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29"/>
  </p:notesMasterIdLst>
  <p:sldIdLst>
    <p:sldId id="300" r:id="rId2"/>
    <p:sldId id="285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1" r:id="rId12"/>
    <p:sldId id="310" r:id="rId13"/>
    <p:sldId id="312" r:id="rId14"/>
    <p:sldId id="313" r:id="rId15"/>
    <p:sldId id="314" r:id="rId16"/>
    <p:sldId id="317" r:id="rId17"/>
    <p:sldId id="315" r:id="rId18"/>
    <p:sldId id="316" r:id="rId19"/>
    <p:sldId id="319" r:id="rId20"/>
    <p:sldId id="318" r:id="rId21"/>
    <p:sldId id="320" r:id="rId22"/>
    <p:sldId id="321" r:id="rId23"/>
    <p:sldId id="301" r:id="rId24"/>
    <p:sldId id="322" r:id="rId25"/>
    <p:sldId id="323" r:id="rId26"/>
    <p:sldId id="324" r:id="rId27"/>
    <p:sldId id="25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552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userDrawn="1">
          <p15:clr>
            <a:srgbClr val="A4A3A4"/>
          </p15:clr>
        </p15:guide>
        <p15:guide id="4" orient="horz" pos="1128" userDrawn="1">
          <p15:clr>
            <a:srgbClr val="A4A3A4"/>
          </p15:clr>
        </p15:guide>
        <p15:guide id="5" orient="horz" pos="1560" userDrawn="1">
          <p15:clr>
            <a:srgbClr val="A4A3A4"/>
          </p15:clr>
        </p15:guide>
        <p15:guide id="6" orient="horz" pos="1272" userDrawn="1">
          <p15:clr>
            <a:srgbClr val="A4A3A4"/>
          </p15:clr>
        </p15:guide>
        <p15:guide id="7" orient="horz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E70C48"/>
    <a:srgbClr val="EB1947"/>
    <a:srgbClr val="FE4A00"/>
    <a:srgbClr val="EB0045"/>
    <a:srgbClr val="FD585F"/>
    <a:srgbClr val="F6428B"/>
    <a:srgbClr val="DE3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84392" autoAdjust="0"/>
  </p:normalViewPr>
  <p:slideViewPr>
    <p:cSldViewPr snapToGrid="0" snapToObjects="1">
      <p:cViewPr varScale="1">
        <p:scale>
          <a:sx n="103" d="100"/>
          <a:sy n="103" d="100"/>
        </p:scale>
        <p:origin x="-816" y="-84"/>
      </p:cViewPr>
      <p:guideLst>
        <p:guide orient="horz" pos="552"/>
        <p:guide orient="horz" pos="1128"/>
        <p:guide orient="horz" pos="1560"/>
        <p:guide orient="horz" pos="1272"/>
        <p:guide orient="horz" pos="2448"/>
        <p:guide pos="408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5E741-A0E7-F84B-81AF-B68C59C5152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993B9-56DC-C540-A130-066E4EB4D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55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nit/docs/wiki/Visual-Studio-Test-Generator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nit/docs/wiki/Visual-Studio-Test-Generator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</a:t>
            </a:r>
          </a:p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https://github.com/nunit/docs/wiki/NUnit-Documentation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https://github.com/nunit/nunit-csharp-samples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https://github.com/nunit/docs/wiki/Visual-Studio-Test-Generator</a:t>
            </a:r>
            <a:endParaRPr lang="en-US" dirty="0" smtClean="0"/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993B9-56DC-C540-A130-066E4EB4DFC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494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</a:t>
            </a:r>
          </a:p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https://github.com/nunit/docs/wiki/NUnit-Documentation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https://github.com/nunit/nunit-csharp-samples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993B9-56DC-C540-A130-066E4EB4DFC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49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</a:t>
            </a:r>
          </a:p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https://github.com/nunit/docs/wiki/NUnit-Documentation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https://github.com/nunit/nunit-csharp-samples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993B9-56DC-C540-A130-066E4EB4DFC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49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</a:t>
            </a:r>
          </a:p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https://github.com/nunit/docs/wiki/NUnit-Documentation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https://github.com/nunit/nunit-csharp-samples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993B9-56DC-C540-A130-066E4EB4DFC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49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</a:t>
            </a:r>
          </a:p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https://github.com/nunit/docs/wiki/NUnit-Documentation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https://github.com/nunit/nunit-csharp-samples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993B9-56DC-C540-A130-066E4EB4DF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49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</a:t>
            </a:r>
          </a:p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https://github.com/nunit/docs/wiki/NUnit-Documentation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https://github.com/nunit/nunit-csharp-samples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993B9-56DC-C540-A130-066E4EB4DFC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49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</a:t>
            </a:r>
          </a:p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https://github.com/nunit/docs/wiki/NUnit-Documentation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https://github.com/nunit/nunit-csharp-samples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993B9-56DC-C540-A130-066E4EB4DFC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49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</a:t>
            </a:r>
          </a:p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https://github.com/nunit/docs/wiki/NUnit-Documentation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https://github.com/nunit/nunit-csharp-samples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993B9-56DC-C540-A130-066E4EB4DFC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49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</a:t>
            </a:r>
          </a:p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https://github.com/nunit/docs/wiki/NUnit-Documentation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https://github.com/nunit/nunit-csharp-samples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https://github.com/nunit/docs/wiki/Visual-Studio-Test-Generator</a:t>
            </a:r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993B9-56DC-C540-A130-066E4EB4DFC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49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</a:t>
            </a:r>
          </a:p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https://github.com/nunit/docs/wiki/NUnit-Documentation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https://github.com/nunit/nunit-csharp-samples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993B9-56DC-C540-A130-066E4EB4DFC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4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mailto:Farid.Ahmed@ibexglobal.com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mailto:Farid.Ahmed@ibexglobal.com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ed Title">
    <p:bg>
      <p:bgPr>
        <a:gradFill>
          <a:gsLst>
            <a:gs pos="100000">
              <a:srgbClr val="FD585F"/>
            </a:gs>
            <a:gs pos="0">
              <a:srgbClr val="EB0045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 userDrawn="1"/>
        </p:nvSpPr>
        <p:spPr>
          <a:xfrm rot="10800000">
            <a:off x="11658156" y="152270"/>
            <a:ext cx="363024" cy="36302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" y="504903"/>
            <a:ext cx="1005608" cy="363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2" b="10169"/>
          <a:stretch/>
        </p:blipFill>
        <p:spPr>
          <a:xfrm>
            <a:off x="0" y="5101888"/>
            <a:ext cx="5246685" cy="1756112"/>
          </a:xfrm>
          <a:prstGeom prst="rect">
            <a:avLst/>
          </a:prstGeom>
        </p:spPr>
      </p:pic>
      <p:sp>
        <p:nvSpPr>
          <p:cNvPr id="10" name="Title 13"/>
          <p:cNvSpPr>
            <a:spLocks noGrp="1"/>
          </p:cNvSpPr>
          <p:nvPr>
            <p:ph type="title" hasCustomPrompt="1"/>
          </p:nvPr>
        </p:nvSpPr>
        <p:spPr>
          <a:xfrm>
            <a:off x="573587" y="2855181"/>
            <a:ext cx="10515600" cy="742458"/>
          </a:xfrm>
          <a:prstGeom prst="rect">
            <a:avLst/>
          </a:prstGeom>
        </p:spPr>
        <p:txBody>
          <a:bodyPr/>
          <a:lstStyle>
            <a:lvl1pPr>
              <a:defRPr sz="4800" b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587" y="3649009"/>
            <a:ext cx="9144000" cy="5578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January 1, 2018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67106" y="4206847"/>
            <a:ext cx="115248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90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ol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0352" y="1271016"/>
            <a:ext cx="10515600" cy="742458"/>
          </a:xfrm>
          <a:prstGeom prst="rect">
            <a:avLst/>
          </a:prstGeom>
        </p:spPr>
        <p:txBody>
          <a:bodyPr/>
          <a:lstStyle>
            <a:lvl1pPr>
              <a:defRPr sz="2500" b="1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Bold Slide Heading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587" y="2152302"/>
            <a:ext cx="9144000" cy="55783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Sub-Heading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" y="504749"/>
            <a:ext cx="1005608" cy="363333"/>
          </a:xfrm>
          <a:prstGeom prst="rect">
            <a:avLst/>
          </a:prstGeom>
        </p:spPr>
      </p:pic>
      <p:sp>
        <p:nvSpPr>
          <p:cNvPr id="10" name="Right Triangle 9"/>
          <p:cNvSpPr/>
          <p:nvPr userDrawn="1"/>
        </p:nvSpPr>
        <p:spPr>
          <a:xfrm rot="10800000">
            <a:off x="11658156" y="152270"/>
            <a:ext cx="363024" cy="363024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1169910" y="6641432"/>
            <a:ext cx="10899972" cy="203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800" dirty="0">
                <a:solidFill>
                  <a:srgbClr val="C00000"/>
                </a:solidFill>
                <a:latin typeface="Calibri" panose="020F0502020204030204" pitchFamily="34" charset="0"/>
                <a:ea typeface="Source Sans Pro Light"/>
                <a:cs typeface="Source Sans Pro Light"/>
                <a:sym typeface="Source Sans Pro Light"/>
              </a:rPr>
              <a:t>In case of any issues, feel free to contact us at </a:t>
            </a:r>
            <a:r>
              <a:rPr lang="en-US" sz="800" dirty="0">
                <a:solidFill>
                  <a:srgbClr val="C00000"/>
                </a:solidFill>
                <a:latin typeface="Calibri" panose="020F0502020204030204" pitchFamily="34" charset="0"/>
                <a:ea typeface="Source Sans Pro Light"/>
                <a:cs typeface="Source Sans Pro Light"/>
                <a:sym typeface="Source Sans Pro Light"/>
                <a:hlinkClick r:id="rId3"/>
              </a:rPr>
              <a:t>ibextech.production.support@ibexglobal.com</a:t>
            </a:r>
            <a:r>
              <a:rPr lang="en-US" sz="800" dirty="0">
                <a:solidFill>
                  <a:srgbClr val="C00000"/>
                </a:solidFill>
                <a:latin typeface="Calibri" panose="020F0502020204030204" pitchFamily="34" charset="0"/>
                <a:ea typeface="Source Sans Pro Light"/>
                <a:cs typeface="Source Sans Pro Light"/>
                <a:sym typeface="Source Sans Pro Light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95167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 userDrawn="1"/>
        </p:nvSpPr>
        <p:spPr>
          <a:xfrm rot="10800000">
            <a:off x="11658156" y="152270"/>
            <a:ext cx="363024" cy="363024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06" y="504749"/>
            <a:ext cx="1005608" cy="363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" b="9411"/>
          <a:stretch/>
        </p:blipFill>
        <p:spPr>
          <a:xfrm>
            <a:off x="0" y="5088635"/>
            <a:ext cx="5246685" cy="1769365"/>
          </a:xfrm>
          <a:prstGeom prst="rect">
            <a:avLst/>
          </a:prstGeom>
        </p:spPr>
      </p:pic>
      <p:sp>
        <p:nvSpPr>
          <p:cNvPr id="8" name="Title 13"/>
          <p:cNvSpPr>
            <a:spLocks noGrp="1"/>
          </p:cNvSpPr>
          <p:nvPr>
            <p:ph type="title" hasCustomPrompt="1"/>
          </p:nvPr>
        </p:nvSpPr>
        <p:spPr>
          <a:xfrm>
            <a:off x="573587" y="2855181"/>
            <a:ext cx="10515600" cy="742458"/>
          </a:xfrm>
          <a:prstGeom prst="rect">
            <a:avLst/>
          </a:prstGeom>
        </p:spPr>
        <p:txBody>
          <a:bodyPr/>
          <a:lstStyle>
            <a:lvl1pPr>
              <a:defRPr sz="4800" b="1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587" y="3649010"/>
            <a:ext cx="9144000" cy="55783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January 1, 2018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73587" y="4206847"/>
            <a:ext cx="11618413" cy="0"/>
          </a:xfrm>
          <a:prstGeom prst="line">
            <a:avLst/>
          </a:prstGeom>
          <a:ln>
            <a:solidFill>
              <a:srgbClr val="EB19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9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ed Section">
    <p:bg>
      <p:bgPr>
        <a:gradFill>
          <a:gsLst>
            <a:gs pos="100000">
              <a:srgbClr val="FD585F"/>
            </a:gs>
            <a:gs pos="0">
              <a:srgbClr val="EB0045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3"/>
          <p:cNvSpPr>
            <a:spLocks noGrp="1"/>
          </p:cNvSpPr>
          <p:nvPr>
            <p:ph type="title" hasCustomPrompt="1"/>
          </p:nvPr>
        </p:nvSpPr>
        <p:spPr>
          <a:xfrm>
            <a:off x="573587" y="2786355"/>
            <a:ext cx="10515600" cy="742458"/>
          </a:xfrm>
          <a:prstGeom prst="rect">
            <a:avLst/>
          </a:prstGeom>
        </p:spPr>
        <p:txBody>
          <a:bodyPr/>
          <a:lstStyle>
            <a:lvl1pPr>
              <a:defRPr sz="4800" b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587" y="3529182"/>
            <a:ext cx="9144000" cy="55783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Sub-Text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" y="504903"/>
            <a:ext cx="1005608" cy="3630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2" b="10169"/>
          <a:stretch/>
        </p:blipFill>
        <p:spPr>
          <a:xfrm rot="16200000">
            <a:off x="8690602" y="3356601"/>
            <a:ext cx="5246685" cy="1756112"/>
          </a:xfrm>
          <a:prstGeom prst="rect">
            <a:avLst/>
          </a:prstGeom>
        </p:spPr>
      </p:pic>
      <p:sp>
        <p:nvSpPr>
          <p:cNvPr id="12" name="Right Triangle 11"/>
          <p:cNvSpPr/>
          <p:nvPr userDrawn="1"/>
        </p:nvSpPr>
        <p:spPr>
          <a:xfrm rot="10800000">
            <a:off x="11658156" y="152270"/>
            <a:ext cx="363024" cy="36302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47700" y="2035751"/>
            <a:ext cx="1287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38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3"/>
          <p:cNvSpPr>
            <a:spLocks noGrp="1"/>
          </p:cNvSpPr>
          <p:nvPr>
            <p:ph type="title" hasCustomPrompt="1"/>
          </p:nvPr>
        </p:nvSpPr>
        <p:spPr>
          <a:xfrm>
            <a:off x="573587" y="2786355"/>
            <a:ext cx="10515600" cy="742458"/>
          </a:xfrm>
          <a:prstGeom prst="rect">
            <a:avLst/>
          </a:prstGeom>
        </p:spPr>
        <p:txBody>
          <a:bodyPr/>
          <a:lstStyle>
            <a:lvl1pPr>
              <a:defRPr sz="48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587" y="3528813"/>
            <a:ext cx="9144000" cy="55783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Sub-Text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06" y="504749"/>
            <a:ext cx="1005608" cy="3633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" b="9411"/>
          <a:stretch/>
        </p:blipFill>
        <p:spPr>
          <a:xfrm rot="16200000">
            <a:off x="8683975" y="3349975"/>
            <a:ext cx="5246685" cy="1769365"/>
          </a:xfrm>
          <a:prstGeom prst="rect">
            <a:avLst/>
          </a:prstGeom>
        </p:spPr>
      </p:pic>
      <p:sp>
        <p:nvSpPr>
          <p:cNvPr id="10" name="Right Triangle 9"/>
          <p:cNvSpPr/>
          <p:nvPr userDrawn="1"/>
        </p:nvSpPr>
        <p:spPr>
          <a:xfrm rot="10800000">
            <a:off x="11658156" y="152270"/>
            <a:ext cx="363024" cy="363024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47700" y="2056086"/>
            <a:ext cx="1287887" cy="0"/>
          </a:xfrm>
          <a:prstGeom prst="line">
            <a:avLst/>
          </a:prstGeom>
          <a:ln>
            <a:solidFill>
              <a:srgbClr val="E70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62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">
    <p:bg>
      <p:bgPr>
        <a:gradFill>
          <a:gsLst>
            <a:gs pos="100000">
              <a:srgbClr val="FD585F"/>
            </a:gs>
            <a:gs pos="0">
              <a:srgbClr val="EB0045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3"/>
          <p:cNvSpPr>
            <a:spLocks noGrp="1"/>
          </p:cNvSpPr>
          <p:nvPr>
            <p:ph type="title" hasCustomPrompt="1"/>
          </p:nvPr>
        </p:nvSpPr>
        <p:spPr>
          <a:xfrm>
            <a:off x="573587" y="2786355"/>
            <a:ext cx="10515600" cy="742458"/>
          </a:xfrm>
          <a:prstGeom prst="rect">
            <a:avLst/>
          </a:prstGeom>
        </p:spPr>
        <p:txBody>
          <a:bodyPr/>
          <a:lstStyle>
            <a:lvl1pPr>
              <a:defRPr sz="4800" b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Ibex Interactive Update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587" y="3528813"/>
            <a:ext cx="9144000" cy="9828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 of Presenter</a:t>
            </a:r>
          </a:p>
          <a:p>
            <a:r>
              <a:rPr lang="en-US" dirty="0"/>
              <a:t>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06" y="504903"/>
            <a:ext cx="1005608" cy="363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2" b="10169"/>
          <a:stretch/>
        </p:blipFill>
        <p:spPr>
          <a:xfrm>
            <a:off x="0" y="5101888"/>
            <a:ext cx="5246685" cy="1756112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rot="10800000">
            <a:off x="11658156" y="152270"/>
            <a:ext cx="363024" cy="36302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47700" y="2035751"/>
            <a:ext cx="1287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37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3587" y="1367228"/>
            <a:ext cx="10515600" cy="742458"/>
          </a:xfrm>
          <a:prstGeom prst="rect">
            <a:avLst/>
          </a:prstGeom>
        </p:spPr>
        <p:txBody>
          <a:bodyPr/>
          <a:lstStyle>
            <a:lvl1pPr>
              <a:defRPr b="1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Bold Slide Heading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587" y="2152302"/>
            <a:ext cx="9144000" cy="55783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Sub-Heading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0" hasCustomPrompt="1"/>
          </p:nvPr>
        </p:nvSpPr>
        <p:spPr>
          <a:xfrm>
            <a:off x="573587" y="2924027"/>
            <a:ext cx="10515600" cy="759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b="1" baseline="0"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buFont typeface="Arial" charset="0"/>
              <a:buChar char="•"/>
              <a:defRPr/>
            </a:lvl2pPr>
            <a:lvl3pPr marL="1200150" indent="-285750">
              <a:buFont typeface="Arial" charset="0"/>
              <a:buChar char="•"/>
              <a:defRPr/>
            </a:lvl3pPr>
            <a:lvl4pPr marL="16573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Bold Content Heading</a:t>
            </a:r>
          </a:p>
          <a:p>
            <a:pPr lvl="0"/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1" hasCustomPrompt="1"/>
          </p:nvPr>
        </p:nvSpPr>
        <p:spPr>
          <a:xfrm>
            <a:off x="573587" y="3897245"/>
            <a:ext cx="10515600" cy="2371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b="0" baseline="0"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buFont typeface="Arial" charset="0"/>
              <a:buChar char="•"/>
              <a:defRPr/>
            </a:lvl2pPr>
            <a:lvl3pPr marL="1200150" indent="-285750">
              <a:buFont typeface="Arial" charset="0"/>
              <a:buChar char="•"/>
              <a:defRPr/>
            </a:lvl3pPr>
            <a:lvl4pPr marL="16573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Content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Bullets: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" y="504749"/>
            <a:ext cx="1005608" cy="363333"/>
          </a:xfrm>
          <a:prstGeom prst="rect">
            <a:avLst/>
          </a:prstGeom>
        </p:spPr>
      </p:pic>
      <p:sp>
        <p:nvSpPr>
          <p:cNvPr id="10" name="Right Triangle 9"/>
          <p:cNvSpPr/>
          <p:nvPr userDrawn="1"/>
        </p:nvSpPr>
        <p:spPr>
          <a:xfrm rot="10800000">
            <a:off x="11658156" y="152270"/>
            <a:ext cx="363024" cy="363024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169910" y="6641432"/>
            <a:ext cx="10899972" cy="203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800" dirty="0">
                <a:solidFill>
                  <a:srgbClr val="C00000"/>
                </a:solidFill>
                <a:latin typeface="Calibri" panose="020F0502020204030204" pitchFamily="34" charset="0"/>
                <a:ea typeface="Source Sans Pro Light"/>
                <a:cs typeface="Source Sans Pro Light"/>
                <a:sym typeface="Source Sans Pro Light"/>
              </a:rPr>
              <a:t>In case of any issues, feel free to contact us at </a:t>
            </a:r>
            <a:r>
              <a:rPr lang="en-US" sz="800" dirty="0">
                <a:solidFill>
                  <a:srgbClr val="C00000"/>
                </a:solidFill>
                <a:latin typeface="Calibri" panose="020F0502020204030204" pitchFamily="34" charset="0"/>
                <a:ea typeface="Source Sans Pro Light"/>
                <a:cs typeface="Source Sans Pro Light"/>
                <a:sym typeface="Source Sans Pro Light"/>
                <a:hlinkClick r:id="rId3"/>
              </a:rPr>
              <a:t>ibextech.production.support@ibexglobal.com</a:t>
            </a:r>
            <a:r>
              <a:rPr lang="en-US" sz="800" dirty="0">
                <a:solidFill>
                  <a:srgbClr val="C00000"/>
                </a:solidFill>
                <a:latin typeface="Calibri" panose="020F0502020204030204" pitchFamily="34" charset="0"/>
                <a:ea typeface="Source Sans Pro Light"/>
                <a:cs typeface="Source Sans Pro Light"/>
                <a:sym typeface="Source Sans Pro Light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711962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73587" y="1446952"/>
            <a:ext cx="10515600" cy="781094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Thin Slide Heading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587" y="2623991"/>
            <a:ext cx="5181600" cy="20381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Bullets</a:t>
            </a:r>
          </a:p>
          <a:p>
            <a:pPr lvl="0"/>
            <a:r>
              <a:rPr lang="en-US" dirty="0"/>
              <a:t>Bullets</a:t>
            </a:r>
          </a:p>
          <a:p>
            <a:pPr lvl="0"/>
            <a:r>
              <a:rPr lang="en-US" dirty="0"/>
              <a:t>Bullets</a:t>
            </a:r>
          </a:p>
          <a:p>
            <a:pPr lvl="0"/>
            <a:r>
              <a:rPr lang="en-US" dirty="0"/>
              <a:t>Bullets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06" y="504749"/>
            <a:ext cx="1005608" cy="3633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" b="9411"/>
          <a:stretch/>
        </p:blipFill>
        <p:spPr>
          <a:xfrm rot="16200000">
            <a:off x="8683975" y="3349975"/>
            <a:ext cx="5246685" cy="1769365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rot="10800000">
            <a:off x="11658156" y="152270"/>
            <a:ext cx="363024" cy="363024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73587" y="1446952"/>
            <a:ext cx="10515600" cy="781094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Thin Slide Heading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06" y="504749"/>
            <a:ext cx="1005608" cy="3633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" b="9411"/>
          <a:stretch/>
        </p:blipFill>
        <p:spPr>
          <a:xfrm rot="16200000">
            <a:off x="8683975" y="3349975"/>
            <a:ext cx="5246685" cy="1769365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rot="10800000">
            <a:off x="11658156" y="152270"/>
            <a:ext cx="363024" cy="363024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73087" y="2628900"/>
            <a:ext cx="8103321" cy="33250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l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" b="9411"/>
          <a:stretch/>
        </p:blipFill>
        <p:spPr>
          <a:xfrm rot="16200000">
            <a:off x="8683975" y="3349975"/>
            <a:ext cx="5246685" cy="17693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0352" y="1271016"/>
            <a:ext cx="10515600" cy="742458"/>
          </a:xfrm>
          <a:prstGeom prst="rect">
            <a:avLst/>
          </a:prstGeom>
        </p:spPr>
        <p:txBody>
          <a:bodyPr/>
          <a:lstStyle>
            <a:lvl1pPr>
              <a:defRPr sz="2500" b="1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Bold Slide Heading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587" y="2152302"/>
            <a:ext cx="9144000" cy="55783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Sub-Heading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" y="504749"/>
            <a:ext cx="1005608" cy="363333"/>
          </a:xfrm>
          <a:prstGeom prst="rect">
            <a:avLst/>
          </a:prstGeom>
        </p:spPr>
      </p:pic>
      <p:sp>
        <p:nvSpPr>
          <p:cNvPr id="10" name="Right Triangle 9"/>
          <p:cNvSpPr/>
          <p:nvPr userDrawn="1"/>
        </p:nvSpPr>
        <p:spPr>
          <a:xfrm rot="10800000">
            <a:off x="11658156" y="152270"/>
            <a:ext cx="363024" cy="363024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8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25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49" r:id="rId2"/>
    <p:sldLayoutId id="2147483652" r:id="rId3"/>
    <p:sldLayoutId id="2147483668" r:id="rId4"/>
    <p:sldLayoutId id="2147483667" r:id="rId5"/>
    <p:sldLayoutId id="2147483653" r:id="rId6"/>
    <p:sldLayoutId id="2147483666" r:id="rId7"/>
    <p:sldLayoutId id="2147483670" r:id="rId8"/>
    <p:sldLayoutId id="2147483671" r:id="rId9"/>
    <p:sldLayoutId id="214748367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lalshahzad139/UnitTestingTraining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3587" y="2208412"/>
            <a:ext cx="10515600" cy="742458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Unit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Testing with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NUnit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573587" y="3767082"/>
            <a:ext cx="10515600" cy="4015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Automation with Bilal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Shahzad (bilal.shahzad@ibex.co)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58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do Unit Testing?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https://lh6.googleusercontent.com/l-9qaHZflCK5jeiS21sTbMOZg3G82qr92CEJ8nEjVgDWYyJs2hee9cOdQj7yvsSRHJY7THoKi1KM0zJKdnQu-L2k_61_rasn7VkPaiNit7o0VOnkNxXnu6uokzeIQ4lqlWok37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342" y="2351268"/>
            <a:ext cx="4387212" cy="287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5.googleusercontent.com/Xut8it4YtBMp6olcAML11AY-lbM7LsCA6az7k75ehRs6AVhBX5dP10noT2kgcLlKfdUkjr38B5qvW0CpGt50AKGL1vjt1jSbu6A95zgdIJ8qZJCXW_HJt2QrY9w-p0g3M0_TfEv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2" y="2691842"/>
            <a:ext cx="6125093" cy="152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49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Prerequisites: </a:t>
            </a:r>
            <a:r>
              <a:rPr lang="en-US" sz="2400" b="1" dirty="0"/>
              <a:t>Visual Studio </a:t>
            </a:r>
            <a:r>
              <a:rPr lang="en-US" sz="2400" b="1" dirty="0" smtClean="0"/>
              <a:t>2015 + .NET Framework 4.5 will be used.</a:t>
            </a:r>
            <a:endParaRPr lang="en-US" sz="2400" b="1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Go </a:t>
            </a:r>
            <a:r>
              <a:rPr lang="en-US" sz="2400" dirty="0"/>
              <a:t>to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github.com/bilalshahzad139/UnitTestingTraining</a:t>
            </a: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Download the Repository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Open Sample1 -&gt; </a:t>
            </a:r>
            <a:r>
              <a:rPr lang="en-US" sz="2400" dirty="0" smtClean="0"/>
              <a:t>MainConsoleApp.sln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Discussion on the code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1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Automated Unit Testing?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Unit Tests (code) are written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Now those can be executed without human interaction.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Think about hundreds of test cases. Executing &amp; verifying manually if “units” are working fine or executing &amp; verifying them automatically.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But how to manage hundreds of Test cases? We need some </a:t>
            </a:r>
            <a:r>
              <a:rPr lang="en-US" sz="2400" dirty="0" smtClean="0">
                <a:solidFill>
                  <a:srgbClr val="FF0000"/>
                </a:solidFill>
              </a:rPr>
              <a:t>tool or framework</a:t>
            </a:r>
            <a:r>
              <a:rPr lang="en-US" sz="2400" dirty="0" smtClean="0"/>
              <a:t> to ease (automate) our work.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24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Open source </a:t>
            </a:r>
            <a:r>
              <a:rPr lang="en-US" sz="2400" dirty="0">
                <a:solidFill>
                  <a:srgbClr val="FF0000"/>
                </a:solidFill>
              </a:rPr>
              <a:t>unit testing framework</a:t>
            </a:r>
            <a:r>
              <a:rPr lang="en-US" sz="2400" dirty="0"/>
              <a:t> for .NET </a:t>
            </a:r>
            <a:r>
              <a:rPr lang="en-US" sz="2400" dirty="0" smtClean="0"/>
              <a:t>applications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It is one of many programs in the </a:t>
            </a:r>
            <a:r>
              <a:rPr lang="en-US" sz="2400" dirty="0" err="1">
                <a:solidFill>
                  <a:srgbClr val="FF0000"/>
                </a:solidFill>
              </a:rPr>
              <a:t>xUnit</a:t>
            </a:r>
            <a:r>
              <a:rPr lang="en-US" sz="2400" dirty="0"/>
              <a:t> </a:t>
            </a:r>
            <a:r>
              <a:rPr lang="en-US" sz="2400" dirty="0" smtClean="0"/>
              <a:t>family</a:t>
            </a:r>
            <a:r>
              <a:rPr lang="en-US" sz="2400" dirty="0"/>
              <a:t> </a:t>
            </a:r>
            <a:r>
              <a:rPr lang="en-US" sz="2400" dirty="0" smtClean="0"/>
              <a:t>(e.g. </a:t>
            </a:r>
            <a:r>
              <a:rPr lang="en-US" sz="2400" dirty="0" err="1" smtClean="0"/>
              <a:t>jUnit</a:t>
            </a:r>
            <a:r>
              <a:rPr lang="en-US" sz="2400" dirty="0" smtClean="0"/>
              <a:t>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Move to DEMO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00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r>
              <a:rPr lang="en-US" dirty="0" smtClean="0"/>
              <a:t> Demo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Open Sample1 -&gt; </a:t>
            </a:r>
            <a:r>
              <a:rPr lang="en-US" sz="2400" dirty="0" smtClean="0"/>
              <a:t>MainConsoleApp.sln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Add a new Class Library Project (</a:t>
            </a:r>
            <a:r>
              <a:rPr lang="en-US" sz="2400" dirty="0" err="1" smtClean="0"/>
              <a:t>AppBAL.Tests</a:t>
            </a:r>
            <a:r>
              <a:rPr lang="en-US" sz="2400" dirty="0" smtClean="0"/>
              <a:t>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Add Reference of “</a:t>
            </a:r>
            <a:r>
              <a:rPr lang="en-US" sz="2400" dirty="0" err="1" smtClean="0"/>
              <a:t>AppBAL</a:t>
            </a:r>
            <a:r>
              <a:rPr lang="en-US" sz="2400" dirty="0" smtClean="0"/>
              <a:t>” project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Go to “Tools” -&gt; “</a:t>
            </a:r>
            <a:r>
              <a:rPr lang="en-US" sz="2400" dirty="0" err="1" smtClean="0"/>
              <a:t>Nuget</a:t>
            </a:r>
            <a:r>
              <a:rPr lang="en-US" sz="2400" dirty="0" smtClean="0"/>
              <a:t> Package Manager” -&gt; “Package Manager Console”. Select “</a:t>
            </a:r>
            <a:r>
              <a:rPr lang="en-US" sz="2400" dirty="0" err="1" smtClean="0"/>
              <a:t>AppBAL.Tests</a:t>
            </a:r>
            <a:r>
              <a:rPr lang="en-US" sz="2400" dirty="0" smtClean="0"/>
              <a:t>” from dropdown.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Install </a:t>
            </a:r>
            <a:r>
              <a:rPr lang="en-US" sz="2400" dirty="0" err="1" smtClean="0"/>
              <a:t>N</a:t>
            </a:r>
            <a:r>
              <a:rPr lang="en-US" sz="2400" dirty="0" err="1"/>
              <a:t>U</a:t>
            </a:r>
            <a:r>
              <a:rPr lang="en-US" sz="2400" dirty="0" err="1" smtClean="0"/>
              <a:t>nit</a:t>
            </a:r>
            <a:r>
              <a:rPr lang="en-US" sz="2400" dirty="0" smtClean="0"/>
              <a:t> </a:t>
            </a:r>
            <a:r>
              <a:rPr lang="en-US" sz="2400" dirty="0"/>
              <a:t>Package (current is 3.11.0) </a:t>
            </a:r>
            <a:r>
              <a:rPr lang="en-US" sz="2400" dirty="0" smtClean="0"/>
              <a:t>by executing following command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Install-Package </a:t>
            </a:r>
            <a:r>
              <a:rPr lang="en-US" dirty="0" err="1">
                <a:solidFill>
                  <a:srgbClr val="FF0000"/>
                </a:solidFill>
              </a:rPr>
              <a:t>NUnit</a:t>
            </a:r>
            <a:r>
              <a:rPr lang="en-US" dirty="0">
                <a:solidFill>
                  <a:srgbClr val="FF0000"/>
                </a:solidFill>
              </a:rPr>
              <a:t> -Version 3.11.0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Check &amp; Install “</a:t>
            </a:r>
            <a:r>
              <a:rPr lang="en-US" sz="2400" b="1" dirty="0" err="1"/>
              <a:t>NUnit</a:t>
            </a:r>
            <a:r>
              <a:rPr lang="en-US" sz="2400" b="1" dirty="0"/>
              <a:t> Test Adapter 3</a:t>
            </a:r>
            <a:r>
              <a:rPr lang="en-US" sz="2400" dirty="0"/>
              <a:t>” </a:t>
            </a:r>
            <a:r>
              <a:rPr lang="en-US" sz="2400" dirty="0" smtClean="0"/>
              <a:t>Extension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Go to Tools -&gt; Extensions &amp; Updates -&gt; Click “Online” and search for “</a:t>
            </a:r>
            <a:r>
              <a:rPr lang="en-US" dirty="0" err="1" smtClean="0">
                <a:solidFill>
                  <a:srgbClr val="FF0000"/>
                </a:solidFill>
              </a:rPr>
              <a:t>Nunit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  <a:p>
            <a:pPr lvl="1" algn="l"/>
            <a:endParaRPr lang="en-US" dirty="0">
              <a:solidFill>
                <a:srgbClr val="FF0000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0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245685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Add a new class in </a:t>
            </a:r>
            <a:r>
              <a:rPr lang="en-US" sz="2400" dirty="0" err="1" smtClean="0"/>
              <a:t>AppBAL.Test</a:t>
            </a:r>
            <a:r>
              <a:rPr lang="en-US" sz="2400" dirty="0" smtClean="0"/>
              <a:t> Project (e.g. </a:t>
            </a:r>
            <a:r>
              <a:rPr lang="en-US" sz="2400" dirty="0" err="1" smtClean="0"/>
              <a:t>MagicianTesting</a:t>
            </a:r>
            <a:r>
              <a:rPr lang="en-US" sz="2400" dirty="0" smtClean="0"/>
              <a:t>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Add </a:t>
            </a:r>
            <a:r>
              <a:rPr lang="en-US" sz="2400" dirty="0"/>
              <a:t>[</a:t>
            </a:r>
            <a:r>
              <a:rPr lang="en-US" sz="2400" dirty="0" err="1" smtClean="0">
                <a:solidFill>
                  <a:srgbClr val="FF0000"/>
                </a:solidFill>
              </a:rPr>
              <a:t>TestFixture</a:t>
            </a:r>
            <a:r>
              <a:rPr lang="en-US" sz="2400" dirty="0" smtClean="0"/>
              <a:t>] attribute on class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Write a </a:t>
            </a:r>
            <a:r>
              <a:rPr lang="en-US" sz="2400" dirty="0" smtClean="0">
                <a:solidFill>
                  <a:srgbClr val="FF0000"/>
                </a:solidFill>
              </a:rPr>
              <a:t>Test method</a:t>
            </a:r>
            <a:r>
              <a:rPr lang="en-US" sz="2400" dirty="0" smtClean="0"/>
              <a:t> with attribute [</a:t>
            </a:r>
            <a:r>
              <a:rPr lang="en-US" sz="2400" dirty="0" smtClean="0">
                <a:solidFill>
                  <a:srgbClr val="FF0000"/>
                </a:solidFill>
              </a:rPr>
              <a:t>Test</a:t>
            </a:r>
            <a:r>
              <a:rPr lang="en-US" sz="2400" dirty="0" smtClean="0"/>
              <a:t>] or [</a:t>
            </a:r>
            <a:r>
              <a:rPr lang="en-US" sz="2400" dirty="0" err="1" smtClean="0">
                <a:solidFill>
                  <a:srgbClr val="FF0000"/>
                </a:solidFill>
              </a:rPr>
              <a:t>TestCase</a:t>
            </a:r>
            <a:r>
              <a:rPr lang="en-US" sz="2400" dirty="0" smtClean="0"/>
              <a:t>]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We </a:t>
            </a:r>
            <a:r>
              <a:rPr lang="en-US" sz="2400" dirty="0"/>
              <a:t>normally do three things (</a:t>
            </a:r>
            <a:r>
              <a:rPr lang="en-US" sz="2400" dirty="0">
                <a:solidFill>
                  <a:srgbClr val="FF0000"/>
                </a:solidFill>
              </a:rPr>
              <a:t>AAA</a:t>
            </a:r>
            <a:r>
              <a:rPr lang="en-US" sz="2400" dirty="0"/>
              <a:t>) in your Test method</a:t>
            </a:r>
          </a:p>
          <a:p>
            <a:pPr marL="800100" lvl="1" indent="-342900" algn="l" fontAlgn="base">
              <a:buFont typeface="Arial" pitchFamily="34" charset="0"/>
              <a:buChar char="•"/>
            </a:pPr>
            <a:r>
              <a:rPr lang="en-US" dirty="0"/>
              <a:t>Arrange (Prepare </a:t>
            </a:r>
            <a:r>
              <a:rPr lang="en-US" dirty="0" smtClean="0"/>
              <a:t>result &amp; objects)</a:t>
            </a:r>
            <a:endParaRPr lang="en-US" dirty="0"/>
          </a:p>
          <a:p>
            <a:pPr marL="800100" lvl="1" indent="-342900" algn="l" fontAlgn="base">
              <a:buFont typeface="Arial" pitchFamily="34" charset="0"/>
              <a:buChar char="•"/>
            </a:pPr>
            <a:r>
              <a:rPr lang="en-US" dirty="0"/>
              <a:t>Act (Call method to be tested)</a:t>
            </a:r>
          </a:p>
          <a:p>
            <a:pPr marL="800100" lvl="1" indent="-342900" algn="l" fontAlgn="base">
              <a:buFont typeface="Arial" pitchFamily="34" charset="0"/>
              <a:buChar char="•"/>
            </a:pPr>
            <a:r>
              <a:rPr lang="en-US" dirty="0"/>
              <a:t>Assert (Check result with expected value)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Check what is </a:t>
            </a:r>
            <a:r>
              <a:rPr lang="en-US" sz="2400" dirty="0" smtClean="0">
                <a:solidFill>
                  <a:srgbClr val="FF0000"/>
                </a:solidFill>
              </a:rPr>
              <a:t>Text Explorer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Check how to execute a test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Discussion on Code Coverage</a:t>
            </a:r>
          </a:p>
          <a:p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 algn="l"/>
            <a:endParaRPr lang="en-US" dirty="0">
              <a:solidFill>
                <a:srgbClr val="FF0000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3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2 - Solution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245685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Open </a:t>
            </a:r>
            <a:r>
              <a:rPr lang="en-US" sz="2400" dirty="0" smtClean="0">
                <a:solidFill>
                  <a:srgbClr val="FF0000"/>
                </a:solidFill>
              </a:rPr>
              <a:t>Sample2</a:t>
            </a:r>
            <a:r>
              <a:rPr lang="en-US" sz="2400" dirty="0" smtClean="0"/>
              <a:t> </a:t>
            </a:r>
            <a:r>
              <a:rPr lang="en-US" sz="2400" dirty="0"/>
              <a:t>-&gt; MainConsoleApp.sln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Rebuild the Solution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Check and play with </a:t>
            </a:r>
            <a:r>
              <a:rPr lang="en-US" sz="2400" dirty="0" err="1" smtClean="0"/>
              <a:t>AppBAL.Tests</a:t>
            </a:r>
            <a:r>
              <a:rPr lang="en-US" sz="2400" dirty="0" smtClean="0"/>
              <a:t> Project</a:t>
            </a:r>
          </a:p>
          <a:p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 algn="l"/>
            <a:endParaRPr lang="en-US" dirty="0">
              <a:solidFill>
                <a:srgbClr val="FF0000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44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Unit Testing is that Easy?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Answer is</a:t>
            </a:r>
          </a:p>
          <a:p>
            <a:pPr lvl="1" algn="l"/>
            <a:endParaRPr lang="en-US" dirty="0">
              <a:solidFill>
                <a:srgbClr val="FF0000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694" y="2530516"/>
            <a:ext cx="5879922" cy="2848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711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Open </a:t>
            </a:r>
            <a:r>
              <a:rPr lang="en-US" sz="2400" dirty="0" smtClean="0">
                <a:solidFill>
                  <a:srgbClr val="FF0000"/>
                </a:solidFill>
              </a:rPr>
              <a:t>Sample2</a:t>
            </a:r>
            <a:r>
              <a:rPr lang="en-US" sz="2400" dirty="0" smtClean="0"/>
              <a:t> </a:t>
            </a:r>
            <a:r>
              <a:rPr lang="en-US" sz="2400" dirty="0"/>
              <a:t>-&gt; </a:t>
            </a:r>
            <a:r>
              <a:rPr lang="en-US" sz="2400" dirty="0" smtClean="0"/>
              <a:t>MainConsoleApp.sln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Go to </a:t>
            </a:r>
            <a:r>
              <a:rPr lang="en-US" sz="2400" dirty="0" err="1" smtClean="0"/>
              <a:t>AppBAL</a:t>
            </a:r>
            <a:r>
              <a:rPr lang="en-US" sz="2400" dirty="0" smtClean="0"/>
              <a:t> -&gt; Magician -&gt; </a:t>
            </a:r>
            <a:r>
              <a:rPr lang="en-US" sz="2400" dirty="0" err="1" smtClean="0"/>
              <a:t>CalculateMagicCost</a:t>
            </a:r>
            <a:r>
              <a:rPr lang="en-US" sz="2400" dirty="0" smtClean="0"/>
              <a:t> Method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Write Test Cases for this method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But What is the problem with this method?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Remember: “</a:t>
            </a:r>
            <a:r>
              <a:rPr lang="en-US" sz="2400" dirty="0" smtClean="0">
                <a:solidFill>
                  <a:srgbClr val="FF0000"/>
                </a:solidFill>
              </a:rPr>
              <a:t>No External Dependency</a:t>
            </a:r>
            <a:r>
              <a:rPr lang="en-US" sz="2400" dirty="0" smtClean="0"/>
              <a:t>” &amp; Testing of “</a:t>
            </a:r>
            <a:r>
              <a:rPr lang="en-US" sz="2400" dirty="0" smtClean="0">
                <a:solidFill>
                  <a:srgbClr val="FF0000"/>
                </a:solidFill>
              </a:rPr>
              <a:t>Unit</a:t>
            </a:r>
            <a:r>
              <a:rPr lang="en-US" sz="2400" dirty="0" smtClean="0"/>
              <a:t>”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 algn="l"/>
            <a:endParaRPr lang="en-US" dirty="0">
              <a:solidFill>
                <a:srgbClr val="FF0000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53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3 - Solution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245685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Open </a:t>
            </a:r>
            <a:r>
              <a:rPr lang="en-US" sz="2400" dirty="0" smtClean="0">
                <a:solidFill>
                  <a:srgbClr val="FF0000"/>
                </a:solidFill>
              </a:rPr>
              <a:t>Sample3</a:t>
            </a:r>
            <a:r>
              <a:rPr lang="en-US" sz="2400" dirty="0" smtClean="0"/>
              <a:t> </a:t>
            </a:r>
            <a:r>
              <a:rPr lang="en-US" sz="2400" dirty="0"/>
              <a:t>-&gt; MainConsoleApp.sln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Rebuild the Solution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Check and play with </a:t>
            </a:r>
            <a:r>
              <a:rPr lang="en-US" sz="2400" dirty="0" err="1" smtClean="0"/>
              <a:t>AppBAL.Tests</a:t>
            </a:r>
            <a:r>
              <a:rPr lang="en-US" sz="2400" dirty="0" smtClean="0"/>
              <a:t> Project</a:t>
            </a:r>
          </a:p>
          <a:p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 algn="l"/>
            <a:endParaRPr lang="en-US" dirty="0">
              <a:solidFill>
                <a:srgbClr val="FF0000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6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Agenda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What is </a:t>
            </a:r>
            <a:r>
              <a:rPr lang="en-US" sz="2400" dirty="0" smtClean="0"/>
              <a:t>Software Testing</a:t>
            </a: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White Box vs. Black Box  vs. Grey Box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Manual vs. Automated Testing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What </a:t>
            </a:r>
            <a:r>
              <a:rPr lang="en-US" sz="2400" dirty="0" smtClean="0"/>
              <a:t>is Unit Testing?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Playing with </a:t>
            </a:r>
            <a:r>
              <a:rPr lang="en-US" sz="2400" dirty="0" err="1" smtClean="0"/>
              <a:t>NUnit</a:t>
            </a: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Dependency Injection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Role of Unit Testing in CI/CD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What is next?</a:t>
            </a: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2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Unit Testable Code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Our code should have loose coupling with “external dependencies”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Dependencies should be injected from outside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What is </a:t>
            </a:r>
            <a:r>
              <a:rPr lang="en-US" sz="2400" dirty="0"/>
              <a:t>Dependency </a:t>
            </a:r>
            <a:r>
              <a:rPr lang="en-US" sz="2400" dirty="0" smtClean="0"/>
              <a:t>Injection?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 algn="l"/>
            <a:endParaRPr lang="en-US" dirty="0">
              <a:solidFill>
                <a:srgbClr val="FF0000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6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4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Open </a:t>
            </a:r>
            <a:r>
              <a:rPr lang="en-US" sz="2400" dirty="0" smtClean="0">
                <a:solidFill>
                  <a:srgbClr val="FF0000"/>
                </a:solidFill>
              </a:rPr>
              <a:t>Sample3</a:t>
            </a:r>
            <a:r>
              <a:rPr lang="en-US" sz="2400" dirty="0" smtClean="0"/>
              <a:t> </a:t>
            </a:r>
            <a:r>
              <a:rPr lang="en-US" sz="2400" dirty="0"/>
              <a:t>-&gt; </a:t>
            </a:r>
            <a:r>
              <a:rPr lang="en-US" sz="2400" dirty="0" smtClean="0"/>
              <a:t>MainConsoleApp.sln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Change </a:t>
            </a:r>
            <a:r>
              <a:rPr lang="en-US" sz="2400" dirty="0" err="1" smtClean="0"/>
              <a:t>AppHelper</a:t>
            </a:r>
            <a:r>
              <a:rPr lang="en-US" sz="2400" dirty="0" smtClean="0"/>
              <a:t> -&gt; </a:t>
            </a:r>
            <a:r>
              <a:rPr lang="en-US" sz="2400" dirty="0" err="1" smtClean="0"/>
              <a:t>MagicHelper</a:t>
            </a:r>
            <a:r>
              <a:rPr lang="en-US" sz="2400" dirty="0" smtClean="0"/>
              <a:t> Logic so that “dependency” can be injected from outside world.</a:t>
            </a:r>
          </a:p>
          <a:p>
            <a:pPr lvl="1" algn="l"/>
            <a:endParaRPr lang="en-US" dirty="0">
              <a:solidFill>
                <a:srgbClr val="FF0000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62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4 - Solution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245685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Open </a:t>
            </a:r>
            <a:r>
              <a:rPr lang="en-US" sz="2400" dirty="0" smtClean="0">
                <a:solidFill>
                  <a:srgbClr val="FF0000"/>
                </a:solidFill>
              </a:rPr>
              <a:t>Sample4</a:t>
            </a:r>
            <a:r>
              <a:rPr lang="en-US" sz="2400" dirty="0" smtClean="0"/>
              <a:t> </a:t>
            </a:r>
            <a:r>
              <a:rPr lang="en-US" sz="2400" dirty="0"/>
              <a:t>-&gt; MainConsoleApp.sln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Rebuild the Solution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Check </a:t>
            </a:r>
            <a:r>
              <a:rPr lang="en-US" sz="2400" dirty="0" err="1" smtClean="0"/>
              <a:t>AppHelper</a:t>
            </a:r>
            <a:r>
              <a:rPr lang="en-US" sz="2400" dirty="0" smtClean="0"/>
              <a:t> -&gt; </a:t>
            </a:r>
            <a:r>
              <a:rPr lang="en-US" sz="2400" dirty="0" err="1" smtClean="0"/>
              <a:t>MagicHelper.cs</a:t>
            </a:r>
            <a:r>
              <a:rPr lang="en-US" sz="2400" dirty="0" smtClean="0"/>
              <a:t> file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Check and play with </a:t>
            </a:r>
            <a:r>
              <a:rPr lang="en-US" sz="2400" dirty="0" err="1" smtClean="0"/>
              <a:t>AppBAL.Tests</a:t>
            </a:r>
            <a:r>
              <a:rPr lang="en-US" sz="2400" dirty="0" smtClean="0"/>
              <a:t> Project</a:t>
            </a:r>
          </a:p>
          <a:p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 algn="l"/>
            <a:endParaRPr lang="en-US" dirty="0">
              <a:solidFill>
                <a:srgbClr val="FF0000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34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Different </a:t>
            </a:r>
            <a:r>
              <a:rPr lang="en-US" dirty="0" smtClean="0">
                <a:latin typeface="+mn-lt"/>
              </a:rPr>
              <a:t>Dimensions for Unit Testing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Logic Testing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UI </a:t>
            </a:r>
            <a:r>
              <a:rPr lang="en-US" sz="2400" dirty="0" smtClean="0"/>
              <a:t>Testing</a:t>
            </a:r>
            <a:r>
              <a:rPr lang="en-US" sz="2400" dirty="0" smtClean="0"/>
              <a:t>?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Desktop Testing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Mobile App Testing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Web Application Testing (Web Forms, MVC, PHP, </a:t>
            </a:r>
            <a:r>
              <a:rPr lang="en-US" sz="2400" dirty="0" err="1" smtClean="0"/>
              <a:t>NodeJS</a:t>
            </a:r>
            <a:r>
              <a:rPr lang="en-US" sz="2400" dirty="0" smtClean="0"/>
              <a:t> etc.)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JavaScript </a:t>
            </a:r>
            <a:r>
              <a:rPr lang="en-US" sz="2400" dirty="0" smtClean="0"/>
              <a:t>Testing?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Database Testing</a:t>
            </a:r>
            <a:r>
              <a:rPr lang="en-US" sz="2400" dirty="0" smtClean="0"/>
              <a:t>?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Web APIs Testing</a:t>
            </a: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Using Understanding of Unit Testing for Integration Testing?</a:t>
            </a: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86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</a:rPr>
              <a:t>DevOps</a:t>
            </a:r>
            <a:r>
              <a:rPr lang="en-US" dirty="0" smtClean="0">
                <a:latin typeface="+mn-lt"/>
              </a:rPr>
              <a:t>/CI/CD </a:t>
            </a:r>
            <a:r>
              <a:rPr lang="en-US" dirty="0" err="1" smtClean="0">
                <a:latin typeface="+mn-lt"/>
              </a:rPr>
              <a:t>Discusssion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Automation is not an optional thing </a:t>
            </a:r>
            <a:r>
              <a:rPr lang="en-US" sz="2400" dirty="0"/>
              <a:t>(anymore</a:t>
            </a:r>
            <a:r>
              <a:rPr lang="en-US" sz="2400" dirty="0" smtClean="0"/>
              <a:t>) in Agile.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Continuous Delivery is required to provide new features/fixes rapidly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Continuous Integration is required for Continuous Delivery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More integrations in stable code, more chances of issues in existing stable code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All test cases can’t be tested manually every time we integrate new changes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Automation (Unit) Testing will provide confidence to developers in releasing new features quickly</a:t>
            </a: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33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What’s Next?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Using Mock (e.g. </a:t>
            </a:r>
            <a:r>
              <a:rPr lang="en-US" sz="2400" dirty="0" err="1" smtClean="0"/>
              <a:t>Moq</a:t>
            </a:r>
            <a:r>
              <a:rPr lang="en-US" sz="2400" dirty="0" smtClean="0"/>
              <a:t>) frameworks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Exploring Unit Testing for Other dimensions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Exploration of Other </a:t>
            </a:r>
            <a:r>
              <a:rPr lang="en-US" sz="2400" dirty="0" err="1" smtClean="0"/>
              <a:t>DevOps</a:t>
            </a:r>
            <a:r>
              <a:rPr lang="en-US" sz="2400" dirty="0" smtClean="0"/>
              <a:t> Practices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1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404" y="1762125"/>
            <a:ext cx="564832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775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25" y="3450525"/>
            <a:ext cx="10515600" cy="742458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57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What is Software Testing?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Software testing is a process of executing a program or application with the intent of finding the software bugs</a:t>
            </a:r>
            <a:r>
              <a:rPr lang="en-US" sz="2400" dirty="0" smtClean="0"/>
              <a:t>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Software testing is an investigation conducted to provide stakeholders with information about the quality of the software product or service under test. </a:t>
            </a: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And many other definitions.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0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Box Testing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3000" dirty="0" smtClean="0"/>
              <a:t>Internal </a:t>
            </a:r>
            <a:r>
              <a:rPr lang="en-US" sz="3000" dirty="0"/>
              <a:t>structure/design/implementation of the item being tested </a:t>
            </a:r>
            <a:r>
              <a:rPr lang="en-US" sz="3000" dirty="0">
                <a:solidFill>
                  <a:srgbClr val="FF0000"/>
                </a:solidFill>
              </a:rPr>
              <a:t>is not known</a:t>
            </a:r>
            <a:r>
              <a:rPr lang="en-US" sz="3000" dirty="0"/>
              <a:t> to the </a:t>
            </a:r>
            <a:r>
              <a:rPr lang="en-US" sz="3000" dirty="0" smtClean="0"/>
              <a:t>tester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Also </a:t>
            </a:r>
            <a:r>
              <a:rPr lang="en-US" sz="2400" dirty="0"/>
              <a:t>known as Behavioral </a:t>
            </a:r>
            <a:r>
              <a:rPr lang="en-US" sz="2400" dirty="0" smtClean="0"/>
              <a:t>Testing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https://lh4.googleusercontent.com/AGDlroRDKtnzWehCuKzgQWb2rOjtJqswPTMqNP04dyDw5uQrt40TjTMydemLqv82nSStVTZKVKqb1yEyB1jySq3Xsu1LpowXHavp1V2ANZ-bZPznyO0SlHRsN9Cn_k1Bnz_EzFS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024" y="3685413"/>
            <a:ext cx="4645924" cy="230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55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Box Testing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3000" dirty="0" smtClean="0"/>
              <a:t>Internal </a:t>
            </a:r>
            <a:r>
              <a:rPr lang="en-US" sz="3000" dirty="0"/>
              <a:t>structure/design/implementation of the item being tested </a:t>
            </a:r>
            <a:r>
              <a:rPr lang="en-US" sz="3000" dirty="0">
                <a:solidFill>
                  <a:srgbClr val="FF0000"/>
                </a:solidFill>
              </a:rPr>
              <a:t>is </a:t>
            </a:r>
            <a:r>
              <a:rPr lang="en-US" sz="3000" dirty="0" smtClean="0">
                <a:solidFill>
                  <a:srgbClr val="FF0000"/>
                </a:solidFill>
              </a:rPr>
              <a:t>known</a:t>
            </a:r>
            <a:r>
              <a:rPr lang="en-US" sz="3000" dirty="0" smtClean="0"/>
              <a:t> </a:t>
            </a:r>
            <a:r>
              <a:rPr lang="en-US" sz="3000" dirty="0"/>
              <a:t>to the tester.</a:t>
            </a:r>
            <a:endParaRPr lang="en-US" sz="30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Also </a:t>
            </a:r>
            <a:r>
              <a:rPr lang="en-US" sz="2400" dirty="0"/>
              <a:t>known as Clear Box Testing, Open Box Testing, Glass Box Testing, Transparent Box Testing, Code-Based Testing or Structural </a:t>
            </a:r>
            <a:r>
              <a:rPr lang="en-US" sz="2400" dirty="0" smtClean="0"/>
              <a:t>Testing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You analyze code and </a:t>
            </a:r>
            <a:r>
              <a:rPr lang="en-US" sz="2400" dirty="0" smtClean="0"/>
              <a:t>write/prepare </a:t>
            </a:r>
            <a:r>
              <a:rPr lang="en-US" sz="2400" dirty="0"/>
              <a:t>your “test cases” by checking logic &amp; conditioning etc.</a:t>
            </a: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80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Grey Box Testing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3000" dirty="0" smtClean="0"/>
              <a:t>It is </a:t>
            </a:r>
            <a:r>
              <a:rPr lang="en-US" sz="3000" dirty="0"/>
              <a:t>a combination of white-box testing and black-box testing.</a:t>
            </a:r>
            <a:endParaRPr lang="en-US" sz="30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A gray-box tester </a:t>
            </a:r>
            <a:r>
              <a:rPr lang="en-US" sz="2400" dirty="0">
                <a:solidFill>
                  <a:srgbClr val="FF0000"/>
                </a:solidFill>
              </a:rPr>
              <a:t>partially</a:t>
            </a:r>
            <a:r>
              <a:rPr lang="en-US" sz="2400" dirty="0"/>
              <a:t> knows the internal structure, which includes access to the </a:t>
            </a:r>
            <a:r>
              <a:rPr lang="en-US" sz="2400" dirty="0">
                <a:solidFill>
                  <a:srgbClr val="FF0000"/>
                </a:solidFill>
              </a:rPr>
              <a:t>documentation of internal data structures</a:t>
            </a:r>
            <a:r>
              <a:rPr lang="en-US" sz="2400" dirty="0"/>
              <a:t> as well as the </a:t>
            </a:r>
            <a:r>
              <a:rPr lang="en-US" sz="2400" dirty="0">
                <a:solidFill>
                  <a:srgbClr val="FF0000"/>
                </a:solidFill>
              </a:rPr>
              <a:t>algorithms</a:t>
            </a:r>
            <a:r>
              <a:rPr lang="en-US" sz="2400" dirty="0"/>
              <a:t> used</a:t>
            </a: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3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vs. Automated Testing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b="1" dirty="0" smtClean="0"/>
              <a:t>Manual: </a:t>
            </a:r>
            <a:r>
              <a:rPr lang="en-US" sz="2400" dirty="0"/>
              <a:t>Testing features or test cases manually</a:t>
            </a: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b="1" dirty="0" smtClean="0"/>
              <a:t>Automated: </a:t>
            </a:r>
            <a:r>
              <a:rPr lang="en-US" sz="2400" dirty="0"/>
              <a:t>Testing features or test cases of an application by writing </a:t>
            </a:r>
            <a:r>
              <a:rPr lang="en-US" sz="2400" dirty="0" smtClean="0"/>
              <a:t>code or by using a software. </a:t>
            </a:r>
            <a:r>
              <a:rPr lang="en-US" sz="2400" dirty="0">
                <a:solidFill>
                  <a:srgbClr val="FF0000"/>
                </a:solidFill>
              </a:rPr>
              <a:t>Write code to test </a:t>
            </a:r>
            <a:r>
              <a:rPr lang="en-US" sz="2400" dirty="0" smtClean="0">
                <a:solidFill>
                  <a:srgbClr val="FF0000"/>
                </a:solidFill>
              </a:rPr>
              <a:t>code</a:t>
            </a:r>
            <a:r>
              <a:rPr lang="en-US" sz="2400" dirty="0" smtClean="0"/>
              <a:t>?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Automation Testing Tools</a:t>
            </a:r>
            <a:endParaRPr lang="en-US" sz="240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 err="1" smtClean="0"/>
              <a:t>Katalon</a:t>
            </a:r>
            <a:r>
              <a:rPr lang="en-US" dirty="0" smtClean="0"/>
              <a:t> Studio, Selenium</a:t>
            </a:r>
            <a:r>
              <a:rPr lang="en-US" dirty="0"/>
              <a:t>, </a:t>
            </a:r>
            <a:r>
              <a:rPr lang="en-US" dirty="0" err="1" smtClean="0"/>
              <a:t>TestComplete</a:t>
            </a:r>
            <a:r>
              <a:rPr lang="en-US" dirty="0"/>
              <a:t>, </a:t>
            </a:r>
            <a:r>
              <a:rPr lang="en-US" dirty="0" err="1" smtClean="0"/>
              <a:t>SoapUI</a:t>
            </a:r>
            <a:r>
              <a:rPr lang="en-US" dirty="0" smtClean="0"/>
              <a:t>, </a:t>
            </a:r>
            <a:r>
              <a:rPr lang="en-US" dirty="0" err="1" smtClean="0"/>
              <a:t>Jmeter</a:t>
            </a:r>
            <a:r>
              <a:rPr lang="en-US" dirty="0" smtClean="0"/>
              <a:t>, </a:t>
            </a:r>
            <a:r>
              <a:rPr lang="en-US" dirty="0" err="1" smtClean="0"/>
              <a:t>NUnit</a:t>
            </a:r>
            <a:r>
              <a:rPr lang="en-US" dirty="0"/>
              <a:t>, Jasmine,</a:t>
            </a:r>
            <a:r>
              <a:rPr lang="en-US" dirty="0" smtClean="0"/>
              <a:t> etc.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7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Unit Testing?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White Box </a:t>
            </a:r>
            <a:r>
              <a:rPr lang="en-US" sz="2400" dirty="0" smtClean="0"/>
              <a:t>Testing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Testing each “</a:t>
            </a:r>
            <a:r>
              <a:rPr lang="en-US" sz="2400" dirty="0">
                <a:solidFill>
                  <a:srgbClr val="FF0000"/>
                </a:solidFill>
              </a:rPr>
              <a:t>unit</a:t>
            </a:r>
            <a:r>
              <a:rPr lang="en-US" sz="2400" dirty="0"/>
              <a:t>” of the </a:t>
            </a:r>
            <a:r>
              <a:rPr lang="en-US" sz="2400" dirty="0" smtClean="0"/>
              <a:t>application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We normally </a:t>
            </a:r>
            <a:r>
              <a:rPr lang="en-US" sz="2400" dirty="0">
                <a:solidFill>
                  <a:srgbClr val="FF0000"/>
                </a:solidFill>
              </a:rPr>
              <a:t>write code</a:t>
            </a:r>
            <a:r>
              <a:rPr lang="en-US" sz="2400" dirty="0"/>
              <a:t> to test “</a:t>
            </a:r>
            <a:r>
              <a:rPr lang="en-US" sz="2400" b="1" dirty="0"/>
              <a:t>units</a:t>
            </a:r>
            <a:r>
              <a:rPr lang="en-US" sz="2400" dirty="0"/>
              <a:t>” (code</a:t>
            </a:r>
            <a:r>
              <a:rPr lang="en-US" sz="2400" dirty="0" smtClean="0"/>
              <a:t>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It can be done manually but Normally it is “automated</a:t>
            </a:r>
            <a:r>
              <a:rPr lang="en-US" sz="2400" dirty="0" smtClean="0"/>
              <a:t>”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Testing </a:t>
            </a:r>
            <a:r>
              <a:rPr lang="en-US" sz="2400" dirty="0" smtClean="0"/>
              <a:t>“</a:t>
            </a:r>
            <a:r>
              <a:rPr lang="en-US" sz="2400" b="1" dirty="0" smtClean="0">
                <a:solidFill>
                  <a:srgbClr val="FF0000"/>
                </a:solidFill>
              </a:rPr>
              <a:t>without external</a:t>
            </a:r>
            <a:r>
              <a:rPr lang="en-US" sz="2400" dirty="0"/>
              <a:t>” dependencies (e.g. Databases, File Systems</a:t>
            </a:r>
            <a:r>
              <a:rPr lang="en-US" sz="2400" dirty="0" smtClean="0"/>
              <a:t>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Now when you talk about “</a:t>
            </a:r>
            <a:r>
              <a:rPr lang="en-US" sz="2400" dirty="0">
                <a:solidFill>
                  <a:srgbClr val="FF0000"/>
                </a:solidFill>
              </a:rPr>
              <a:t>without external</a:t>
            </a:r>
            <a:r>
              <a:rPr lang="en-US" sz="2400" dirty="0"/>
              <a:t>” dependencies, you have to write code which is not directly “dependent” on external things.</a:t>
            </a: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31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do Unit Testing?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Ever tested by your Stored Procedure by providing required input and checking if it is returning required values?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Ever tested by calling a function by providing some inputs and checking if function is returning required outputs? (Even in some cases hard coding some values)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Yes, All developers do unit testing partially.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4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10532</TotalTime>
  <Words>1139</Words>
  <Application>Microsoft Office PowerPoint</Application>
  <PresentationFormat>Custom</PresentationFormat>
  <Paragraphs>287</Paragraphs>
  <Slides>27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Custom Design</vt:lpstr>
      <vt:lpstr>Unit Testing with NUnit</vt:lpstr>
      <vt:lpstr>Agenda</vt:lpstr>
      <vt:lpstr>What is Software Testing?</vt:lpstr>
      <vt:lpstr>Black Box Testing</vt:lpstr>
      <vt:lpstr>White Box Testing</vt:lpstr>
      <vt:lpstr>Grey Box Testing</vt:lpstr>
      <vt:lpstr>Manual vs. Automated Testing</vt:lpstr>
      <vt:lpstr>What is Unit Testing?</vt:lpstr>
      <vt:lpstr>Do you do Unit Testing?</vt:lpstr>
      <vt:lpstr>Do you do Unit Testing?</vt:lpstr>
      <vt:lpstr>Demo 1</vt:lpstr>
      <vt:lpstr>What is Automated Unit Testing?</vt:lpstr>
      <vt:lpstr>NUnit</vt:lpstr>
      <vt:lpstr>Nunit Demo</vt:lpstr>
      <vt:lpstr>Demo 2</vt:lpstr>
      <vt:lpstr>Demo 2 - Solution</vt:lpstr>
      <vt:lpstr>So Unit Testing is that Easy?</vt:lpstr>
      <vt:lpstr>Demo 3</vt:lpstr>
      <vt:lpstr>Demo 3 - Solution</vt:lpstr>
      <vt:lpstr>Writing Unit Testable Code</vt:lpstr>
      <vt:lpstr>Demo 4</vt:lpstr>
      <vt:lpstr>Demo 4 - Solution</vt:lpstr>
      <vt:lpstr>Different Dimensions for Unit Testing</vt:lpstr>
      <vt:lpstr>DevOps/CI/CD Discusssion</vt:lpstr>
      <vt:lpstr>What’s Next?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Bram Wigzell</dc:creator>
  <cp:lastModifiedBy>Shahzad, Bilal</cp:lastModifiedBy>
  <cp:revision>520</cp:revision>
  <dcterms:created xsi:type="dcterms:W3CDTF">2017-12-01T16:42:01Z</dcterms:created>
  <dcterms:modified xsi:type="dcterms:W3CDTF">2019-02-21T12:32:26Z</dcterms:modified>
</cp:coreProperties>
</file>