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321" r:id="rId3"/>
    <p:sldId id="393" r:id="rId4"/>
    <p:sldId id="257" r:id="rId5"/>
    <p:sldId id="434" r:id="rId6"/>
    <p:sldId id="466" r:id="rId7"/>
    <p:sldId id="496" r:id="rId8"/>
    <p:sldId id="502" r:id="rId9"/>
    <p:sldId id="497" r:id="rId10"/>
    <p:sldId id="473" r:id="rId11"/>
    <p:sldId id="467" r:id="rId12"/>
    <p:sldId id="499" r:id="rId13"/>
    <p:sldId id="468" r:id="rId14"/>
    <p:sldId id="469" r:id="rId15"/>
    <p:sldId id="470" r:id="rId16"/>
    <p:sldId id="498" r:id="rId17"/>
    <p:sldId id="501" r:id="rId18"/>
    <p:sldId id="500" r:id="rId19"/>
    <p:sldId id="471" r:id="rId20"/>
    <p:sldId id="472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5" r:id="rId42"/>
    <p:sldId id="494" r:id="rId43"/>
    <p:sldId id="464" r:id="rId44"/>
    <p:sldId id="423" r:id="rId45"/>
    <p:sldId id="392" r:id="rId46"/>
    <p:sldId id="424" r:id="rId47"/>
    <p:sldId id="425" r:id="rId48"/>
    <p:sldId id="422" r:id="rId49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703" autoAdjust="0"/>
  </p:normalViewPr>
  <p:slideViewPr>
    <p:cSldViewPr>
      <p:cViewPr varScale="1">
        <p:scale>
          <a:sx n="79" d="100"/>
          <a:sy n="79" d="100"/>
        </p:scale>
        <p:origin x="156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9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14" y="-90"/>
      </p:cViewPr>
      <p:guideLst>
        <p:guide orient="horz" pos="216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FCB5D-5059-4E82-ADA0-F0D440627FA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E79B28-14A7-438B-813A-42AB6D57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.docker.com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2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Image is copied from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9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Image is copied from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7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https://docs.docker.com/get-docker</a:t>
            </a:r>
            <a:endParaRPr lang="en-US" dirty="0"/>
          </a:p>
          <a:p>
            <a:r>
              <a:rPr lang="en-US" dirty="0">
                <a:hlinkClick r:id="rId4"/>
              </a:rPr>
              <a:t>https://get.docker.com/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50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https://docs.docker.com/compose/</a:t>
            </a:r>
          </a:p>
          <a:p>
            <a:r>
              <a:rPr lang="en-US" dirty="0"/>
              <a:t>https://docs.docker.com/compose/install/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22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29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9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86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0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0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3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4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96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58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26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0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7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Image is copied from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Image is copied from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7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Image is copied from Internet (docker website)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A3-9635-40AC-9A47-1BC487F99B17}" type="datetime1">
              <a:rPr lang="en-US" smtClean="0"/>
              <a:t>1/9/2021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Bilal Shahzad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DC46-751C-45EE-B359-9452DFFC97A7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336F-DF3C-484E-A395-46A0F5D3E75D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46A-EEF2-4447-9B63-1093335E8C99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D853-D038-4437-A44B-F9A62230FD67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A15-0AEA-414D-B8C4-1BDB4ADADE26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C455-B316-46E1-9177-65E7B5092787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7B87-9DDA-4C83-87EB-A70914510CE4}" type="datetime1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FE-99D8-4404-ACB1-96E182B1B3AF}" type="datetime1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2626-DAAA-4698-8AE0-049B0910E261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D87A-4935-48EB-801E-8F07608ABF72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533F8-9967-4694-8626-38678EC1828B}" type="datetime1">
              <a:rPr lang="en-US" smtClean="0"/>
              <a:t>1/9/2021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By learninginurdu.pk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.docker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editions/community/docker-ce-desktop-window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earningInUrduCentre/" TargetMode="External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4" Type="http://schemas.openxmlformats.org/officeDocument/2006/relationships/hyperlink" Target="https://www.youtube.com/c/LearnInUrdu139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pod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obyproject.org/" TargetMode="External"/><Relationship Id="rId2" Type="http://schemas.openxmlformats.org/officeDocument/2006/relationships/hyperlink" Target="https://containerd.i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634lxb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lalshahzad139/first-step-towards-professional-career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earningInUrduCentre/" TargetMode="External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4" Type="http://schemas.openxmlformats.org/officeDocument/2006/relationships/hyperlink" Target="https://www.youtube.com/c/LearnInUrdu139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59898"/>
            <a:ext cx="6096000" cy="2611902"/>
          </a:xfrm>
        </p:spPr>
        <p:txBody>
          <a:bodyPr/>
          <a:lstStyle/>
          <a:p>
            <a:pPr algn="ctr"/>
            <a:r>
              <a:rPr lang="en-US" dirty="0"/>
              <a:t>Intro to Containerization with 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6640" cy="914400"/>
          </a:xfrm>
        </p:spPr>
        <p:txBody>
          <a:bodyPr/>
          <a:lstStyle/>
          <a:p>
            <a:pPr algn="r"/>
            <a:r>
              <a:rPr lang="en-US" dirty="0"/>
              <a:t>Bilal Shahzad</a:t>
            </a:r>
          </a:p>
        </p:txBody>
      </p:sp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Virtualization vs. Containerization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A Practical Guide to Choosing between Docker Containers and VMs">
            <a:extLst>
              <a:ext uri="{FF2B5EF4-FFF2-40B4-BE49-F238E27FC236}">
                <a16:creationId xmlns:a16="http://schemas.microsoft.com/office/drawing/2014/main" id="{AF22A23E-095C-4CCC-9116-B69943290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99" y="1676400"/>
            <a:ext cx="7732889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36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Docker Inc.</a:t>
            </a:r>
          </a:p>
          <a:p>
            <a:pPr lvl="1"/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r>
              <a:rPr lang="en-US" dirty="0"/>
              <a:t>Docker is a </a:t>
            </a:r>
            <a:r>
              <a:rPr lang="en-US" dirty="0">
                <a:solidFill>
                  <a:srgbClr val="FF0000"/>
                </a:solidFill>
              </a:rPr>
              <a:t>set of platform as a service products</a:t>
            </a:r>
            <a:r>
              <a:rPr lang="en-US" dirty="0"/>
              <a:t> that use OS-level virtualization to deliver software in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  <a:r>
              <a:rPr lang="en-US" dirty="0"/>
              <a:t> called </a:t>
            </a:r>
            <a:r>
              <a:rPr lang="en-US" dirty="0">
                <a:solidFill>
                  <a:srgbClr val="FF0000"/>
                </a:solidFill>
              </a:rPr>
              <a:t>containers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Written in GO.</a:t>
            </a:r>
          </a:p>
          <a:p>
            <a:pPr lvl="1"/>
            <a:r>
              <a:rPr lang="en-US" dirty="0"/>
              <a:t>Initial Release date: March 20, 2013.</a:t>
            </a:r>
          </a:p>
          <a:p>
            <a:r>
              <a:rPr lang="en-US" dirty="0"/>
              <a:t>Container Runtime (like Hypervisor in VMs world)</a:t>
            </a:r>
          </a:p>
          <a:p>
            <a:pPr marL="40233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components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docker version</a:t>
            </a:r>
          </a:p>
          <a:p>
            <a:pPr lvl="1"/>
            <a:r>
              <a:rPr lang="en-US" dirty="0"/>
              <a:t>docker cli</a:t>
            </a:r>
          </a:p>
          <a:p>
            <a:pPr lvl="1"/>
            <a:r>
              <a:rPr lang="en-US" dirty="0"/>
              <a:t>docker engine</a:t>
            </a:r>
          </a:p>
          <a:p>
            <a:r>
              <a:rPr lang="en-US" dirty="0"/>
              <a:t>Linux Containers</a:t>
            </a:r>
          </a:p>
          <a:p>
            <a:pPr lvl="1"/>
            <a:r>
              <a:rPr lang="en-US" dirty="0"/>
              <a:t>Docker started with Linux containers </a:t>
            </a:r>
          </a:p>
          <a:p>
            <a:pPr lvl="1"/>
            <a:r>
              <a:rPr lang="en-US" dirty="0"/>
              <a:t>Linux as Docker Host </a:t>
            </a:r>
          </a:p>
          <a:p>
            <a:r>
              <a:rPr lang="en-US" dirty="0"/>
              <a:t>Windows Containers</a:t>
            </a:r>
          </a:p>
          <a:p>
            <a:pPr lvl="1"/>
            <a:r>
              <a:rPr lang="en-US" dirty="0"/>
              <a:t>Requires Windows OS as Docker Host</a:t>
            </a:r>
          </a:p>
          <a:p>
            <a:r>
              <a:rPr lang="en-US" dirty="0"/>
              <a:t>Image vs. Container</a:t>
            </a:r>
          </a:p>
          <a:p>
            <a:r>
              <a:rPr lang="en-US" dirty="0"/>
              <a:t>Container Registry (e.g. </a:t>
            </a:r>
            <a:r>
              <a:rPr lang="en-US" dirty="0" err="1"/>
              <a:t>DockerHub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D03E7-4CCC-472E-AF92-60F5A818C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410200" cy="42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vs. Container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31F92-8AC3-4E41-825C-553360D7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27" y="1752600"/>
            <a:ext cx="752782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Level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D46A4-D910-40A9-8BDB-1364778B3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1310"/>
            <a:ext cx="7623048" cy="36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2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Installation -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Docker on Linux </a:t>
            </a:r>
          </a:p>
          <a:p>
            <a:pPr lvl="1"/>
            <a:r>
              <a:rPr lang="en-US" dirty="0"/>
              <a:t>Community Version</a:t>
            </a:r>
          </a:p>
          <a:p>
            <a:pPr lvl="1"/>
            <a:r>
              <a:rPr lang="en-US" dirty="0"/>
              <a:t>Enterprise Version</a:t>
            </a:r>
          </a:p>
          <a:p>
            <a:r>
              <a:rPr lang="en-US" dirty="0"/>
              <a:t>Detailed way to install</a:t>
            </a:r>
          </a:p>
          <a:p>
            <a:pPr lvl="2"/>
            <a:r>
              <a:rPr lang="en-US" dirty="0">
                <a:hlinkClick r:id="rId3"/>
              </a:rPr>
              <a:t>https://docs.docker.com/get-docker</a:t>
            </a:r>
            <a:endParaRPr lang="en-US" dirty="0"/>
          </a:p>
          <a:p>
            <a:r>
              <a:rPr lang="en-US" dirty="0"/>
              <a:t>Quick way to Install</a:t>
            </a:r>
          </a:p>
          <a:p>
            <a:pPr lvl="1"/>
            <a:r>
              <a:rPr lang="en-US" dirty="0"/>
              <a:t>Open </a:t>
            </a:r>
            <a:r>
              <a:rPr lang="en-US" dirty="0">
                <a:hlinkClick r:id="rId4"/>
              </a:rPr>
              <a:t>https://get.docker.com/</a:t>
            </a:r>
            <a:r>
              <a:rPr lang="en-US" dirty="0"/>
              <a:t> and get commands to execute </a:t>
            </a:r>
          </a:p>
          <a:p>
            <a:pPr lvl="2"/>
            <a:r>
              <a:rPr lang="en-US" dirty="0"/>
              <a:t>curl -</a:t>
            </a:r>
            <a:r>
              <a:rPr lang="en-US" dirty="0" err="1"/>
              <a:t>fsSL</a:t>
            </a:r>
            <a:r>
              <a:rPr lang="en-US" dirty="0"/>
              <a:t> https://get.docker.com -o get-docker.sh</a:t>
            </a:r>
          </a:p>
          <a:p>
            <a:pPr lvl="2"/>
            <a:r>
              <a:rPr lang="en-US" dirty="0" err="1"/>
              <a:t>sh</a:t>
            </a:r>
            <a:r>
              <a:rPr lang="en-US" dirty="0"/>
              <a:t> get-docker.sh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usermod</a:t>
            </a:r>
            <a:r>
              <a:rPr lang="en-US" dirty="0"/>
              <a:t> -</a:t>
            </a:r>
            <a:r>
              <a:rPr lang="en-US" dirty="0" err="1"/>
              <a:t>aG</a:t>
            </a:r>
            <a:r>
              <a:rPr lang="en-US" dirty="0"/>
              <a:t> docker &lt;</a:t>
            </a:r>
            <a:r>
              <a:rPr lang="en-US" dirty="0" err="1"/>
              <a:t>youruser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Check if docker is installed &amp; daemon running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docker version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4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Docker-compose Installation -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docker-compose</a:t>
            </a:r>
          </a:p>
          <a:p>
            <a:pPr lvl="1"/>
            <a:r>
              <a:rPr lang="en-US" dirty="0"/>
              <a:t>Compose is a tool for defining and running multi-container docker applications. </a:t>
            </a:r>
          </a:p>
          <a:p>
            <a:r>
              <a:rPr lang="en-US" dirty="0"/>
              <a:t>Installation</a:t>
            </a:r>
          </a:p>
          <a:p>
            <a:pPr lvl="1"/>
            <a:r>
              <a:rPr lang="pt-BR" dirty="0"/>
              <a:t>sudo curl -L "https://github.com/docker/compose/releases/download/1.27.4/docker-compose-$(uname -s)-$(uname -m)" -o /usr/local/bin/docker-compose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+x /</a:t>
            </a:r>
            <a:r>
              <a:rPr lang="en-US" dirty="0" err="1"/>
              <a:t>usr</a:t>
            </a:r>
            <a:r>
              <a:rPr lang="en-US" dirty="0"/>
              <a:t>/local/bin/docker-compose</a:t>
            </a:r>
          </a:p>
          <a:p>
            <a:r>
              <a:rPr lang="en-US" dirty="0"/>
              <a:t>Check If installation is completed successfully</a:t>
            </a:r>
          </a:p>
          <a:p>
            <a:pPr lvl="1"/>
            <a:r>
              <a:rPr lang="en-US" dirty="0"/>
              <a:t>docker-compose version</a:t>
            </a:r>
          </a:p>
          <a:p>
            <a:r>
              <a:rPr lang="en-US" dirty="0"/>
              <a:t>Note: If it doesn’t work after installation, try creating a soft link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ln -s /</a:t>
            </a:r>
            <a:r>
              <a:rPr lang="en-US" dirty="0" err="1"/>
              <a:t>usr</a:t>
            </a:r>
            <a:r>
              <a:rPr lang="en-US" dirty="0"/>
              <a:t>/local/bin/docker-compose /</a:t>
            </a:r>
            <a:r>
              <a:rPr lang="en-US" dirty="0" err="1"/>
              <a:t>usr</a:t>
            </a:r>
            <a:r>
              <a:rPr lang="en-US" dirty="0"/>
              <a:t>/bin/docker-compose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Installation -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Docker on Windows/Mac</a:t>
            </a:r>
          </a:p>
          <a:p>
            <a:pPr lvl="1"/>
            <a:r>
              <a:rPr lang="en-US" dirty="0"/>
              <a:t>Docker Desktop is Community Version for Windows/Mac</a:t>
            </a:r>
          </a:p>
          <a:p>
            <a:pPr lvl="1"/>
            <a:r>
              <a:rPr lang="en-US" dirty="0"/>
              <a:t>Windows Server 2016+ has support for Enterprise Version</a:t>
            </a:r>
          </a:p>
          <a:p>
            <a:r>
              <a:rPr lang="en-US" dirty="0"/>
              <a:t>Check requirements</a:t>
            </a:r>
          </a:p>
          <a:p>
            <a:pPr lvl="2"/>
            <a:r>
              <a:rPr lang="en-US" dirty="0">
                <a:hlinkClick r:id="rId3"/>
              </a:rPr>
              <a:t>https://docs.docker.com/docker-for-windows/install/</a:t>
            </a:r>
            <a:r>
              <a:rPr lang="en-US" dirty="0"/>
              <a:t> </a:t>
            </a:r>
          </a:p>
          <a:p>
            <a:r>
              <a:rPr lang="en-US" dirty="0"/>
              <a:t>Download &amp; Install</a:t>
            </a:r>
          </a:p>
          <a:p>
            <a:pPr lvl="2"/>
            <a:r>
              <a:rPr lang="en-US" dirty="0">
                <a:hlinkClick r:id="rId4"/>
              </a:rPr>
              <a:t>https://hub.docker.com/editions/community/docker-ce-desktop-windows/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It may ask for restart</a:t>
            </a:r>
          </a:p>
          <a:p>
            <a:pPr lvl="2"/>
            <a:r>
              <a:rPr lang="en-US" dirty="0"/>
              <a:t>Check if docker is installed &amp; daemon running</a:t>
            </a:r>
          </a:p>
          <a:p>
            <a:pPr lvl="2"/>
            <a:r>
              <a:rPr lang="en-US" dirty="0"/>
              <a:t>Open PowerShell and run command</a:t>
            </a:r>
          </a:p>
          <a:p>
            <a:pPr lvl="3"/>
            <a:r>
              <a:rPr lang="en-US" dirty="0"/>
              <a:t>“docker version”</a:t>
            </a:r>
          </a:p>
          <a:p>
            <a:r>
              <a:rPr lang="en-US" dirty="0"/>
              <a:t>Note: Docker Desktop contains</a:t>
            </a:r>
          </a:p>
          <a:p>
            <a:pPr lvl="1"/>
            <a:r>
              <a:rPr lang="en-US" dirty="0"/>
              <a:t>Docker Engine, Docker CLI Client, Docker Compose, Kubernetes</a:t>
            </a:r>
          </a:p>
          <a:p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have some interest &amp; knowledge of Linux (or any CLI)</a:t>
            </a:r>
          </a:p>
          <a:p>
            <a:r>
              <a:rPr lang="en-US" dirty="0"/>
              <a:t>Containers work in a sandbox (black box) environment.</a:t>
            </a:r>
          </a:p>
          <a:p>
            <a:pPr lvl="1"/>
            <a:r>
              <a:rPr lang="en-US" dirty="0"/>
              <a:t>As a creator, you need to “expose” ports</a:t>
            </a:r>
          </a:p>
          <a:p>
            <a:pPr lvl="1"/>
            <a:r>
              <a:rPr lang="en-US" dirty="0"/>
              <a:t>As a user, you need to map “exposed” ports.</a:t>
            </a:r>
          </a:p>
          <a:p>
            <a:r>
              <a:rPr lang="en-US" dirty="0"/>
              <a:t>Storage Management in Containers</a:t>
            </a:r>
          </a:p>
          <a:p>
            <a:r>
              <a:rPr lang="en-US" dirty="0"/>
              <a:t>Some understanding of Networking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6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Bilal Shahzad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Agilist/Architect/Teacher/Blogger/YouTuber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Working in IT Industry since 2003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MVP (Microsoft Most Valuable Professional)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MCT (Microsoft Certified Trainer)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14" y="533400"/>
            <a:ext cx="2504948" cy="28756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8663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 (Pull &amp; Run)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Pull an image and store in docker cache</a:t>
            </a:r>
          </a:p>
          <a:p>
            <a:pPr lvl="1"/>
            <a:r>
              <a:rPr lang="en-US" dirty="0"/>
              <a:t>docker pull </a:t>
            </a:r>
            <a:r>
              <a:rPr lang="en-US" dirty="0" err="1"/>
              <a:t>nginx:latest</a:t>
            </a:r>
            <a:endParaRPr lang="en-US" dirty="0"/>
          </a:p>
          <a:p>
            <a:r>
              <a:rPr lang="en-US" dirty="0"/>
              <a:t>To check available images </a:t>
            </a:r>
          </a:p>
          <a:p>
            <a:pPr lvl="1"/>
            <a:r>
              <a:rPr lang="en-US" dirty="0"/>
              <a:t>docker image ls</a:t>
            </a:r>
          </a:p>
          <a:p>
            <a:r>
              <a:rPr lang="en-US" dirty="0"/>
              <a:t>Run container with a name and expose port 80 on 8081 in detached mode (-d)</a:t>
            </a:r>
          </a:p>
          <a:p>
            <a:pPr lvl="1"/>
            <a:r>
              <a:rPr lang="en-US" dirty="0"/>
              <a:t>docker run --name </a:t>
            </a:r>
            <a:r>
              <a:rPr lang="en-US" dirty="0" err="1"/>
              <a:t>mywebserver</a:t>
            </a:r>
            <a:r>
              <a:rPr lang="en-US" dirty="0"/>
              <a:t> -d -p 8081:80 </a:t>
            </a:r>
            <a:r>
              <a:rPr lang="en-US" dirty="0" err="1"/>
              <a:t>nginx:latest</a:t>
            </a:r>
            <a:endParaRPr lang="en-US" dirty="0"/>
          </a:p>
          <a:p>
            <a:r>
              <a:rPr lang="en-US" dirty="0"/>
              <a:t>Stop container </a:t>
            </a:r>
          </a:p>
          <a:p>
            <a:pPr lvl="1"/>
            <a:r>
              <a:rPr lang="en-US" dirty="0"/>
              <a:t>docker container stop </a:t>
            </a:r>
            <a:r>
              <a:rPr lang="en-US" dirty="0" err="1"/>
              <a:t>mywebserver</a:t>
            </a:r>
            <a:endParaRPr lang="en-US" dirty="0"/>
          </a:p>
          <a:p>
            <a:r>
              <a:rPr lang="en-US" dirty="0"/>
              <a:t>Stop &amp; remove a container </a:t>
            </a:r>
          </a:p>
          <a:p>
            <a:pPr lvl="1"/>
            <a:r>
              <a:rPr lang="en-US" dirty="0"/>
              <a:t>docker container rm -f </a:t>
            </a:r>
            <a:r>
              <a:rPr lang="en-US" dirty="0" err="1"/>
              <a:t>mywebserver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9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Understanding that docker writeable layer is temporary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18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How to use volumes to persist docker data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9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Create your own </a:t>
            </a:r>
            <a:r>
              <a:rPr lang="en-US" dirty="0" err="1"/>
              <a:t>nginx</a:t>
            </a:r>
            <a:r>
              <a:rPr lang="en-US" dirty="0"/>
              <a:t> image with content inside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21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Create Image &amp; push to docker 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9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Save &amp; Load Image from a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3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Playing with a node application without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46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Playing with node application but using docker image for Node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Package node app in a docker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37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Install MySQL &amp; connect from workbench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9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>
                <a:hlinkClick r:id="rId6"/>
              </a:rPr>
              <a:t>bilalshahzad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5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Connect NodeJS app container with </a:t>
            </a:r>
            <a:r>
              <a:rPr lang="en-US" dirty="0" err="1"/>
              <a:t>Mysql</a:t>
            </a:r>
            <a:r>
              <a:rPr lang="en-US" dirty="0"/>
              <a:t> container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1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Connect NodeJS app with </a:t>
            </a:r>
            <a:r>
              <a:rPr lang="en-US" dirty="0" err="1"/>
              <a:t>Mysql</a:t>
            </a:r>
            <a:r>
              <a:rPr lang="en-US" dirty="0"/>
              <a:t> container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40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Run containers with user defined network (instead of default)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33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Use docker-compose to start web &amp;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79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Run PHP-Apache container for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3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Setup </a:t>
            </a:r>
            <a:r>
              <a:rPr lang="en-US" dirty="0" err="1"/>
              <a:t>PHp</a:t>
            </a:r>
            <a:r>
              <a:rPr lang="en-US" dirty="0"/>
              <a:t>/Apache/MySQL Dev Env using docker-compose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07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Discussion on dotnet &amp; Windows containers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66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Just create image using sdk:5.0 as base image + WORKDIR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25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Build &amp; run dotnet code after going inside container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25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Create image with published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5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Docker Installation</a:t>
            </a:r>
          </a:p>
          <a:p>
            <a:r>
              <a:rPr lang="en-US" dirty="0"/>
              <a:t>Docker Basic Concepts</a:t>
            </a:r>
          </a:p>
          <a:p>
            <a:r>
              <a:rPr lang="en-US" dirty="0"/>
              <a:t>Playing with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Understanding Volumes</a:t>
            </a:r>
          </a:p>
          <a:p>
            <a:r>
              <a:rPr lang="en-US" dirty="0"/>
              <a:t>Push &amp; Save an Image</a:t>
            </a:r>
          </a:p>
          <a:p>
            <a:r>
              <a:rPr lang="en-US" dirty="0"/>
              <a:t>Playing with Node &amp; MySQL</a:t>
            </a:r>
          </a:p>
          <a:p>
            <a:r>
              <a:rPr lang="en-US" dirty="0"/>
              <a:t>Playing with PHP</a:t>
            </a:r>
          </a:p>
          <a:p>
            <a:r>
              <a:rPr lang="en-US" dirty="0"/>
              <a:t>Playing with dotnet core</a:t>
            </a:r>
          </a:p>
          <a:p>
            <a:r>
              <a:rPr lang="en-US" dirty="0"/>
              <a:t>Playing with .NET Framework applications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Create image for .NET Framework with published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93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Bonus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Check quickly what is </a:t>
            </a:r>
            <a:r>
              <a:rPr lang="en-US" dirty="0" err="1"/>
              <a:t>gitpod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https://gitpod.io/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92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2ECF-8B5E-4B5A-9654-97D8ED06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3E38-DBBA-4940-AFF7-1792A068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Docker only runtime for containers?</a:t>
            </a:r>
          </a:p>
          <a:p>
            <a:pPr lvl="1"/>
            <a:r>
              <a:rPr lang="en-US" dirty="0"/>
              <a:t>No, there are many others now. For example </a:t>
            </a:r>
            <a:r>
              <a:rPr lang="en-US" dirty="0">
                <a:hlinkClick r:id="rId2"/>
              </a:rPr>
              <a:t>https://containerd.io/</a:t>
            </a:r>
            <a:r>
              <a:rPr lang="en-US" dirty="0"/>
              <a:t> </a:t>
            </a:r>
          </a:p>
          <a:p>
            <a:r>
              <a:rPr lang="en-US" dirty="0"/>
              <a:t>What is Kubernetes?</a:t>
            </a:r>
          </a:p>
          <a:p>
            <a:pPr lvl="1"/>
            <a:r>
              <a:rPr lang="en-US" dirty="0"/>
              <a:t>Containers orchestrator</a:t>
            </a:r>
          </a:p>
          <a:p>
            <a:r>
              <a:rPr lang="en-US" dirty="0"/>
              <a:t>What is Moby Project?</a:t>
            </a:r>
          </a:p>
          <a:p>
            <a:pPr lvl="1"/>
            <a:r>
              <a:rPr lang="en-US" dirty="0">
                <a:hlinkClick r:id="rId3"/>
              </a:rPr>
              <a:t>https://mobyproject.org/</a:t>
            </a:r>
            <a:r>
              <a:rPr lang="en-US" dirty="0"/>
              <a:t>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D6696-41F0-40DA-BF2E-FBFD8E2F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9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but not the least</a:t>
            </a:r>
          </a:p>
        </p:txBody>
      </p:sp>
      <p:pic>
        <p:nvPicPr>
          <p:cNvPr id="2050" name="Picture 2" descr="Quote: The more you know… – Amy's Tech Notes">
            <a:extLst>
              <a:ext uri="{FF2B5EF4-FFF2-40B4-BE49-F238E27FC236}">
                <a16:creationId xmlns:a16="http://schemas.microsoft.com/office/drawing/2014/main" id="{0FE54D9E-A910-4002-8981-D11B2831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98" y="1417638"/>
            <a:ext cx="7670270" cy="46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81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Feedback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https://tinyurl.com/y634lxbb</a:t>
            </a: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For Helping Material</a:t>
            </a:r>
          </a:p>
          <a:p>
            <a:pPr lvl="1"/>
            <a:r>
              <a:rPr lang="en-US" dirty="0">
                <a:hlinkClick r:id="rId4"/>
              </a:rPr>
              <a:t>https://github.com/bilalshahzad139/first-step-towards-professional-career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5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27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Automation &amp; DevOps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5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>
                <a:hlinkClick r:id="rId6"/>
              </a:rPr>
              <a:t>bilalshahzad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4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OS per Machine</a:t>
            </a:r>
          </a:p>
          <a:p>
            <a:pPr lvl="1"/>
            <a:r>
              <a:rPr lang="en-US" dirty="0"/>
              <a:t>Software &amp; Hardware tightly coupled</a:t>
            </a:r>
          </a:p>
          <a:p>
            <a:pPr lvl="1"/>
            <a:r>
              <a:rPr lang="en-US" dirty="0"/>
              <a:t>Running multiple applications on same machine may creates conflicts</a:t>
            </a:r>
          </a:p>
          <a:p>
            <a:pPr lvl="1"/>
            <a:r>
              <a:rPr lang="en-US" dirty="0"/>
              <a:t>Mostly Per App Per Machine</a:t>
            </a:r>
          </a:p>
          <a:p>
            <a:r>
              <a:rPr lang="en-US" dirty="0"/>
              <a:t>Inflexible &amp; costly</a:t>
            </a:r>
          </a:p>
          <a:p>
            <a:r>
              <a:rPr lang="en-US" dirty="0"/>
              <a:t>Bare-metal Servers</a:t>
            </a:r>
          </a:p>
          <a:p>
            <a:pPr lvl="1"/>
            <a:r>
              <a:rPr lang="en-US" dirty="0"/>
              <a:t>For single purpose and without virtualization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refers to the act of creating a virtual version of something</a:t>
            </a:r>
          </a:p>
          <a:p>
            <a:r>
              <a:rPr lang="en-US" dirty="0"/>
              <a:t>In Computing, virtualization is “abstraction” of computer resources.</a:t>
            </a:r>
          </a:p>
          <a:p>
            <a:r>
              <a:rPr lang="en-US" dirty="0"/>
              <a:t>Giving illusion that X (e.g. OS) is running on real hardware</a:t>
            </a:r>
          </a:p>
          <a:p>
            <a:r>
              <a:rPr lang="en-US" dirty="0"/>
              <a:t>Some Types</a:t>
            </a:r>
          </a:p>
          <a:p>
            <a:pPr lvl="1"/>
            <a:r>
              <a:rPr lang="en-US" dirty="0"/>
              <a:t>Server Virtualization (e.g. Virtual Machines)</a:t>
            </a:r>
          </a:p>
          <a:p>
            <a:pPr lvl="1"/>
            <a:r>
              <a:rPr lang="en-US" dirty="0"/>
              <a:t>Desktop Virtualization</a:t>
            </a:r>
          </a:p>
          <a:p>
            <a:pPr lvl="1"/>
            <a:r>
              <a:rPr lang="en-US" dirty="0"/>
              <a:t>Application Virtualization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Network</a:t>
            </a:r>
          </a:p>
          <a:p>
            <a:r>
              <a:rPr lang="en-US" dirty="0"/>
              <a:t>We can say that almost everything in cloud is virtualized.</a:t>
            </a:r>
          </a:p>
          <a:p>
            <a:pPr marL="40233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Hypervisor </a:t>
            </a:r>
          </a:p>
          <a:p>
            <a:pPr lvl="1"/>
            <a:r>
              <a:rPr lang="en-US" dirty="0"/>
              <a:t>A software that creates &amp; runs virtual Machines (VMs). </a:t>
            </a:r>
          </a:p>
          <a:p>
            <a:pPr lvl="1"/>
            <a:r>
              <a:rPr lang="en-US" dirty="0"/>
              <a:t>VMWare, Oracle VirtualBox, Hyper-V</a:t>
            </a:r>
          </a:p>
          <a:p>
            <a:r>
              <a:rPr lang="en-US" dirty="0"/>
              <a:t>Benefits of Virtualization</a:t>
            </a:r>
          </a:p>
          <a:p>
            <a:pPr lvl="1"/>
            <a:r>
              <a:rPr lang="en-US" dirty="0"/>
              <a:t>Better usage of resources</a:t>
            </a:r>
          </a:p>
          <a:p>
            <a:pPr lvl="1"/>
            <a:r>
              <a:rPr lang="en-US" dirty="0"/>
              <a:t>Separation of Concern</a:t>
            </a:r>
          </a:p>
          <a:p>
            <a:pPr lvl="1"/>
            <a:r>
              <a:rPr lang="en-US" dirty="0"/>
              <a:t>Easy to setup, backup &amp; destroy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6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Virtual Machines | Creating VMs Easily - IONOS">
            <a:extLst>
              <a:ext uri="{FF2B5EF4-FFF2-40B4-BE49-F238E27FC236}">
                <a16:creationId xmlns:a16="http://schemas.microsoft.com/office/drawing/2014/main" id="{07E63568-BA38-442F-AF77-7856C0893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" t="8214" r="7412" b="6365"/>
          <a:stretch/>
        </p:blipFill>
        <p:spPr bwMode="auto">
          <a:xfrm>
            <a:off x="1295400" y="1880393"/>
            <a:ext cx="7620518" cy="421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29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another level of virtualization</a:t>
            </a:r>
          </a:p>
          <a:p>
            <a:r>
              <a:rPr lang="en-US" dirty="0"/>
              <a:t>Host kernel is shared</a:t>
            </a:r>
          </a:p>
          <a:p>
            <a:r>
              <a:rPr lang="en-US" dirty="0"/>
              <a:t>Container contains only required file system instead of full OS.</a:t>
            </a:r>
          </a:p>
          <a:p>
            <a:r>
              <a:rPr lang="en-US" dirty="0"/>
              <a:t>Container contains everything to run an application. </a:t>
            </a:r>
          </a:p>
          <a:p>
            <a:r>
              <a:rPr lang="en-US" dirty="0"/>
              <a:t>Container runs through some container engine</a:t>
            </a:r>
          </a:p>
          <a:p>
            <a:pPr lvl="1"/>
            <a:r>
              <a:rPr lang="en-US" dirty="0"/>
              <a:t>Docker is a such runtime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49460</TotalTime>
  <Words>1601</Words>
  <Application>Microsoft Office PowerPoint</Application>
  <PresentationFormat>On-screen Show (4:3)</PresentationFormat>
  <Paragraphs>312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Gill Sans MT</vt:lpstr>
      <vt:lpstr>Verdana</vt:lpstr>
      <vt:lpstr>Wingdings 2</vt:lpstr>
      <vt:lpstr>Solstice</vt:lpstr>
      <vt:lpstr>Intro to Containerization with Docker</vt:lpstr>
      <vt:lpstr>Trainer</vt:lpstr>
      <vt:lpstr>How to Contact</vt:lpstr>
      <vt:lpstr>Agenda</vt:lpstr>
      <vt:lpstr>Before Virtualization</vt:lpstr>
      <vt:lpstr>Virtualization</vt:lpstr>
      <vt:lpstr>Virtualization</vt:lpstr>
      <vt:lpstr>Virtualization</vt:lpstr>
      <vt:lpstr>Containerization</vt:lpstr>
      <vt:lpstr>Virtualization vs. Containerization</vt:lpstr>
      <vt:lpstr>Intro to Docker</vt:lpstr>
      <vt:lpstr>Docker Components</vt:lpstr>
      <vt:lpstr>Components</vt:lpstr>
      <vt:lpstr>Image vs. Container</vt:lpstr>
      <vt:lpstr>High Level Overview</vt:lpstr>
      <vt:lpstr>Docker Installation - Linux</vt:lpstr>
      <vt:lpstr>Docker-compose Installation - Linux</vt:lpstr>
      <vt:lpstr>Docker Installation - Windows</vt:lpstr>
      <vt:lpstr>Before Demos</vt:lpstr>
      <vt:lpstr>Dome 1 (Pull &amp; Run)</vt:lpstr>
      <vt:lpstr>Dome 2</vt:lpstr>
      <vt:lpstr>Dome 3</vt:lpstr>
      <vt:lpstr>Dome 4</vt:lpstr>
      <vt:lpstr>Dome 5</vt:lpstr>
      <vt:lpstr>Dome 6</vt:lpstr>
      <vt:lpstr>Dome 7</vt:lpstr>
      <vt:lpstr>Dome 8</vt:lpstr>
      <vt:lpstr>Dome 9</vt:lpstr>
      <vt:lpstr>Dome 10</vt:lpstr>
      <vt:lpstr>Dome 11</vt:lpstr>
      <vt:lpstr>Dome 12</vt:lpstr>
      <vt:lpstr>Dome 13</vt:lpstr>
      <vt:lpstr>Dome 14</vt:lpstr>
      <vt:lpstr>Dome 15</vt:lpstr>
      <vt:lpstr>Dome 16</vt:lpstr>
      <vt:lpstr>Dome 17</vt:lpstr>
      <vt:lpstr>Dome 18</vt:lpstr>
      <vt:lpstr>Dome 19</vt:lpstr>
      <vt:lpstr>Dome 20</vt:lpstr>
      <vt:lpstr>Dome 21</vt:lpstr>
      <vt:lpstr>Bonus Demo</vt:lpstr>
      <vt:lpstr>FAQs</vt:lpstr>
      <vt:lpstr>Last but not the least</vt:lpstr>
      <vt:lpstr>Links</vt:lpstr>
      <vt:lpstr>PowerPoint Presentation</vt:lpstr>
      <vt:lpstr>What is Next?</vt:lpstr>
      <vt:lpstr>How to Contact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cp:lastModifiedBy>BilalS</cp:lastModifiedBy>
  <cp:revision>213</cp:revision>
  <cp:lastPrinted>2018-01-06T12:15:55Z</cp:lastPrinted>
  <dcterms:created xsi:type="dcterms:W3CDTF">2006-08-16T00:00:00Z</dcterms:created>
  <dcterms:modified xsi:type="dcterms:W3CDTF">2021-01-09T14:38:52Z</dcterms:modified>
</cp:coreProperties>
</file>