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321" r:id="rId3"/>
    <p:sldId id="393" r:id="rId4"/>
    <p:sldId id="257" r:id="rId5"/>
    <p:sldId id="428" r:id="rId6"/>
    <p:sldId id="402" r:id="rId7"/>
    <p:sldId id="394" r:id="rId8"/>
    <p:sldId id="399" r:id="rId9"/>
    <p:sldId id="400" r:id="rId10"/>
    <p:sldId id="403" r:id="rId11"/>
    <p:sldId id="404" r:id="rId12"/>
    <p:sldId id="427" r:id="rId13"/>
    <p:sldId id="431" r:id="rId14"/>
    <p:sldId id="433" r:id="rId15"/>
    <p:sldId id="405" r:id="rId16"/>
    <p:sldId id="429" r:id="rId17"/>
    <p:sldId id="430" r:id="rId18"/>
    <p:sldId id="406" r:id="rId19"/>
    <p:sldId id="407" r:id="rId20"/>
    <p:sldId id="432"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6" r:id="rId36"/>
    <p:sldId id="423" r:id="rId37"/>
    <p:sldId id="392" r:id="rId38"/>
    <p:sldId id="424" r:id="rId39"/>
    <p:sldId id="425" r:id="rId40"/>
    <p:sldId id="422" r:id="rId41"/>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1841" autoAdjust="0"/>
  </p:normalViewPr>
  <p:slideViewPr>
    <p:cSldViewPr>
      <p:cViewPr varScale="1">
        <p:scale>
          <a:sx n="111" d="100"/>
          <a:sy n="111" d="100"/>
        </p:scale>
        <p:origin x="1608" y="96"/>
      </p:cViewPr>
      <p:guideLst>
        <p:guide orient="horz" pos="2160"/>
        <p:guide pos="2880"/>
      </p:guideLst>
    </p:cSldViewPr>
  </p:slideViewPr>
  <p:outlineViewPr>
    <p:cViewPr>
      <p:scale>
        <a:sx n="33" d="100"/>
        <a:sy n="33" d="100"/>
      </p:scale>
      <p:origin x="48" y="2690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1914" y="-90"/>
      </p:cViewPr>
      <p:guideLst>
        <p:guide orient="horz" pos="2167"/>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44091"/>
          </a:xfrm>
          <a:prstGeom prst="rect">
            <a:avLst/>
          </a:prstGeom>
        </p:spPr>
        <p:txBody>
          <a:bodyPr vert="horz" lIns="93177" tIns="46589" rIns="93177" bIns="46589" rtlCol="0"/>
          <a:lstStyle>
            <a:lvl1pPr algn="r">
              <a:defRPr sz="1200"/>
            </a:lvl1pPr>
          </a:lstStyle>
          <a:p>
            <a:fld id="{834FCB5D-5059-4E82-ADA0-F0D440627FA3}" type="datetimeFigureOut">
              <a:rPr lang="en-US" smtClean="0"/>
              <a:t>9/26/2020</a:t>
            </a:fld>
            <a:endParaRPr lang="en-US"/>
          </a:p>
        </p:txBody>
      </p:sp>
      <p:sp>
        <p:nvSpPr>
          <p:cNvPr id="4" name="Footer Placeholder 3"/>
          <p:cNvSpPr>
            <a:spLocks noGrp="1"/>
          </p:cNvSpPr>
          <p:nvPr>
            <p:ph type="ftr" sz="quarter" idx="2"/>
          </p:nvPr>
        </p:nvSpPr>
        <p:spPr>
          <a:xfrm>
            <a:off x="0" y="6536528"/>
            <a:ext cx="4028440" cy="344091"/>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536528"/>
            <a:ext cx="4028440" cy="344091"/>
          </a:xfrm>
          <a:prstGeom prst="rect">
            <a:avLst/>
          </a:prstGeom>
        </p:spPr>
        <p:txBody>
          <a:bodyPr vert="horz" lIns="93177" tIns="46589" rIns="93177" bIns="46589" rtlCol="0" anchor="b"/>
          <a:lstStyle>
            <a:lvl1pPr algn="r">
              <a:defRPr sz="1200"/>
            </a:lvl1pPr>
          </a:lstStyle>
          <a:p>
            <a:fld id="{6DE79B28-14A7-438B-813A-42AB6D5744DE}" type="slidenum">
              <a:rPr lang="en-US" smtClean="0"/>
              <a:t>‹#›</a:t>
            </a:fld>
            <a:endParaRPr lang="en-US"/>
          </a:p>
        </p:txBody>
      </p:sp>
    </p:spTree>
    <p:extLst>
      <p:ext uri="{BB962C8B-B14F-4D97-AF65-F5344CB8AC3E}">
        <p14:creationId xmlns:p14="http://schemas.microsoft.com/office/powerpoint/2010/main" val="40870100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44091"/>
          </a:xfrm>
          <a:prstGeom prst="rect">
            <a:avLst/>
          </a:prstGeom>
        </p:spPr>
        <p:txBody>
          <a:bodyPr vert="horz" lIns="93177" tIns="46589" rIns="93177" bIns="46589" rtlCol="0"/>
          <a:lstStyle>
            <a:lvl1pPr algn="r">
              <a:defRPr sz="1200"/>
            </a:lvl1pPr>
          </a:lstStyle>
          <a:p>
            <a:fld id="{3F79FEE6-0D51-46F1-A67C-BBD242D0688C}" type="datetimeFigureOut">
              <a:rPr lang="en-US" smtClean="0"/>
              <a:t>9/26/2020</a:t>
            </a:fld>
            <a:endParaRPr lang="en-US"/>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268861"/>
            <a:ext cx="7437120" cy="3096816"/>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36528"/>
            <a:ext cx="4028440" cy="344091"/>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536528"/>
            <a:ext cx="4028440" cy="344091"/>
          </a:xfrm>
          <a:prstGeom prst="rect">
            <a:avLst/>
          </a:prstGeom>
        </p:spPr>
        <p:txBody>
          <a:bodyPr vert="horz" lIns="93177" tIns="46589" rIns="93177" bIns="46589" rtlCol="0" anchor="b"/>
          <a:lstStyle>
            <a:lvl1pPr algn="r">
              <a:defRPr sz="1200"/>
            </a:lvl1pPr>
          </a:lstStyle>
          <a:p>
            <a:fld id="{2229FAFC-F8C0-4300-85D0-0841763FFE0D}" type="slidenum">
              <a:rPr lang="en-US" smtClean="0"/>
              <a:t>‹#›</a:t>
            </a:fld>
            <a:endParaRPr lang="en-US"/>
          </a:p>
        </p:txBody>
      </p:sp>
    </p:spTree>
    <p:extLst>
      <p:ext uri="{BB962C8B-B14F-4D97-AF65-F5344CB8AC3E}">
        <p14:creationId xmlns:p14="http://schemas.microsoft.com/office/powerpoint/2010/main" val="1412430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Wiki </a:t>
            </a:r>
            <a:r>
              <a:rPr lang="en-US" dirty="0" err="1" smtClean="0"/>
              <a:t>pedia</a:t>
            </a:r>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5</a:t>
            </a:fld>
            <a:endParaRPr lang="en-US"/>
          </a:p>
        </p:txBody>
      </p:sp>
    </p:spTree>
    <p:extLst>
      <p:ext uri="{BB962C8B-B14F-4D97-AF65-F5344CB8AC3E}">
        <p14:creationId xmlns:p14="http://schemas.microsoft.com/office/powerpoint/2010/main" val="23322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https://www.askideas.com/wp-content/uploads/2016/11/Practice-the-philosophy-of-continuous-improvement.-Get-a-little-bit-better-every-single-day.-2.jpg</a:t>
            </a:r>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14</a:t>
            </a:fld>
            <a:endParaRPr lang="en-US"/>
          </a:p>
        </p:txBody>
      </p:sp>
    </p:spTree>
    <p:extLst>
      <p:ext uri="{BB962C8B-B14F-4D97-AF65-F5344CB8AC3E}">
        <p14:creationId xmlns:p14="http://schemas.microsoft.com/office/powerpoint/2010/main" val="3149805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15</a:t>
            </a:fld>
            <a:endParaRPr lang="en-US"/>
          </a:p>
        </p:txBody>
      </p:sp>
    </p:spTree>
    <p:extLst>
      <p:ext uri="{BB962C8B-B14F-4D97-AF65-F5344CB8AC3E}">
        <p14:creationId xmlns:p14="http://schemas.microsoft.com/office/powerpoint/2010/main" val="4291817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16</a:t>
            </a:fld>
            <a:endParaRPr lang="en-US"/>
          </a:p>
        </p:txBody>
      </p:sp>
    </p:spTree>
    <p:extLst>
      <p:ext uri="{BB962C8B-B14F-4D97-AF65-F5344CB8AC3E}">
        <p14:creationId xmlns:p14="http://schemas.microsoft.com/office/powerpoint/2010/main" val="31395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17</a:t>
            </a:fld>
            <a:endParaRPr lang="en-US"/>
          </a:p>
        </p:txBody>
      </p:sp>
    </p:spTree>
    <p:extLst>
      <p:ext uri="{BB962C8B-B14F-4D97-AF65-F5344CB8AC3E}">
        <p14:creationId xmlns:p14="http://schemas.microsoft.com/office/powerpoint/2010/main" val="133182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18</a:t>
            </a:fld>
            <a:endParaRPr lang="en-US"/>
          </a:p>
        </p:txBody>
      </p:sp>
    </p:spTree>
    <p:extLst>
      <p:ext uri="{BB962C8B-B14F-4D97-AF65-F5344CB8AC3E}">
        <p14:creationId xmlns:p14="http://schemas.microsoft.com/office/powerpoint/2010/main" val="659293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19</a:t>
            </a:fld>
            <a:endParaRPr lang="en-US"/>
          </a:p>
        </p:txBody>
      </p:sp>
    </p:spTree>
    <p:extLst>
      <p:ext uri="{BB962C8B-B14F-4D97-AF65-F5344CB8AC3E}">
        <p14:creationId xmlns:p14="http://schemas.microsoft.com/office/powerpoint/2010/main" val="760042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20</a:t>
            </a:fld>
            <a:endParaRPr lang="en-US"/>
          </a:p>
        </p:txBody>
      </p:sp>
    </p:spTree>
    <p:extLst>
      <p:ext uri="{BB962C8B-B14F-4D97-AF65-F5344CB8AC3E}">
        <p14:creationId xmlns:p14="http://schemas.microsoft.com/office/powerpoint/2010/main" val="437065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21</a:t>
            </a:fld>
            <a:endParaRPr lang="en-US"/>
          </a:p>
        </p:txBody>
      </p:sp>
    </p:spTree>
    <p:extLst>
      <p:ext uri="{BB962C8B-B14F-4D97-AF65-F5344CB8AC3E}">
        <p14:creationId xmlns:p14="http://schemas.microsoft.com/office/powerpoint/2010/main" val="176103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22</a:t>
            </a:fld>
            <a:endParaRPr lang="en-US"/>
          </a:p>
        </p:txBody>
      </p:sp>
    </p:spTree>
    <p:extLst>
      <p:ext uri="{BB962C8B-B14F-4D97-AF65-F5344CB8AC3E}">
        <p14:creationId xmlns:p14="http://schemas.microsoft.com/office/powerpoint/2010/main" val="3550977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23</a:t>
            </a:fld>
            <a:endParaRPr lang="en-US"/>
          </a:p>
        </p:txBody>
      </p:sp>
    </p:spTree>
    <p:extLst>
      <p:ext uri="{BB962C8B-B14F-4D97-AF65-F5344CB8AC3E}">
        <p14:creationId xmlns:p14="http://schemas.microsoft.com/office/powerpoint/2010/main" val="313148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6</a:t>
            </a:fld>
            <a:endParaRPr lang="en-US"/>
          </a:p>
        </p:txBody>
      </p:sp>
    </p:spTree>
    <p:extLst>
      <p:ext uri="{BB962C8B-B14F-4D97-AF65-F5344CB8AC3E}">
        <p14:creationId xmlns:p14="http://schemas.microsoft.com/office/powerpoint/2010/main" val="166479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24</a:t>
            </a:fld>
            <a:endParaRPr lang="en-US"/>
          </a:p>
        </p:txBody>
      </p:sp>
    </p:spTree>
    <p:extLst>
      <p:ext uri="{BB962C8B-B14F-4D97-AF65-F5344CB8AC3E}">
        <p14:creationId xmlns:p14="http://schemas.microsoft.com/office/powerpoint/2010/main" val="1496322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25</a:t>
            </a:fld>
            <a:endParaRPr lang="en-US"/>
          </a:p>
        </p:txBody>
      </p:sp>
    </p:spTree>
    <p:extLst>
      <p:ext uri="{BB962C8B-B14F-4D97-AF65-F5344CB8AC3E}">
        <p14:creationId xmlns:p14="http://schemas.microsoft.com/office/powerpoint/2010/main" val="1137735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26</a:t>
            </a:fld>
            <a:endParaRPr lang="en-US"/>
          </a:p>
        </p:txBody>
      </p:sp>
    </p:spTree>
    <p:extLst>
      <p:ext uri="{BB962C8B-B14F-4D97-AF65-F5344CB8AC3E}">
        <p14:creationId xmlns:p14="http://schemas.microsoft.com/office/powerpoint/2010/main" val="226709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27</a:t>
            </a:fld>
            <a:endParaRPr lang="en-US"/>
          </a:p>
        </p:txBody>
      </p:sp>
    </p:spTree>
    <p:extLst>
      <p:ext uri="{BB962C8B-B14F-4D97-AF65-F5344CB8AC3E}">
        <p14:creationId xmlns:p14="http://schemas.microsoft.com/office/powerpoint/2010/main" val="47212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28</a:t>
            </a:fld>
            <a:endParaRPr lang="en-US"/>
          </a:p>
        </p:txBody>
      </p:sp>
    </p:spTree>
    <p:extLst>
      <p:ext uri="{BB962C8B-B14F-4D97-AF65-F5344CB8AC3E}">
        <p14:creationId xmlns:p14="http://schemas.microsoft.com/office/powerpoint/2010/main" val="1624443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29</a:t>
            </a:fld>
            <a:endParaRPr lang="en-US"/>
          </a:p>
        </p:txBody>
      </p:sp>
    </p:spTree>
    <p:extLst>
      <p:ext uri="{BB962C8B-B14F-4D97-AF65-F5344CB8AC3E}">
        <p14:creationId xmlns:p14="http://schemas.microsoft.com/office/powerpoint/2010/main" val="1156887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30</a:t>
            </a:fld>
            <a:endParaRPr lang="en-US"/>
          </a:p>
        </p:txBody>
      </p:sp>
    </p:spTree>
    <p:extLst>
      <p:ext uri="{BB962C8B-B14F-4D97-AF65-F5344CB8AC3E}">
        <p14:creationId xmlns:p14="http://schemas.microsoft.com/office/powerpoint/2010/main" val="3888337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31</a:t>
            </a:fld>
            <a:endParaRPr lang="en-US"/>
          </a:p>
        </p:txBody>
      </p:sp>
    </p:spTree>
    <p:extLst>
      <p:ext uri="{BB962C8B-B14F-4D97-AF65-F5344CB8AC3E}">
        <p14:creationId xmlns:p14="http://schemas.microsoft.com/office/powerpoint/2010/main" val="2093518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32</a:t>
            </a:fld>
            <a:endParaRPr lang="en-US"/>
          </a:p>
        </p:txBody>
      </p:sp>
    </p:spTree>
    <p:extLst>
      <p:ext uri="{BB962C8B-B14F-4D97-AF65-F5344CB8AC3E}">
        <p14:creationId xmlns:p14="http://schemas.microsoft.com/office/powerpoint/2010/main" val="3096400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33</a:t>
            </a:fld>
            <a:endParaRPr lang="en-US"/>
          </a:p>
        </p:txBody>
      </p:sp>
    </p:spTree>
    <p:extLst>
      <p:ext uri="{BB962C8B-B14F-4D97-AF65-F5344CB8AC3E}">
        <p14:creationId xmlns:p14="http://schemas.microsoft.com/office/powerpoint/2010/main" val="42933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7</a:t>
            </a:fld>
            <a:endParaRPr lang="en-US"/>
          </a:p>
        </p:txBody>
      </p:sp>
    </p:spTree>
    <p:extLst>
      <p:ext uri="{BB962C8B-B14F-4D97-AF65-F5344CB8AC3E}">
        <p14:creationId xmlns:p14="http://schemas.microsoft.com/office/powerpoint/2010/main" val="1211005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34</a:t>
            </a:fld>
            <a:endParaRPr lang="en-US"/>
          </a:p>
        </p:txBody>
      </p:sp>
    </p:spTree>
    <p:extLst>
      <p:ext uri="{BB962C8B-B14F-4D97-AF65-F5344CB8AC3E}">
        <p14:creationId xmlns:p14="http://schemas.microsoft.com/office/powerpoint/2010/main" val="366371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35</a:t>
            </a:fld>
            <a:endParaRPr lang="en-US"/>
          </a:p>
        </p:txBody>
      </p:sp>
    </p:spTree>
    <p:extLst>
      <p:ext uri="{BB962C8B-B14F-4D97-AF65-F5344CB8AC3E}">
        <p14:creationId xmlns:p14="http://schemas.microsoft.com/office/powerpoint/2010/main" val="1527093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36</a:t>
            </a:fld>
            <a:endParaRPr lang="en-US"/>
          </a:p>
        </p:txBody>
      </p:sp>
    </p:spTree>
    <p:extLst>
      <p:ext uri="{BB962C8B-B14F-4D97-AF65-F5344CB8AC3E}">
        <p14:creationId xmlns:p14="http://schemas.microsoft.com/office/powerpoint/2010/main" val="51368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38</a:t>
            </a:fld>
            <a:endParaRPr lang="en-US"/>
          </a:p>
        </p:txBody>
      </p:sp>
    </p:spTree>
    <p:extLst>
      <p:ext uri="{BB962C8B-B14F-4D97-AF65-F5344CB8AC3E}">
        <p14:creationId xmlns:p14="http://schemas.microsoft.com/office/powerpoint/2010/main" val="374095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https://agilenotion.com/wp-content/uploads/2019/03/iterativeIncrementalEvolutionary-e1551463399277.jpg</a:t>
            </a:r>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8</a:t>
            </a:fld>
            <a:endParaRPr lang="en-US"/>
          </a:p>
        </p:txBody>
      </p:sp>
    </p:spTree>
    <p:extLst>
      <p:ext uri="{BB962C8B-B14F-4D97-AF65-F5344CB8AC3E}">
        <p14:creationId xmlns:p14="http://schemas.microsoft.com/office/powerpoint/2010/main" val="57718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9</a:t>
            </a:fld>
            <a:endParaRPr lang="en-US"/>
          </a:p>
        </p:txBody>
      </p:sp>
    </p:spTree>
    <p:extLst>
      <p:ext uri="{BB962C8B-B14F-4D97-AF65-F5344CB8AC3E}">
        <p14:creationId xmlns:p14="http://schemas.microsoft.com/office/powerpoint/2010/main" val="286966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10</a:t>
            </a:fld>
            <a:endParaRPr lang="en-US"/>
          </a:p>
        </p:txBody>
      </p:sp>
    </p:spTree>
    <p:extLst>
      <p:ext uri="{BB962C8B-B14F-4D97-AF65-F5344CB8AC3E}">
        <p14:creationId xmlns:p14="http://schemas.microsoft.com/office/powerpoint/2010/main" val="77673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11</a:t>
            </a:fld>
            <a:endParaRPr lang="en-US"/>
          </a:p>
        </p:txBody>
      </p:sp>
    </p:spTree>
    <p:extLst>
      <p:ext uri="{BB962C8B-B14F-4D97-AF65-F5344CB8AC3E}">
        <p14:creationId xmlns:p14="http://schemas.microsoft.com/office/powerpoint/2010/main" val="116662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12</a:t>
            </a:fld>
            <a:endParaRPr lang="en-US"/>
          </a:p>
        </p:txBody>
      </p:sp>
    </p:spTree>
    <p:extLst>
      <p:ext uri="{BB962C8B-B14F-4D97-AF65-F5344CB8AC3E}">
        <p14:creationId xmlns:p14="http://schemas.microsoft.com/office/powerpoint/2010/main" val="179316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9FAFC-F8C0-4300-85D0-0841763FFE0D}" type="slidenum">
              <a:rPr lang="en-US" smtClean="0"/>
              <a:t>13</a:t>
            </a:fld>
            <a:endParaRPr lang="en-US"/>
          </a:p>
        </p:txBody>
      </p:sp>
    </p:spTree>
    <p:extLst>
      <p:ext uri="{BB962C8B-B14F-4D97-AF65-F5344CB8AC3E}">
        <p14:creationId xmlns:p14="http://schemas.microsoft.com/office/powerpoint/2010/main" val="163241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sp>
        <p:nvSpPr>
          <p:cNvPr id="7" name="Date Placeholder 6"/>
          <p:cNvSpPr>
            <a:spLocks noGrp="1"/>
          </p:cNvSpPr>
          <p:nvPr>
            <p:ph type="dt" sz="half" idx="10"/>
          </p:nvPr>
        </p:nvSpPr>
        <p:spPr/>
        <p:txBody>
          <a:bodyPr/>
          <a:lstStyle/>
          <a:p>
            <a:fld id="{3A7B9BA3-9635-40AC-9A47-1BC487F99B17}" type="datetime1">
              <a:rPr lang="en-US" smtClean="0"/>
              <a:t>9/26/2020</a:t>
            </a:fld>
            <a:endParaRPr lang="en-US"/>
          </a:p>
        </p:txBody>
      </p:sp>
      <p:sp>
        <p:nvSpPr>
          <p:cNvPr id="20" name="Footer Placeholder 19"/>
          <p:cNvSpPr>
            <a:spLocks noGrp="1"/>
          </p:cNvSpPr>
          <p:nvPr>
            <p:ph type="ftr" sz="quarter" idx="11"/>
          </p:nvPr>
        </p:nvSpPr>
        <p:spPr/>
        <p:txBody>
          <a:bodyPr/>
          <a:lstStyle/>
          <a:p>
            <a:r>
              <a:rPr lang="en-US" dirty="0" smtClean="0"/>
              <a:t>By Bilal Shahzad</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9DC46-751C-45EE-B359-9452DFFC97A7}"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By learninginurdu.pk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E7336F-DF3C-484E-A395-46A0F5D3E75D}"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By learninginurdu.pk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54146A-EEF2-4447-9B63-1093335E8C99}"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By learninginurdu.pk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F5D853-D038-4437-A44B-F9A62230FD67}" type="datetime1">
              <a:rPr lang="en-US" smtClean="0"/>
              <a:t>9/26/2020</a:t>
            </a:fld>
            <a:endParaRPr lang="en-US"/>
          </a:p>
        </p:txBody>
      </p:sp>
      <p:sp>
        <p:nvSpPr>
          <p:cNvPr id="5" name="Footer Placeholder 4"/>
          <p:cNvSpPr>
            <a:spLocks noGrp="1"/>
          </p:cNvSpPr>
          <p:nvPr>
            <p:ph type="ftr" sz="quarter" idx="11"/>
          </p:nvPr>
        </p:nvSpPr>
        <p:spPr/>
        <p:txBody>
          <a:bodyPr/>
          <a:lstStyle/>
          <a:p>
            <a:r>
              <a:rPr lang="en-US" smtClean="0"/>
              <a:t>By learninginurdu.pk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5AAA15-0AEA-414D-B8C4-1BDB4ADADE26}"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By learninginurdu.pk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36C455-B316-46E1-9177-65E7B5092787}" type="datetime1">
              <a:rPr lang="en-US" smtClean="0"/>
              <a:t>9/26/2020</a:t>
            </a:fld>
            <a:endParaRPr lang="en-US"/>
          </a:p>
        </p:txBody>
      </p:sp>
      <p:sp>
        <p:nvSpPr>
          <p:cNvPr id="8" name="Footer Placeholder 7"/>
          <p:cNvSpPr>
            <a:spLocks noGrp="1"/>
          </p:cNvSpPr>
          <p:nvPr>
            <p:ph type="ftr" sz="quarter" idx="11"/>
          </p:nvPr>
        </p:nvSpPr>
        <p:spPr/>
        <p:txBody>
          <a:bodyPr/>
          <a:lstStyle/>
          <a:p>
            <a:r>
              <a:rPr lang="en-US" smtClean="0"/>
              <a:t>By learninginurdu.pk</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D67B87-9DDA-4C83-87EB-A70914510CE4}" type="datetime1">
              <a:rPr lang="en-US" smtClean="0"/>
              <a:t>9/26/2020</a:t>
            </a:fld>
            <a:endParaRPr lang="en-US"/>
          </a:p>
        </p:txBody>
      </p:sp>
      <p:sp>
        <p:nvSpPr>
          <p:cNvPr id="4" name="Footer Placeholder 3"/>
          <p:cNvSpPr>
            <a:spLocks noGrp="1"/>
          </p:cNvSpPr>
          <p:nvPr>
            <p:ph type="ftr" sz="quarter" idx="11"/>
          </p:nvPr>
        </p:nvSpPr>
        <p:spPr/>
        <p:txBody>
          <a:bodyPr/>
          <a:lstStyle/>
          <a:p>
            <a:r>
              <a:rPr lang="en-US" smtClean="0"/>
              <a:t>By learninginurdu.pk</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8A73CFE-99D8-4404-ACB1-96E182B1B3AF}" type="datetime1">
              <a:rPr lang="en-US" smtClean="0"/>
              <a:t>9/26/2020</a:t>
            </a:fld>
            <a:endParaRPr lang="en-US"/>
          </a:p>
        </p:txBody>
      </p:sp>
      <p:sp>
        <p:nvSpPr>
          <p:cNvPr id="3" name="Footer Placeholder 2"/>
          <p:cNvSpPr>
            <a:spLocks noGrp="1"/>
          </p:cNvSpPr>
          <p:nvPr>
            <p:ph type="ftr" sz="quarter" idx="11"/>
          </p:nvPr>
        </p:nvSpPr>
        <p:spPr/>
        <p:txBody>
          <a:bodyPr/>
          <a:lstStyle/>
          <a:p>
            <a:r>
              <a:rPr lang="en-US" smtClean="0"/>
              <a:t>By learninginurdu.pk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062626-DAAA-4698-8AE0-049B0910E261}"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By learninginurdu.pk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D7D87A-4935-48EB-801E-8F07608ABF72}" type="datetime1">
              <a:rPr lang="en-US" smtClean="0"/>
              <a:t>9/26/2020</a:t>
            </a:fld>
            <a:endParaRPr lang="en-US"/>
          </a:p>
        </p:txBody>
      </p:sp>
      <p:sp>
        <p:nvSpPr>
          <p:cNvPr id="6" name="Footer Placeholder 5"/>
          <p:cNvSpPr>
            <a:spLocks noGrp="1"/>
          </p:cNvSpPr>
          <p:nvPr>
            <p:ph type="ftr" sz="quarter" idx="11"/>
          </p:nvPr>
        </p:nvSpPr>
        <p:spPr/>
        <p:txBody>
          <a:bodyPr/>
          <a:lstStyle/>
          <a:p>
            <a:r>
              <a:rPr lang="en-US" smtClean="0"/>
              <a:t>By learninginurdu.pk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DC533F8-9967-4694-8626-38678EC1828B}" type="datetime1">
              <a:rPr lang="en-US" smtClean="0"/>
              <a:t>9/26/2020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By learninginurdu.pk</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acebook.com/LearningInUrduCentre/" TargetMode="External"/><Relationship Id="rId2" Type="http://schemas.openxmlformats.org/officeDocument/2006/relationships/hyperlink" Target="https://www.linkedin.com/in/bilalshahzad139/" TargetMode="External"/><Relationship Id="rId1" Type="http://schemas.openxmlformats.org/officeDocument/2006/relationships/slideLayout" Target="../slideLayouts/slideLayout2.xml"/><Relationship Id="rId6" Type="http://schemas.openxmlformats.org/officeDocument/2006/relationships/hyperlink" Target="https://twitter.com/bilalshahzad" TargetMode="External"/><Relationship Id="rId5" Type="http://schemas.openxmlformats.org/officeDocument/2006/relationships/hyperlink" Target="http://learninginurdu.pk/" TargetMode="External"/><Relationship Id="rId4" Type="http://schemas.openxmlformats.org/officeDocument/2006/relationships/hyperlink" Target="https://www.youtube.com/c/LearnInUrdu139"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forms/d/e/1FAIpQLSeM3q8_zAuE99lqYa-jXdvZEQKNUkSrGGBWfY8J9b9YBtTCWw/viewfor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facebook.com/LearningInUrduCentre/" TargetMode="External"/><Relationship Id="rId2" Type="http://schemas.openxmlformats.org/officeDocument/2006/relationships/hyperlink" Target="https://www.linkedin.com/in/bilalshahzad139/" TargetMode="External"/><Relationship Id="rId1" Type="http://schemas.openxmlformats.org/officeDocument/2006/relationships/slideLayout" Target="../slideLayouts/slideLayout2.xml"/><Relationship Id="rId6" Type="http://schemas.openxmlformats.org/officeDocument/2006/relationships/hyperlink" Target="https://twitter.com/bilalshahzad" TargetMode="External"/><Relationship Id="rId5" Type="http://schemas.openxmlformats.org/officeDocument/2006/relationships/hyperlink" Target="http://learninginurdu.pk/" TargetMode="External"/><Relationship Id="rId4" Type="http://schemas.openxmlformats.org/officeDocument/2006/relationships/hyperlink" Target="https://www.youtube.com/c/LearnInUrdu13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 for Students - FYP</a:t>
            </a:r>
            <a:endParaRPr lang="en-US" dirty="0"/>
          </a:p>
        </p:txBody>
      </p:sp>
      <p:sp>
        <p:nvSpPr>
          <p:cNvPr id="3" name="Subtitle 2"/>
          <p:cNvSpPr>
            <a:spLocks noGrp="1"/>
          </p:cNvSpPr>
          <p:nvPr>
            <p:ph type="subTitle" idx="1"/>
          </p:nvPr>
        </p:nvSpPr>
        <p:spPr>
          <a:xfrm>
            <a:off x="1447800" y="4495800"/>
            <a:ext cx="7406640" cy="914400"/>
          </a:xfrm>
        </p:spPr>
        <p:txBody>
          <a:bodyPr/>
          <a:lstStyle/>
          <a:p>
            <a:r>
              <a:rPr lang="en-US" dirty="0" smtClean="0"/>
              <a:t>Bilal Shahzad</a:t>
            </a:r>
            <a:endParaRPr lang="en-US" dirty="0"/>
          </a:p>
        </p:txBody>
      </p:sp>
    </p:spTree>
    <p:extLst>
      <p:ext uri="{BB962C8B-B14F-4D97-AF65-F5344CB8AC3E}">
        <p14:creationId xmlns:p14="http://schemas.microsoft.com/office/powerpoint/2010/main" val="3269570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Methodologies/Frameworks</a:t>
            </a:r>
            <a:endParaRPr lang="en-US" dirty="0"/>
          </a:p>
        </p:txBody>
      </p:sp>
      <p:sp>
        <p:nvSpPr>
          <p:cNvPr id="3" name="Content Placeholder 2"/>
          <p:cNvSpPr>
            <a:spLocks noGrp="1"/>
          </p:cNvSpPr>
          <p:nvPr>
            <p:ph idx="1"/>
          </p:nvPr>
        </p:nvSpPr>
        <p:spPr/>
        <p:txBody>
          <a:bodyPr>
            <a:normAutofit/>
          </a:bodyPr>
          <a:lstStyle/>
          <a:p>
            <a:r>
              <a:rPr lang="en-US" dirty="0" smtClean="0"/>
              <a:t>Scrum</a:t>
            </a:r>
          </a:p>
          <a:p>
            <a:r>
              <a:rPr lang="en-US" dirty="0" err="1" smtClean="0"/>
              <a:t>eXtreme</a:t>
            </a:r>
            <a:r>
              <a:rPr lang="en-US" dirty="0" smtClean="0"/>
              <a:t> Programming (XP)</a:t>
            </a:r>
          </a:p>
          <a:p>
            <a:r>
              <a:rPr lang="en-US" dirty="0" smtClean="0"/>
              <a:t>Feature Driven Development</a:t>
            </a:r>
          </a:p>
          <a:p>
            <a:r>
              <a:rPr lang="en-US" dirty="0" smtClean="0"/>
              <a:t>Lean Software Development</a:t>
            </a:r>
          </a:p>
          <a:p>
            <a:r>
              <a:rPr lang="en-US" dirty="0" smtClean="0"/>
              <a:t>Kanban</a:t>
            </a:r>
          </a:p>
          <a:p>
            <a:r>
              <a:rPr lang="en-US" dirty="0" smtClean="0"/>
              <a:t>And many others…</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49628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 Framework</a:t>
            </a:r>
            <a:endParaRPr lang="en-US" dirty="0"/>
          </a:p>
        </p:txBody>
      </p:sp>
      <p:sp>
        <p:nvSpPr>
          <p:cNvPr id="3" name="Content Placeholder 2"/>
          <p:cNvSpPr>
            <a:spLocks noGrp="1"/>
          </p:cNvSpPr>
          <p:nvPr>
            <p:ph idx="1"/>
          </p:nvPr>
        </p:nvSpPr>
        <p:spPr/>
        <p:txBody>
          <a:bodyPr>
            <a:normAutofit/>
          </a:bodyPr>
          <a:lstStyle/>
          <a:p>
            <a:r>
              <a:rPr lang="de-DE" dirty="0"/>
              <a:t>Ken Schwaber and Jeff Sutherland introduced Scrum in </a:t>
            </a:r>
            <a:r>
              <a:rPr lang="de-DE" dirty="0" smtClean="0"/>
              <a:t>1995 after using it in industry for many years.</a:t>
            </a:r>
            <a:endParaRPr lang="en-US" dirty="0" smtClean="0"/>
          </a:p>
          <a:p>
            <a:r>
              <a:rPr lang="en-US" dirty="0" smtClean="0"/>
              <a:t>Agile based Framework</a:t>
            </a:r>
          </a:p>
          <a:p>
            <a:r>
              <a:rPr lang="en-US" dirty="0" smtClean="0"/>
              <a:t>Iterative &amp; Incremental</a:t>
            </a:r>
          </a:p>
          <a:p>
            <a:r>
              <a:rPr lang="de-DE" dirty="0" smtClean="0"/>
              <a:t>Based on Empiricism =&gt; Learn from Experiences</a:t>
            </a:r>
          </a:p>
          <a:p>
            <a:r>
              <a:rPr lang="de-DE" dirty="0" smtClean="0"/>
              <a:t>Gives </a:t>
            </a:r>
            <a:r>
              <a:rPr lang="de-DE" dirty="0" smtClean="0">
                <a:solidFill>
                  <a:srgbClr val="FF0000"/>
                </a:solidFill>
              </a:rPr>
              <a:t>Freedom</a:t>
            </a:r>
            <a:r>
              <a:rPr lang="de-DE" dirty="0" smtClean="0"/>
              <a:t> to every stakeholders</a:t>
            </a:r>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12766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 Framework</a:t>
            </a:r>
            <a:endParaRPr lang="en-US" dirty="0"/>
          </a:p>
        </p:txBody>
      </p:sp>
      <p:sp>
        <p:nvSpPr>
          <p:cNvPr id="3" name="Content Placeholder 2"/>
          <p:cNvSpPr>
            <a:spLocks noGrp="1"/>
          </p:cNvSpPr>
          <p:nvPr>
            <p:ph idx="1"/>
          </p:nvPr>
        </p:nvSpPr>
        <p:spPr/>
        <p:txBody>
          <a:bodyPr>
            <a:normAutofit/>
          </a:bodyPr>
          <a:lstStyle/>
          <a:p>
            <a:r>
              <a:rPr lang="en-US" dirty="0" smtClean="0"/>
              <a:t>Short Cycles/Iterations</a:t>
            </a:r>
            <a:endParaRPr lang="en-US" dirty="0"/>
          </a:p>
          <a:p>
            <a:r>
              <a:rPr lang="en-US" dirty="0" smtClean="0"/>
              <a:t>Fast </a:t>
            </a:r>
            <a:r>
              <a:rPr lang="en-US" dirty="0"/>
              <a:t>feedback</a:t>
            </a:r>
          </a:p>
          <a:p>
            <a:r>
              <a:rPr lang="en-US" dirty="0" smtClean="0"/>
              <a:t>Continuous improvement</a:t>
            </a:r>
          </a:p>
          <a:p>
            <a:pPr lvl="1"/>
            <a:r>
              <a:rPr lang="en-US" dirty="0"/>
              <a:t>Inspection &amp; Adaption</a:t>
            </a:r>
          </a:p>
          <a:p>
            <a:r>
              <a:rPr lang="en-US" dirty="0" smtClean="0"/>
              <a:t>Rapid </a:t>
            </a:r>
            <a:r>
              <a:rPr lang="en-US" dirty="0"/>
              <a:t>adaptation to change</a:t>
            </a:r>
          </a:p>
          <a:p>
            <a:r>
              <a:rPr lang="en-US" dirty="0" smtClean="0"/>
              <a:t>Accelerated </a:t>
            </a:r>
            <a:r>
              <a:rPr lang="en-US" dirty="0"/>
              <a:t>delivery</a:t>
            </a:r>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42140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Inspect &amp; Adopt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4" descr="Cuebiq on Twitter: &quot;“Learn from yesterday, live for today, hope for tomorrow.  The important thing is not to stop questioning.” – Albert Einstein  #ThursdayThoughts #quote… https://t.co/NfbNTSAiGU&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020" y="1608944"/>
            <a:ext cx="7318375" cy="473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929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Continuous Improvement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3" name="Picture 2"/>
          <p:cNvPicPr>
            <a:picLocks noChangeAspect="1"/>
          </p:cNvPicPr>
          <p:nvPr/>
        </p:nvPicPr>
        <p:blipFill>
          <a:blip r:embed="rId3"/>
          <a:stretch>
            <a:fillRect/>
          </a:stretch>
        </p:blipFill>
        <p:spPr>
          <a:xfrm>
            <a:off x="1192282" y="1417638"/>
            <a:ext cx="7714089" cy="5018346"/>
          </a:xfrm>
          <a:prstGeom prst="rect">
            <a:avLst/>
          </a:prstGeom>
        </p:spPr>
      </p:pic>
    </p:spTree>
    <p:extLst>
      <p:ext uri="{BB962C8B-B14F-4D97-AF65-F5344CB8AC3E}">
        <p14:creationId xmlns:p14="http://schemas.microsoft.com/office/powerpoint/2010/main" val="1904439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SCRUM Team</a:t>
            </a:r>
            <a:endParaRPr lang="en-US" dirty="0"/>
          </a:p>
        </p:txBody>
      </p:sp>
      <p:sp>
        <p:nvSpPr>
          <p:cNvPr id="3" name="Content Placeholder 2"/>
          <p:cNvSpPr>
            <a:spLocks noGrp="1"/>
          </p:cNvSpPr>
          <p:nvPr>
            <p:ph idx="1"/>
          </p:nvPr>
        </p:nvSpPr>
        <p:spPr/>
        <p:txBody>
          <a:bodyPr>
            <a:normAutofit/>
          </a:bodyPr>
          <a:lstStyle/>
          <a:p>
            <a:r>
              <a:rPr lang="en-US" dirty="0" smtClean="0"/>
              <a:t>Roles</a:t>
            </a:r>
          </a:p>
          <a:p>
            <a:pPr lvl="1"/>
            <a:r>
              <a:rPr lang="en-US" dirty="0" smtClean="0"/>
              <a:t>Scrum Master</a:t>
            </a:r>
          </a:p>
          <a:p>
            <a:pPr lvl="1"/>
            <a:r>
              <a:rPr lang="en-US" dirty="0" smtClean="0"/>
              <a:t>The Development Team</a:t>
            </a:r>
          </a:p>
          <a:p>
            <a:pPr lvl="1"/>
            <a:r>
              <a:rPr lang="en-US" dirty="0" smtClean="0"/>
              <a:t>Product Owner</a:t>
            </a:r>
          </a:p>
          <a:p>
            <a:r>
              <a:rPr lang="en-US" dirty="0" smtClean="0"/>
              <a:t>Self-Organizing</a:t>
            </a:r>
          </a:p>
          <a:p>
            <a:r>
              <a:rPr lang="en-US" dirty="0" smtClean="0"/>
              <a:t>Cross-Functional</a:t>
            </a:r>
          </a:p>
          <a:p>
            <a:r>
              <a:rPr lang="en-US" dirty="0" smtClean="0"/>
              <a:t>Co-Located</a:t>
            </a:r>
          </a:p>
          <a:p>
            <a:r>
              <a:rPr lang="en-US" dirty="0" smtClean="0"/>
              <a:t>Live interaction instead of calls or emails</a:t>
            </a:r>
            <a:endParaRPr lang="de-DE" dirty="0" smtClean="0"/>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27739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SCRUM Team – Cross Functional</a:t>
            </a:r>
            <a:endParaRPr lang="en-US" sz="3600" dirty="0"/>
          </a:p>
        </p:txBody>
      </p:sp>
      <p:sp>
        <p:nvSpPr>
          <p:cNvPr id="3" name="Content Placeholder 2"/>
          <p:cNvSpPr>
            <a:spLocks noGrp="1"/>
          </p:cNvSpPr>
          <p:nvPr>
            <p:ph idx="1"/>
          </p:nvPr>
        </p:nvSpPr>
        <p:spPr/>
        <p:txBody>
          <a:bodyPr>
            <a:normAutofit/>
          </a:bodyPr>
          <a:lstStyle/>
          <a:p>
            <a:r>
              <a:rPr lang="en-US" dirty="0"/>
              <a:t>A cross-functional team is a group of people with different functional expertise working toward a common goal. It may include people from finance, marketing, operations, and human resources departments</a:t>
            </a:r>
            <a:r>
              <a:rPr lang="en-US" dirty="0" smtClean="0"/>
              <a:t>. (Ref: Wikipedia)</a:t>
            </a:r>
            <a:endParaRPr lang="de-DE" dirty="0" smtClean="0"/>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49404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SCRUM Team – Self-Organizing</a:t>
            </a:r>
            <a:endParaRPr lang="en-US" sz="3600" dirty="0"/>
          </a:p>
        </p:txBody>
      </p:sp>
      <p:sp>
        <p:nvSpPr>
          <p:cNvPr id="3" name="Content Placeholder 2"/>
          <p:cNvSpPr>
            <a:spLocks noGrp="1"/>
          </p:cNvSpPr>
          <p:nvPr>
            <p:ph idx="1"/>
          </p:nvPr>
        </p:nvSpPr>
        <p:spPr/>
        <p:txBody>
          <a:bodyPr>
            <a:normAutofit fontScale="92500"/>
          </a:bodyPr>
          <a:lstStyle/>
          <a:p>
            <a:r>
              <a:rPr lang="en-US" dirty="0"/>
              <a:t>Freedom to make </a:t>
            </a:r>
            <a:r>
              <a:rPr lang="en-US" dirty="0" smtClean="0"/>
              <a:t>decisions</a:t>
            </a:r>
          </a:p>
          <a:p>
            <a:r>
              <a:rPr lang="en-US" dirty="0" smtClean="0"/>
              <a:t>Freedom to experiment</a:t>
            </a:r>
          </a:p>
          <a:p>
            <a:r>
              <a:rPr lang="en-US" dirty="0"/>
              <a:t>Freedom to choose how to produce More VALUE in Less time</a:t>
            </a:r>
            <a:r>
              <a:rPr lang="en-US" dirty="0" smtClean="0"/>
              <a:t>.</a:t>
            </a:r>
          </a:p>
          <a:p>
            <a:r>
              <a:rPr lang="en-US" dirty="0"/>
              <a:t>Freedom to work according to their </a:t>
            </a:r>
            <a:r>
              <a:rPr lang="en-US" dirty="0" smtClean="0"/>
              <a:t>capacity</a:t>
            </a:r>
          </a:p>
          <a:p>
            <a:r>
              <a:rPr lang="en-US" dirty="0"/>
              <a:t>Freedom to take </a:t>
            </a:r>
            <a:r>
              <a:rPr lang="en-US" dirty="0" smtClean="0"/>
              <a:t>initiatives</a:t>
            </a:r>
          </a:p>
          <a:p>
            <a:r>
              <a:rPr lang="en-US" dirty="0"/>
              <a:t>No deadline pressure from outside of </a:t>
            </a:r>
            <a:r>
              <a:rPr lang="en-US" dirty="0" smtClean="0"/>
              <a:t>team</a:t>
            </a:r>
          </a:p>
          <a:p>
            <a:r>
              <a:rPr lang="en-US" dirty="0"/>
              <a:t>No Lead or Manager in it</a:t>
            </a:r>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796342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 Events</a:t>
            </a:r>
            <a:endParaRPr lang="en-US" dirty="0"/>
          </a:p>
        </p:txBody>
      </p:sp>
      <p:sp>
        <p:nvSpPr>
          <p:cNvPr id="3" name="Content Placeholder 2"/>
          <p:cNvSpPr>
            <a:spLocks noGrp="1"/>
          </p:cNvSpPr>
          <p:nvPr>
            <p:ph idx="1"/>
          </p:nvPr>
        </p:nvSpPr>
        <p:spPr/>
        <p:txBody>
          <a:bodyPr>
            <a:normAutofit lnSpcReduction="10000"/>
          </a:bodyPr>
          <a:lstStyle/>
          <a:p>
            <a:r>
              <a:rPr lang="en-US" dirty="0" smtClean="0"/>
              <a:t>Time boxed events</a:t>
            </a:r>
          </a:p>
          <a:p>
            <a:r>
              <a:rPr lang="en-US" dirty="0" smtClean="0"/>
              <a:t>The heart of Scrum is a Sprint</a:t>
            </a:r>
          </a:p>
          <a:p>
            <a:pPr lvl="1"/>
            <a:r>
              <a:rPr lang="en-US" dirty="0" smtClean="0"/>
              <a:t>(4 weeks or less)</a:t>
            </a:r>
          </a:p>
          <a:p>
            <a:r>
              <a:rPr lang="en-US" dirty="0" smtClean="0"/>
              <a:t>Sprint Planning</a:t>
            </a:r>
            <a:endParaRPr lang="de-DE" dirty="0" smtClean="0"/>
          </a:p>
          <a:p>
            <a:r>
              <a:rPr lang="en-US" dirty="0" smtClean="0"/>
              <a:t>Daily Scrum (meeting)</a:t>
            </a:r>
          </a:p>
          <a:p>
            <a:pPr lvl="1"/>
            <a:r>
              <a:rPr lang="en-US" dirty="0" smtClean="0"/>
              <a:t>15 Minutes</a:t>
            </a:r>
          </a:p>
          <a:p>
            <a:r>
              <a:rPr lang="en-US" dirty="0" smtClean="0"/>
              <a:t>Sprint Review</a:t>
            </a:r>
          </a:p>
          <a:p>
            <a:r>
              <a:rPr lang="en-US" dirty="0" smtClean="0"/>
              <a:t>Sprint Retrospective</a:t>
            </a:r>
          </a:p>
          <a:p>
            <a:r>
              <a:rPr lang="en-US" dirty="0" smtClean="0"/>
              <a:t>Sprint Refinement</a:t>
            </a:r>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947027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 Artifacts</a:t>
            </a:r>
            <a:endParaRPr lang="en-US" dirty="0"/>
          </a:p>
        </p:txBody>
      </p:sp>
      <p:sp>
        <p:nvSpPr>
          <p:cNvPr id="3" name="Content Placeholder 2"/>
          <p:cNvSpPr>
            <a:spLocks noGrp="1"/>
          </p:cNvSpPr>
          <p:nvPr>
            <p:ph idx="1"/>
          </p:nvPr>
        </p:nvSpPr>
        <p:spPr/>
        <p:txBody>
          <a:bodyPr>
            <a:normAutofit/>
          </a:bodyPr>
          <a:lstStyle/>
          <a:p>
            <a:r>
              <a:rPr lang="en-US" dirty="0" smtClean="0"/>
              <a:t>Product Backlog</a:t>
            </a:r>
          </a:p>
          <a:p>
            <a:pPr lvl="1"/>
            <a:r>
              <a:rPr lang="en-US" dirty="0" smtClean="0"/>
              <a:t>User Story</a:t>
            </a:r>
          </a:p>
          <a:p>
            <a:r>
              <a:rPr lang="en-US" dirty="0" smtClean="0"/>
              <a:t>Sprint Backlog</a:t>
            </a:r>
          </a:p>
          <a:p>
            <a:r>
              <a:rPr lang="en-US" dirty="0" smtClean="0"/>
              <a:t>Increment</a:t>
            </a:r>
          </a:p>
          <a:p>
            <a:pPr lvl="1"/>
            <a:r>
              <a:rPr lang="en-US" dirty="0" smtClean="0"/>
              <a:t>Potentially deployable work</a:t>
            </a:r>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27829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a:t>
            </a:r>
            <a:endParaRPr lang="en-US" dirty="0"/>
          </a:p>
        </p:txBody>
      </p:sp>
      <p:sp>
        <p:nvSpPr>
          <p:cNvPr id="3" name="Content Placeholder 2"/>
          <p:cNvSpPr>
            <a:spLocks noGrp="1"/>
          </p:cNvSpPr>
          <p:nvPr>
            <p:ph idx="1"/>
          </p:nvPr>
        </p:nvSpPr>
        <p:spPr/>
        <p:txBody>
          <a:bodyPr/>
          <a:lstStyle/>
          <a:p>
            <a:pPr marL="228600" indent="-228600">
              <a:buFont typeface="Arial" panose="020B0604020202020204" pitchFamily="34" charset="0"/>
              <a:buChar char="•"/>
            </a:pPr>
            <a:r>
              <a:rPr lang="en-US" sz="2000" dirty="0" smtClean="0"/>
              <a:t>Bilal Shahzad</a:t>
            </a:r>
          </a:p>
          <a:p>
            <a:pPr marL="228600" indent="-228600">
              <a:buFont typeface="Arial" panose="020B0604020202020204" pitchFamily="34" charset="0"/>
              <a:buChar char="•"/>
            </a:pPr>
            <a:r>
              <a:rPr lang="en-US" sz="2000" dirty="0" err="1"/>
              <a:t>Agilist</a:t>
            </a:r>
            <a:r>
              <a:rPr lang="en-US" sz="2000" dirty="0"/>
              <a:t>/Architect/Teacher/Blogger/YouTuber</a:t>
            </a:r>
          </a:p>
          <a:p>
            <a:pPr marL="228600" indent="-228600">
              <a:buFont typeface="Arial" panose="020B0604020202020204" pitchFamily="34" charset="0"/>
              <a:buChar char="•"/>
            </a:pPr>
            <a:r>
              <a:rPr lang="en-US" sz="2000" dirty="0" smtClean="0"/>
              <a:t>17+ Years of Professional Experience</a:t>
            </a:r>
          </a:p>
          <a:p>
            <a:pPr marL="228600" indent="-228600">
              <a:buFont typeface="Arial" panose="020B0604020202020204" pitchFamily="34" charset="0"/>
              <a:buChar char="•"/>
            </a:pPr>
            <a:r>
              <a:rPr lang="en-US" sz="2000" dirty="0" smtClean="0"/>
              <a:t>MVP (Microsoft Most Valuable Professional)</a:t>
            </a:r>
          </a:p>
          <a:p>
            <a:pPr marL="228600" indent="-228600">
              <a:buFont typeface="Arial" panose="020B0604020202020204" pitchFamily="34" charset="0"/>
              <a:buChar char="•"/>
            </a:pPr>
            <a:r>
              <a:rPr lang="en-US" sz="2000" dirty="0" smtClean="0"/>
              <a:t>MCT (Microsoft Certified Trainer)</a:t>
            </a:r>
            <a:endParaRPr lang="en-US" sz="2000" dirty="0"/>
          </a:p>
          <a:p>
            <a:endParaRPr lang="en-US" sz="2400"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114" y="533400"/>
            <a:ext cx="2504948" cy="2875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86637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Progress in Scrum</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5122" name="Picture 2" descr="https://www.azquotes.com/picture-quotes/quote-any-scrum-without-working-product-at-the-end-of-a-sprint-is-a-failed-scrum-jeff-sutherland-135-21-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336" y="1981200"/>
            <a:ext cx="7318248" cy="344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45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3076" name="Picture 4" descr="https://scrumorg-website-prod.s3.amazonaws.com/drupal/inline-images/2017-05/ScrumFrameworkT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229" y="1295400"/>
            <a:ext cx="779878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70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FYP using SCRUM?</a:t>
            </a:r>
            <a:endParaRPr lang="en-US" dirty="0"/>
          </a:p>
        </p:txBody>
      </p:sp>
      <p:sp>
        <p:nvSpPr>
          <p:cNvPr id="3" name="Content Placeholder 2"/>
          <p:cNvSpPr>
            <a:spLocks noGrp="1"/>
          </p:cNvSpPr>
          <p:nvPr>
            <p:ph idx="1"/>
          </p:nvPr>
        </p:nvSpPr>
        <p:spPr/>
        <p:txBody>
          <a:bodyPr>
            <a:normAutofit/>
          </a:bodyPr>
          <a:lstStyle/>
          <a:p>
            <a:r>
              <a:rPr lang="en-US" dirty="0" smtClean="0"/>
              <a:t>Sprint 0 </a:t>
            </a:r>
          </a:p>
          <a:p>
            <a:pPr lvl="1"/>
            <a:r>
              <a:rPr lang="en-US" dirty="0" smtClean="0"/>
              <a:t>One Week</a:t>
            </a:r>
          </a:p>
          <a:p>
            <a:pPr lvl="1"/>
            <a:r>
              <a:rPr lang="en-US" dirty="0" smtClean="0"/>
              <a:t>List down all requirements you can think about your project.</a:t>
            </a:r>
          </a:p>
          <a:p>
            <a:pPr lvl="1"/>
            <a:r>
              <a:rPr lang="en-US" dirty="0" smtClean="0"/>
              <a:t>Create basic DB schema</a:t>
            </a:r>
          </a:p>
          <a:p>
            <a:pPr lvl="1"/>
            <a:r>
              <a:rPr lang="en-US" dirty="0" smtClean="0"/>
              <a:t>Explore if there are Open source (Full or Partial) solutions available similar to your project.</a:t>
            </a:r>
          </a:p>
          <a:p>
            <a:pPr lvl="1"/>
            <a:r>
              <a:rPr lang="en-US" dirty="0" smtClean="0"/>
              <a:t>Make sure all team members own this project after this Sprint</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9478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FYP and SCRUM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Sprint 1 and onwards </a:t>
            </a:r>
          </a:p>
          <a:p>
            <a:pPr lvl="1"/>
            <a:r>
              <a:rPr lang="en-US" dirty="0" smtClean="0"/>
              <a:t>4 Weeks</a:t>
            </a:r>
          </a:p>
          <a:p>
            <a:pPr lvl="1"/>
            <a:r>
              <a:rPr lang="en-US" dirty="0" smtClean="0"/>
              <a:t>Assume You have only this One Month to complete whatever you can do.</a:t>
            </a:r>
          </a:p>
          <a:p>
            <a:pPr lvl="1"/>
            <a:r>
              <a:rPr lang="en-US" dirty="0" smtClean="0"/>
              <a:t>Assume </a:t>
            </a:r>
            <a:r>
              <a:rPr lang="en-US" dirty="0" smtClean="0"/>
              <a:t>You are </a:t>
            </a:r>
            <a:r>
              <a:rPr lang="en-US" dirty="0" smtClean="0"/>
              <a:t>responsible for everything.</a:t>
            </a:r>
          </a:p>
          <a:p>
            <a:pPr lvl="1"/>
            <a:r>
              <a:rPr lang="en-US" dirty="0" smtClean="0"/>
              <a:t>Consider this as You are doing Job somewhere.</a:t>
            </a:r>
          </a:p>
          <a:p>
            <a:pPr lvl="1"/>
            <a:r>
              <a:rPr lang="en-US" dirty="0" smtClean="0"/>
              <a:t>You (Team) will do everything. You will do development, QA, Graphics, DB part etc.</a:t>
            </a:r>
          </a:p>
          <a:p>
            <a:pPr lvl="1"/>
            <a:r>
              <a:rPr lang="en-US" dirty="0" smtClean="0"/>
              <a:t>You need to provide a deployable/shippable thing after the sprint completed from every perspective.</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90448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FYP using SCRUM?</a:t>
            </a:r>
            <a:endParaRPr lang="en-US" dirty="0"/>
          </a:p>
        </p:txBody>
      </p:sp>
      <p:sp>
        <p:nvSpPr>
          <p:cNvPr id="3" name="Content Placeholder 2"/>
          <p:cNvSpPr>
            <a:spLocks noGrp="1"/>
          </p:cNvSpPr>
          <p:nvPr>
            <p:ph idx="1"/>
          </p:nvPr>
        </p:nvSpPr>
        <p:spPr/>
        <p:txBody>
          <a:bodyPr>
            <a:normAutofit lnSpcReduction="10000"/>
          </a:bodyPr>
          <a:lstStyle/>
          <a:p>
            <a:r>
              <a:rPr lang="en-US" dirty="0" smtClean="0"/>
              <a:t>Day 1: Sprint Planning</a:t>
            </a:r>
          </a:p>
          <a:p>
            <a:pPr lvl="1"/>
            <a:r>
              <a:rPr lang="en-US" dirty="0" smtClean="0"/>
              <a:t>Team needs to pick &amp; decide what team can deliver in one month.</a:t>
            </a:r>
          </a:p>
          <a:p>
            <a:pPr lvl="1"/>
            <a:r>
              <a:rPr lang="en-US" dirty="0" smtClean="0"/>
              <a:t>Pick items based on “</a:t>
            </a:r>
            <a:r>
              <a:rPr lang="en-US" dirty="0" smtClean="0">
                <a:solidFill>
                  <a:srgbClr val="FF0000"/>
                </a:solidFill>
              </a:rPr>
              <a:t>the most valuable</a:t>
            </a:r>
            <a:r>
              <a:rPr lang="en-US" dirty="0" smtClean="0"/>
              <a:t>” from end user perspective.</a:t>
            </a:r>
          </a:p>
          <a:p>
            <a:pPr lvl="1"/>
            <a:r>
              <a:rPr lang="en-US" dirty="0" smtClean="0"/>
              <a:t>Think, Brainstorm on every picked requirement. </a:t>
            </a:r>
            <a:r>
              <a:rPr lang="en-US" dirty="0"/>
              <a:t>Create Rough Mockups if required. </a:t>
            </a:r>
            <a:r>
              <a:rPr lang="en-US" dirty="0" smtClean="0"/>
              <a:t>Write Important point in your ‘user story’ if required.</a:t>
            </a:r>
          </a:p>
          <a:p>
            <a:pPr lvl="1"/>
            <a:r>
              <a:rPr lang="en-US" dirty="0" smtClean="0"/>
              <a:t>Add technical detail/decision from planning</a:t>
            </a:r>
          </a:p>
          <a:p>
            <a:pPr lvl="1"/>
            <a:r>
              <a:rPr lang="en-US" dirty="0" smtClean="0"/>
              <a:t>Define one liner ‘Sprint Goal’</a:t>
            </a:r>
            <a:endParaRPr lang="en-US" dirty="0"/>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9301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FYP and SCRUM</a:t>
            </a:r>
            <a:endParaRPr lang="en-US" dirty="0"/>
          </a:p>
        </p:txBody>
      </p:sp>
      <p:sp>
        <p:nvSpPr>
          <p:cNvPr id="3" name="Content Placeholder 2"/>
          <p:cNvSpPr>
            <a:spLocks noGrp="1"/>
          </p:cNvSpPr>
          <p:nvPr>
            <p:ph idx="1"/>
          </p:nvPr>
        </p:nvSpPr>
        <p:spPr/>
        <p:txBody>
          <a:bodyPr>
            <a:normAutofit/>
          </a:bodyPr>
          <a:lstStyle/>
          <a:p>
            <a:r>
              <a:rPr lang="en-US" dirty="0" smtClean="0"/>
              <a:t>Every Day during Sprint</a:t>
            </a:r>
          </a:p>
          <a:p>
            <a:r>
              <a:rPr lang="en-US" dirty="0" smtClean="0"/>
              <a:t>Daily Scrum Meeting (Planning)</a:t>
            </a:r>
          </a:p>
          <a:p>
            <a:pPr lvl="2"/>
            <a:r>
              <a:rPr lang="en-US" dirty="0" smtClean="0"/>
              <a:t>Every Team Member </a:t>
            </a:r>
            <a:r>
              <a:rPr lang="en-US" dirty="0" smtClean="0">
                <a:solidFill>
                  <a:srgbClr val="FF0000"/>
                </a:solidFill>
              </a:rPr>
              <a:t>inspect </a:t>
            </a:r>
            <a:r>
              <a:rPr lang="en-US" dirty="0" smtClean="0"/>
              <a:t>her progress and update her future plan (</a:t>
            </a:r>
            <a:r>
              <a:rPr lang="en-US" dirty="0" smtClean="0">
                <a:solidFill>
                  <a:srgbClr val="FF0000"/>
                </a:solidFill>
              </a:rPr>
              <a:t>adopt</a:t>
            </a:r>
            <a:r>
              <a:rPr lang="en-US" dirty="0" smtClean="0"/>
              <a:t>)</a:t>
            </a:r>
          </a:p>
          <a:p>
            <a:pPr lvl="2"/>
            <a:r>
              <a:rPr lang="en-US" dirty="0" smtClean="0"/>
              <a:t>What did she </a:t>
            </a:r>
            <a:r>
              <a:rPr lang="en-US" dirty="0" smtClean="0">
                <a:solidFill>
                  <a:srgbClr val="FF0000"/>
                </a:solidFill>
              </a:rPr>
              <a:t>plan</a:t>
            </a:r>
            <a:r>
              <a:rPr lang="en-US" dirty="0" smtClean="0"/>
              <a:t> yesterday. How did that plan go. What is done so far. What is pending.</a:t>
            </a:r>
          </a:p>
          <a:p>
            <a:pPr lvl="2"/>
            <a:r>
              <a:rPr lang="en-US" dirty="0" smtClean="0"/>
              <a:t>What is her </a:t>
            </a:r>
            <a:r>
              <a:rPr lang="en-US" dirty="0" smtClean="0">
                <a:solidFill>
                  <a:srgbClr val="FF0000"/>
                </a:solidFill>
              </a:rPr>
              <a:t>plan</a:t>
            </a:r>
            <a:r>
              <a:rPr lang="en-US" dirty="0" smtClean="0"/>
              <a:t> for next 24h.</a:t>
            </a:r>
          </a:p>
          <a:p>
            <a:pPr lvl="2"/>
            <a:r>
              <a:rPr lang="en-US" dirty="0" smtClean="0"/>
              <a:t>Any issue/impediment faced</a:t>
            </a:r>
          </a:p>
          <a:p>
            <a:r>
              <a:rPr lang="en-US" dirty="0" smtClean="0"/>
              <a:t>Team will be doing refinements of backlog during sprint according to their ease.</a:t>
            </a:r>
            <a:endParaRPr lang="en-US" dirty="0"/>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625151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FYP and SCRUM</a:t>
            </a:r>
            <a:endParaRPr lang="en-US" dirty="0"/>
          </a:p>
        </p:txBody>
      </p:sp>
      <p:sp>
        <p:nvSpPr>
          <p:cNvPr id="3" name="Content Placeholder 2"/>
          <p:cNvSpPr>
            <a:spLocks noGrp="1"/>
          </p:cNvSpPr>
          <p:nvPr>
            <p:ph idx="1"/>
          </p:nvPr>
        </p:nvSpPr>
        <p:spPr/>
        <p:txBody>
          <a:bodyPr>
            <a:normAutofit/>
          </a:bodyPr>
          <a:lstStyle/>
          <a:p>
            <a:r>
              <a:rPr lang="en-US" dirty="0" smtClean="0"/>
              <a:t>Last Day of Sprint</a:t>
            </a:r>
          </a:p>
          <a:p>
            <a:pPr lvl="1"/>
            <a:r>
              <a:rPr lang="en-US" b="1" dirty="0" smtClean="0">
                <a:solidFill>
                  <a:srgbClr val="FF0000"/>
                </a:solidFill>
              </a:rPr>
              <a:t>Sprint Review: </a:t>
            </a:r>
            <a:r>
              <a:rPr lang="en-US" dirty="0" smtClean="0"/>
              <a:t>Team will show fully completed items to stack holders and get their feedback. Based on feedback, new items will be created in backlog.</a:t>
            </a:r>
          </a:p>
          <a:p>
            <a:pPr lvl="1"/>
            <a:r>
              <a:rPr lang="en-US" b="1" dirty="0" smtClean="0">
                <a:solidFill>
                  <a:srgbClr val="FF0000"/>
                </a:solidFill>
              </a:rPr>
              <a:t>Sprint Retrospective:</a:t>
            </a:r>
            <a:r>
              <a:rPr lang="en-US" dirty="0" smtClean="0"/>
              <a:t> Team meets together and introspect whole sprint. What was good. What was bad. Based on experiences, team pick some improvement points (</a:t>
            </a:r>
            <a:r>
              <a:rPr lang="en-US" dirty="0" smtClean="0">
                <a:solidFill>
                  <a:srgbClr val="FF0000"/>
                </a:solidFill>
              </a:rPr>
              <a:t>adopt</a:t>
            </a:r>
            <a:r>
              <a:rPr lang="en-US" dirty="0" smtClean="0"/>
              <a:t>)</a:t>
            </a:r>
          </a:p>
          <a:p>
            <a:r>
              <a:rPr lang="en-US" dirty="0" smtClean="0"/>
              <a:t>Next day? New Sprint starts</a:t>
            </a:r>
            <a:endParaRPr lang="en-US" dirty="0"/>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88210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Will there be any Team Lead? </a:t>
            </a:r>
          </a:p>
          <a:p>
            <a:pPr lvl="1"/>
            <a:r>
              <a:rPr lang="en-US" dirty="0" smtClean="0">
                <a:solidFill>
                  <a:srgbClr val="FF0000"/>
                </a:solidFill>
              </a:rPr>
              <a:t>No</a:t>
            </a:r>
            <a:endParaRPr lang="en-US" dirty="0">
              <a:solidFill>
                <a:srgbClr val="FF0000"/>
              </a:solidFill>
            </a:endParaRPr>
          </a:p>
          <a:p>
            <a:r>
              <a:rPr lang="en-US" dirty="0" smtClean="0"/>
              <a:t>Who will assign tasks to team members?</a:t>
            </a:r>
          </a:p>
          <a:p>
            <a:pPr lvl="1"/>
            <a:r>
              <a:rPr lang="en-US" dirty="0" smtClean="0">
                <a:solidFill>
                  <a:srgbClr val="FF0000"/>
                </a:solidFill>
              </a:rPr>
              <a:t>No One. Anyone can pick any task.</a:t>
            </a:r>
          </a:p>
          <a:p>
            <a:r>
              <a:rPr lang="en-US" dirty="0" smtClean="0"/>
              <a:t>Who will be responsible if some items are not completed or there are bugs. </a:t>
            </a:r>
          </a:p>
          <a:p>
            <a:pPr lvl="1"/>
            <a:r>
              <a:rPr lang="en-US" dirty="0" smtClean="0">
                <a:solidFill>
                  <a:srgbClr val="FF0000"/>
                </a:solidFill>
              </a:rPr>
              <a:t>Whole Team</a:t>
            </a:r>
          </a:p>
          <a:p>
            <a:r>
              <a:rPr lang="en-US" dirty="0" smtClean="0"/>
              <a:t>Who will be Scrum Master in our case?</a:t>
            </a:r>
          </a:p>
          <a:p>
            <a:pPr lvl="1"/>
            <a:r>
              <a:rPr lang="en-US" dirty="0" smtClean="0">
                <a:solidFill>
                  <a:srgbClr val="FF0000"/>
                </a:solidFill>
              </a:rPr>
              <a:t>Anyone from Team can take this responsibility but you may ignore it for now.</a:t>
            </a:r>
            <a:endParaRPr lang="en-US" dirty="0">
              <a:solidFill>
                <a:srgbClr val="FF0000"/>
              </a:solidFill>
            </a:endParaRPr>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18396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Who will be Product Owner  </a:t>
            </a:r>
          </a:p>
          <a:p>
            <a:pPr lvl="1"/>
            <a:r>
              <a:rPr lang="en-US" dirty="0" smtClean="0">
                <a:solidFill>
                  <a:srgbClr val="FF0000"/>
                </a:solidFill>
              </a:rPr>
              <a:t>You &amp; Your Supervisors</a:t>
            </a:r>
          </a:p>
          <a:p>
            <a:r>
              <a:rPr lang="en-US" dirty="0" smtClean="0"/>
              <a:t>What if we don’t know some technology?</a:t>
            </a:r>
          </a:p>
          <a:p>
            <a:pPr lvl="1"/>
            <a:r>
              <a:rPr lang="en-US" dirty="0" smtClean="0">
                <a:solidFill>
                  <a:srgbClr val="FF0000"/>
                </a:solidFill>
              </a:rPr>
              <a:t>Learn that during sprint. Create tasks for it.</a:t>
            </a:r>
          </a:p>
          <a:p>
            <a:r>
              <a:rPr lang="en-US" dirty="0" smtClean="0"/>
              <a:t>What if we are not </a:t>
            </a:r>
            <a:r>
              <a:rPr lang="en-US" dirty="0" smtClean="0"/>
              <a:t>aware about </a:t>
            </a:r>
            <a:r>
              <a:rPr lang="en-US" dirty="0" smtClean="0"/>
              <a:t>our next requirements? </a:t>
            </a:r>
          </a:p>
          <a:p>
            <a:pPr lvl="1"/>
            <a:r>
              <a:rPr lang="en-US" dirty="0" smtClean="0">
                <a:solidFill>
                  <a:srgbClr val="FF0000"/>
                </a:solidFill>
              </a:rPr>
              <a:t>Explore it during sprint and create backlog.</a:t>
            </a:r>
            <a:endParaRPr lang="en-US" dirty="0">
              <a:solidFill>
                <a:srgbClr val="FF0000"/>
              </a:solidFill>
            </a:endParaRPr>
          </a:p>
          <a:p>
            <a:r>
              <a:rPr lang="en-US" dirty="0" smtClean="0"/>
              <a:t>What if I didn’t do anything, Do I still need to attend DSM? </a:t>
            </a:r>
          </a:p>
          <a:p>
            <a:pPr lvl="1"/>
            <a:r>
              <a:rPr lang="en-US" dirty="0" smtClean="0">
                <a:solidFill>
                  <a:srgbClr val="FF0000"/>
                </a:solidFill>
              </a:rPr>
              <a:t>Yes, You need to still inspect your progress and share what happened.</a:t>
            </a:r>
            <a:endParaRPr lang="en-US" dirty="0">
              <a:solidFill>
                <a:srgbClr val="FF0000"/>
              </a:solidFill>
            </a:endParaRPr>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99629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a:xfrm>
            <a:off x="1435608" y="1447800"/>
            <a:ext cx="7635240" cy="4800600"/>
          </a:xfrm>
        </p:spPr>
        <p:txBody>
          <a:bodyPr>
            <a:normAutofit/>
          </a:bodyPr>
          <a:lstStyle/>
          <a:p>
            <a:r>
              <a:rPr lang="en-US" dirty="0" smtClean="0"/>
              <a:t>Do all members need to do programming?</a:t>
            </a:r>
          </a:p>
          <a:p>
            <a:pPr lvl="1"/>
            <a:r>
              <a:rPr lang="en-US" dirty="0" smtClean="0">
                <a:solidFill>
                  <a:srgbClr val="FF0000"/>
                </a:solidFill>
              </a:rPr>
              <a:t>No, do what you best can do. If you all are Full Stack Developers, That is best combination.</a:t>
            </a:r>
          </a:p>
          <a:p>
            <a:r>
              <a:rPr lang="en-US" dirty="0" smtClean="0"/>
              <a:t>When we’ll deploy our sprint work on </a:t>
            </a:r>
            <a:r>
              <a:rPr lang="en-US" dirty="0" smtClean="0"/>
              <a:t>Server/Cloud for review?</a:t>
            </a:r>
            <a:endParaRPr lang="en-US" dirty="0" smtClean="0"/>
          </a:p>
          <a:p>
            <a:pPr lvl="1"/>
            <a:r>
              <a:rPr lang="en-US" dirty="0" smtClean="0">
                <a:solidFill>
                  <a:srgbClr val="FF0000"/>
                </a:solidFill>
              </a:rPr>
              <a:t>Everything including QA, documentation, deployment etc. should be completed within sprint. </a:t>
            </a:r>
            <a:endParaRPr lang="en-US" dirty="0">
              <a:solidFill>
                <a:srgbClr val="FF0000"/>
              </a:solidFill>
            </a:endParaRPr>
          </a:p>
          <a:p>
            <a:pPr lvl="1"/>
            <a:endParaRPr lang="en-US" dirty="0" smtClean="0"/>
          </a:p>
          <a:p>
            <a:pPr lvl="1"/>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62009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Contact</a:t>
            </a:r>
            <a:endParaRPr lang="en-US" dirty="0"/>
          </a:p>
        </p:txBody>
      </p:sp>
      <p:sp>
        <p:nvSpPr>
          <p:cNvPr id="3" name="Content Placeholder 2"/>
          <p:cNvSpPr>
            <a:spLocks noGrp="1"/>
          </p:cNvSpPr>
          <p:nvPr>
            <p:ph idx="1"/>
          </p:nvPr>
        </p:nvSpPr>
        <p:spPr/>
        <p:txBody>
          <a:bodyPr/>
          <a:lstStyle/>
          <a:p>
            <a:pPr marL="228600" indent="-228600">
              <a:buFont typeface="Arial" panose="020B0604020202020204" pitchFamily="34" charset="0"/>
              <a:buChar char="•"/>
            </a:pPr>
            <a:r>
              <a:rPr lang="en-US" sz="2000" dirty="0">
                <a:hlinkClick r:id="rId2"/>
              </a:rPr>
              <a:t>https://www.linkedin.com/in/bilalshahzad139/</a:t>
            </a:r>
            <a:r>
              <a:rPr lang="en-US" sz="2000" dirty="0"/>
              <a:t> </a:t>
            </a:r>
          </a:p>
          <a:p>
            <a:pPr marL="228600" indent="-228600">
              <a:buFont typeface="Arial" panose="020B0604020202020204" pitchFamily="34" charset="0"/>
              <a:buChar char="•"/>
            </a:pPr>
            <a:r>
              <a:rPr lang="en-US" sz="2000" dirty="0">
                <a:hlinkClick r:id="rId3"/>
              </a:rPr>
              <a:t>https://www.facebook.com/LearningInUrduCentre/</a:t>
            </a:r>
            <a:endParaRPr lang="en-US" sz="2000" dirty="0"/>
          </a:p>
          <a:p>
            <a:pPr marL="228600" indent="-228600">
              <a:buFont typeface="Arial" panose="020B0604020202020204" pitchFamily="34" charset="0"/>
              <a:buChar char="•"/>
            </a:pPr>
            <a:r>
              <a:rPr lang="en-US" sz="2000" dirty="0">
                <a:hlinkClick r:id="rId4"/>
              </a:rPr>
              <a:t>https://www.youtube.com/c/LearnInUrdu139</a:t>
            </a:r>
            <a:endParaRPr lang="en-US" sz="2000" dirty="0"/>
          </a:p>
          <a:p>
            <a:pPr marL="228600" indent="-228600">
              <a:buFont typeface="Arial" panose="020B0604020202020204" pitchFamily="34" charset="0"/>
              <a:buChar char="•"/>
            </a:pPr>
            <a:r>
              <a:rPr lang="en-US" sz="2000" dirty="0">
                <a:hlinkClick r:id="rId5"/>
              </a:rPr>
              <a:t>http://learninginurdu.pk</a:t>
            </a:r>
            <a:endParaRPr lang="en-US" sz="2000" dirty="0"/>
          </a:p>
          <a:p>
            <a:pPr marL="228600" indent="-228600">
              <a:buFont typeface="Arial" panose="020B0604020202020204" pitchFamily="34" charset="0"/>
              <a:buChar char="•"/>
            </a:pPr>
            <a:r>
              <a:rPr lang="en-US" sz="2000" dirty="0">
                <a:hlinkClick r:id="rId6"/>
              </a:rPr>
              <a:t>@</a:t>
            </a:r>
            <a:r>
              <a:rPr lang="en-US" sz="2000" dirty="0" err="1" smtClean="0">
                <a:hlinkClick r:id="rId6"/>
              </a:rPr>
              <a:t>bilalshahzad</a:t>
            </a:r>
            <a:endParaRPr lang="en-US" sz="2000" dirty="0" smtClean="0"/>
          </a:p>
          <a:p>
            <a:pPr marL="228600" indent="-228600">
              <a:buFont typeface="Arial" panose="020B0604020202020204" pitchFamily="34" charset="0"/>
              <a:buChar char="•"/>
            </a:pPr>
            <a:endParaRPr lang="en-US" sz="2000" dirty="0"/>
          </a:p>
          <a:p>
            <a:endParaRPr lang="en-US" sz="2400"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864225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lvl="1"/>
            <a:r>
              <a:rPr lang="en-US" dirty="0" smtClean="0"/>
              <a:t>What should we do as we may have study assignments &amp; quizzes?</a:t>
            </a:r>
          </a:p>
          <a:p>
            <a:pPr lvl="2"/>
            <a:r>
              <a:rPr lang="en-US" dirty="0" smtClean="0">
                <a:solidFill>
                  <a:srgbClr val="FF0000"/>
                </a:solidFill>
              </a:rPr>
              <a:t>You as Team need to Self-Organize and see how you can work together to achieve the Goal.</a:t>
            </a:r>
          </a:p>
          <a:p>
            <a:pPr lvl="1"/>
            <a:r>
              <a:rPr lang="en-US" dirty="0" smtClean="0"/>
              <a:t>How can we know how much we can do?</a:t>
            </a:r>
          </a:p>
          <a:p>
            <a:pPr lvl="2"/>
            <a:r>
              <a:rPr lang="en-US" dirty="0" smtClean="0">
                <a:solidFill>
                  <a:srgbClr val="FF0000"/>
                </a:solidFill>
              </a:rPr>
              <a:t>You use your best guess/experience. And then daily you inspect &amp; learn. Then at the end, you inspect &amp; learn. With every day, you should know more about yourself &amp; your team capacity. Every sprint estimations should be better than previous sprints.</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2899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lvl="1"/>
            <a:r>
              <a:rPr lang="en-US" dirty="0" smtClean="0"/>
              <a:t>We are going to have research project, should we still use Scrum framework?</a:t>
            </a:r>
          </a:p>
          <a:p>
            <a:pPr lvl="2"/>
            <a:r>
              <a:rPr lang="en-US" dirty="0" smtClean="0">
                <a:solidFill>
                  <a:srgbClr val="FF0000"/>
                </a:solidFill>
              </a:rPr>
              <a:t>Yes, It is best for such type of work where you don’t have much detail. You explore &amp; produce work for future.</a:t>
            </a:r>
          </a:p>
          <a:p>
            <a:pPr lvl="1"/>
            <a:r>
              <a:rPr lang="en-US" dirty="0" smtClean="0"/>
              <a:t>How can we increase our productivity?</a:t>
            </a:r>
          </a:p>
          <a:p>
            <a:pPr lvl="2"/>
            <a:r>
              <a:rPr lang="en-US" dirty="0" smtClean="0">
                <a:solidFill>
                  <a:srgbClr val="FF0000"/>
                </a:solidFill>
              </a:rPr>
              <a:t>Automate anything/everything you can. Keep any eye on your tasks and see what can be automated. Learn it. Automate it. Save your time =&gt; Spend more time on “Valuable” items.</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942896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fontScale="92500"/>
          </a:bodyPr>
          <a:lstStyle/>
          <a:p>
            <a:pPr lvl="1"/>
            <a:r>
              <a:rPr lang="en-US" dirty="0" smtClean="0"/>
              <a:t>Do we need to log our hours somewhere?</a:t>
            </a:r>
          </a:p>
          <a:p>
            <a:pPr lvl="2"/>
            <a:r>
              <a:rPr lang="en-US" dirty="0" smtClean="0">
                <a:solidFill>
                  <a:srgbClr val="FF0000"/>
                </a:solidFill>
              </a:rPr>
              <a:t>Yes, for your own experience/tracking.  </a:t>
            </a:r>
          </a:p>
          <a:p>
            <a:pPr lvl="1"/>
            <a:r>
              <a:rPr lang="en-US" dirty="0" smtClean="0"/>
              <a:t>Can we use any tools (e.g. Slack, Skype, Zoom, JIRA) to increase our collaboration?</a:t>
            </a:r>
          </a:p>
          <a:p>
            <a:pPr lvl="2"/>
            <a:r>
              <a:rPr lang="en-US" dirty="0" smtClean="0">
                <a:solidFill>
                  <a:srgbClr val="FF0000"/>
                </a:solidFill>
              </a:rPr>
              <a:t>Why not. Use whatever you need to increase productivity &amp; achieve the goal.</a:t>
            </a:r>
          </a:p>
          <a:p>
            <a:pPr lvl="1"/>
            <a:r>
              <a:rPr lang="en-US" dirty="0" smtClean="0"/>
              <a:t>When should we contact with Supervisor if we face any issue?</a:t>
            </a:r>
          </a:p>
          <a:p>
            <a:pPr lvl="2"/>
            <a:r>
              <a:rPr lang="en-US" dirty="0" smtClean="0">
                <a:solidFill>
                  <a:srgbClr val="FF0000"/>
                </a:solidFill>
              </a:rPr>
              <a:t>First as a Team, You should try to solve that problem. Again “Team”. Once team feels that It is creating impediment &amp; blocking work, team should get relevant guidance (from supervisor or from relevant person)</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160555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lvl="1"/>
            <a:r>
              <a:rPr lang="en-US" dirty="0" smtClean="0"/>
              <a:t>University follows Waterfall approach and first we need to submit different documentations before actually working on code. Where will Scrum come in this?</a:t>
            </a:r>
          </a:p>
          <a:p>
            <a:pPr lvl="2"/>
            <a:r>
              <a:rPr lang="en-US" dirty="0" smtClean="0">
                <a:solidFill>
                  <a:srgbClr val="FF0000"/>
                </a:solidFill>
              </a:rPr>
              <a:t>If your university is not enforcing you to follow Scrum, still you can use Scrum inside your team. If any item is required by University, you can add that item in your sprint backlog and work on it as you will work on your project. Again, this is my suggestion. Use your common sense to solve this issue. End Goal =&gt; High productivity with or without Scrum.</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64078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In DSM, do we share our status to Supervisor?</a:t>
            </a:r>
          </a:p>
          <a:p>
            <a:pPr lvl="2"/>
            <a:r>
              <a:rPr lang="en-US" dirty="0" smtClean="0">
                <a:solidFill>
                  <a:srgbClr val="FF0000"/>
                </a:solidFill>
              </a:rPr>
              <a:t>No, It is an inspection activity. You need to inspect your progress and share with other team members. </a:t>
            </a:r>
          </a:p>
          <a:p>
            <a:pPr lvl="1"/>
            <a:r>
              <a:rPr lang="en-US" dirty="0" smtClean="0"/>
              <a:t>Can we make decisions by ourselves?</a:t>
            </a:r>
          </a:p>
          <a:p>
            <a:pPr lvl="2"/>
            <a:r>
              <a:rPr lang="en-US" dirty="0" smtClean="0">
                <a:solidFill>
                  <a:srgbClr val="FF0000"/>
                </a:solidFill>
              </a:rPr>
              <a:t>Yes, “Freedom”. But you are accountable too.</a:t>
            </a:r>
          </a:p>
          <a:p>
            <a:pPr lvl="1"/>
            <a:r>
              <a:rPr lang="en-US" dirty="0" smtClean="0"/>
              <a:t>What if we make mistakes?</a:t>
            </a:r>
          </a:p>
          <a:p>
            <a:pPr lvl="2"/>
            <a:r>
              <a:rPr lang="en-US" dirty="0" smtClean="0">
                <a:solidFill>
                  <a:srgbClr val="FF0000"/>
                </a:solidFill>
              </a:rPr>
              <a:t>Yes, You will. No issue in making mistakes. Issue is if you don’t learn from mistakes &amp; repeat again.</a:t>
            </a:r>
          </a:p>
          <a:p>
            <a:pPr lvl="1"/>
            <a:r>
              <a:rPr lang="en-US" dirty="0" smtClean="0"/>
              <a:t>Where should we create our backlog or sprint backlog?</a:t>
            </a:r>
          </a:p>
          <a:p>
            <a:pPr lvl="2"/>
            <a:r>
              <a:rPr lang="en-US" dirty="0" smtClean="0">
                <a:solidFill>
                  <a:srgbClr val="FF0000"/>
                </a:solidFill>
              </a:rPr>
              <a:t>You may create that even in some google online sheet. But you may also use free version of JIRA to manage your items. + You may use </a:t>
            </a:r>
            <a:r>
              <a:rPr lang="en-US" dirty="0" err="1" smtClean="0">
                <a:solidFill>
                  <a:srgbClr val="FF0000"/>
                </a:solidFill>
              </a:rPr>
              <a:t>Github</a:t>
            </a:r>
            <a:r>
              <a:rPr lang="en-US" dirty="0" smtClean="0">
                <a:solidFill>
                  <a:srgbClr val="FF0000"/>
                </a:solidFill>
              </a:rPr>
              <a:t> issues feature.</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52877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8194" name="Picture 2" descr="Best Motivational Quotes For Students - Motivational Quo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694" y="1477992"/>
            <a:ext cx="3585883"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Last but not the least</a:t>
            </a:r>
            <a:endParaRPr lang="en-US" dirty="0"/>
          </a:p>
        </p:txBody>
      </p:sp>
      <p:pic>
        <p:nvPicPr>
          <p:cNvPr id="8198" name="Picture 6" descr="Monday Motivation: These 10 Inspirational Quotes Will Leave You Eager to  Start The Wee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1226" y="3916392"/>
            <a:ext cx="4205376" cy="280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53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Feedback Form</a:t>
            </a:r>
            <a:endParaRPr lang="en-US" dirty="0"/>
          </a:p>
        </p:txBody>
      </p:sp>
      <p:sp>
        <p:nvSpPr>
          <p:cNvPr id="3" name="Content Placeholder 2"/>
          <p:cNvSpPr>
            <a:spLocks noGrp="1"/>
          </p:cNvSpPr>
          <p:nvPr>
            <p:ph idx="1"/>
          </p:nvPr>
        </p:nvSpPr>
        <p:spPr/>
        <p:txBody>
          <a:bodyPr>
            <a:normAutofit/>
          </a:bodyPr>
          <a:lstStyle/>
          <a:p>
            <a:pPr lvl="1"/>
            <a:r>
              <a:rPr lang="en-US" i="1" dirty="0">
                <a:hlinkClick r:id="rId3"/>
              </a:rPr>
              <a:t>https://</a:t>
            </a:r>
            <a:r>
              <a:rPr lang="en-US" i="1" dirty="0" smtClean="0">
                <a:hlinkClick r:id="rId3"/>
              </a:rPr>
              <a:t>docs.google.com/forms/d/e/1FAIpQLSeM3q8_zAuE99lqYa-jXdvZEQKNUkSrGGBWfY8J9b9YBtTCWw/viewform</a:t>
            </a:r>
            <a:r>
              <a:rPr lang="en-US" i="1" dirty="0" smtClean="0"/>
              <a:t>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413765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6483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827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Next?</a:t>
            </a:r>
            <a:endParaRPr lang="en-US" dirty="0"/>
          </a:p>
        </p:txBody>
      </p:sp>
      <p:sp>
        <p:nvSpPr>
          <p:cNvPr id="3" name="Content Placeholder 2"/>
          <p:cNvSpPr>
            <a:spLocks noGrp="1"/>
          </p:cNvSpPr>
          <p:nvPr>
            <p:ph idx="1"/>
          </p:nvPr>
        </p:nvSpPr>
        <p:spPr/>
        <p:txBody>
          <a:bodyPr>
            <a:normAutofit/>
          </a:bodyPr>
          <a:lstStyle/>
          <a:p>
            <a:pPr lvl="1"/>
            <a:r>
              <a:rPr lang="en-US" dirty="0" smtClean="0"/>
              <a:t>Introduction to </a:t>
            </a:r>
            <a:r>
              <a:rPr lang="en-US" dirty="0" err="1" smtClean="0"/>
              <a:t>Github</a:t>
            </a:r>
            <a:r>
              <a:rPr lang="en-US" dirty="0" smtClean="0"/>
              <a:t> &amp; </a:t>
            </a:r>
            <a:r>
              <a:rPr lang="en-US" dirty="0" err="1" smtClean="0"/>
              <a:t>Gitflow</a:t>
            </a:r>
            <a:r>
              <a:rPr lang="en-US" dirty="0" smtClean="0"/>
              <a:t> for Students – FYP</a:t>
            </a:r>
          </a:p>
          <a:p>
            <a:pPr lvl="1"/>
            <a:r>
              <a:rPr lang="en-US" dirty="0" smtClean="0"/>
              <a:t>Introduction to JIRA for Students - FYP</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132185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Contact</a:t>
            </a:r>
            <a:endParaRPr lang="en-US" dirty="0"/>
          </a:p>
        </p:txBody>
      </p:sp>
      <p:sp>
        <p:nvSpPr>
          <p:cNvPr id="3" name="Content Placeholder 2"/>
          <p:cNvSpPr>
            <a:spLocks noGrp="1"/>
          </p:cNvSpPr>
          <p:nvPr>
            <p:ph idx="1"/>
          </p:nvPr>
        </p:nvSpPr>
        <p:spPr/>
        <p:txBody>
          <a:bodyPr/>
          <a:lstStyle/>
          <a:p>
            <a:pPr marL="228600" indent="-228600">
              <a:buFont typeface="Arial" panose="020B0604020202020204" pitchFamily="34" charset="0"/>
              <a:buChar char="•"/>
            </a:pPr>
            <a:r>
              <a:rPr lang="en-US" sz="2000" dirty="0">
                <a:hlinkClick r:id="rId2"/>
              </a:rPr>
              <a:t>https://www.linkedin.com/in/bilalshahzad139/</a:t>
            </a:r>
            <a:r>
              <a:rPr lang="en-US" sz="2000" dirty="0"/>
              <a:t> </a:t>
            </a:r>
          </a:p>
          <a:p>
            <a:pPr marL="228600" indent="-228600">
              <a:buFont typeface="Arial" panose="020B0604020202020204" pitchFamily="34" charset="0"/>
              <a:buChar char="•"/>
            </a:pPr>
            <a:r>
              <a:rPr lang="en-US" sz="2000" dirty="0">
                <a:hlinkClick r:id="rId3"/>
              </a:rPr>
              <a:t>https://www.facebook.com/LearningInUrduCentre/</a:t>
            </a:r>
            <a:endParaRPr lang="en-US" sz="2000" dirty="0"/>
          </a:p>
          <a:p>
            <a:pPr marL="228600" indent="-228600">
              <a:buFont typeface="Arial" panose="020B0604020202020204" pitchFamily="34" charset="0"/>
              <a:buChar char="•"/>
            </a:pPr>
            <a:r>
              <a:rPr lang="en-US" sz="2000" dirty="0">
                <a:hlinkClick r:id="rId4"/>
              </a:rPr>
              <a:t>https://www.youtube.com/c/LearnInUrdu139</a:t>
            </a:r>
            <a:endParaRPr lang="en-US" sz="2000" dirty="0"/>
          </a:p>
          <a:p>
            <a:pPr marL="228600" indent="-228600">
              <a:buFont typeface="Arial" panose="020B0604020202020204" pitchFamily="34" charset="0"/>
              <a:buChar char="•"/>
            </a:pPr>
            <a:r>
              <a:rPr lang="en-US" sz="2000" dirty="0">
                <a:hlinkClick r:id="rId5"/>
              </a:rPr>
              <a:t>http://learninginurdu.pk</a:t>
            </a:r>
            <a:endParaRPr lang="en-US" sz="2000" dirty="0"/>
          </a:p>
          <a:p>
            <a:pPr marL="228600" indent="-228600">
              <a:buFont typeface="Arial" panose="020B0604020202020204" pitchFamily="34" charset="0"/>
              <a:buChar char="•"/>
            </a:pPr>
            <a:r>
              <a:rPr lang="en-US" sz="2000" dirty="0">
                <a:hlinkClick r:id="rId6"/>
              </a:rPr>
              <a:t>@</a:t>
            </a:r>
            <a:r>
              <a:rPr lang="en-US" sz="2000" dirty="0" err="1" smtClean="0">
                <a:hlinkClick r:id="rId6"/>
              </a:rPr>
              <a:t>bilalshahzad</a:t>
            </a:r>
            <a:endParaRPr lang="en-US" sz="2000" dirty="0" smtClean="0"/>
          </a:p>
          <a:p>
            <a:pPr marL="228600" indent="-228600">
              <a:buFont typeface="Arial" panose="020B0604020202020204" pitchFamily="34" charset="0"/>
              <a:buChar char="•"/>
            </a:pPr>
            <a:endParaRPr lang="en-US" sz="2000" dirty="0"/>
          </a:p>
          <a:p>
            <a:endParaRPr lang="en-US" sz="2400"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711514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Waterfall Model</a:t>
            </a:r>
          </a:p>
          <a:p>
            <a:r>
              <a:rPr lang="en-US" dirty="0" smtClean="0"/>
              <a:t>Issues with Waterfall Model</a:t>
            </a:r>
          </a:p>
          <a:p>
            <a:r>
              <a:rPr lang="en-US" dirty="0" smtClean="0"/>
              <a:t>What is Agile Software Development</a:t>
            </a:r>
            <a:endParaRPr lang="en-US" dirty="0"/>
          </a:p>
          <a:p>
            <a:r>
              <a:rPr lang="en-US" dirty="0" smtClean="0"/>
              <a:t>Wat is Scrum</a:t>
            </a:r>
          </a:p>
          <a:p>
            <a:r>
              <a:rPr lang="en-US" dirty="0" smtClean="0"/>
              <a:t>Scrum Team</a:t>
            </a:r>
          </a:p>
          <a:p>
            <a:r>
              <a:rPr lang="en-US" dirty="0" smtClean="0"/>
              <a:t>Scrum Events</a:t>
            </a:r>
          </a:p>
          <a:p>
            <a:r>
              <a:rPr lang="en-US" dirty="0" smtClean="0"/>
              <a:t>Scrum Artifacts</a:t>
            </a:r>
            <a:endParaRPr lang="en-US" dirty="0"/>
          </a:p>
          <a:p>
            <a:r>
              <a:rPr lang="en-US" dirty="0" smtClean="0"/>
              <a:t>FYP using Scrum</a:t>
            </a:r>
          </a:p>
          <a:p>
            <a:r>
              <a:rPr lang="en-US" dirty="0" smtClean="0"/>
              <a:t>Q&amp;A</a:t>
            </a:r>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814045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pPr algn="ctr"/>
            <a:r>
              <a:rPr lang="en-US" dirty="0" smtClean="0"/>
              <a:t>Thank You</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32591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https://upload.wikimedia.org/wikipedia/commons/thumb/e/e2/Waterfall_model.svg/1200px-Waterfall_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16"/>
            <a:ext cx="63246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Issues of Waterfall approach</a:t>
            </a:r>
            <a:endParaRPr lang="en-US" dirty="0"/>
          </a:p>
        </p:txBody>
      </p:sp>
      <p:sp>
        <p:nvSpPr>
          <p:cNvPr id="3" name="Content Placeholder 2"/>
          <p:cNvSpPr>
            <a:spLocks noGrp="1"/>
          </p:cNvSpPr>
          <p:nvPr>
            <p:ph idx="1"/>
          </p:nvPr>
        </p:nvSpPr>
        <p:spPr/>
        <p:txBody>
          <a:bodyPr>
            <a:normAutofit/>
          </a:bodyPr>
          <a:lstStyle/>
          <a:p>
            <a:r>
              <a:rPr lang="en-US" dirty="0" smtClean="0"/>
              <a:t>Waterfall approach becomes problematic in most of the projects due to</a:t>
            </a:r>
          </a:p>
          <a:p>
            <a:pPr lvl="1"/>
            <a:r>
              <a:rPr lang="en-US" dirty="0" smtClean="0"/>
              <a:t>Freezing nature</a:t>
            </a:r>
          </a:p>
          <a:p>
            <a:pPr lvl="1"/>
            <a:r>
              <a:rPr lang="en-US" dirty="0" smtClean="0"/>
              <a:t>Less or no feedback from end stakeholders during implementation</a:t>
            </a:r>
          </a:p>
          <a:p>
            <a:pPr lvl="1"/>
            <a:r>
              <a:rPr lang="en-US" dirty="0" smtClean="0"/>
              <a:t>Dynamics of business can change and existing requirements can become stale</a:t>
            </a:r>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9416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Roles</a:t>
            </a:r>
            <a:endParaRPr lang="en-US" dirty="0"/>
          </a:p>
        </p:txBody>
      </p:sp>
      <p:sp>
        <p:nvSpPr>
          <p:cNvPr id="3" name="Content Placeholder 2"/>
          <p:cNvSpPr>
            <a:spLocks noGrp="1"/>
          </p:cNvSpPr>
          <p:nvPr>
            <p:ph idx="1"/>
          </p:nvPr>
        </p:nvSpPr>
        <p:spPr/>
        <p:txBody>
          <a:bodyPr>
            <a:normAutofit lnSpcReduction="10000"/>
          </a:bodyPr>
          <a:lstStyle/>
          <a:p>
            <a:r>
              <a:rPr lang="en-US" dirty="0" smtClean="0"/>
              <a:t>Software Developer</a:t>
            </a:r>
          </a:p>
          <a:p>
            <a:r>
              <a:rPr lang="en-US" dirty="0" smtClean="0"/>
              <a:t>Quality Assurance Engineer</a:t>
            </a:r>
          </a:p>
          <a:p>
            <a:r>
              <a:rPr lang="en-US" dirty="0" smtClean="0"/>
              <a:t>Graphics Designer</a:t>
            </a:r>
          </a:p>
          <a:p>
            <a:r>
              <a:rPr lang="en-US" dirty="0" smtClean="0"/>
              <a:t>Team Lead</a:t>
            </a:r>
          </a:p>
          <a:p>
            <a:r>
              <a:rPr lang="en-US" dirty="0" smtClean="0"/>
              <a:t>Database Developer</a:t>
            </a:r>
          </a:p>
          <a:p>
            <a:r>
              <a:rPr lang="en-US" dirty="0" smtClean="0"/>
              <a:t>Business Analyst</a:t>
            </a:r>
          </a:p>
          <a:p>
            <a:r>
              <a:rPr lang="en-US" dirty="0" smtClean="0"/>
              <a:t>Content Writer</a:t>
            </a:r>
          </a:p>
          <a:p>
            <a:r>
              <a:rPr lang="en-US" dirty="0" smtClean="0"/>
              <a:t>Deployment Engineer</a:t>
            </a:r>
          </a:p>
          <a:p>
            <a:r>
              <a:rPr lang="en-US" dirty="0" smtClean="0"/>
              <a:t>And many more…</a:t>
            </a:r>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81022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Iterative vs. Incremental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2050" name="Picture 2" descr="Agile's 3 categories: Iterative, Incremental, and Evolutionary - Agile  No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17638"/>
            <a:ext cx="7013448" cy="487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59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Agile Manifesto </a:t>
            </a:r>
            <a:endParaRPr lang="en-US" dirty="0"/>
          </a:p>
        </p:txBody>
      </p:sp>
      <p:sp>
        <p:nvSpPr>
          <p:cNvPr id="3" name="Content Placeholder 2"/>
          <p:cNvSpPr>
            <a:spLocks noGrp="1"/>
          </p:cNvSpPr>
          <p:nvPr>
            <p:ph idx="1"/>
          </p:nvPr>
        </p:nvSpPr>
        <p:spPr/>
        <p:txBody>
          <a:bodyPr>
            <a:normAutofit/>
          </a:bodyPr>
          <a:lstStyle/>
          <a:p>
            <a:r>
              <a:rPr lang="en-US" dirty="0">
                <a:solidFill>
                  <a:schemeClr val="accent6">
                    <a:lumMod val="60000"/>
                    <a:lumOff val="40000"/>
                  </a:schemeClr>
                </a:solidFill>
              </a:rPr>
              <a:t>Individuals and interactions</a:t>
            </a:r>
            <a:r>
              <a:rPr lang="en-US" dirty="0"/>
              <a:t> over </a:t>
            </a:r>
            <a:r>
              <a:rPr lang="en-US" dirty="0">
                <a:solidFill>
                  <a:srgbClr val="FF0000"/>
                </a:solidFill>
              </a:rPr>
              <a:t>processes and </a:t>
            </a:r>
            <a:r>
              <a:rPr lang="en-US" dirty="0" smtClean="0">
                <a:solidFill>
                  <a:srgbClr val="FF0000"/>
                </a:solidFill>
              </a:rPr>
              <a:t>tools</a:t>
            </a:r>
          </a:p>
          <a:p>
            <a:r>
              <a:rPr lang="en-US" dirty="0">
                <a:solidFill>
                  <a:schemeClr val="accent6">
                    <a:lumMod val="60000"/>
                    <a:lumOff val="40000"/>
                  </a:schemeClr>
                </a:solidFill>
              </a:rPr>
              <a:t>Working software</a:t>
            </a:r>
            <a:r>
              <a:rPr lang="en-US" dirty="0"/>
              <a:t> over </a:t>
            </a:r>
            <a:r>
              <a:rPr lang="en-US" dirty="0">
                <a:solidFill>
                  <a:srgbClr val="FF0000"/>
                </a:solidFill>
              </a:rPr>
              <a:t>comprehensive </a:t>
            </a:r>
            <a:r>
              <a:rPr lang="en-US" dirty="0" smtClean="0">
                <a:solidFill>
                  <a:srgbClr val="FF0000"/>
                </a:solidFill>
              </a:rPr>
              <a:t>documentation</a:t>
            </a:r>
          </a:p>
          <a:p>
            <a:r>
              <a:rPr lang="en-US" dirty="0">
                <a:solidFill>
                  <a:schemeClr val="accent6">
                    <a:lumMod val="60000"/>
                    <a:lumOff val="40000"/>
                  </a:schemeClr>
                </a:solidFill>
              </a:rPr>
              <a:t>Customer collaboration</a:t>
            </a:r>
            <a:r>
              <a:rPr lang="en-US" dirty="0"/>
              <a:t> over </a:t>
            </a:r>
            <a:r>
              <a:rPr lang="en-US" dirty="0">
                <a:solidFill>
                  <a:srgbClr val="FF0000"/>
                </a:solidFill>
              </a:rPr>
              <a:t>contract </a:t>
            </a:r>
            <a:r>
              <a:rPr lang="en-US" dirty="0" smtClean="0">
                <a:solidFill>
                  <a:srgbClr val="FF0000"/>
                </a:solidFill>
              </a:rPr>
              <a:t>negotiation</a:t>
            </a:r>
          </a:p>
          <a:p>
            <a:r>
              <a:rPr lang="en-US" dirty="0">
                <a:solidFill>
                  <a:schemeClr val="accent6">
                    <a:lumMod val="60000"/>
                    <a:lumOff val="40000"/>
                  </a:schemeClr>
                </a:solidFill>
              </a:rPr>
              <a:t>Responding to change</a:t>
            </a:r>
            <a:r>
              <a:rPr lang="en-US" dirty="0"/>
              <a:t> over </a:t>
            </a:r>
            <a:r>
              <a:rPr lang="en-US" dirty="0">
                <a:solidFill>
                  <a:srgbClr val="FF0000"/>
                </a:solidFill>
              </a:rPr>
              <a:t>following a plan</a:t>
            </a:r>
            <a:endParaRPr lang="en-US" dirty="0" smtClean="0">
              <a:solidFill>
                <a:srgbClr val="FF0000"/>
              </a:solidFill>
            </a:endParaRPr>
          </a:p>
          <a:p>
            <a:endParaRPr lang="en-US" dirty="0" smtClean="0"/>
          </a:p>
          <a:p>
            <a:endParaRPr lang="en-US" dirty="0" smtClean="0"/>
          </a:p>
          <a:p>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2102892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40368</TotalTime>
  <Words>1604</Words>
  <Application>Microsoft Office PowerPoint</Application>
  <PresentationFormat>On-screen Show (4:3)</PresentationFormat>
  <Paragraphs>322</Paragraphs>
  <Slides>40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Gill Sans MT</vt:lpstr>
      <vt:lpstr>Verdana</vt:lpstr>
      <vt:lpstr>Wingdings 2</vt:lpstr>
      <vt:lpstr>Solstice</vt:lpstr>
      <vt:lpstr>Scrum for Students - FYP</vt:lpstr>
      <vt:lpstr>Trainer</vt:lpstr>
      <vt:lpstr>How to Contact</vt:lpstr>
      <vt:lpstr>Agenda</vt:lpstr>
      <vt:lpstr>Waterfall Model</vt:lpstr>
      <vt:lpstr>Some Issues of Waterfall approach</vt:lpstr>
      <vt:lpstr>Roles</vt:lpstr>
      <vt:lpstr>Iterative vs. Incremental</vt:lpstr>
      <vt:lpstr>Agile Manifesto </vt:lpstr>
      <vt:lpstr>Agile Methodologies/Frameworks</vt:lpstr>
      <vt:lpstr>SCRUM Framework</vt:lpstr>
      <vt:lpstr>SCRUM Framework</vt:lpstr>
      <vt:lpstr>Inspect &amp; Adopt</vt:lpstr>
      <vt:lpstr>Continuous Improvement</vt:lpstr>
      <vt:lpstr>The SCRUM Team</vt:lpstr>
      <vt:lpstr>The SCRUM Team – Cross Functional</vt:lpstr>
      <vt:lpstr>The SCRUM Team – Self-Organizing</vt:lpstr>
      <vt:lpstr>SCRUM Events</vt:lpstr>
      <vt:lpstr>SCRUM Artifacts</vt:lpstr>
      <vt:lpstr>Progress in Scrum</vt:lpstr>
      <vt:lpstr>PowerPoint Presentation</vt:lpstr>
      <vt:lpstr>FYP using SCRUM?</vt:lpstr>
      <vt:lpstr>FYP and SCRUM</vt:lpstr>
      <vt:lpstr>FYP using SCRUM?</vt:lpstr>
      <vt:lpstr>FYP and SCRUM</vt:lpstr>
      <vt:lpstr>FYP and SCRUM</vt:lpstr>
      <vt:lpstr>Questions</vt:lpstr>
      <vt:lpstr>Questions</vt:lpstr>
      <vt:lpstr>Questions</vt:lpstr>
      <vt:lpstr>Questions</vt:lpstr>
      <vt:lpstr>Questions</vt:lpstr>
      <vt:lpstr>Questions</vt:lpstr>
      <vt:lpstr>Questions</vt:lpstr>
      <vt:lpstr>Questions</vt:lpstr>
      <vt:lpstr>Last but not the least</vt:lpstr>
      <vt:lpstr>Feedback Form</vt:lpstr>
      <vt:lpstr>PowerPoint Presentation</vt:lpstr>
      <vt:lpstr>What is Next?</vt:lpstr>
      <vt:lpstr>How to Contact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8</dc:title>
  <cp:lastModifiedBy>Shahzad, Bilal</cp:lastModifiedBy>
  <cp:revision>143</cp:revision>
  <cp:lastPrinted>2018-01-06T12:15:55Z</cp:lastPrinted>
  <dcterms:created xsi:type="dcterms:W3CDTF">2006-08-16T00:00:00Z</dcterms:created>
  <dcterms:modified xsi:type="dcterms:W3CDTF">2020-09-26T14:47:21Z</dcterms:modified>
</cp:coreProperties>
</file>