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1" r:id="rId3"/>
    <p:sldId id="393" r:id="rId4"/>
    <p:sldId id="257" r:id="rId5"/>
    <p:sldId id="434" r:id="rId6"/>
    <p:sldId id="435" r:id="rId7"/>
    <p:sldId id="436" r:id="rId8"/>
    <p:sldId id="437" r:id="rId9"/>
    <p:sldId id="438" r:id="rId10"/>
    <p:sldId id="439" r:id="rId11"/>
    <p:sldId id="451" r:id="rId12"/>
    <p:sldId id="440" r:id="rId13"/>
    <p:sldId id="453" r:id="rId14"/>
    <p:sldId id="454" r:id="rId15"/>
    <p:sldId id="455" r:id="rId16"/>
    <p:sldId id="441" r:id="rId17"/>
    <p:sldId id="442" r:id="rId18"/>
    <p:sldId id="443" r:id="rId19"/>
    <p:sldId id="445" r:id="rId20"/>
    <p:sldId id="444" r:id="rId21"/>
    <p:sldId id="452" r:id="rId22"/>
    <p:sldId id="448" r:id="rId23"/>
    <p:sldId id="450" r:id="rId24"/>
    <p:sldId id="446" r:id="rId25"/>
    <p:sldId id="449" r:id="rId26"/>
    <p:sldId id="447" r:id="rId27"/>
    <p:sldId id="460" r:id="rId28"/>
    <p:sldId id="456" r:id="rId29"/>
    <p:sldId id="459" r:id="rId30"/>
    <p:sldId id="457" r:id="rId31"/>
    <p:sldId id="458" r:id="rId32"/>
    <p:sldId id="461" r:id="rId33"/>
    <p:sldId id="462" r:id="rId34"/>
    <p:sldId id="465" r:id="rId35"/>
    <p:sldId id="463" r:id="rId36"/>
    <p:sldId id="464" r:id="rId37"/>
    <p:sldId id="423" r:id="rId38"/>
    <p:sldId id="392" r:id="rId39"/>
    <p:sldId id="424" r:id="rId40"/>
    <p:sldId id="425" r:id="rId41"/>
    <p:sldId id="422" r:id="rId4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1841" autoAdjust="0"/>
  </p:normalViewPr>
  <p:slideViewPr>
    <p:cSldViewPr>
      <p:cViewPr varScale="1">
        <p:scale>
          <a:sx n="111" d="100"/>
          <a:sy n="111" d="100"/>
        </p:scale>
        <p:origin x="16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14" y="-90"/>
      </p:cViewPr>
      <p:guideLst>
        <p:guide orient="horz" pos="216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https://www.youtube.com/watch?v=o5CtzVFVL4s&amp;list=PL0kdOcU3HXGJeUEle0HbN2D6NHQff-vMv&amp;index=3&amp;ab_channel=LearnInUrdu</a:t>
            </a:r>
          </a:p>
          <a:p>
            <a:r>
              <a:rPr lang="en-US" dirty="0" smtClean="0"/>
              <a:t>https://www.youtube.com/watch?v=tpxfXKHrJtA&amp;list=PL0kdOcU3HXGJeUEle0HbN2D6NHQff-vMv&amp;index=12&amp;ab_channel=LearnInUrdu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2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A3-9635-40AC-9A47-1BC487F99B17}" type="datetime1">
              <a:rPr lang="en-US" smtClean="0"/>
              <a:t>10/10/2020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Bilal Shahzad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DC46-751C-45EE-B359-9452DFFC97A7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336F-DF3C-484E-A395-46A0F5D3E75D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46A-EEF2-4447-9B63-1093335E8C99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D853-D038-4437-A44B-F9A62230FD67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A15-0AEA-414D-B8C4-1BDB4ADADE26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C455-B316-46E1-9177-65E7B5092787}" type="datetime1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7B87-9DDA-4C83-87EB-A70914510CE4}" type="datetime1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FE-99D8-4404-ACB1-96E182B1B3AF}" type="datetime1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2626-DAAA-4698-8AE0-049B0910E261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D87A-4935-48EB-801E-8F07608ABF72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10/10/2020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rtoisegit.org/download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atures/ac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teaching-and-learning-with-github-education/applying-for-a-student-developer-pack" TargetMode="External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4" Type="http://schemas.openxmlformats.org/officeDocument/2006/relationships/hyperlink" Target="https://www.youtube.com/c/LearnInUrdu139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M3q8_zAuE99lqYa-jXdvZEQKNUkSrGGBWfY8J9b9YBtTCWw/viewfo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try/cloud/signup?bundle=jira-software&amp;edition=fre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4" Type="http://schemas.openxmlformats.org/officeDocument/2006/relationships/hyperlink" Target="https://www.youtube.com/c/LearnInUrdu139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 Students - FYP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914400"/>
          </a:xfrm>
        </p:spPr>
        <p:txBody>
          <a:bodyPr/>
          <a:lstStyle/>
          <a:p>
            <a:r>
              <a:rPr lang="en-US" dirty="0" smtClean="0"/>
              <a:t>Bilal Shahzad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git-scm.com/downloads</a:t>
            </a:r>
            <a:endParaRPr lang="en-US" dirty="0" smtClean="0"/>
          </a:p>
          <a:p>
            <a:pPr lvl="1"/>
            <a:r>
              <a:rPr lang="en-US" dirty="0" smtClean="0"/>
              <a:t>It will install </a:t>
            </a:r>
            <a:r>
              <a:rPr lang="en-US" dirty="0" err="1" smtClean="0"/>
              <a:t>Git</a:t>
            </a:r>
            <a:r>
              <a:rPr lang="en-US" dirty="0" smtClean="0"/>
              <a:t> + </a:t>
            </a:r>
            <a:r>
              <a:rPr lang="en-US" dirty="0" err="1" smtClean="0"/>
              <a:t>Git</a:t>
            </a:r>
            <a:r>
              <a:rPr lang="en-US" dirty="0" smtClean="0"/>
              <a:t> UI +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TortoiseGit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https://tortoisegit.org/download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D:\LearningInUrdu\Git\5V7u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69878"/>
            <a:ext cx="7010400" cy="544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Local Repository</a:t>
            </a:r>
          </a:p>
          <a:p>
            <a:r>
              <a:rPr lang="en-US" dirty="0" smtClean="0"/>
              <a:t>Add Files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Log &amp; Differential</a:t>
            </a:r>
          </a:p>
          <a:p>
            <a:r>
              <a:rPr lang="en-US" dirty="0" smtClean="0"/>
              <a:t>master branch</a:t>
            </a:r>
          </a:p>
          <a:p>
            <a:r>
              <a:rPr lang="en-US" dirty="0" smtClean="0"/>
              <a:t>Creating New branches</a:t>
            </a:r>
          </a:p>
          <a:p>
            <a:pPr lvl="1"/>
            <a:r>
              <a:rPr lang="en-US" dirty="0" smtClean="0"/>
              <a:t>Switch to branch</a:t>
            </a:r>
          </a:p>
          <a:p>
            <a:r>
              <a:rPr lang="en-US" dirty="0" smtClean="0"/>
              <a:t>Merge a branch to other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“</a:t>
            </a:r>
            <a:r>
              <a:rPr lang="en-US" dirty="0" err="1" smtClean="0"/>
              <a:t>Git</a:t>
            </a:r>
            <a:r>
              <a:rPr lang="en-US" dirty="0" smtClean="0"/>
              <a:t> Server” for remote repositories</a:t>
            </a:r>
          </a:p>
          <a:p>
            <a:r>
              <a:rPr lang="en-US" dirty="0" smtClean="0"/>
              <a:t>We’ve some Web-based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</a:t>
            </a:r>
            <a:r>
              <a:rPr lang="en-US" dirty="0"/>
              <a:t>hosting </a:t>
            </a:r>
            <a:r>
              <a:rPr lang="en-US" dirty="0" smtClean="0"/>
              <a:t>services. </a:t>
            </a:r>
            <a:endParaRPr lang="en-US" dirty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GitLab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https://about.gitlab.com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BitBucket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https://bitbucket.org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hub of open source projects.</a:t>
            </a:r>
          </a:p>
          <a:p>
            <a:r>
              <a:rPr lang="en-US" dirty="0" smtClean="0"/>
              <a:t>Public &amp; Private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It offers </a:t>
            </a:r>
            <a:r>
              <a:rPr lang="en-US" dirty="0"/>
              <a:t>its basic services free of </a:t>
            </a:r>
            <a:r>
              <a:rPr lang="en-US" dirty="0" smtClean="0"/>
              <a:t>charge</a:t>
            </a:r>
          </a:p>
          <a:p>
            <a:r>
              <a:rPr lang="en-US" dirty="0" smtClean="0"/>
              <a:t>Advanced </a:t>
            </a:r>
            <a:r>
              <a:rPr lang="en-US" dirty="0"/>
              <a:t>professional and enterprise services are </a:t>
            </a:r>
            <a:r>
              <a:rPr lang="en-US" dirty="0" smtClean="0"/>
              <a:t>commercial</a:t>
            </a:r>
          </a:p>
          <a:p>
            <a:r>
              <a:rPr lang="en-US" dirty="0" smtClean="0"/>
              <a:t>Microsoft acquired </a:t>
            </a:r>
            <a:r>
              <a:rPr lang="en-US" dirty="0" err="1" smtClean="0"/>
              <a:t>Github</a:t>
            </a:r>
            <a:r>
              <a:rPr lang="en-US" dirty="0" smtClean="0"/>
              <a:t> in October 2018.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93863"/>
            <a:ext cx="4648200" cy="60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Demo2 -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Remote Repository</a:t>
            </a:r>
          </a:p>
          <a:p>
            <a:r>
              <a:rPr lang="en-US" dirty="0" smtClean="0"/>
              <a:t>Clone it</a:t>
            </a:r>
          </a:p>
          <a:p>
            <a:r>
              <a:rPr lang="en-US" dirty="0" smtClean="0"/>
              <a:t>Add Files</a:t>
            </a:r>
          </a:p>
          <a:p>
            <a:r>
              <a:rPr lang="en-US" dirty="0" smtClean="0"/>
              <a:t>Commit &amp; Push</a:t>
            </a:r>
          </a:p>
          <a:p>
            <a:r>
              <a:rPr lang="en-US" dirty="0" smtClean="0"/>
              <a:t>Pull &amp; Fetch</a:t>
            </a:r>
          </a:p>
          <a:p>
            <a:r>
              <a:rPr lang="en-US" dirty="0" smtClean="0"/>
              <a:t>master branch</a:t>
            </a:r>
          </a:p>
          <a:p>
            <a:r>
              <a:rPr lang="en-US" dirty="0" smtClean="0"/>
              <a:t>Creating New branches</a:t>
            </a:r>
          </a:p>
          <a:p>
            <a:pPr lvl="1"/>
            <a:r>
              <a:rPr lang="en-US" dirty="0" smtClean="0"/>
              <a:t>Switch to branch</a:t>
            </a:r>
          </a:p>
          <a:p>
            <a:r>
              <a:rPr lang="en-US" dirty="0" smtClean="0"/>
              <a:t>Merge a branch to other branch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GitFlow</a:t>
            </a:r>
            <a:endParaRPr lang="en-US" dirty="0" smtClean="0"/>
          </a:p>
          <a:p>
            <a:r>
              <a:rPr lang="en-US" dirty="0" smtClean="0"/>
              <a:t>What is PULL Request</a:t>
            </a:r>
          </a:p>
          <a:p>
            <a:r>
              <a:rPr lang="en-US" dirty="0" smtClean="0"/>
              <a:t>Merge changes using Pull Request</a:t>
            </a:r>
          </a:p>
          <a:p>
            <a:r>
              <a:rPr lang="en-US" dirty="0"/>
              <a:t>Conflict </a:t>
            </a:r>
            <a:r>
              <a:rPr lang="en-US" dirty="0" smtClean="0"/>
              <a:t>Resolution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Github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Label</a:t>
            </a:r>
          </a:p>
          <a:p>
            <a:r>
              <a:rPr lang="en-US" dirty="0" smtClean="0"/>
              <a:t>Milestones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Public &amp; Private Repositories</a:t>
            </a:r>
          </a:p>
          <a:p>
            <a:r>
              <a:rPr lang="en-US" dirty="0" smtClean="0"/>
              <a:t>Wikis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(Markdown)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Markdown is a lightweight markup language with plain-text-formatting syntax</a:t>
            </a:r>
            <a:endParaRPr lang="en-US" dirty="0" smtClean="0"/>
          </a:p>
          <a:p>
            <a:r>
              <a:rPr lang="en-US" dirty="0" smtClean="0"/>
              <a:t>It is often used for formatting readme files</a:t>
            </a:r>
          </a:p>
          <a:p>
            <a:r>
              <a:rPr lang="en-US" dirty="0" smtClean="0"/>
              <a:t>But you may do more with this</a:t>
            </a:r>
          </a:p>
          <a:p>
            <a:r>
              <a:rPr lang="en-US" dirty="0" smtClean="0"/>
              <a:t>Famous sites provides formatting support using MD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Bilal Shahzad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Agilist</a:t>
            </a:r>
            <a:r>
              <a:rPr lang="en-US" sz="2000" dirty="0"/>
              <a:t>/Architect/Teacher/Blogger/YouTuber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17+ Years of Professional Experience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MVP (Microsoft Most Valuable Professional)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MCT (Microsoft Certified Trainer)</a:t>
            </a: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14" y="533400"/>
            <a:ext cx="2504948" cy="28756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https://gist.github.com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Manage/Share small snippets</a:t>
            </a:r>
          </a:p>
          <a:p>
            <a:r>
              <a:rPr lang="en-US" dirty="0" smtClean="0"/>
              <a:t>At Backend, It manages content in a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https://pages.github.com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One page per Project</a:t>
            </a:r>
          </a:p>
          <a:p>
            <a:r>
              <a:rPr lang="en-US" dirty="0" smtClean="0"/>
              <a:t>One personal page per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github.com/features/actions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To automate different actions in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32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GitHub Student Developer 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https://education.github.com/benefits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education.github.com/pack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Applying </a:t>
            </a:r>
            <a:r>
              <a:rPr lang="en-US" dirty="0"/>
              <a:t>for a student developer pack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docs.github.com/en/free-pro-team@latest/github/teaching-and-learning-with-github-education/applying-for-a-student-developer-pack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</a:t>
            </a:r>
            <a:r>
              <a:rPr lang="en-US" dirty="0" smtClean="0"/>
              <a:t>Management -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Repository for your FYP.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may create more for different sub projects if any.</a:t>
            </a:r>
          </a:p>
          <a:p>
            <a:r>
              <a:rPr lang="en-US" dirty="0"/>
              <a:t>You will have master/main as default branch.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develop</a:t>
            </a:r>
            <a:r>
              <a:rPr lang="en-US" dirty="0"/>
              <a:t> branch from </a:t>
            </a:r>
            <a:r>
              <a:rPr lang="en-US" dirty="0" smtClean="0"/>
              <a:t>master/main</a:t>
            </a:r>
            <a:endParaRPr lang="en-US" dirty="0"/>
          </a:p>
          <a:p>
            <a:pPr lvl="1"/>
            <a:r>
              <a:rPr lang="en-US" dirty="0"/>
              <a:t>Then create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  <a:r>
              <a:rPr lang="en-US" dirty="0"/>
              <a:t> branches from develop.</a:t>
            </a:r>
          </a:p>
          <a:p>
            <a:r>
              <a:rPr lang="en-US" dirty="0"/>
              <a:t>A person will work on her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  <a:r>
              <a:rPr lang="en-US" dirty="0"/>
              <a:t> branch and then will create </a:t>
            </a:r>
            <a:r>
              <a:rPr lang="en-US" dirty="0">
                <a:solidFill>
                  <a:srgbClr val="FF0000"/>
                </a:solidFill>
              </a:rPr>
              <a:t>Pull Request</a:t>
            </a:r>
            <a:r>
              <a:rPr lang="en-US" dirty="0"/>
              <a:t> (PR) to merge her changes to </a:t>
            </a:r>
            <a:r>
              <a:rPr lang="en-US" dirty="0">
                <a:solidFill>
                  <a:srgbClr val="FF0000"/>
                </a:solidFill>
              </a:rPr>
              <a:t>develop</a:t>
            </a:r>
            <a:r>
              <a:rPr lang="en-US" dirty="0"/>
              <a:t> branch.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4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</a:t>
            </a:r>
            <a:r>
              <a:rPr lang="en-US" dirty="0" smtClean="0"/>
              <a:t>Management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issues</a:t>
            </a:r>
            <a:r>
              <a:rPr lang="en-US" dirty="0" smtClean="0"/>
              <a:t> for your product backlog</a:t>
            </a:r>
          </a:p>
          <a:p>
            <a:pPr lvl="1"/>
            <a:r>
              <a:rPr lang="en-US" dirty="0" smtClean="0"/>
              <a:t>Images, Links etc. can be added in Issues. </a:t>
            </a:r>
          </a:p>
          <a:p>
            <a:pPr lvl="1"/>
            <a:r>
              <a:rPr lang="en-US" dirty="0" smtClean="0"/>
              <a:t>Other issues can be mentioned by prefixing # sign</a:t>
            </a:r>
          </a:p>
          <a:p>
            <a:pPr lvl="1"/>
            <a:r>
              <a:rPr lang="en-US" dirty="0" smtClean="0"/>
              <a:t>A person can be mentioned by prefixing @ sign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labels</a:t>
            </a:r>
            <a:r>
              <a:rPr lang="en-US" dirty="0"/>
              <a:t> to categorize issues type, status etc.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milestone feature for sprints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Practices -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commit should be </a:t>
            </a:r>
            <a:r>
              <a:rPr lang="en-US" dirty="0" smtClean="0"/>
              <a:t>single purpose &amp; meaningful. 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proper comments with commit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commit generated files. </a:t>
            </a:r>
          </a:p>
          <a:p>
            <a:pPr lvl="1"/>
            <a:r>
              <a:rPr lang="en-US" dirty="0" smtClean="0"/>
              <a:t>Add them in </a:t>
            </a:r>
            <a:r>
              <a:rPr lang="en-US" dirty="0" err="1" smtClean="0"/>
              <a:t>gitignore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very common mistake to miss ‘</a:t>
            </a:r>
            <a:r>
              <a:rPr lang="en-US" dirty="0" smtClean="0">
                <a:solidFill>
                  <a:srgbClr val="FF0000"/>
                </a:solidFill>
              </a:rPr>
              <a:t>adding</a:t>
            </a:r>
            <a:r>
              <a:rPr lang="en-US" dirty="0" smtClean="0"/>
              <a:t>’ new files in ‘tracking’. </a:t>
            </a:r>
            <a:endParaRPr lang="en-US" dirty="0" smtClean="0"/>
          </a:p>
          <a:p>
            <a:pPr lvl="1"/>
            <a:r>
              <a:rPr lang="en-US" dirty="0" smtClean="0"/>
              <a:t>Newly </a:t>
            </a:r>
            <a:r>
              <a:rPr lang="en-US" dirty="0" smtClean="0"/>
              <a:t>created files don’t become part of tracking automatically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Practices -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</a:t>
            </a:r>
            <a:r>
              <a:rPr lang="en-US" dirty="0" smtClean="0"/>
              <a:t>commit &amp; push your </a:t>
            </a:r>
            <a:r>
              <a:rPr lang="en-US" dirty="0" smtClean="0"/>
              <a:t>production secret </a:t>
            </a:r>
            <a:r>
              <a:rPr lang="en-US" dirty="0" smtClean="0"/>
              <a:t>keys (e.g. login, passwords in connection strings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Don’t commit/push temporary configuration changes e.g.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/>
              <a:t>Make sure </a:t>
            </a:r>
            <a:r>
              <a:rPr lang="en-US" dirty="0" smtClean="0"/>
              <a:t>you </a:t>
            </a:r>
            <a:r>
              <a:rPr lang="en-US" dirty="0"/>
              <a:t>commit &amp; push your work before leaving your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0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Practices -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</a:t>
            </a:r>
            <a:r>
              <a:rPr lang="en-US" dirty="0" smtClean="0"/>
              <a:t>to work on your separate feature </a:t>
            </a:r>
            <a:r>
              <a:rPr lang="en-US" dirty="0" smtClean="0"/>
              <a:t>branch</a:t>
            </a:r>
          </a:p>
          <a:p>
            <a:r>
              <a:rPr lang="en-US" dirty="0" smtClean="0"/>
              <a:t>Giving meaningful name to branch. </a:t>
            </a:r>
          </a:p>
          <a:p>
            <a:pPr lvl="1"/>
            <a:r>
              <a:rPr lang="en-US" dirty="0" smtClean="0"/>
              <a:t>feature/signup-screen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eature/Issue-1234-signup</a:t>
            </a:r>
          </a:p>
          <a:p>
            <a:r>
              <a:rPr lang="en-US" dirty="0" smtClean="0"/>
              <a:t>Don’t </a:t>
            </a:r>
            <a:r>
              <a:rPr lang="en-US" dirty="0" smtClean="0"/>
              <a:t>stay away from ‘develop’ branch for too long. </a:t>
            </a:r>
            <a:endParaRPr lang="en-US" dirty="0" smtClean="0"/>
          </a:p>
          <a:p>
            <a:pPr lvl="1"/>
            <a:r>
              <a:rPr lang="en-US" dirty="0" smtClean="0"/>
              <a:t>Either </a:t>
            </a:r>
            <a:r>
              <a:rPr lang="en-US" dirty="0" smtClean="0"/>
              <a:t>merge your changes to develop as soon as possible or pull develop in your feature branch.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7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Practices –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Pull Request for Review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Add Proper summary, links in PR</a:t>
            </a:r>
          </a:p>
          <a:p>
            <a:pPr lvl="1"/>
            <a:r>
              <a:rPr lang="en-US" dirty="0" smtClean="0"/>
              <a:t>Mention </a:t>
            </a:r>
            <a:r>
              <a:rPr lang="en-US" dirty="0" err="1" smtClean="0"/>
              <a:t>Github</a:t>
            </a:r>
            <a:r>
              <a:rPr lang="en-US" dirty="0" smtClean="0"/>
              <a:t> Issue # in Summary</a:t>
            </a:r>
          </a:p>
          <a:p>
            <a:pPr lvl="1"/>
            <a:r>
              <a:rPr lang="en-US" dirty="0" smtClean="0"/>
              <a:t>Assign Reviewer</a:t>
            </a:r>
          </a:p>
          <a:p>
            <a:pPr lvl="1"/>
            <a:r>
              <a:rPr lang="en-US" dirty="0" smtClean="0"/>
              <a:t>Check &amp; Resolve Conflicts</a:t>
            </a:r>
          </a:p>
          <a:p>
            <a:r>
              <a:rPr lang="en-US" dirty="0"/>
              <a:t>Try to get your PR accepted as soon as possible. Ping the person, get feedback &amp; fix it.</a:t>
            </a:r>
          </a:p>
          <a:p>
            <a:r>
              <a:rPr lang="en-US" dirty="0"/>
              <a:t>Check PRs created by other team members to learn what is done so far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9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 smtClean="0">
                <a:hlinkClick r:id="rId6"/>
              </a:rPr>
              <a:t>bilalshahzad</a:t>
            </a:r>
            <a:endParaRPr lang="en-US" sz="2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Practices -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MD files for documentation purpose.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example ReadMe.MD to give introduction of project, how to setup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knowledge base</a:t>
            </a:r>
            <a:endParaRPr lang="en-US" dirty="0" smtClean="0"/>
          </a:p>
          <a:p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actions to automate things</a:t>
            </a:r>
          </a:p>
          <a:p>
            <a:pPr lvl="1"/>
            <a:r>
              <a:rPr lang="en-US" dirty="0"/>
              <a:t>(e.g. deployment, code analysis, email notifications)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site/page </a:t>
            </a:r>
            <a:r>
              <a:rPr lang="en-US" dirty="0" smtClean="0"/>
              <a:t>for your Project </a:t>
            </a:r>
            <a:r>
              <a:rPr lang="en-US" dirty="0" smtClean="0"/>
              <a:t>repository</a:t>
            </a:r>
          </a:p>
          <a:p>
            <a:r>
              <a:rPr lang="en-US" dirty="0"/>
              <a:t>Use </a:t>
            </a:r>
            <a:r>
              <a:rPr lang="en-US" dirty="0" err="1"/>
              <a:t>gists</a:t>
            </a:r>
            <a:r>
              <a:rPr lang="en-US" dirty="0"/>
              <a:t> to create small snippets for yourself or for team or for future.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-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some tool for team communication e.g. Slack is good option</a:t>
            </a:r>
          </a:p>
          <a:p>
            <a:r>
              <a:rPr lang="en-US" dirty="0" smtClean="0"/>
              <a:t>Research &amp; Use Mockups tool to create rough mockup</a:t>
            </a:r>
          </a:p>
          <a:p>
            <a:r>
              <a:rPr lang="en-US" dirty="0" smtClean="0"/>
              <a:t>Always look if someone has done the same work in Open Source community.</a:t>
            </a:r>
          </a:p>
          <a:p>
            <a:r>
              <a:rPr lang="en-US" dirty="0" smtClean="0"/>
              <a:t>Look for other open source projects on </a:t>
            </a:r>
            <a:r>
              <a:rPr lang="en-US" dirty="0" err="1" smtClean="0"/>
              <a:t>Github</a:t>
            </a:r>
            <a:r>
              <a:rPr lang="en-US" dirty="0" smtClean="0"/>
              <a:t> to learn how community contributes to an Open Source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36" name="Picture 12" descr="Apache Logo png download - 2048*1583 - Free Transparent Git png Download. -  CleanPNG / Kiss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7617279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34" name="Picture 10" descr="Allbert Einstein success and failure quotes. Anyone who has never made a  mistake has never tried anyt… | Failure quotes, Success and failure quotes,  Einstein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48" y="24581"/>
            <a:ext cx="7239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799"/>
            <a:ext cx="6324600" cy="54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45" y="990600"/>
            <a:ext cx="77183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194" name="Picture 2" descr="Best Motivational Quotes For Students - Motivational Quo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94" y="1477992"/>
            <a:ext cx="358588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but not the least</a:t>
            </a:r>
            <a:endParaRPr lang="en-US" dirty="0"/>
          </a:p>
        </p:txBody>
      </p:sp>
      <p:pic>
        <p:nvPicPr>
          <p:cNvPr id="8198" name="Picture 6" descr="Monday Motivation: These 10 Inspirational Quotes Will Leave You Eager to  Start The Wee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26" y="3916392"/>
            <a:ext cx="4205376" cy="28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docs.google.com/forms/d/e/1FAIpQLSeM3q8_zAuE99lqYa-jXdvZEQKNUkSrGGBWfY8J9b9YBtTCWw/viewform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Introduction </a:t>
            </a:r>
            <a:r>
              <a:rPr lang="en-US" dirty="0" smtClean="0"/>
              <a:t>to JIRA for Students </a:t>
            </a:r>
            <a:r>
              <a:rPr lang="en-US" dirty="0" smtClean="0"/>
              <a:t>– FYP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www.atlassian.com/try/cloud/signup?bundle=jira-software&amp;edition=free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Automation &amp; DevOps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</a:t>
            </a:r>
            <a:r>
              <a:rPr lang="en-US" dirty="0" smtClean="0"/>
              <a:t>Control System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Introduction to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Introduction to </a:t>
            </a:r>
            <a:r>
              <a:rPr lang="en-US" dirty="0" err="1" smtClean="0"/>
              <a:t>GitFlow</a:t>
            </a:r>
            <a:endParaRPr lang="en-US" dirty="0"/>
          </a:p>
          <a:p>
            <a:r>
              <a:rPr lang="en-US" dirty="0" smtClean="0"/>
              <a:t>FYP &amp; Best Practices</a:t>
            </a:r>
            <a:endParaRPr lang="en-US" dirty="0" smtClean="0"/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 smtClean="0">
                <a:hlinkClick r:id="rId6"/>
              </a:rPr>
              <a:t>bilalshahzad</a:t>
            </a:r>
            <a:endParaRPr lang="en-US" sz="2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all manage different versions of our files e.g. By creating copy of the file/folder and appending timestamp or numbers</a:t>
            </a:r>
          </a:p>
          <a:p>
            <a:pPr lvl="1"/>
            <a:r>
              <a:rPr lang="en-US" dirty="0" smtClean="0"/>
              <a:t>In case something goes wrong, we dump the current version and use the last stable version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Takes extra space</a:t>
            </a:r>
          </a:p>
          <a:p>
            <a:pPr lvl="1"/>
            <a:r>
              <a:rPr lang="en-US" dirty="0" smtClean="0"/>
              <a:t>Hard to find changes between different versions</a:t>
            </a:r>
          </a:p>
          <a:p>
            <a:pPr lvl="1"/>
            <a:r>
              <a:rPr lang="en-US" dirty="0" smtClean="0"/>
              <a:t>Hard to manage/merge changes if multiple people are working on same files/folders on their machines</a:t>
            </a:r>
          </a:p>
          <a:p>
            <a:pPr lvl="1"/>
            <a:r>
              <a:rPr lang="en-US" dirty="0" smtClean="0"/>
              <a:t>What about backup?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Control System/Software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 different versions (snapshots) of your content </a:t>
            </a:r>
          </a:p>
          <a:p>
            <a:r>
              <a:rPr lang="en-US" dirty="0" smtClean="0"/>
              <a:t>Provide option to see differentials</a:t>
            </a:r>
          </a:p>
          <a:p>
            <a:r>
              <a:rPr lang="en-US" dirty="0" smtClean="0"/>
              <a:t>Change Tracking (Who made which change and when)</a:t>
            </a:r>
          </a:p>
          <a:p>
            <a:r>
              <a:rPr lang="en-US" dirty="0" smtClean="0"/>
              <a:t>Help you in merging the changes if multiple people are working</a:t>
            </a:r>
          </a:p>
          <a:p>
            <a:r>
              <a:rPr lang="en-US" dirty="0" smtClean="0"/>
              <a:t>It may allow you to store all changes + change history on some server. No need to worry if you lose your local content.</a:t>
            </a:r>
          </a:p>
          <a:p>
            <a:r>
              <a:rPr lang="en-US" dirty="0"/>
              <a:t>Other names</a:t>
            </a:r>
          </a:p>
          <a:p>
            <a:pPr lvl="1"/>
            <a:r>
              <a:rPr lang="en-US" dirty="0"/>
              <a:t>Version </a:t>
            </a:r>
            <a:r>
              <a:rPr lang="en-US" dirty="0" smtClean="0"/>
              <a:t>Management Software</a:t>
            </a:r>
            <a:endParaRPr lang="en-US" dirty="0"/>
          </a:p>
          <a:p>
            <a:pPr lvl="1"/>
            <a:r>
              <a:rPr lang="en-US" dirty="0"/>
              <a:t>Source </a:t>
            </a:r>
            <a:r>
              <a:rPr lang="en-US" dirty="0" smtClean="0"/>
              <a:t>Code versioning</a:t>
            </a:r>
          </a:p>
          <a:p>
            <a:pPr lvl="1"/>
            <a:r>
              <a:rPr lang="en-US" dirty="0" smtClean="0"/>
              <a:t>Source Control Management (SCM)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Control </a:t>
            </a:r>
            <a:r>
              <a:rPr lang="en-US" dirty="0" smtClean="0"/>
              <a:t>System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Example: RCS</a:t>
            </a:r>
          </a:p>
          <a:p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A Server – Client Model</a:t>
            </a:r>
          </a:p>
          <a:p>
            <a:pPr lvl="1"/>
            <a:r>
              <a:rPr lang="en-US" dirty="0" smtClean="0"/>
              <a:t>One user can work on an item by “locking” the item on server.</a:t>
            </a:r>
          </a:p>
          <a:p>
            <a:pPr lvl="1"/>
            <a:r>
              <a:rPr lang="en-US" dirty="0" smtClean="0"/>
              <a:t>Change tracking/history is mainly done on server.</a:t>
            </a:r>
          </a:p>
          <a:p>
            <a:pPr lvl="1"/>
            <a:r>
              <a:rPr lang="en-US" dirty="0" smtClean="0"/>
              <a:t>Examples: SVN (Subversion), TFS</a:t>
            </a:r>
          </a:p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Each person works on its own local copy (as it is working on main repository). Changes are merged later. Server may also be used.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Git</a:t>
            </a:r>
            <a:r>
              <a:rPr lang="en-US" dirty="0"/>
              <a:t>, Mercurial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“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Distributed Version Control System</a:t>
            </a:r>
          </a:p>
          <a:p>
            <a:r>
              <a:rPr lang="en-US" dirty="0" smtClean="0"/>
              <a:t>Free &amp; Open Source</a:t>
            </a:r>
          </a:p>
          <a:p>
            <a:r>
              <a:rPr lang="en-US" dirty="0" smtClean="0"/>
              <a:t>Primarily used for source code management but it can be used for any sets of files.</a:t>
            </a:r>
          </a:p>
          <a:p>
            <a:r>
              <a:rPr lang="en-US" dirty="0" smtClean="0"/>
              <a:t>Created </a:t>
            </a:r>
            <a:r>
              <a:rPr lang="en-US" dirty="0"/>
              <a:t>by Linus Torvalds in </a:t>
            </a:r>
            <a:r>
              <a:rPr lang="en-US" dirty="0" smtClean="0"/>
              <a:t>2005.</a:t>
            </a:r>
          </a:p>
          <a:p>
            <a:r>
              <a:rPr lang="en-US" dirty="0" smtClean="0"/>
              <a:t>Command line tool. But there are tools available with UI e.g. </a:t>
            </a:r>
            <a:r>
              <a:rPr lang="en-US" dirty="0" err="1" smtClean="0"/>
              <a:t>TortoiseGit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endParaRPr lang="en-US" dirty="0" smtClean="0"/>
          </a:p>
          <a:p>
            <a:r>
              <a:rPr lang="en-US" dirty="0" smtClean="0"/>
              <a:t>Major Design Goals</a:t>
            </a:r>
          </a:p>
          <a:p>
            <a:pPr lvl="1"/>
            <a:r>
              <a:rPr lang="en-US" dirty="0"/>
              <a:t>Distributed</a:t>
            </a:r>
            <a:endParaRPr lang="en-US" dirty="0" smtClean="0"/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work with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 Create </a:t>
            </a:r>
            <a:r>
              <a:rPr lang="en-US" b="1" dirty="0" smtClean="0">
                <a:solidFill>
                  <a:srgbClr val="FF0000"/>
                </a:solidFill>
              </a:rPr>
              <a:t>Repository</a:t>
            </a:r>
          </a:p>
          <a:p>
            <a:pPr lvl="1"/>
            <a:r>
              <a:rPr lang="en-US" dirty="0" smtClean="0"/>
              <a:t>Working directory</a:t>
            </a:r>
          </a:p>
          <a:p>
            <a:r>
              <a:rPr lang="en-US" dirty="0" smtClean="0"/>
              <a:t>Step 2: Make Some changes </a:t>
            </a:r>
          </a:p>
          <a:p>
            <a:pPr lvl="1"/>
            <a:r>
              <a:rPr lang="en-US" dirty="0" smtClean="0"/>
              <a:t>Add/Edit/Delete files etc.</a:t>
            </a:r>
          </a:p>
          <a:p>
            <a:r>
              <a:rPr lang="en-US" dirty="0" smtClean="0"/>
              <a:t>Step 3: Move your changes to “</a:t>
            </a:r>
            <a:r>
              <a:rPr lang="en-US" b="1" dirty="0">
                <a:solidFill>
                  <a:srgbClr val="FF0000"/>
                </a:solidFill>
              </a:rPr>
              <a:t>Staging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Changes become track-able</a:t>
            </a:r>
          </a:p>
          <a:p>
            <a:r>
              <a:rPr lang="en-US" dirty="0" smtClean="0"/>
              <a:t>Step 4: Create Snapshot of your “</a:t>
            </a:r>
            <a:r>
              <a:rPr lang="en-US" b="1" dirty="0">
                <a:solidFill>
                  <a:srgbClr val="FF0000"/>
                </a:solidFill>
              </a:rPr>
              <a:t>Staged</a:t>
            </a:r>
            <a:r>
              <a:rPr lang="en-US" dirty="0" smtClean="0"/>
              <a:t>” Changes by “</a:t>
            </a:r>
            <a:r>
              <a:rPr lang="en-US" b="1" dirty="0" smtClean="0">
                <a:solidFill>
                  <a:srgbClr val="FF0000"/>
                </a:solidFill>
              </a:rPr>
              <a:t>Commi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Step 5: Repeat from Step 2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46391</TotalTime>
  <Words>1261</Words>
  <Application>Microsoft Office PowerPoint</Application>
  <PresentationFormat>On-screen Show (4:3)</PresentationFormat>
  <Paragraphs>259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Gill Sans MT</vt:lpstr>
      <vt:lpstr>Verdana</vt:lpstr>
      <vt:lpstr>Wingdings 2</vt:lpstr>
      <vt:lpstr>Solstice</vt:lpstr>
      <vt:lpstr>Git for Students - FYP</vt:lpstr>
      <vt:lpstr>Trainer</vt:lpstr>
      <vt:lpstr>How to Contact</vt:lpstr>
      <vt:lpstr>Agenda</vt:lpstr>
      <vt:lpstr>What is Version Management?</vt:lpstr>
      <vt:lpstr>Version Control System/Software</vt:lpstr>
      <vt:lpstr>Version Control System (cont…)</vt:lpstr>
      <vt:lpstr>Introduction to “git”</vt:lpstr>
      <vt:lpstr>How you work with Git?</vt:lpstr>
      <vt:lpstr>Installation of Git</vt:lpstr>
      <vt:lpstr>PowerPoint Presentation</vt:lpstr>
      <vt:lpstr>Demo 1</vt:lpstr>
      <vt:lpstr>Remote Repository Manager</vt:lpstr>
      <vt:lpstr>Github</vt:lpstr>
      <vt:lpstr>PowerPoint Presentation</vt:lpstr>
      <vt:lpstr>Demo2 - Github</vt:lpstr>
      <vt:lpstr>Demo 3</vt:lpstr>
      <vt:lpstr>Other Github Features</vt:lpstr>
      <vt:lpstr>MD (Markdown) Files</vt:lpstr>
      <vt:lpstr>Gist</vt:lpstr>
      <vt:lpstr>Github Pages</vt:lpstr>
      <vt:lpstr>Github Actions</vt:lpstr>
      <vt:lpstr>GitHub Student Developer Pack</vt:lpstr>
      <vt:lpstr>FYP Management - Branching</vt:lpstr>
      <vt:lpstr>FYP Management - Issues</vt:lpstr>
      <vt:lpstr>Best Practices - Commit</vt:lpstr>
      <vt:lpstr>Best Practices - Commit</vt:lpstr>
      <vt:lpstr>Best Practices - Branching</vt:lpstr>
      <vt:lpstr>Best Practices – Pull Request</vt:lpstr>
      <vt:lpstr>Best Practices - Github</vt:lpstr>
      <vt:lpstr>Best Practices - Other</vt:lpstr>
      <vt:lpstr>PowerPoint Presentation</vt:lpstr>
      <vt:lpstr>PowerPoint Presentation</vt:lpstr>
      <vt:lpstr>PowerPoint Presentation</vt:lpstr>
      <vt:lpstr>PowerPoint Presentation</vt:lpstr>
      <vt:lpstr>Last but not the least</vt:lpstr>
      <vt:lpstr>Feedback Form</vt:lpstr>
      <vt:lpstr>PowerPoint Presentation</vt:lpstr>
      <vt:lpstr>What is Next?</vt:lpstr>
      <vt:lpstr>How to Contact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cp:lastModifiedBy>Shahzad, Bilal</cp:lastModifiedBy>
  <cp:revision>177</cp:revision>
  <cp:lastPrinted>2018-01-06T12:15:55Z</cp:lastPrinted>
  <dcterms:created xsi:type="dcterms:W3CDTF">2006-08-16T00:00:00Z</dcterms:created>
  <dcterms:modified xsi:type="dcterms:W3CDTF">2020-10-10T14:51:47Z</dcterms:modified>
</cp:coreProperties>
</file>