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1" r:id="rId3"/>
    <p:sldId id="393" r:id="rId4"/>
    <p:sldId id="257" r:id="rId5"/>
    <p:sldId id="402" r:id="rId6"/>
    <p:sldId id="427" r:id="rId7"/>
    <p:sldId id="426" r:id="rId8"/>
    <p:sldId id="428" r:id="rId9"/>
    <p:sldId id="429" r:id="rId10"/>
    <p:sldId id="430" r:id="rId11"/>
    <p:sldId id="433" r:id="rId12"/>
    <p:sldId id="434" r:id="rId13"/>
    <p:sldId id="443" r:id="rId14"/>
    <p:sldId id="435" r:id="rId15"/>
    <p:sldId id="436" r:id="rId16"/>
    <p:sldId id="437" r:id="rId17"/>
    <p:sldId id="438" r:id="rId18"/>
    <p:sldId id="439" r:id="rId19"/>
    <p:sldId id="440" r:id="rId20"/>
    <p:sldId id="444" r:id="rId21"/>
    <p:sldId id="432" r:id="rId22"/>
    <p:sldId id="441" r:id="rId23"/>
    <p:sldId id="442" r:id="rId24"/>
    <p:sldId id="445" r:id="rId25"/>
    <p:sldId id="446" r:id="rId26"/>
    <p:sldId id="447" r:id="rId27"/>
    <p:sldId id="448" r:id="rId28"/>
    <p:sldId id="449" r:id="rId29"/>
    <p:sldId id="392" r:id="rId30"/>
    <p:sldId id="425" r:id="rId31"/>
    <p:sldId id="422" r:id="rId32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7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7382" autoAdjust="0"/>
  </p:normalViewPr>
  <p:slideViewPr>
    <p:cSldViewPr>
      <p:cViewPr varScale="1">
        <p:scale>
          <a:sx n="65" d="100"/>
          <a:sy n="65" d="100"/>
        </p:scale>
        <p:origin x="19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9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914" y="-90"/>
      </p:cViewPr>
      <p:guideLst>
        <p:guide orient="horz" pos="2167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34FCB5D-5059-4E82-ADA0-F0D440627FA3}" type="datetimeFigureOut">
              <a:rPr lang="en-US" smtClean="0"/>
              <a:t>26-Sep-21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E79B28-14A7-438B-813A-42AB6D57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10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79FEE6-0D51-46F1-A67C-BBD242D0688C}" type="datetimeFigureOut">
              <a:rPr lang="en-US" smtClean="0"/>
              <a:t>26-Sep-21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515938"/>
            <a:ext cx="344170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268861"/>
            <a:ext cx="7437120" cy="309681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229FAFC-F8C0-4300-85D0-0841763F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0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16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https://github.com/marketplace?type=actions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9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https://github.com/marketplace?type=actions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10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https://github.com/marketplace?type=actions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99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https://github.com/marketplace?type=actions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84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https://github.com/marketplace?type=actions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43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https://github.com/marketplace?type=actions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05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https://github.com/marketplace?type=actions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32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https://github.com/marketplace?type=actions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12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7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6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93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90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53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841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39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19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54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74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03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7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https://github.com/marketplace?type=actions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1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91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https://github.com/marketplace?type=actions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62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https://github.com/marketplace?type=actions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9BA3-9635-40AC-9A47-1BC487F99B17}" type="datetime1">
              <a:rPr lang="en-US" smtClean="0"/>
              <a:t>26-Sep-21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 Bilal Shahzad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9DC46-751C-45EE-B359-9452DFFC97A7}" type="datetime1">
              <a:rPr lang="en-US" smtClean="0"/>
              <a:t>26-Sep-21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336F-DF3C-484E-A395-46A0F5D3E75D}" type="datetime1">
              <a:rPr lang="en-US" smtClean="0"/>
              <a:t>26-Sep-21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4146A-EEF2-4447-9B63-1093335E8C99}" type="datetime1">
              <a:rPr lang="en-US" smtClean="0"/>
              <a:t>26-Sep-21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D853-D038-4437-A44B-F9A62230FD67}" type="datetime1">
              <a:rPr lang="en-US" smtClean="0"/>
              <a:t>26-Sep-21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AAA15-0AEA-414D-B8C4-1BDB4ADADE26}" type="datetime1">
              <a:rPr lang="en-US" smtClean="0"/>
              <a:t>26-Sep-21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C455-B316-46E1-9177-65E7B5092787}" type="datetime1">
              <a:rPr lang="en-US" smtClean="0"/>
              <a:t>26-Sep-21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7B87-9DDA-4C83-87EB-A70914510CE4}" type="datetime1">
              <a:rPr lang="en-US" smtClean="0"/>
              <a:t>26-Sep-21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3CFE-99D8-4404-ACB1-96E182B1B3AF}" type="datetime1">
              <a:rPr lang="en-US" smtClean="0"/>
              <a:t>26-Sep-21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2626-DAAA-4698-8AE0-049B0910E261}" type="datetime1">
              <a:rPr lang="en-US" smtClean="0"/>
              <a:t>26-Sep-21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D87A-4935-48EB-801E-8F07608ABF72}" type="datetime1">
              <a:rPr lang="en-US" smtClean="0"/>
              <a:t>26-Sep-21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DC533F8-9967-4694-8626-38678EC1828B}" type="datetime1">
              <a:rPr lang="en-US" smtClean="0"/>
              <a:t>26-Sep-21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alshahzad1392/dotnet5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ilalshahzad1392/dotnet5/blob/main/.github/workflows/main_mytestappforgh.y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alshahzad1392/dotnet5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alshahzad1392/nodejs-docs-hello-worl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LearningInUrduCentre/" TargetMode="External"/><Relationship Id="rId2" Type="http://schemas.openxmlformats.org/officeDocument/2006/relationships/hyperlink" Target="https://www.linkedin.com/in/bilalshahzad13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bilalshahzad" TargetMode="External"/><Relationship Id="rId5" Type="http://schemas.openxmlformats.org/officeDocument/2006/relationships/hyperlink" Target="http://learninginurdu.pk/" TargetMode="External"/><Relationship Id="rId4" Type="http://schemas.openxmlformats.org/officeDocument/2006/relationships/hyperlink" Target="https://www.youtube.com/c/LearnInUrdu139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learn-github-actions/workflow-syntax-for-github-actions" TargetMode="External"/><Relationship Id="rId2" Type="http://schemas.openxmlformats.org/officeDocument/2006/relationships/hyperlink" Target="https://docs.github.com/en/actions/learn-github-actions/understanding-github-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hub.com/en/actions/learn-github-actions/events-that-trigger-workflow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GitHub 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495800"/>
            <a:ext cx="7406640" cy="914400"/>
          </a:xfrm>
        </p:spPr>
        <p:txBody>
          <a:bodyPr/>
          <a:lstStyle/>
          <a:p>
            <a:r>
              <a:rPr lang="en-US" dirty="0" smtClean="0"/>
              <a:t>Bilal Shahzad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Private Repositories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11" y="1677129"/>
            <a:ext cx="7878474" cy="426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4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GitHub Actions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Help </a:t>
            </a:r>
            <a:r>
              <a:rPr lang="en-US" dirty="0"/>
              <a:t>you automate </a:t>
            </a:r>
            <a:r>
              <a:rPr lang="en-US" dirty="0" smtClean="0"/>
              <a:t>tasks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Event-driven</a:t>
            </a:r>
            <a:r>
              <a:rPr lang="en-US" dirty="0"/>
              <a:t>, meaning that you can run a series of commands after a specified event has occurred</a:t>
            </a:r>
            <a:r>
              <a:rPr lang="en-US" dirty="0" smtClean="0"/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48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Workflow ov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76465"/>
            <a:ext cx="2667000" cy="247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2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C</a:t>
            </a:r>
            <a:r>
              <a:rPr lang="en-US" b="1" dirty="0" smtClean="0">
                <a:effectLst/>
              </a:rPr>
              <a:t>omponents </a:t>
            </a:r>
            <a:r>
              <a:rPr lang="en-US" b="1" dirty="0">
                <a:effectLst/>
              </a:rPr>
              <a:t>of GitHub </a:t>
            </a:r>
            <a:r>
              <a:rPr lang="en-US" b="1" dirty="0" smtClean="0">
                <a:effectLst/>
              </a:rPr>
              <a:t>Actions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Component and service overvie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199"/>
            <a:ext cx="4953000" cy="471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54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C</a:t>
            </a:r>
            <a:r>
              <a:rPr lang="en-US" b="1" dirty="0" smtClean="0">
                <a:effectLst/>
              </a:rPr>
              <a:t>omponents </a:t>
            </a:r>
            <a:r>
              <a:rPr lang="en-US" b="1" dirty="0">
                <a:effectLst/>
              </a:rPr>
              <a:t>of GitHub </a:t>
            </a:r>
            <a:r>
              <a:rPr lang="en-US" b="1" dirty="0" smtClean="0">
                <a:effectLst/>
              </a:rPr>
              <a:t>Actions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Workflows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Events 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Jobs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Steps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Actions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Runners</a:t>
            </a:r>
          </a:p>
        </p:txBody>
      </p:sp>
    </p:spTree>
    <p:extLst>
      <p:ext uri="{BB962C8B-B14F-4D97-AF65-F5344CB8AC3E}">
        <p14:creationId xmlns:p14="http://schemas.microsoft.com/office/powerpoint/2010/main" val="227217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 Workflows are made up of one or more jobs and can be scheduled or triggered by an event</a:t>
            </a:r>
            <a:r>
              <a:rPr lang="en-US" dirty="0" smtClean="0"/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We create workflows in YML files</a:t>
            </a:r>
          </a:p>
        </p:txBody>
      </p:sp>
    </p:spTree>
    <p:extLst>
      <p:ext uri="{BB962C8B-B14F-4D97-AF65-F5344CB8AC3E}">
        <p14:creationId xmlns:p14="http://schemas.microsoft.com/office/powerpoint/2010/main" val="394457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 An event is a specific activity that triggers a workflow.</a:t>
            </a:r>
            <a:endParaRPr lang="en-US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502920" lvl="1" indent="-2286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743200"/>
            <a:ext cx="60388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Jobs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/>
          </a:bodyPr>
          <a:lstStyle/>
          <a:p>
            <a:r>
              <a:rPr lang="en-US" dirty="0"/>
              <a:t> A set of steps that execute on the same runner. </a:t>
            </a:r>
          </a:p>
          <a:p>
            <a:r>
              <a:rPr lang="en-US" dirty="0" smtClean="0"/>
              <a:t>By </a:t>
            </a:r>
            <a:r>
              <a:rPr lang="en-US" dirty="0"/>
              <a:t>default, a workflow with multiple jobs will run those jobs in parallel. </a:t>
            </a:r>
          </a:p>
          <a:p>
            <a:r>
              <a:rPr lang="en-US" dirty="0" smtClean="0"/>
              <a:t>You </a:t>
            </a:r>
            <a:r>
              <a:rPr lang="en-US" dirty="0"/>
              <a:t>can also configure a workflow to run jobs sequentially.</a:t>
            </a:r>
          </a:p>
          <a:p>
            <a:pPr marL="82296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502920" lvl="1" indent="-2286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783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/>
          </a:bodyPr>
          <a:lstStyle/>
          <a:p>
            <a:r>
              <a:rPr lang="en-US" dirty="0"/>
              <a:t> A step is an individual task that can run commands in a job. </a:t>
            </a:r>
          </a:p>
          <a:p>
            <a:r>
              <a:rPr lang="en-US" dirty="0" smtClean="0"/>
              <a:t>A </a:t>
            </a:r>
            <a:r>
              <a:rPr lang="en-US" dirty="0"/>
              <a:t>step can be either an action or a shell command. </a:t>
            </a:r>
          </a:p>
          <a:p>
            <a:r>
              <a:rPr lang="en-US" dirty="0" smtClean="0"/>
              <a:t>Each </a:t>
            </a:r>
            <a:r>
              <a:rPr lang="en-US" dirty="0"/>
              <a:t>step in a job executes on the same runner, allowing the actions in that job to share data with each other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502920" lvl="1" indent="-2286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36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Actions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 Actions are standalone commands that are combined into steps to create a job. </a:t>
            </a:r>
          </a:p>
          <a:p>
            <a:r>
              <a:rPr lang="en-US" dirty="0" smtClean="0"/>
              <a:t>Actions </a:t>
            </a:r>
            <a:r>
              <a:rPr lang="en-US" dirty="0"/>
              <a:t>are the smallest portable building block of a workflow. </a:t>
            </a:r>
          </a:p>
          <a:p>
            <a:r>
              <a:rPr lang="en-US" dirty="0" smtClean="0"/>
              <a:t>You </a:t>
            </a:r>
            <a:r>
              <a:rPr lang="en-US" dirty="0"/>
              <a:t>can create your own actions, or use actions created by the GitHub community. </a:t>
            </a:r>
            <a:endParaRPr lang="en-US" dirty="0" smtClean="0"/>
          </a:p>
          <a:p>
            <a:pPr lvl="1"/>
            <a:r>
              <a:rPr lang="en-US" dirty="0"/>
              <a:t>Thousands of Actions in </a:t>
            </a:r>
            <a:r>
              <a:rPr lang="en-US" dirty="0" err="1"/>
              <a:t>GithHub</a:t>
            </a:r>
            <a:r>
              <a:rPr lang="en-US" dirty="0"/>
              <a:t> Marketplace</a:t>
            </a:r>
          </a:p>
          <a:p>
            <a:r>
              <a:rPr lang="en-US" dirty="0" smtClean="0"/>
              <a:t>To </a:t>
            </a:r>
            <a:r>
              <a:rPr lang="en-US" dirty="0"/>
              <a:t>use an action in a workflow, you must include it as a step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502920" lvl="1" indent="-2286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82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Runners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runner is a server that has the </a:t>
            </a:r>
            <a:r>
              <a:rPr lang="en-US" dirty="0">
                <a:solidFill>
                  <a:srgbClr val="FF0000"/>
                </a:solidFill>
              </a:rPr>
              <a:t>GitHub Actions runner application</a:t>
            </a:r>
            <a:r>
              <a:rPr lang="en-US" dirty="0"/>
              <a:t> installed</a:t>
            </a:r>
          </a:p>
          <a:p>
            <a:r>
              <a:rPr lang="en-US" dirty="0" smtClean="0"/>
              <a:t>You </a:t>
            </a:r>
            <a:r>
              <a:rPr lang="en-US" dirty="0"/>
              <a:t>can use a runner hosted by GitHub, or you can host your own. </a:t>
            </a:r>
          </a:p>
          <a:p>
            <a:r>
              <a:rPr lang="en-US" dirty="0" smtClean="0"/>
              <a:t>A </a:t>
            </a:r>
            <a:r>
              <a:rPr lang="en-US" dirty="0"/>
              <a:t>runner listens for available jobs, runs one job at a time, and reports the progress, logs, and results back to GitHub. </a:t>
            </a:r>
          </a:p>
          <a:p>
            <a:r>
              <a:rPr lang="en-US" dirty="0" smtClean="0"/>
              <a:t>GitHub-hosted </a:t>
            </a:r>
            <a:r>
              <a:rPr lang="en-US" dirty="0"/>
              <a:t>runners are based on Ubuntu Linux, Microsoft Windows, and </a:t>
            </a:r>
            <a:r>
              <a:rPr lang="en-US" dirty="0" err="1"/>
              <a:t>macOS</a:t>
            </a:r>
            <a:r>
              <a:rPr lang="en-US" dirty="0"/>
              <a:t>, and each job in a workflow runs in a fresh virtual </a:t>
            </a:r>
            <a:r>
              <a:rPr lang="en-US" dirty="0" smtClean="0"/>
              <a:t>environment.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502920" lvl="1" indent="-2286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647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 smtClean="0"/>
              <a:t>Bilal Shahzad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 smtClean="0"/>
              <a:t>Agilest/Architect/Teacher/Blogger/YouTuber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 smtClean="0"/>
              <a:t>MVP (Microsoft Most Valuable Professional)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 smtClean="0"/>
              <a:t>MCT (Microsoft Certified Trainer)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114" y="533400"/>
            <a:ext cx="2504948" cy="28756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866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Sample workflow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600200"/>
            <a:ext cx="647381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Demo 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4800" dirty="0" smtClean="0"/>
              <a:t>Creating a new workflow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Demo </a:t>
            </a:r>
            <a:r>
              <a:rPr lang="en-US" sz="6600" dirty="0" smtClean="0"/>
              <a:t>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A simple workflow to print NPM Version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https</a:t>
            </a:r>
            <a:r>
              <a:rPr lang="en-US" dirty="0"/>
              <a:t>://github.com/bilalshahzad1392/GHActionsRepo1 </a:t>
            </a:r>
          </a:p>
          <a:p>
            <a:pPr marL="502920" lvl="1">
              <a:buFont typeface="Arial" panose="020B0604020202020204" pitchFamily="34" charset="0"/>
              <a:buChar char="•"/>
            </a:pPr>
            <a:r>
              <a:rPr lang="en-US" dirty="0" err="1"/>
              <a:t>myfirstworkflow.yml</a:t>
            </a:r>
            <a:r>
              <a:rPr lang="en-US" dirty="0"/>
              <a:t> 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Demo </a:t>
            </a:r>
            <a:r>
              <a:rPr lang="en-US" sz="6600" dirty="0" smtClean="0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Push &amp; </a:t>
            </a:r>
            <a:r>
              <a:rPr lang="en-US" dirty="0" err="1" smtClean="0"/>
              <a:t>pull_request</a:t>
            </a:r>
            <a:r>
              <a:rPr lang="en-US" dirty="0" smtClean="0"/>
              <a:t> event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workflow_dispatch</a:t>
            </a:r>
            <a:r>
              <a:rPr lang="en-US" dirty="0" smtClean="0"/>
              <a:t> event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Executing single line &amp; multi line commands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https</a:t>
            </a:r>
            <a:r>
              <a:rPr lang="en-US" dirty="0"/>
              <a:t>://github.com/bilalshahzad1392/GHActionsRepo1 </a:t>
            </a:r>
          </a:p>
          <a:p>
            <a:pPr marL="502920" lvl="1">
              <a:buFont typeface="Arial" panose="020B0604020202020204" pitchFamily="34" charset="0"/>
              <a:buChar char="•"/>
            </a:pPr>
            <a:r>
              <a:rPr lang="en-US" dirty="0" err="1"/>
              <a:t>secondworkflow.yml</a:t>
            </a:r>
            <a:endParaRPr lang="en-US" dirty="0"/>
          </a:p>
          <a:p>
            <a:pPr marL="502920" lvl="1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lvl="1" indent="-22860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77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Demo </a:t>
            </a:r>
            <a:r>
              <a:rPr lang="en-US" sz="6600" dirty="0" smtClean="0"/>
              <a:t>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Schedule Event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https</a:t>
            </a:r>
            <a:r>
              <a:rPr lang="en-US" dirty="0"/>
              <a:t>://github.com/bilalshahzad1392/GHActionsRepo1 </a:t>
            </a:r>
          </a:p>
          <a:p>
            <a:pPr marL="502920" lvl="1">
              <a:buFont typeface="Arial" panose="020B0604020202020204" pitchFamily="34" charset="0"/>
              <a:buChar char="•"/>
            </a:pPr>
            <a:r>
              <a:rPr lang="en-US" dirty="0" smtClean="0"/>
              <a:t>scheduled-</a:t>
            </a:r>
            <a:r>
              <a:rPr lang="en-US" dirty="0" err="1" smtClean="0"/>
              <a:t>workflow.yml</a:t>
            </a:r>
            <a:r>
              <a:rPr lang="en-US" dirty="0" smtClean="0"/>
              <a:t> </a:t>
            </a:r>
            <a:endParaRPr lang="en-US" dirty="0"/>
          </a:p>
          <a:p>
            <a:pPr marL="502920" lvl="1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lvl="1" indent="-22860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Demo </a:t>
            </a:r>
            <a:r>
              <a:rPr lang="en-US" sz="6600" dirty="0"/>
              <a:t>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Execute workflows based on changes in specific files/paths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https</a:t>
            </a:r>
            <a:r>
              <a:rPr lang="en-US" dirty="0"/>
              <a:t>://github.com/bilalshahzad1392/GHActionsRepo1 </a:t>
            </a:r>
          </a:p>
          <a:p>
            <a:pPr marL="502920" lvl="1">
              <a:buFont typeface="Arial" panose="020B0604020202020204" pitchFamily="34" charset="0"/>
              <a:buChar char="•"/>
            </a:pPr>
            <a:r>
              <a:rPr lang="en-US" dirty="0" smtClean="0"/>
              <a:t>paths-</a:t>
            </a:r>
            <a:r>
              <a:rPr lang="en-US" dirty="0" err="1" smtClean="0"/>
              <a:t>workflow.yml</a:t>
            </a:r>
            <a:r>
              <a:rPr lang="en-US" dirty="0" smtClean="0"/>
              <a:t>  </a:t>
            </a:r>
            <a:endParaRPr lang="en-US" dirty="0"/>
          </a:p>
          <a:p>
            <a:pPr marL="502920" lvl="1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lvl="1" indent="-22860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Demo </a:t>
            </a:r>
            <a:r>
              <a:rPr lang="en-US" sz="6600" dirty="0" smtClean="0"/>
              <a:t>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 lnSpcReduction="1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Executing a workflow for Deployment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Build, Create Artifacts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Deploy in Azure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Check Secrets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Show </a:t>
            </a:r>
            <a:r>
              <a:rPr lang="en-US" dirty="0" smtClean="0"/>
              <a:t>Environment </a:t>
            </a:r>
            <a:r>
              <a:rPr lang="en-US" dirty="0"/>
              <a:t>-&gt; Enable approval for deployment</a:t>
            </a:r>
            <a:r>
              <a:rPr lang="en-US" dirty="0" smtClean="0"/>
              <a:t>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github.com/bilalshahzad1392/dotnet5</a:t>
            </a:r>
            <a:endParaRPr lang="en-US" dirty="0" smtClean="0"/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 tooltip="main_mytestappforgh.yml"/>
              </a:rPr>
              <a:t>main_mytestappforgh.yml</a:t>
            </a:r>
            <a:endParaRPr lang="en-US" dirty="0"/>
          </a:p>
          <a:p>
            <a:pPr marL="502920" lvl="1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lvl="1" indent="-22860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3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Demo </a:t>
            </a:r>
            <a:r>
              <a:rPr lang="en-US" sz="6600" dirty="0" smtClean="0"/>
              <a:t>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Executing a workflow for Pull Requests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Build &amp; Test </a:t>
            </a:r>
            <a:r>
              <a:rPr lang="en-US" dirty="0" err="1" smtClean="0"/>
              <a:t>dotnet</a:t>
            </a:r>
            <a:r>
              <a:rPr lang="en-US" dirty="0" smtClean="0"/>
              <a:t> core application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github.com/bilalshahzad1392/dotnet5</a:t>
            </a:r>
            <a:endParaRPr lang="en-US" dirty="0" smtClean="0"/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Pr-verify.yml</a:t>
            </a:r>
            <a:endParaRPr lang="en-US" dirty="0"/>
          </a:p>
          <a:p>
            <a:pPr marL="502920" lvl="1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lvl="1" indent="-22860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Demo </a:t>
            </a:r>
            <a:r>
              <a:rPr lang="en-US" sz="6600" dirty="0" smtClean="0"/>
              <a:t>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Workflow for </a:t>
            </a:r>
            <a:r>
              <a:rPr lang="en-US" dirty="0" err="1" smtClean="0"/>
              <a:t>NodeJS</a:t>
            </a:r>
            <a:r>
              <a:rPr lang="en-US" dirty="0" smtClean="0"/>
              <a:t> application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 smtClean="0"/>
              <a:t>Deployment in Azure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github.com/bilalshahzad1392/nodejs-docs-hello-world</a:t>
            </a:r>
            <a:r>
              <a:rPr lang="en-US" dirty="0" smtClean="0"/>
              <a:t> </a:t>
            </a:r>
          </a:p>
          <a:p>
            <a:pPr marL="502920" lvl="1" indent="-228600">
              <a:buFont typeface="Arial" panose="020B0604020202020204" pitchFamily="34" charset="0"/>
              <a:buChar char="•"/>
            </a:pPr>
            <a:r>
              <a:rPr lang="en-US" dirty="0" err="1" smtClean="0"/>
              <a:t>Pr-verify.yml</a:t>
            </a:r>
            <a:endParaRPr lang="en-US" dirty="0"/>
          </a:p>
          <a:p>
            <a:pPr marL="502920" lvl="1">
              <a:buFont typeface="Arial" panose="020B0604020202020204" pitchFamily="34" charset="0"/>
              <a:buChar char="•"/>
            </a:pPr>
            <a:endParaRPr lang="en-US" dirty="0"/>
          </a:p>
          <a:p>
            <a:pPr marL="502920" lvl="1" indent="-22860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1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05000"/>
            <a:ext cx="564832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8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https://www.linkedin.com/in/bilalshahzad139/</a:t>
            </a:r>
            <a:r>
              <a:rPr lang="en-US" sz="2000" dirty="0"/>
              <a:t>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https://www.facebook.com/LearningInUrduCentre/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https://www.youtube.com/c/LearnInUrdu139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http://learninginurdu.pk</a:t>
            </a:r>
            <a:endParaRPr lang="en-US" sz="20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@</a:t>
            </a:r>
            <a:r>
              <a:rPr lang="en-US" sz="2000" dirty="0" err="1" smtClean="0">
                <a:hlinkClick r:id="rId6"/>
              </a:rPr>
              <a:t>bilalshahzad</a:t>
            </a:r>
            <a:endParaRPr lang="en-US" sz="2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docs.github.com/en/actions/learn-github-actions/understanding-github-actions</a:t>
            </a:r>
            <a:r>
              <a:rPr lang="en-US" sz="2000" dirty="0" smtClean="0"/>
              <a:t> 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docs.github.com/en/actions/learn-github-actions/workflow-syntax-for-github-actions</a:t>
            </a:r>
            <a:endParaRPr lang="en-US" sz="20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docs.github.com/en/actions/learn-github-actions/events-that-trigger-workflows</a:t>
            </a:r>
            <a:r>
              <a:rPr lang="en-US" sz="2000" dirty="0" smtClean="0"/>
              <a:t>  </a:t>
            </a:r>
            <a:endParaRPr lang="en-US" sz="20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DevOps</a:t>
            </a:r>
          </a:p>
          <a:p>
            <a:r>
              <a:rPr lang="en-US" dirty="0" smtClean="0"/>
              <a:t>CI vs. CD vs. CD</a:t>
            </a:r>
          </a:p>
          <a:p>
            <a:r>
              <a:rPr lang="en-US" dirty="0" smtClean="0"/>
              <a:t>GitHub Actions</a:t>
            </a:r>
          </a:p>
          <a:p>
            <a:r>
              <a:rPr lang="en-US" dirty="0" smtClean="0"/>
              <a:t>Components of GitHub Actions</a:t>
            </a:r>
          </a:p>
          <a:p>
            <a:r>
              <a:rPr lang="en-US" dirty="0" smtClean="0"/>
              <a:t>Demos</a:t>
            </a:r>
          </a:p>
          <a:p>
            <a:r>
              <a:rPr lang="en-US" dirty="0" smtClean="0"/>
              <a:t>Q&amp;A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DevOps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 fontScale="70000" lnSpcReduction="2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4800" dirty="0"/>
              <a:t>DevOps is a </a:t>
            </a:r>
            <a:r>
              <a:rPr lang="en-US" sz="4800" dirty="0">
                <a:solidFill>
                  <a:srgbClr val="FF0000"/>
                </a:solidFill>
              </a:rPr>
              <a:t>set of practices</a:t>
            </a:r>
            <a:r>
              <a:rPr lang="en-US" sz="4800" dirty="0"/>
              <a:t> that combines software development (Dev) and IT operations (Ops). It aims to </a:t>
            </a:r>
            <a:r>
              <a:rPr lang="en-US" sz="4800" dirty="0">
                <a:solidFill>
                  <a:srgbClr val="FF0000"/>
                </a:solidFill>
              </a:rPr>
              <a:t>shorten the systems development life cycle </a:t>
            </a:r>
            <a:r>
              <a:rPr lang="en-US" sz="4800" dirty="0"/>
              <a:t>and provide </a:t>
            </a:r>
            <a:r>
              <a:rPr lang="en-US" sz="4800" dirty="0">
                <a:solidFill>
                  <a:srgbClr val="FF0000"/>
                </a:solidFill>
              </a:rPr>
              <a:t>continuous delivery</a:t>
            </a:r>
            <a:r>
              <a:rPr lang="en-US" sz="4800" dirty="0"/>
              <a:t> with high software quality</a:t>
            </a:r>
            <a:r>
              <a:rPr lang="en-US" sz="4800" dirty="0" smtClean="0"/>
              <a:t>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4800" dirty="0" smtClean="0"/>
              <a:t>DevOps </a:t>
            </a:r>
            <a:r>
              <a:rPr lang="en-US" sz="4800" dirty="0"/>
              <a:t>is complementary with Agile software development; several DevOps aspects came from the Agile methodology.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DevOps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4800" dirty="0" smtClean="0"/>
              <a:t>Key is </a:t>
            </a:r>
            <a:r>
              <a:rPr lang="en-US" sz="4400" dirty="0" smtClean="0">
                <a:solidFill>
                  <a:srgbClr val="FF0000"/>
                </a:solidFill>
              </a:rPr>
              <a:t>Automation</a:t>
            </a:r>
            <a:r>
              <a:rPr lang="en-US" sz="4400" dirty="0" smtClean="0"/>
              <a:t>!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4400" dirty="0" smtClean="0"/>
              <a:t>Find ways to execute things from CLI</a:t>
            </a:r>
          </a:p>
        </p:txBody>
      </p:sp>
    </p:spTree>
    <p:extLst>
      <p:ext uri="{BB962C8B-B14F-4D97-AF65-F5344CB8AC3E}">
        <p14:creationId xmlns:p14="http://schemas.microsoft.com/office/powerpoint/2010/main" val="10008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CI vs. CD vs. CD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 fontScale="55000" lnSpcReduction="2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4800" b="1" dirty="0"/>
              <a:t>Continuous Integration (CI):</a:t>
            </a:r>
            <a:r>
              <a:rPr lang="en-US" sz="4800" dirty="0"/>
              <a:t> A DEV practice to integrate code into a shared repository several times a day. </a:t>
            </a:r>
            <a:r>
              <a:rPr lang="en-US" sz="4800" b="1" dirty="0"/>
              <a:t>Automated Tests</a:t>
            </a:r>
            <a:r>
              <a:rPr lang="en-US" sz="4800" dirty="0"/>
              <a:t> are run on every integration.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4800" b="1" dirty="0"/>
              <a:t>Continuous Delivery (CD):</a:t>
            </a:r>
            <a:r>
              <a:rPr lang="en-US" sz="4800" dirty="0"/>
              <a:t> Continuous delivery is an extension of CI to make sure that you can release new changes to your customers quickly in a sustainable way.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4800" b="1" dirty="0"/>
              <a:t>Continuous Deployment (CD):</a:t>
            </a:r>
            <a:r>
              <a:rPr lang="en-US" sz="4800" dirty="0"/>
              <a:t> With this practice, every change that passes all stages of your production pipeline is released to your customers. There's no human intervention</a:t>
            </a:r>
            <a:r>
              <a:rPr lang="en-US" sz="4800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5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CI vs. CD vs. CD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3" descr="D:\TRG\Automation\blogpic-3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39" y="1648976"/>
            <a:ext cx="815026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3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GitHub Actions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524000"/>
            <a:ext cx="7498080" cy="4724400"/>
          </a:xfrm>
        </p:spPr>
        <p:txBody>
          <a:bodyPr>
            <a:normAutofit fontScale="70000" lnSpcReduction="20000"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4800" dirty="0" smtClean="0"/>
              <a:t>Integrated CI/CD in GitHub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4800" dirty="0"/>
              <a:t>Linux, </a:t>
            </a:r>
            <a:r>
              <a:rPr lang="en-US" sz="4800" dirty="0" err="1"/>
              <a:t>macOS</a:t>
            </a:r>
            <a:r>
              <a:rPr lang="en-US" sz="4800" dirty="0"/>
              <a:t>, Windows, ARM, and </a:t>
            </a:r>
            <a:r>
              <a:rPr lang="en-US" sz="4800" dirty="0" smtClean="0"/>
              <a:t>containers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4800" dirty="0" smtClean="0"/>
              <a:t>GitHub </a:t>
            </a:r>
            <a:r>
              <a:rPr lang="en-US" sz="4800" dirty="0"/>
              <a:t>Actions supports Node.js, Python, Java, Ruby, PHP, Go, Rust, .NET, and more. Build, test, and deploy applications in your language of choice</a:t>
            </a:r>
            <a:r>
              <a:rPr lang="en-US" sz="4800" dirty="0" smtClean="0"/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4800" dirty="0"/>
              <a:t>Built in secret </a:t>
            </a:r>
            <a:r>
              <a:rPr lang="en-US" sz="4800" dirty="0" smtClean="0"/>
              <a:t>store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4800" dirty="0" smtClean="0"/>
              <a:t>Free for Public Repositories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48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48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41132</TotalTime>
  <Words>540</Words>
  <Application>Microsoft Office PowerPoint</Application>
  <PresentationFormat>On-screen Show (4:3)</PresentationFormat>
  <Paragraphs>205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Gill Sans MT</vt:lpstr>
      <vt:lpstr>Verdana</vt:lpstr>
      <vt:lpstr>Wingdings 2</vt:lpstr>
      <vt:lpstr>Solstice</vt:lpstr>
      <vt:lpstr>Introduction to GitHub Actions</vt:lpstr>
      <vt:lpstr>Me</vt:lpstr>
      <vt:lpstr>How to Contact</vt:lpstr>
      <vt:lpstr>Agenda</vt:lpstr>
      <vt:lpstr>DevOps</vt:lpstr>
      <vt:lpstr>DevOps</vt:lpstr>
      <vt:lpstr>CI vs. CD vs. CD</vt:lpstr>
      <vt:lpstr>CI vs. CD vs. CD</vt:lpstr>
      <vt:lpstr>GitHub Actions</vt:lpstr>
      <vt:lpstr>Private Repositories</vt:lpstr>
      <vt:lpstr>GitHub Actions</vt:lpstr>
      <vt:lpstr>Components of GitHub Actions</vt:lpstr>
      <vt:lpstr>Components of GitHub Actions</vt:lpstr>
      <vt:lpstr>Workflows</vt:lpstr>
      <vt:lpstr>Events</vt:lpstr>
      <vt:lpstr>Jobs</vt:lpstr>
      <vt:lpstr>Steps</vt:lpstr>
      <vt:lpstr>Actions</vt:lpstr>
      <vt:lpstr>Runners</vt:lpstr>
      <vt:lpstr>Sample workflow</vt:lpstr>
      <vt:lpstr>Demo 1</vt:lpstr>
      <vt:lpstr>Demo 2</vt:lpstr>
      <vt:lpstr>Demo 3</vt:lpstr>
      <vt:lpstr>Demo 4</vt:lpstr>
      <vt:lpstr>Demo 5</vt:lpstr>
      <vt:lpstr>Demo 6</vt:lpstr>
      <vt:lpstr>Demo 7</vt:lpstr>
      <vt:lpstr>Demo 8</vt:lpstr>
      <vt:lpstr>PowerPoint Presentation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8</dc:title>
  <cp:lastModifiedBy>Shahzad, Bilal</cp:lastModifiedBy>
  <cp:revision>275</cp:revision>
  <cp:lastPrinted>2018-01-06T12:15:55Z</cp:lastPrinted>
  <dcterms:created xsi:type="dcterms:W3CDTF">2006-08-16T00:00:00Z</dcterms:created>
  <dcterms:modified xsi:type="dcterms:W3CDTF">2021-09-26T15:40:52Z</dcterms:modified>
</cp:coreProperties>
</file>