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74" r:id="rId5"/>
    <p:sldId id="278" r:id="rId6"/>
    <p:sldId id="302" r:id="rId7"/>
    <p:sldId id="303" r:id="rId8"/>
    <p:sldId id="304" r:id="rId9"/>
    <p:sldId id="305" r:id="rId10"/>
    <p:sldId id="306" r:id="rId11"/>
    <p:sldId id="294" r:id="rId12"/>
    <p:sldId id="307" r:id="rId13"/>
    <p:sldId id="295" r:id="rId14"/>
    <p:sldId id="296" r:id="rId15"/>
    <p:sldId id="297" r:id="rId16"/>
    <p:sldId id="298" r:id="rId17"/>
    <p:sldId id="299" r:id="rId18"/>
    <p:sldId id="308" r:id="rId19"/>
    <p:sldId id="301" r:id="rId20"/>
    <p:sldId id="300"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598" autoAdjust="0"/>
  </p:normalViewPr>
  <p:slideViewPr>
    <p:cSldViewPr snapToGrid="0">
      <p:cViewPr varScale="1">
        <p:scale>
          <a:sx n="61" d="100"/>
          <a:sy n="61" d="100"/>
        </p:scale>
        <p:origin x="78" y="432"/>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6C907-2A3F-4BFB-88ED-D4445D0D220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086D5FA-4246-49CD-9DAA-8A0FF041C22E}">
      <dgm:prSet/>
      <dgm:spPr/>
      <dgm:t>
        <a:bodyPr/>
        <a:lstStyle/>
        <a:p>
          <a:r>
            <a:rPr lang="en-US"/>
            <a:t>Problem Statement</a:t>
          </a:r>
        </a:p>
      </dgm:t>
    </dgm:pt>
    <dgm:pt modelId="{9BA12022-B7CD-42B6-AC2F-3DE5544C24F5}" type="parTrans" cxnId="{A6C3F208-B300-42B2-B0CE-79DA19E40B79}">
      <dgm:prSet/>
      <dgm:spPr/>
      <dgm:t>
        <a:bodyPr/>
        <a:lstStyle/>
        <a:p>
          <a:endParaRPr lang="en-US"/>
        </a:p>
      </dgm:t>
    </dgm:pt>
    <dgm:pt modelId="{55C2D207-9CC5-4F82-AE05-F2444C420F43}" type="sibTrans" cxnId="{A6C3F208-B300-42B2-B0CE-79DA19E40B79}">
      <dgm:prSet/>
      <dgm:spPr/>
      <dgm:t>
        <a:bodyPr/>
        <a:lstStyle/>
        <a:p>
          <a:endParaRPr lang="en-US"/>
        </a:p>
      </dgm:t>
    </dgm:pt>
    <dgm:pt modelId="{24BE7090-0A5D-4759-BA36-D9E24DAA26CE}">
      <dgm:prSet/>
      <dgm:spPr/>
      <dgm:t>
        <a:bodyPr/>
        <a:lstStyle/>
        <a:p>
          <a:r>
            <a:rPr lang="en-US"/>
            <a:t>Problem Formulation</a:t>
          </a:r>
        </a:p>
      </dgm:t>
    </dgm:pt>
    <dgm:pt modelId="{C4F84F67-84AA-4046-80CD-418921D44AC1}" type="parTrans" cxnId="{CD595833-BE61-4CC3-B08C-EB4722BC5415}">
      <dgm:prSet/>
      <dgm:spPr/>
      <dgm:t>
        <a:bodyPr/>
        <a:lstStyle/>
        <a:p>
          <a:endParaRPr lang="en-US"/>
        </a:p>
      </dgm:t>
    </dgm:pt>
    <dgm:pt modelId="{B82F0197-AA9E-4B42-B29B-2197CA3670E2}" type="sibTrans" cxnId="{CD595833-BE61-4CC3-B08C-EB4722BC5415}">
      <dgm:prSet/>
      <dgm:spPr/>
      <dgm:t>
        <a:bodyPr/>
        <a:lstStyle/>
        <a:p>
          <a:endParaRPr lang="en-US"/>
        </a:p>
      </dgm:t>
    </dgm:pt>
    <dgm:pt modelId="{0124A311-2080-4741-B2D2-05BEA65A1BA2}">
      <dgm:prSet/>
      <dgm:spPr/>
      <dgm:t>
        <a:bodyPr/>
        <a:lstStyle/>
        <a:p>
          <a:r>
            <a:rPr lang="en-US"/>
            <a:t>Methodology</a:t>
          </a:r>
        </a:p>
      </dgm:t>
    </dgm:pt>
    <dgm:pt modelId="{39A6202B-C9ED-4669-9211-260BCBC9C085}" type="parTrans" cxnId="{8BF9232D-B70D-4308-B99C-5C3E2233410D}">
      <dgm:prSet/>
      <dgm:spPr/>
      <dgm:t>
        <a:bodyPr/>
        <a:lstStyle/>
        <a:p>
          <a:endParaRPr lang="en-US"/>
        </a:p>
      </dgm:t>
    </dgm:pt>
    <dgm:pt modelId="{1B19DF75-1405-49D9-80F8-F7A01652FCB1}" type="sibTrans" cxnId="{8BF9232D-B70D-4308-B99C-5C3E2233410D}">
      <dgm:prSet/>
      <dgm:spPr/>
      <dgm:t>
        <a:bodyPr/>
        <a:lstStyle/>
        <a:p>
          <a:endParaRPr lang="en-US"/>
        </a:p>
      </dgm:t>
    </dgm:pt>
    <dgm:pt modelId="{CF851268-18AA-44FA-8A4F-2361ACAA3688}">
      <dgm:prSet/>
      <dgm:spPr/>
      <dgm:t>
        <a:bodyPr/>
        <a:lstStyle/>
        <a:p>
          <a:r>
            <a:rPr lang="en-US"/>
            <a:t>Experimental Results</a:t>
          </a:r>
        </a:p>
      </dgm:t>
    </dgm:pt>
    <dgm:pt modelId="{3764EECE-AABC-4C13-9D67-25E37ABA5070}" type="parTrans" cxnId="{EE8165F2-8D66-4ECC-96D5-31783440D7B0}">
      <dgm:prSet/>
      <dgm:spPr/>
      <dgm:t>
        <a:bodyPr/>
        <a:lstStyle/>
        <a:p>
          <a:endParaRPr lang="en-US"/>
        </a:p>
      </dgm:t>
    </dgm:pt>
    <dgm:pt modelId="{192DA706-78F7-4A9E-8E69-C3DE85A1F470}" type="sibTrans" cxnId="{EE8165F2-8D66-4ECC-96D5-31783440D7B0}">
      <dgm:prSet/>
      <dgm:spPr/>
      <dgm:t>
        <a:bodyPr/>
        <a:lstStyle/>
        <a:p>
          <a:endParaRPr lang="en-US"/>
        </a:p>
      </dgm:t>
    </dgm:pt>
    <dgm:pt modelId="{EEB1C35B-2946-4187-A46C-C4169B50C55B}">
      <dgm:prSet/>
      <dgm:spPr/>
      <dgm:t>
        <a:bodyPr/>
        <a:lstStyle/>
        <a:p>
          <a:r>
            <a:rPr lang="en-US"/>
            <a:t>Conclusion</a:t>
          </a:r>
        </a:p>
      </dgm:t>
    </dgm:pt>
    <dgm:pt modelId="{0932BB90-B096-4231-9199-DE1B2F2BFC66}" type="parTrans" cxnId="{A0E72A5E-6B4F-40CA-9381-A693B467F16D}">
      <dgm:prSet/>
      <dgm:spPr/>
      <dgm:t>
        <a:bodyPr/>
        <a:lstStyle/>
        <a:p>
          <a:endParaRPr lang="en-US"/>
        </a:p>
      </dgm:t>
    </dgm:pt>
    <dgm:pt modelId="{C79A2119-0952-4A9E-8D23-680A8461A12F}" type="sibTrans" cxnId="{A0E72A5E-6B4F-40CA-9381-A693B467F16D}">
      <dgm:prSet/>
      <dgm:spPr/>
      <dgm:t>
        <a:bodyPr/>
        <a:lstStyle/>
        <a:p>
          <a:endParaRPr lang="en-US"/>
        </a:p>
      </dgm:t>
    </dgm:pt>
    <dgm:pt modelId="{BFD0FFE3-4CFC-45D6-970B-5388E48E2C9C}" type="pres">
      <dgm:prSet presAssocID="{FE06C907-2A3F-4BFB-88ED-D4445D0D2206}" presName="vert0" presStyleCnt="0">
        <dgm:presLayoutVars>
          <dgm:dir/>
          <dgm:animOne val="branch"/>
          <dgm:animLvl val="lvl"/>
        </dgm:presLayoutVars>
      </dgm:prSet>
      <dgm:spPr/>
    </dgm:pt>
    <dgm:pt modelId="{F0A3D96A-E67A-4A20-9255-396C266C5794}" type="pres">
      <dgm:prSet presAssocID="{2086D5FA-4246-49CD-9DAA-8A0FF041C22E}" presName="thickLine" presStyleLbl="alignNode1" presStyleIdx="0" presStyleCnt="5"/>
      <dgm:spPr/>
    </dgm:pt>
    <dgm:pt modelId="{27F97B14-F335-48E6-80CE-6F8DC273AD3B}" type="pres">
      <dgm:prSet presAssocID="{2086D5FA-4246-49CD-9DAA-8A0FF041C22E}" presName="horz1" presStyleCnt="0"/>
      <dgm:spPr/>
    </dgm:pt>
    <dgm:pt modelId="{77936333-4951-4EC4-81F8-E131B2130BE7}" type="pres">
      <dgm:prSet presAssocID="{2086D5FA-4246-49CD-9DAA-8A0FF041C22E}" presName="tx1" presStyleLbl="revTx" presStyleIdx="0" presStyleCnt="5"/>
      <dgm:spPr/>
    </dgm:pt>
    <dgm:pt modelId="{87747A29-BAEC-4753-92ED-C748DEF2D8EA}" type="pres">
      <dgm:prSet presAssocID="{2086D5FA-4246-49CD-9DAA-8A0FF041C22E}" presName="vert1" presStyleCnt="0"/>
      <dgm:spPr/>
    </dgm:pt>
    <dgm:pt modelId="{7A6E94CF-6EB6-43BE-81C3-E96F913A4FDD}" type="pres">
      <dgm:prSet presAssocID="{24BE7090-0A5D-4759-BA36-D9E24DAA26CE}" presName="thickLine" presStyleLbl="alignNode1" presStyleIdx="1" presStyleCnt="5"/>
      <dgm:spPr/>
    </dgm:pt>
    <dgm:pt modelId="{18B60472-9B00-4F22-9AC2-4E3B47FD08B4}" type="pres">
      <dgm:prSet presAssocID="{24BE7090-0A5D-4759-BA36-D9E24DAA26CE}" presName="horz1" presStyleCnt="0"/>
      <dgm:spPr/>
    </dgm:pt>
    <dgm:pt modelId="{35379622-3D2A-46A0-86D9-A3215B695B3A}" type="pres">
      <dgm:prSet presAssocID="{24BE7090-0A5D-4759-BA36-D9E24DAA26CE}" presName="tx1" presStyleLbl="revTx" presStyleIdx="1" presStyleCnt="5"/>
      <dgm:spPr/>
    </dgm:pt>
    <dgm:pt modelId="{EB513BD4-3EC8-44C1-99AB-419F5CA2E600}" type="pres">
      <dgm:prSet presAssocID="{24BE7090-0A5D-4759-BA36-D9E24DAA26CE}" presName="vert1" presStyleCnt="0"/>
      <dgm:spPr/>
    </dgm:pt>
    <dgm:pt modelId="{2EC056F1-BC54-4235-B3BC-B3AC93B67D6C}" type="pres">
      <dgm:prSet presAssocID="{0124A311-2080-4741-B2D2-05BEA65A1BA2}" presName="thickLine" presStyleLbl="alignNode1" presStyleIdx="2" presStyleCnt="5"/>
      <dgm:spPr/>
    </dgm:pt>
    <dgm:pt modelId="{FE9F8324-5976-4DF0-BDF2-0630C49F06F8}" type="pres">
      <dgm:prSet presAssocID="{0124A311-2080-4741-B2D2-05BEA65A1BA2}" presName="horz1" presStyleCnt="0"/>
      <dgm:spPr/>
    </dgm:pt>
    <dgm:pt modelId="{CC212ED0-D3AB-4D41-9EB1-6D265D101EA2}" type="pres">
      <dgm:prSet presAssocID="{0124A311-2080-4741-B2D2-05BEA65A1BA2}" presName="tx1" presStyleLbl="revTx" presStyleIdx="2" presStyleCnt="5"/>
      <dgm:spPr/>
    </dgm:pt>
    <dgm:pt modelId="{F360401D-8A89-4B33-83CA-62A1D61628BA}" type="pres">
      <dgm:prSet presAssocID="{0124A311-2080-4741-B2D2-05BEA65A1BA2}" presName="vert1" presStyleCnt="0"/>
      <dgm:spPr/>
    </dgm:pt>
    <dgm:pt modelId="{D3D409AC-320E-47EB-B5D6-68FE98FAE677}" type="pres">
      <dgm:prSet presAssocID="{CF851268-18AA-44FA-8A4F-2361ACAA3688}" presName="thickLine" presStyleLbl="alignNode1" presStyleIdx="3" presStyleCnt="5"/>
      <dgm:spPr/>
    </dgm:pt>
    <dgm:pt modelId="{4725CD7F-B323-43C2-89B2-F5B48704B0E5}" type="pres">
      <dgm:prSet presAssocID="{CF851268-18AA-44FA-8A4F-2361ACAA3688}" presName="horz1" presStyleCnt="0"/>
      <dgm:spPr/>
    </dgm:pt>
    <dgm:pt modelId="{53FC4BA4-D31D-4BBA-A03A-483D70B98821}" type="pres">
      <dgm:prSet presAssocID="{CF851268-18AA-44FA-8A4F-2361ACAA3688}" presName="tx1" presStyleLbl="revTx" presStyleIdx="3" presStyleCnt="5"/>
      <dgm:spPr/>
    </dgm:pt>
    <dgm:pt modelId="{988CEA8C-2DE4-46BC-8683-A3473606DDCB}" type="pres">
      <dgm:prSet presAssocID="{CF851268-18AA-44FA-8A4F-2361ACAA3688}" presName="vert1" presStyleCnt="0"/>
      <dgm:spPr/>
    </dgm:pt>
    <dgm:pt modelId="{DE586F2B-212D-48BB-9210-A196F1786A21}" type="pres">
      <dgm:prSet presAssocID="{EEB1C35B-2946-4187-A46C-C4169B50C55B}" presName="thickLine" presStyleLbl="alignNode1" presStyleIdx="4" presStyleCnt="5"/>
      <dgm:spPr/>
    </dgm:pt>
    <dgm:pt modelId="{EE738D19-791E-4619-949D-02EB4ACAD928}" type="pres">
      <dgm:prSet presAssocID="{EEB1C35B-2946-4187-A46C-C4169B50C55B}" presName="horz1" presStyleCnt="0"/>
      <dgm:spPr/>
    </dgm:pt>
    <dgm:pt modelId="{715A4039-868B-4B56-8FCD-A5D3178A28ED}" type="pres">
      <dgm:prSet presAssocID="{EEB1C35B-2946-4187-A46C-C4169B50C55B}" presName="tx1" presStyleLbl="revTx" presStyleIdx="4" presStyleCnt="5"/>
      <dgm:spPr/>
    </dgm:pt>
    <dgm:pt modelId="{8D395B4E-0C7D-481C-925A-038FC1CFD83F}" type="pres">
      <dgm:prSet presAssocID="{EEB1C35B-2946-4187-A46C-C4169B50C55B}" presName="vert1" presStyleCnt="0"/>
      <dgm:spPr/>
    </dgm:pt>
  </dgm:ptLst>
  <dgm:cxnLst>
    <dgm:cxn modelId="{A617E801-7AFD-4044-849A-785B7011C6D7}" type="presOf" srcId="{0124A311-2080-4741-B2D2-05BEA65A1BA2}" destId="{CC212ED0-D3AB-4D41-9EB1-6D265D101EA2}" srcOrd="0" destOrd="0" presId="urn:microsoft.com/office/officeart/2008/layout/LinedList"/>
    <dgm:cxn modelId="{A6C3F208-B300-42B2-B0CE-79DA19E40B79}" srcId="{FE06C907-2A3F-4BFB-88ED-D4445D0D2206}" destId="{2086D5FA-4246-49CD-9DAA-8A0FF041C22E}" srcOrd="0" destOrd="0" parTransId="{9BA12022-B7CD-42B6-AC2F-3DE5544C24F5}" sibTransId="{55C2D207-9CC5-4F82-AE05-F2444C420F43}"/>
    <dgm:cxn modelId="{82D14E0D-B5A8-4572-A316-946A438D1DB4}" type="presOf" srcId="{2086D5FA-4246-49CD-9DAA-8A0FF041C22E}" destId="{77936333-4951-4EC4-81F8-E131B2130BE7}" srcOrd="0" destOrd="0" presId="urn:microsoft.com/office/officeart/2008/layout/LinedList"/>
    <dgm:cxn modelId="{8BF9232D-B70D-4308-B99C-5C3E2233410D}" srcId="{FE06C907-2A3F-4BFB-88ED-D4445D0D2206}" destId="{0124A311-2080-4741-B2D2-05BEA65A1BA2}" srcOrd="2" destOrd="0" parTransId="{39A6202B-C9ED-4669-9211-260BCBC9C085}" sibTransId="{1B19DF75-1405-49D9-80F8-F7A01652FCB1}"/>
    <dgm:cxn modelId="{CD595833-BE61-4CC3-B08C-EB4722BC5415}" srcId="{FE06C907-2A3F-4BFB-88ED-D4445D0D2206}" destId="{24BE7090-0A5D-4759-BA36-D9E24DAA26CE}" srcOrd="1" destOrd="0" parTransId="{C4F84F67-84AA-4046-80CD-418921D44AC1}" sibTransId="{B82F0197-AA9E-4B42-B29B-2197CA3670E2}"/>
    <dgm:cxn modelId="{A0E72A5E-6B4F-40CA-9381-A693B467F16D}" srcId="{FE06C907-2A3F-4BFB-88ED-D4445D0D2206}" destId="{EEB1C35B-2946-4187-A46C-C4169B50C55B}" srcOrd="4" destOrd="0" parTransId="{0932BB90-B096-4231-9199-DE1B2F2BFC66}" sibTransId="{C79A2119-0952-4A9E-8D23-680A8461A12F}"/>
    <dgm:cxn modelId="{D7065F52-AA74-49BC-BD78-E78B641DCD4A}" type="presOf" srcId="{24BE7090-0A5D-4759-BA36-D9E24DAA26CE}" destId="{35379622-3D2A-46A0-86D9-A3215B695B3A}" srcOrd="0" destOrd="0" presId="urn:microsoft.com/office/officeart/2008/layout/LinedList"/>
    <dgm:cxn modelId="{8ADD8F54-9B97-4F96-9DA9-9F6E1260F251}" type="presOf" srcId="{CF851268-18AA-44FA-8A4F-2361ACAA3688}" destId="{53FC4BA4-D31D-4BBA-A03A-483D70B98821}" srcOrd="0" destOrd="0" presId="urn:microsoft.com/office/officeart/2008/layout/LinedList"/>
    <dgm:cxn modelId="{9182037C-03D9-425B-9C35-187914E3EFD3}" type="presOf" srcId="{EEB1C35B-2946-4187-A46C-C4169B50C55B}" destId="{715A4039-868B-4B56-8FCD-A5D3178A28ED}" srcOrd="0" destOrd="0" presId="urn:microsoft.com/office/officeart/2008/layout/LinedList"/>
    <dgm:cxn modelId="{63A03386-3FB6-4EC0-9C9A-C4F952851B09}" type="presOf" srcId="{FE06C907-2A3F-4BFB-88ED-D4445D0D2206}" destId="{BFD0FFE3-4CFC-45D6-970B-5388E48E2C9C}" srcOrd="0" destOrd="0" presId="urn:microsoft.com/office/officeart/2008/layout/LinedList"/>
    <dgm:cxn modelId="{EE8165F2-8D66-4ECC-96D5-31783440D7B0}" srcId="{FE06C907-2A3F-4BFB-88ED-D4445D0D2206}" destId="{CF851268-18AA-44FA-8A4F-2361ACAA3688}" srcOrd="3" destOrd="0" parTransId="{3764EECE-AABC-4C13-9D67-25E37ABA5070}" sibTransId="{192DA706-78F7-4A9E-8E69-C3DE85A1F470}"/>
    <dgm:cxn modelId="{4512495F-A4B4-4278-BD95-B93D88F20E00}" type="presParOf" srcId="{BFD0FFE3-4CFC-45D6-970B-5388E48E2C9C}" destId="{F0A3D96A-E67A-4A20-9255-396C266C5794}" srcOrd="0" destOrd="0" presId="urn:microsoft.com/office/officeart/2008/layout/LinedList"/>
    <dgm:cxn modelId="{91C86E9B-8972-49D7-8376-FA751620B781}" type="presParOf" srcId="{BFD0FFE3-4CFC-45D6-970B-5388E48E2C9C}" destId="{27F97B14-F335-48E6-80CE-6F8DC273AD3B}" srcOrd="1" destOrd="0" presId="urn:microsoft.com/office/officeart/2008/layout/LinedList"/>
    <dgm:cxn modelId="{4A14B0C3-0864-4120-A797-9A38BF8C22ED}" type="presParOf" srcId="{27F97B14-F335-48E6-80CE-6F8DC273AD3B}" destId="{77936333-4951-4EC4-81F8-E131B2130BE7}" srcOrd="0" destOrd="0" presId="urn:microsoft.com/office/officeart/2008/layout/LinedList"/>
    <dgm:cxn modelId="{50770ADD-E4AC-4BE1-998C-48B9FC3005CD}" type="presParOf" srcId="{27F97B14-F335-48E6-80CE-6F8DC273AD3B}" destId="{87747A29-BAEC-4753-92ED-C748DEF2D8EA}" srcOrd="1" destOrd="0" presId="urn:microsoft.com/office/officeart/2008/layout/LinedList"/>
    <dgm:cxn modelId="{3352E8D4-21D3-463C-98CF-2E17D1076152}" type="presParOf" srcId="{BFD0FFE3-4CFC-45D6-970B-5388E48E2C9C}" destId="{7A6E94CF-6EB6-43BE-81C3-E96F913A4FDD}" srcOrd="2" destOrd="0" presId="urn:microsoft.com/office/officeart/2008/layout/LinedList"/>
    <dgm:cxn modelId="{958BDA74-7B6D-4798-9017-4B800D3E89A2}" type="presParOf" srcId="{BFD0FFE3-4CFC-45D6-970B-5388E48E2C9C}" destId="{18B60472-9B00-4F22-9AC2-4E3B47FD08B4}" srcOrd="3" destOrd="0" presId="urn:microsoft.com/office/officeart/2008/layout/LinedList"/>
    <dgm:cxn modelId="{6766759F-D699-48EB-A9C4-22146F42E1B7}" type="presParOf" srcId="{18B60472-9B00-4F22-9AC2-4E3B47FD08B4}" destId="{35379622-3D2A-46A0-86D9-A3215B695B3A}" srcOrd="0" destOrd="0" presId="urn:microsoft.com/office/officeart/2008/layout/LinedList"/>
    <dgm:cxn modelId="{707FD5EE-1A6A-4B5F-A107-F138249851FA}" type="presParOf" srcId="{18B60472-9B00-4F22-9AC2-4E3B47FD08B4}" destId="{EB513BD4-3EC8-44C1-99AB-419F5CA2E600}" srcOrd="1" destOrd="0" presId="urn:microsoft.com/office/officeart/2008/layout/LinedList"/>
    <dgm:cxn modelId="{1668CC11-26E6-43F4-8163-78440F4D18B0}" type="presParOf" srcId="{BFD0FFE3-4CFC-45D6-970B-5388E48E2C9C}" destId="{2EC056F1-BC54-4235-B3BC-B3AC93B67D6C}" srcOrd="4" destOrd="0" presId="urn:microsoft.com/office/officeart/2008/layout/LinedList"/>
    <dgm:cxn modelId="{058ED5CE-1D7E-48A3-A3B6-B066AA7E548F}" type="presParOf" srcId="{BFD0FFE3-4CFC-45D6-970B-5388E48E2C9C}" destId="{FE9F8324-5976-4DF0-BDF2-0630C49F06F8}" srcOrd="5" destOrd="0" presId="urn:microsoft.com/office/officeart/2008/layout/LinedList"/>
    <dgm:cxn modelId="{C5559536-EA17-457C-8203-C0F1FE378E1F}" type="presParOf" srcId="{FE9F8324-5976-4DF0-BDF2-0630C49F06F8}" destId="{CC212ED0-D3AB-4D41-9EB1-6D265D101EA2}" srcOrd="0" destOrd="0" presId="urn:microsoft.com/office/officeart/2008/layout/LinedList"/>
    <dgm:cxn modelId="{5A7AD5F5-1914-4E9D-9010-296944938E79}" type="presParOf" srcId="{FE9F8324-5976-4DF0-BDF2-0630C49F06F8}" destId="{F360401D-8A89-4B33-83CA-62A1D61628BA}" srcOrd="1" destOrd="0" presId="urn:microsoft.com/office/officeart/2008/layout/LinedList"/>
    <dgm:cxn modelId="{72661C7D-4FA8-4966-8BB2-B4C94843502A}" type="presParOf" srcId="{BFD0FFE3-4CFC-45D6-970B-5388E48E2C9C}" destId="{D3D409AC-320E-47EB-B5D6-68FE98FAE677}" srcOrd="6" destOrd="0" presId="urn:microsoft.com/office/officeart/2008/layout/LinedList"/>
    <dgm:cxn modelId="{483FBA45-B4B5-46CA-B41D-EFF025FA5FF1}" type="presParOf" srcId="{BFD0FFE3-4CFC-45D6-970B-5388E48E2C9C}" destId="{4725CD7F-B323-43C2-89B2-F5B48704B0E5}" srcOrd="7" destOrd="0" presId="urn:microsoft.com/office/officeart/2008/layout/LinedList"/>
    <dgm:cxn modelId="{4F090DB8-4E8B-48C5-AB9C-E17BAE0F3A68}" type="presParOf" srcId="{4725CD7F-B323-43C2-89B2-F5B48704B0E5}" destId="{53FC4BA4-D31D-4BBA-A03A-483D70B98821}" srcOrd="0" destOrd="0" presId="urn:microsoft.com/office/officeart/2008/layout/LinedList"/>
    <dgm:cxn modelId="{3E7E3B3B-ED2F-413D-BE50-249AAEC82526}" type="presParOf" srcId="{4725CD7F-B323-43C2-89B2-F5B48704B0E5}" destId="{988CEA8C-2DE4-46BC-8683-A3473606DDCB}" srcOrd="1" destOrd="0" presId="urn:microsoft.com/office/officeart/2008/layout/LinedList"/>
    <dgm:cxn modelId="{D4DBBC68-EEB7-4BEB-82A8-8984B81E39F9}" type="presParOf" srcId="{BFD0FFE3-4CFC-45D6-970B-5388E48E2C9C}" destId="{DE586F2B-212D-48BB-9210-A196F1786A21}" srcOrd="8" destOrd="0" presId="urn:microsoft.com/office/officeart/2008/layout/LinedList"/>
    <dgm:cxn modelId="{F2AF2FAF-D175-410B-86A7-938FB0F1F0F0}" type="presParOf" srcId="{BFD0FFE3-4CFC-45D6-970B-5388E48E2C9C}" destId="{EE738D19-791E-4619-949D-02EB4ACAD928}" srcOrd="9" destOrd="0" presId="urn:microsoft.com/office/officeart/2008/layout/LinedList"/>
    <dgm:cxn modelId="{B2BA895C-9451-4EBB-9AEA-271AC1494228}" type="presParOf" srcId="{EE738D19-791E-4619-949D-02EB4ACAD928}" destId="{715A4039-868B-4B56-8FCD-A5D3178A28ED}" srcOrd="0" destOrd="0" presId="urn:microsoft.com/office/officeart/2008/layout/LinedList"/>
    <dgm:cxn modelId="{0B3D5186-6E03-4ADB-954F-03EBB6143EB3}" type="presParOf" srcId="{EE738D19-791E-4619-949D-02EB4ACAD928}" destId="{8D395B4E-0C7D-481C-925A-038FC1CFD83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3D96A-E67A-4A20-9255-396C266C5794}">
      <dsp:nvSpPr>
        <dsp:cNvPr id="0" name=""/>
        <dsp:cNvSpPr/>
      </dsp:nvSpPr>
      <dsp:spPr>
        <a:xfrm>
          <a:off x="0" y="626"/>
          <a:ext cx="41164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36333-4951-4EC4-81F8-E131B2130BE7}">
      <dsp:nvSpPr>
        <dsp:cNvPr id="0" name=""/>
        <dsp:cNvSpPr/>
      </dsp:nvSpPr>
      <dsp:spPr>
        <a:xfrm>
          <a:off x="0" y="626"/>
          <a:ext cx="4116426" cy="102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Problem Statement</a:t>
          </a:r>
        </a:p>
      </dsp:txBody>
      <dsp:txXfrm>
        <a:off x="0" y="626"/>
        <a:ext cx="4116426" cy="1025909"/>
      </dsp:txXfrm>
    </dsp:sp>
    <dsp:sp modelId="{7A6E94CF-6EB6-43BE-81C3-E96F913A4FDD}">
      <dsp:nvSpPr>
        <dsp:cNvPr id="0" name=""/>
        <dsp:cNvSpPr/>
      </dsp:nvSpPr>
      <dsp:spPr>
        <a:xfrm>
          <a:off x="0" y="1026535"/>
          <a:ext cx="41164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379622-3D2A-46A0-86D9-A3215B695B3A}">
      <dsp:nvSpPr>
        <dsp:cNvPr id="0" name=""/>
        <dsp:cNvSpPr/>
      </dsp:nvSpPr>
      <dsp:spPr>
        <a:xfrm>
          <a:off x="0" y="1026535"/>
          <a:ext cx="4116426" cy="102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Problem Formulation</a:t>
          </a:r>
        </a:p>
      </dsp:txBody>
      <dsp:txXfrm>
        <a:off x="0" y="1026535"/>
        <a:ext cx="4116426" cy="1025909"/>
      </dsp:txXfrm>
    </dsp:sp>
    <dsp:sp modelId="{2EC056F1-BC54-4235-B3BC-B3AC93B67D6C}">
      <dsp:nvSpPr>
        <dsp:cNvPr id="0" name=""/>
        <dsp:cNvSpPr/>
      </dsp:nvSpPr>
      <dsp:spPr>
        <a:xfrm>
          <a:off x="0" y="2052445"/>
          <a:ext cx="41164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212ED0-D3AB-4D41-9EB1-6D265D101EA2}">
      <dsp:nvSpPr>
        <dsp:cNvPr id="0" name=""/>
        <dsp:cNvSpPr/>
      </dsp:nvSpPr>
      <dsp:spPr>
        <a:xfrm>
          <a:off x="0" y="2052445"/>
          <a:ext cx="4116426" cy="102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Methodology</a:t>
          </a:r>
        </a:p>
      </dsp:txBody>
      <dsp:txXfrm>
        <a:off x="0" y="2052445"/>
        <a:ext cx="4116426" cy="1025909"/>
      </dsp:txXfrm>
    </dsp:sp>
    <dsp:sp modelId="{D3D409AC-320E-47EB-B5D6-68FE98FAE677}">
      <dsp:nvSpPr>
        <dsp:cNvPr id="0" name=""/>
        <dsp:cNvSpPr/>
      </dsp:nvSpPr>
      <dsp:spPr>
        <a:xfrm>
          <a:off x="0" y="3078354"/>
          <a:ext cx="41164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FC4BA4-D31D-4BBA-A03A-483D70B98821}">
      <dsp:nvSpPr>
        <dsp:cNvPr id="0" name=""/>
        <dsp:cNvSpPr/>
      </dsp:nvSpPr>
      <dsp:spPr>
        <a:xfrm>
          <a:off x="0" y="3078354"/>
          <a:ext cx="4116426" cy="102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Experimental Results</a:t>
          </a:r>
        </a:p>
      </dsp:txBody>
      <dsp:txXfrm>
        <a:off x="0" y="3078354"/>
        <a:ext cx="4116426" cy="1025909"/>
      </dsp:txXfrm>
    </dsp:sp>
    <dsp:sp modelId="{DE586F2B-212D-48BB-9210-A196F1786A21}">
      <dsp:nvSpPr>
        <dsp:cNvPr id="0" name=""/>
        <dsp:cNvSpPr/>
      </dsp:nvSpPr>
      <dsp:spPr>
        <a:xfrm>
          <a:off x="0" y="4104264"/>
          <a:ext cx="41164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5A4039-868B-4B56-8FCD-A5D3178A28ED}">
      <dsp:nvSpPr>
        <dsp:cNvPr id="0" name=""/>
        <dsp:cNvSpPr/>
      </dsp:nvSpPr>
      <dsp:spPr>
        <a:xfrm>
          <a:off x="0" y="4104264"/>
          <a:ext cx="4116426" cy="102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Conclusion</a:t>
          </a:r>
        </a:p>
      </dsp:txBody>
      <dsp:txXfrm>
        <a:off x="0" y="4104264"/>
        <a:ext cx="4116426" cy="10259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3/25/2021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a:lstStyle/>
          <a:p>
            <a:r>
              <a:rPr lang="en-US"/>
              <a:t>Click icon to add picture</a:t>
            </a:r>
            <a:endParaRPr lang="en-US"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Monday, February 1, 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a:lstStyle/>
          <a:p>
            <a:r>
              <a:rPr lang="en-US"/>
              <a:t>Click icon to add picture</a:t>
            </a:r>
            <a:endParaRPr lang="en-US"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a:lstStyle/>
          <a:p>
            <a:r>
              <a:rPr lang="en-US"/>
              <a:t>Click icon to add picture</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dirty="0"/>
              <a:t>Monday, February 1, 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r>
              <a:rPr lang="en-US" b="0" dirty="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Rectangle 86">
            <a:extLst>
              <a:ext uri="{FF2B5EF4-FFF2-40B4-BE49-F238E27FC236}">
                <a16:creationId xmlns:a16="http://schemas.microsoft.com/office/drawing/2014/main" id="{65BD1AA8-819C-4A8C-B12E-9804E6557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B799020-4ABD-4E8C-8F34-FD42A314F70C}"/>
              </a:ext>
            </a:extLst>
          </p:cNvPr>
          <p:cNvSpPr>
            <a:spLocks noGrp="1"/>
          </p:cNvSpPr>
          <p:nvPr>
            <p:ph type="ctrTitle"/>
          </p:nvPr>
        </p:nvSpPr>
        <p:spPr>
          <a:xfrm>
            <a:off x="1371600" y="3910886"/>
            <a:ext cx="9448800" cy="1873122"/>
          </a:xfrm>
        </p:spPr>
        <p:txBody>
          <a:bodyPr vert="horz" lIns="0" tIns="0" rIns="0" bIns="0" rtlCol="0" anchor="b">
            <a:normAutofit fontScale="90000"/>
          </a:bodyPr>
          <a:lstStyle/>
          <a:p>
            <a:pPr algn="l"/>
            <a:r>
              <a:rPr lang="en-US" spc="750" dirty="0">
                <a:solidFill>
                  <a:schemeClr val="tx1"/>
                </a:solidFill>
              </a:rPr>
              <a:t>MULTI OBJECTIVE COMBINATORIAL OPTIMIZATION IN SCHEDULING APPLICATIONS</a:t>
            </a:r>
          </a:p>
        </p:txBody>
      </p:sp>
      <p:sp>
        <p:nvSpPr>
          <p:cNvPr id="5" name="Subtitle 4">
            <a:extLst>
              <a:ext uri="{FF2B5EF4-FFF2-40B4-BE49-F238E27FC236}">
                <a16:creationId xmlns:a16="http://schemas.microsoft.com/office/drawing/2014/main" id="{6968B250-ACDF-4D57-BD3E-D18F93E457A1}"/>
              </a:ext>
            </a:extLst>
          </p:cNvPr>
          <p:cNvSpPr>
            <a:spLocks noGrp="1"/>
          </p:cNvSpPr>
          <p:nvPr>
            <p:ph type="subTitle" idx="1"/>
          </p:nvPr>
        </p:nvSpPr>
        <p:spPr>
          <a:xfrm>
            <a:off x="1371600" y="6061525"/>
            <a:ext cx="9448800" cy="522042"/>
          </a:xfrm>
        </p:spPr>
        <p:txBody>
          <a:bodyPr vert="horz" lIns="0" tIns="0" rIns="0" bIns="0" rtlCol="0">
            <a:normAutofit/>
          </a:bodyPr>
          <a:lstStyle/>
          <a:p>
            <a:pPr marL="0" indent="0" algn="l">
              <a:lnSpc>
                <a:spcPct val="150000"/>
              </a:lnSpc>
            </a:pPr>
            <a:r>
              <a:rPr lang="en-US" sz="1300" b="1" cap="all" spc="600" dirty="0">
                <a:solidFill>
                  <a:schemeClr val="tx1"/>
                </a:solidFill>
              </a:rPr>
              <a:t>By: Mohammed bilal ansari</a:t>
            </a:r>
          </a:p>
        </p:txBody>
      </p:sp>
      <p:sp>
        <p:nvSpPr>
          <p:cNvPr id="89" name="Rectangle 88">
            <a:extLst>
              <a:ext uri="{FF2B5EF4-FFF2-40B4-BE49-F238E27FC236}">
                <a16:creationId xmlns:a16="http://schemas.microsoft.com/office/drawing/2014/main" id="{4FADD74F-3E66-47CF-A433-5A9EB9E94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3" y="1"/>
            <a:ext cx="11734800" cy="2396966"/>
          </a:xfrm>
          <a:prstGeom prst="rect">
            <a:avLst/>
          </a:prstGeom>
          <a:gradFill>
            <a:gsLst>
              <a:gs pos="0">
                <a:schemeClr val="accent5"/>
              </a:gs>
              <a:gs pos="100000">
                <a:schemeClr val="accent2">
                  <a:lumMod val="60000"/>
                  <a:lumOff val="4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24AEBD6A-FEC4-48F3-AB0D-36259B00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428"/>
            <a:ext cx="12192002" cy="2400369"/>
          </a:xfrm>
          <a:prstGeom prst="rect">
            <a:avLst/>
          </a:prstGeom>
          <a:gradFill>
            <a:gsLst>
              <a:gs pos="0">
                <a:schemeClr val="accent2"/>
              </a:gs>
              <a:gs pos="77000">
                <a:schemeClr val="accent6">
                  <a:lumMod val="75000"/>
                  <a:alpha val="88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8D85630-1183-4383-ACD9-4FD52952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49994" y="-3414346"/>
            <a:ext cx="2393579" cy="9229046"/>
          </a:xfrm>
          <a:prstGeom prst="rect">
            <a:avLst/>
          </a:prstGeom>
          <a:gradFill>
            <a:gsLst>
              <a:gs pos="0">
                <a:schemeClr val="accent6">
                  <a:alpha val="19000"/>
                </a:schemeClr>
              </a:gs>
              <a:gs pos="78000">
                <a:schemeClr val="accent1">
                  <a:lumMod val="60000"/>
                  <a:lumOff val="4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641BA913-443F-4A12-90E7-3B8FBC80DD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92" r="3" b="3"/>
          <a:stretch/>
        </p:blipFill>
        <p:spPr bwMode="auto">
          <a:xfrm>
            <a:off x="1371599" y="646190"/>
            <a:ext cx="4724400" cy="32173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A515F75-488A-416C-AD50-ACB24FE57A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12" r="11457" b="-3"/>
          <a:stretch/>
        </p:blipFill>
        <p:spPr bwMode="auto">
          <a:xfrm>
            <a:off x="6252253" y="645763"/>
            <a:ext cx="4724400" cy="32173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57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2112-0E45-4C00-B838-4CC076E0D002}"/>
              </a:ext>
            </a:extLst>
          </p:cNvPr>
          <p:cNvSpPr>
            <a:spLocks noGrp="1"/>
          </p:cNvSpPr>
          <p:nvPr>
            <p:ph type="title"/>
          </p:nvPr>
        </p:nvSpPr>
        <p:spPr>
          <a:xfrm>
            <a:off x="393700" y="342987"/>
            <a:ext cx="10241280" cy="642602"/>
          </a:xfrm>
        </p:spPr>
        <p:txBody>
          <a:bodyPr/>
          <a:lstStyle/>
          <a:p>
            <a:r>
              <a:rPr lang="en-US" dirty="0"/>
              <a:t>Crossover</a:t>
            </a:r>
          </a:p>
        </p:txBody>
      </p:sp>
      <p:pic>
        <p:nvPicPr>
          <p:cNvPr id="7" name="Picture 6">
            <a:extLst>
              <a:ext uri="{FF2B5EF4-FFF2-40B4-BE49-F238E27FC236}">
                <a16:creationId xmlns:a16="http://schemas.microsoft.com/office/drawing/2014/main" id="{51D3CC1E-83A9-484E-B5B3-71A8A4508F92}"/>
              </a:ext>
            </a:extLst>
          </p:cNvPr>
          <p:cNvPicPr/>
          <p:nvPr/>
        </p:nvPicPr>
        <p:blipFill>
          <a:blip r:embed="rId2">
            <a:extLst>
              <a:ext uri="{28A0092B-C50C-407E-A947-70E740481C1C}">
                <a14:useLocalDpi xmlns:a14="http://schemas.microsoft.com/office/drawing/2010/main" val="0"/>
              </a:ext>
            </a:extLst>
          </a:blip>
          <a:stretch>
            <a:fillRect/>
          </a:stretch>
        </p:blipFill>
        <p:spPr>
          <a:xfrm>
            <a:off x="1385132" y="2569779"/>
            <a:ext cx="9421736" cy="3499945"/>
          </a:xfrm>
          <a:prstGeom prst="rect">
            <a:avLst/>
          </a:prstGeom>
        </p:spPr>
      </p:pic>
      <p:sp>
        <p:nvSpPr>
          <p:cNvPr id="48" name="Title 1">
            <a:extLst>
              <a:ext uri="{FF2B5EF4-FFF2-40B4-BE49-F238E27FC236}">
                <a16:creationId xmlns:a16="http://schemas.microsoft.com/office/drawing/2014/main" id="{208326EF-D252-41D6-925A-812D6FDA16A9}"/>
              </a:ext>
            </a:extLst>
          </p:cNvPr>
          <p:cNvSpPr txBox="1">
            <a:spLocks/>
          </p:cNvSpPr>
          <p:nvPr/>
        </p:nvSpPr>
        <p:spPr>
          <a:xfrm>
            <a:off x="393700" y="1325809"/>
            <a:ext cx="10241280" cy="44805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bg1"/>
                </a:solidFill>
                <a:latin typeface="+mj-lt"/>
                <a:ea typeface="+mj-ea"/>
                <a:cs typeface="+mj-cs"/>
              </a:defRPr>
            </a:lvl1pPr>
          </a:lstStyle>
          <a:p>
            <a:r>
              <a:rPr lang="en-US" sz="1800" cap="none" dirty="0">
                <a:effectLst/>
                <a:latin typeface="Times New Roman" panose="02020603050405020304" pitchFamily="18" charset="0"/>
                <a:ea typeface="Calibri" panose="020F0502020204030204" pitchFamily="34" charset="0"/>
              </a:rPr>
              <a:t>Crossover on Schedules A and B</a:t>
            </a:r>
            <a:endParaRPr lang="en-US" cap="none" dirty="0"/>
          </a:p>
        </p:txBody>
      </p:sp>
      <p:sp>
        <p:nvSpPr>
          <p:cNvPr id="66" name="Text Box 12">
            <a:extLst>
              <a:ext uri="{FF2B5EF4-FFF2-40B4-BE49-F238E27FC236}">
                <a16:creationId xmlns:a16="http://schemas.microsoft.com/office/drawing/2014/main" id="{91B63507-9D04-478B-B293-AD7C907FC804}"/>
              </a:ext>
            </a:extLst>
          </p:cNvPr>
          <p:cNvSpPr txBox="1"/>
          <p:nvPr/>
        </p:nvSpPr>
        <p:spPr>
          <a:xfrm>
            <a:off x="1594944" y="6069724"/>
            <a:ext cx="9040035" cy="34022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r>
              <a:rPr lang="en-US"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 Two parents schedule before Crossover</a:t>
            </a:r>
          </a:p>
        </p:txBody>
      </p:sp>
      <p:pic>
        <p:nvPicPr>
          <p:cNvPr id="9" name="Picture 8">
            <a:extLst>
              <a:ext uri="{FF2B5EF4-FFF2-40B4-BE49-F238E27FC236}">
                <a16:creationId xmlns:a16="http://schemas.microsoft.com/office/drawing/2014/main" id="{BC86588C-8055-45EC-B68B-93CDB9E19179}"/>
              </a:ext>
            </a:extLst>
          </p:cNvPr>
          <p:cNvPicPr>
            <a:picLocks noChangeAspect="1"/>
          </p:cNvPicPr>
          <p:nvPr/>
        </p:nvPicPr>
        <p:blipFill>
          <a:blip r:embed="rId3"/>
          <a:stretch>
            <a:fillRect/>
          </a:stretch>
        </p:blipFill>
        <p:spPr>
          <a:xfrm>
            <a:off x="1385132" y="2569779"/>
            <a:ext cx="9211923" cy="3342290"/>
          </a:xfrm>
          <a:prstGeom prst="rect">
            <a:avLst/>
          </a:prstGeom>
        </p:spPr>
      </p:pic>
      <p:sp>
        <p:nvSpPr>
          <p:cNvPr id="68" name="Text Box 12">
            <a:extLst>
              <a:ext uri="{FF2B5EF4-FFF2-40B4-BE49-F238E27FC236}">
                <a16:creationId xmlns:a16="http://schemas.microsoft.com/office/drawing/2014/main" id="{C26D60BC-046C-4B8B-AAD5-D5959B6935AA}"/>
              </a:ext>
            </a:extLst>
          </p:cNvPr>
          <p:cNvSpPr txBox="1"/>
          <p:nvPr/>
        </p:nvSpPr>
        <p:spPr>
          <a:xfrm>
            <a:off x="1766833" y="5935192"/>
            <a:ext cx="9040035" cy="34022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1000"/>
              </a:spcAft>
            </a:pPr>
            <a:r>
              <a:rPr lang="en-US"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a:t>
            </a:r>
            <a:r>
              <a:rPr lang="en-US" i="1" dirty="0"/>
              <a:t>Fig. Two offspring schedules after Crossover</a:t>
            </a:r>
          </a:p>
          <a:p>
            <a:pPr marL="0" marR="0" algn="ctr">
              <a:spcBef>
                <a:spcPts val="0"/>
              </a:spcBef>
              <a:spcAft>
                <a:spcPts val="1000"/>
              </a:spcAft>
            </a:pPr>
            <a:endParaRPr lang="en-US"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47EDEFE4-5CEA-4F1B-9AFA-82144922969B}"/>
              </a:ext>
            </a:extLst>
          </p:cNvPr>
          <p:cNvPicPr>
            <a:picLocks noChangeAspect="1"/>
          </p:cNvPicPr>
          <p:nvPr/>
        </p:nvPicPr>
        <p:blipFill>
          <a:blip r:embed="rId4"/>
          <a:stretch>
            <a:fillRect/>
          </a:stretch>
        </p:blipFill>
        <p:spPr>
          <a:xfrm>
            <a:off x="1766833" y="1908397"/>
            <a:ext cx="8188174" cy="4422719"/>
          </a:xfrm>
          <a:prstGeom prst="rect">
            <a:avLst/>
          </a:prstGeom>
        </p:spPr>
      </p:pic>
      <p:sp>
        <p:nvSpPr>
          <p:cNvPr id="12" name="Date Placeholder 12">
            <a:extLst>
              <a:ext uri="{FF2B5EF4-FFF2-40B4-BE49-F238E27FC236}">
                <a16:creationId xmlns:a16="http://schemas.microsoft.com/office/drawing/2014/main" id="{8865620A-7AF7-4FAC-8E5F-866D74507F41}"/>
              </a:ext>
            </a:extLst>
          </p:cNvPr>
          <p:cNvSpPr>
            <a:spLocks noGrp="1"/>
          </p:cNvSpPr>
          <p:nvPr>
            <p:ph type="dt" sz="half" idx="10"/>
          </p:nvPr>
        </p:nvSpPr>
        <p:spPr>
          <a:xfrm>
            <a:off x="7812544" y="6409478"/>
            <a:ext cx="3702392" cy="448830"/>
          </a:xfrm>
        </p:spPr>
        <p:txBody>
          <a:bodyPr/>
          <a:lstStyle/>
          <a:p>
            <a:r>
              <a:rPr lang="en-US" dirty="0"/>
              <a:t>Thursday, March 25, 2021</a:t>
            </a:r>
          </a:p>
        </p:txBody>
      </p:sp>
      <p:sp>
        <p:nvSpPr>
          <p:cNvPr id="13" name="Slide Number Placeholder 13">
            <a:extLst>
              <a:ext uri="{FF2B5EF4-FFF2-40B4-BE49-F238E27FC236}">
                <a16:creationId xmlns:a16="http://schemas.microsoft.com/office/drawing/2014/main" id="{198524C0-9BE2-42AA-A2DB-5AD92AD4D23B}"/>
              </a:ext>
            </a:extLst>
          </p:cNvPr>
          <p:cNvSpPr>
            <a:spLocks noGrp="1"/>
          </p:cNvSpPr>
          <p:nvPr>
            <p:ph type="sldNum" sz="quarter" idx="12"/>
          </p:nvPr>
        </p:nvSpPr>
        <p:spPr>
          <a:xfrm>
            <a:off x="11152329" y="6408742"/>
            <a:ext cx="956001" cy="448830"/>
          </a:xfrm>
        </p:spPr>
        <p:txBody>
          <a:bodyPr/>
          <a:lstStyle/>
          <a:p>
            <a:fld id="{39A857F5-96C8-461D-A78C-38E92FE1C522}" type="slidenum">
              <a:rPr lang="en-US" smtClean="0"/>
              <a:pPr/>
              <a:t>10</a:t>
            </a:fld>
            <a:r>
              <a:rPr lang="en-US" dirty="0"/>
              <a:t>/17</a:t>
            </a:r>
          </a:p>
        </p:txBody>
      </p:sp>
    </p:spTree>
    <p:extLst>
      <p:ext uri="{BB962C8B-B14F-4D97-AF65-F5344CB8AC3E}">
        <p14:creationId xmlns:p14="http://schemas.microsoft.com/office/powerpoint/2010/main" val="75828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fltVal val="0"/>
                                          </p:val>
                                        </p:tav>
                                        <p:tav tm="100000">
                                          <p:val>
                                            <p:strVal val="#ppt_w"/>
                                          </p:val>
                                        </p:tav>
                                      </p:tavLst>
                                    </p:anim>
                                    <p:anim calcmode="lin" valueType="num">
                                      <p:cBhvr>
                                        <p:cTn id="25" dur="500" fill="hold"/>
                                        <p:tgtEl>
                                          <p:spTgt spid="68"/>
                                        </p:tgtEl>
                                        <p:attrNameLst>
                                          <p:attrName>ppt_h</p:attrName>
                                        </p:attrNameLst>
                                      </p:cBhvr>
                                      <p:tavLst>
                                        <p:tav tm="0">
                                          <p:val>
                                            <p:fltVal val="0"/>
                                          </p:val>
                                        </p:tav>
                                        <p:tav tm="100000">
                                          <p:val>
                                            <p:strVal val="#ppt_h"/>
                                          </p:val>
                                        </p:tav>
                                      </p:tavLst>
                                    </p:anim>
                                    <p:animEffect transition="in" filter="fade">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BE96B3C-BA40-445B-8B6D-AF747B7E2BDD}"/>
              </a:ext>
            </a:extLst>
          </p:cNvPr>
          <p:cNvSpPr>
            <a:spLocks noGrp="1"/>
          </p:cNvSpPr>
          <p:nvPr>
            <p:ph type="title"/>
          </p:nvPr>
        </p:nvSpPr>
        <p:spPr>
          <a:xfrm>
            <a:off x="393700" y="342987"/>
            <a:ext cx="10241280" cy="642602"/>
          </a:xfrm>
        </p:spPr>
        <p:txBody>
          <a:bodyPr/>
          <a:lstStyle/>
          <a:p>
            <a:r>
              <a:rPr lang="en-US" dirty="0"/>
              <a:t>Mutation</a:t>
            </a:r>
          </a:p>
        </p:txBody>
      </p:sp>
      <p:sp>
        <p:nvSpPr>
          <p:cNvPr id="8" name="Title 1">
            <a:extLst>
              <a:ext uri="{FF2B5EF4-FFF2-40B4-BE49-F238E27FC236}">
                <a16:creationId xmlns:a16="http://schemas.microsoft.com/office/drawing/2014/main" id="{13DD4D12-CDA4-44E2-B048-D1E4752D9EFF}"/>
              </a:ext>
            </a:extLst>
          </p:cNvPr>
          <p:cNvSpPr txBox="1">
            <a:spLocks/>
          </p:cNvSpPr>
          <p:nvPr/>
        </p:nvSpPr>
        <p:spPr>
          <a:xfrm>
            <a:off x="393700" y="1325809"/>
            <a:ext cx="10241280" cy="44805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bg1"/>
                </a:solidFill>
                <a:latin typeface="+mj-lt"/>
                <a:ea typeface="+mj-ea"/>
                <a:cs typeface="+mj-cs"/>
              </a:defRPr>
            </a:lvl1pPr>
          </a:lstStyle>
          <a:p>
            <a:r>
              <a:rPr lang="en-US" sz="1800" cap="none" dirty="0">
                <a:effectLst/>
                <a:latin typeface="Times New Roman" panose="02020603050405020304" pitchFamily="18" charset="0"/>
                <a:ea typeface="Calibri" panose="020F0502020204030204" pitchFamily="34" charset="0"/>
              </a:rPr>
              <a:t>Alogrithm1: Within the job sequence of machine</a:t>
            </a:r>
            <a:endParaRPr lang="en-US" cap="none" dirty="0"/>
          </a:p>
        </p:txBody>
      </p:sp>
      <p:pic>
        <p:nvPicPr>
          <p:cNvPr id="10" name="Picture 9">
            <a:extLst>
              <a:ext uri="{FF2B5EF4-FFF2-40B4-BE49-F238E27FC236}">
                <a16:creationId xmlns:a16="http://schemas.microsoft.com/office/drawing/2014/main" id="{6CEB79FD-3C03-46D7-9CBE-8CD30B25A195}"/>
              </a:ext>
            </a:extLst>
          </p:cNvPr>
          <p:cNvPicPr>
            <a:picLocks noChangeAspect="1"/>
          </p:cNvPicPr>
          <p:nvPr/>
        </p:nvPicPr>
        <p:blipFill>
          <a:blip r:embed="rId2"/>
          <a:stretch>
            <a:fillRect/>
          </a:stretch>
        </p:blipFill>
        <p:spPr>
          <a:xfrm>
            <a:off x="1432361" y="2777444"/>
            <a:ext cx="8930589" cy="3080707"/>
          </a:xfrm>
          <a:prstGeom prst="rect">
            <a:avLst/>
          </a:prstGeom>
        </p:spPr>
      </p:pic>
      <p:pic>
        <p:nvPicPr>
          <p:cNvPr id="12" name="Picture 11">
            <a:extLst>
              <a:ext uri="{FF2B5EF4-FFF2-40B4-BE49-F238E27FC236}">
                <a16:creationId xmlns:a16="http://schemas.microsoft.com/office/drawing/2014/main" id="{0FBF8B84-61E6-4CEB-9335-C87B1B404040}"/>
              </a:ext>
            </a:extLst>
          </p:cNvPr>
          <p:cNvPicPr>
            <a:picLocks noChangeAspect="1"/>
          </p:cNvPicPr>
          <p:nvPr/>
        </p:nvPicPr>
        <p:blipFill>
          <a:blip r:embed="rId3"/>
          <a:stretch>
            <a:fillRect/>
          </a:stretch>
        </p:blipFill>
        <p:spPr>
          <a:xfrm>
            <a:off x="749919" y="2499079"/>
            <a:ext cx="10692161" cy="3532493"/>
          </a:xfrm>
          <a:prstGeom prst="rect">
            <a:avLst/>
          </a:prstGeom>
        </p:spPr>
      </p:pic>
      <p:pic>
        <p:nvPicPr>
          <p:cNvPr id="14" name="Picture 13">
            <a:extLst>
              <a:ext uri="{FF2B5EF4-FFF2-40B4-BE49-F238E27FC236}">
                <a16:creationId xmlns:a16="http://schemas.microsoft.com/office/drawing/2014/main" id="{26C6250D-7C6A-4F54-9D47-F77A94ECDC2F}"/>
              </a:ext>
            </a:extLst>
          </p:cNvPr>
          <p:cNvPicPr>
            <a:picLocks noChangeAspect="1"/>
          </p:cNvPicPr>
          <p:nvPr/>
        </p:nvPicPr>
        <p:blipFill>
          <a:blip r:embed="rId4"/>
          <a:stretch>
            <a:fillRect/>
          </a:stretch>
        </p:blipFill>
        <p:spPr>
          <a:xfrm>
            <a:off x="1829050" y="1891291"/>
            <a:ext cx="8213584" cy="4518653"/>
          </a:xfrm>
          <a:prstGeom prst="rect">
            <a:avLst/>
          </a:prstGeom>
        </p:spPr>
      </p:pic>
      <p:sp>
        <p:nvSpPr>
          <p:cNvPr id="9" name="Date Placeholder 12">
            <a:extLst>
              <a:ext uri="{FF2B5EF4-FFF2-40B4-BE49-F238E27FC236}">
                <a16:creationId xmlns:a16="http://schemas.microsoft.com/office/drawing/2014/main" id="{BFF6AE91-2707-447E-9AAF-7E59176964FE}"/>
              </a:ext>
            </a:extLst>
          </p:cNvPr>
          <p:cNvSpPr>
            <a:spLocks noGrp="1"/>
          </p:cNvSpPr>
          <p:nvPr>
            <p:ph type="dt" sz="half" idx="10"/>
          </p:nvPr>
        </p:nvSpPr>
        <p:spPr>
          <a:xfrm>
            <a:off x="7812544" y="6409478"/>
            <a:ext cx="3702392" cy="448830"/>
          </a:xfrm>
        </p:spPr>
        <p:txBody>
          <a:bodyPr/>
          <a:lstStyle/>
          <a:p>
            <a:r>
              <a:rPr lang="en-US" dirty="0"/>
              <a:t>Thursday, March 25, 2021</a:t>
            </a:r>
          </a:p>
        </p:txBody>
      </p:sp>
      <p:sp>
        <p:nvSpPr>
          <p:cNvPr id="11" name="Slide Number Placeholder 13">
            <a:extLst>
              <a:ext uri="{FF2B5EF4-FFF2-40B4-BE49-F238E27FC236}">
                <a16:creationId xmlns:a16="http://schemas.microsoft.com/office/drawing/2014/main" id="{CBE1EDA2-F2EB-4204-8194-A058D37A5ED5}"/>
              </a:ext>
            </a:extLst>
          </p:cNvPr>
          <p:cNvSpPr>
            <a:spLocks noGrp="1"/>
          </p:cNvSpPr>
          <p:nvPr>
            <p:ph type="sldNum" sz="quarter" idx="12"/>
          </p:nvPr>
        </p:nvSpPr>
        <p:spPr>
          <a:xfrm>
            <a:off x="11152329" y="6408742"/>
            <a:ext cx="956001" cy="448830"/>
          </a:xfrm>
        </p:spPr>
        <p:txBody>
          <a:bodyPr/>
          <a:lstStyle/>
          <a:p>
            <a:fld id="{39A857F5-96C8-461D-A78C-38E92FE1C522}" type="slidenum">
              <a:rPr lang="en-US" smtClean="0"/>
              <a:pPr/>
              <a:t>11</a:t>
            </a:fld>
            <a:r>
              <a:rPr lang="en-US" dirty="0"/>
              <a:t>/17</a:t>
            </a:r>
          </a:p>
        </p:txBody>
      </p:sp>
    </p:spTree>
    <p:extLst>
      <p:ext uri="{BB962C8B-B14F-4D97-AF65-F5344CB8AC3E}">
        <p14:creationId xmlns:p14="http://schemas.microsoft.com/office/powerpoint/2010/main" val="235564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BE96B3C-BA40-445B-8B6D-AF747B7E2BDD}"/>
              </a:ext>
            </a:extLst>
          </p:cNvPr>
          <p:cNvSpPr>
            <a:spLocks noGrp="1"/>
          </p:cNvSpPr>
          <p:nvPr>
            <p:ph type="title"/>
          </p:nvPr>
        </p:nvSpPr>
        <p:spPr>
          <a:xfrm>
            <a:off x="393700" y="342987"/>
            <a:ext cx="10241280" cy="642602"/>
          </a:xfrm>
        </p:spPr>
        <p:txBody>
          <a:bodyPr/>
          <a:lstStyle/>
          <a:p>
            <a:r>
              <a:rPr lang="en-US" dirty="0"/>
              <a:t>Mutation</a:t>
            </a:r>
          </a:p>
        </p:txBody>
      </p:sp>
      <p:sp>
        <p:nvSpPr>
          <p:cNvPr id="8" name="Title 1">
            <a:extLst>
              <a:ext uri="{FF2B5EF4-FFF2-40B4-BE49-F238E27FC236}">
                <a16:creationId xmlns:a16="http://schemas.microsoft.com/office/drawing/2014/main" id="{13DD4D12-CDA4-44E2-B048-D1E4752D9EFF}"/>
              </a:ext>
            </a:extLst>
          </p:cNvPr>
          <p:cNvSpPr txBox="1">
            <a:spLocks/>
          </p:cNvSpPr>
          <p:nvPr/>
        </p:nvSpPr>
        <p:spPr>
          <a:xfrm>
            <a:off x="393700" y="1325809"/>
            <a:ext cx="10241280" cy="44805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bg1"/>
                </a:solidFill>
                <a:latin typeface="+mj-lt"/>
                <a:ea typeface="+mj-ea"/>
                <a:cs typeface="+mj-cs"/>
              </a:defRPr>
            </a:lvl1pPr>
          </a:lstStyle>
          <a:p>
            <a:r>
              <a:rPr lang="en-US" sz="1800" cap="none" dirty="0">
                <a:effectLst/>
                <a:latin typeface="Times New Roman" panose="02020603050405020304" pitchFamily="18" charset="0"/>
                <a:ea typeface="Calibri" panose="020F0502020204030204" pitchFamily="34" charset="0"/>
              </a:rPr>
              <a:t>Alogrithm2: Across the job sequence of machines</a:t>
            </a:r>
            <a:endParaRPr lang="en-US" cap="none" dirty="0"/>
          </a:p>
        </p:txBody>
      </p:sp>
      <p:pic>
        <p:nvPicPr>
          <p:cNvPr id="3" name="Picture 2">
            <a:extLst>
              <a:ext uri="{FF2B5EF4-FFF2-40B4-BE49-F238E27FC236}">
                <a16:creationId xmlns:a16="http://schemas.microsoft.com/office/drawing/2014/main" id="{800FFD6A-7471-42A0-AF0D-1C71057DDB46}"/>
              </a:ext>
            </a:extLst>
          </p:cNvPr>
          <p:cNvPicPr>
            <a:picLocks noChangeAspect="1"/>
          </p:cNvPicPr>
          <p:nvPr/>
        </p:nvPicPr>
        <p:blipFill>
          <a:blip r:embed="rId2"/>
          <a:stretch>
            <a:fillRect/>
          </a:stretch>
        </p:blipFill>
        <p:spPr>
          <a:xfrm>
            <a:off x="1400360" y="2675023"/>
            <a:ext cx="7985836" cy="2946645"/>
          </a:xfrm>
          <a:prstGeom prst="rect">
            <a:avLst/>
          </a:prstGeom>
        </p:spPr>
      </p:pic>
      <p:pic>
        <p:nvPicPr>
          <p:cNvPr id="9" name="Picture 8">
            <a:extLst>
              <a:ext uri="{FF2B5EF4-FFF2-40B4-BE49-F238E27FC236}">
                <a16:creationId xmlns:a16="http://schemas.microsoft.com/office/drawing/2014/main" id="{4DD5B676-4A72-4125-AC12-92DFDAB35E00}"/>
              </a:ext>
            </a:extLst>
          </p:cNvPr>
          <p:cNvPicPr>
            <a:picLocks noChangeAspect="1"/>
          </p:cNvPicPr>
          <p:nvPr/>
        </p:nvPicPr>
        <p:blipFill>
          <a:blip r:embed="rId3"/>
          <a:stretch>
            <a:fillRect/>
          </a:stretch>
        </p:blipFill>
        <p:spPr>
          <a:xfrm>
            <a:off x="1400358" y="2675023"/>
            <a:ext cx="9046079" cy="3507583"/>
          </a:xfrm>
          <a:prstGeom prst="rect">
            <a:avLst/>
          </a:prstGeom>
        </p:spPr>
      </p:pic>
      <p:pic>
        <p:nvPicPr>
          <p:cNvPr id="13" name="Picture 12">
            <a:extLst>
              <a:ext uri="{FF2B5EF4-FFF2-40B4-BE49-F238E27FC236}">
                <a16:creationId xmlns:a16="http://schemas.microsoft.com/office/drawing/2014/main" id="{AFD3C198-F186-4145-96D2-02F38F963838}"/>
              </a:ext>
            </a:extLst>
          </p:cNvPr>
          <p:cNvPicPr>
            <a:picLocks noChangeAspect="1"/>
          </p:cNvPicPr>
          <p:nvPr/>
        </p:nvPicPr>
        <p:blipFill>
          <a:blip r:embed="rId4"/>
          <a:stretch>
            <a:fillRect/>
          </a:stretch>
        </p:blipFill>
        <p:spPr>
          <a:xfrm>
            <a:off x="2140675" y="1909905"/>
            <a:ext cx="7565444" cy="4476879"/>
          </a:xfrm>
          <a:prstGeom prst="rect">
            <a:avLst/>
          </a:prstGeom>
        </p:spPr>
      </p:pic>
      <p:sp>
        <p:nvSpPr>
          <p:cNvPr id="10" name="Date Placeholder 12">
            <a:extLst>
              <a:ext uri="{FF2B5EF4-FFF2-40B4-BE49-F238E27FC236}">
                <a16:creationId xmlns:a16="http://schemas.microsoft.com/office/drawing/2014/main" id="{4070E69D-0A36-45E2-9981-7F62D28E7F5B}"/>
              </a:ext>
            </a:extLst>
          </p:cNvPr>
          <p:cNvSpPr>
            <a:spLocks noGrp="1"/>
          </p:cNvSpPr>
          <p:nvPr>
            <p:ph type="dt" sz="half" idx="10"/>
          </p:nvPr>
        </p:nvSpPr>
        <p:spPr>
          <a:xfrm>
            <a:off x="7812544" y="6409478"/>
            <a:ext cx="3702392" cy="448830"/>
          </a:xfrm>
        </p:spPr>
        <p:txBody>
          <a:bodyPr/>
          <a:lstStyle/>
          <a:p>
            <a:r>
              <a:rPr lang="en-US" dirty="0"/>
              <a:t>Thursday, March 25, 2021</a:t>
            </a:r>
          </a:p>
        </p:txBody>
      </p:sp>
      <p:sp>
        <p:nvSpPr>
          <p:cNvPr id="11" name="Slide Number Placeholder 13">
            <a:extLst>
              <a:ext uri="{FF2B5EF4-FFF2-40B4-BE49-F238E27FC236}">
                <a16:creationId xmlns:a16="http://schemas.microsoft.com/office/drawing/2014/main" id="{008A9228-00CB-4468-B6C0-86302BE29BAB}"/>
              </a:ext>
            </a:extLst>
          </p:cNvPr>
          <p:cNvSpPr>
            <a:spLocks noGrp="1"/>
          </p:cNvSpPr>
          <p:nvPr>
            <p:ph type="sldNum" sz="quarter" idx="12"/>
          </p:nvPr>
        </p:nvSpPr>
        <p:spPr>
          <a:xfrm>
            <a:off x="11152329" y="6408742"/>
            <a:ext cx="956001" cy="448830"/>
          </a:xfrm>
        </p:spPr>
        <p:txBody>
          <a:bodyPr/>
          <a:lstStyle/>
          <a:p>
            <a:fld id="{39A857F5-96C8-461D-A78C-38E92FE1C522}" type="slidenum">
              <a:rPr lang="en-US" smtClean="0"/>
              <a:pPr/>
              <a:t>12</a:t>
            </a:fld>
            <a:r>
              <a:rPr lang="en-US" dirty="0"/>
              <a:t>/17</a:t>
            </a:r>
          </a:p>
        </p:txBody>
      </p:sp>
    </p:spTree>
    <p:extLst>
      <p:ext uri="{BB962C8B-B14F-4D97-AF65-F5344CB8AC3E}">
        <p14:creationId xmlns:p14="http://schemas.microsoft.com/office/powerpoint/2010/main" val="273130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8099BF-A6C3-4812-9208-432C6E865654}"/>
              </a:ext>
            </a:extLst>
          </p:cNvPr>
          <p:cNvSpPr>
            <a:spLocks noGrp="1"/>
          </p:cNvSpPr>
          <p:nvPr>
            <p:ph type="title"/>
          </p:nvPr>
        </p:nvSpPr>
        <p:spPr>
          <a:xfrm>
            <a:off x="393700" y="342987"/>
            <a:ext cx="10241280" cy="642602"/>
          </a:xfrm>
        </p:spPr>
        <p:txBody>
          <a:bodyPr/>
          <a:lstStyle/>
          <a:p>
            <a:r>
              <a:rPr lang="en-US"/>
              <a:t>ExperimentaL Results</a:t>
            </a:r>
            <a:endParaRPr lang="en-US" dirty="0"/>
          </a:p>
        </p:txBody>
      </p:sp>
      <p:pic>
        <p:nvPicPr>
          <p:cNvPr id="8" name="Picture 7">
            <a:extLst>
              <a:ext uri="{FF2B5EF4-FFF2-40B4-BE49-F238E27FC236}">
                <a16:creationId xmlns:a16="http://schemas.microsoft.com/office/drawing/2014/main" id="{26FD2858-3604-4505-8ECC-13212C9D47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6945" y="2111422"/>
            <a:ext cx="7638110" cy="4298522"/>
          </a:xfrm>
          <a:prstGeom prst="rect">
            <a:avLst/>
          </a:prstGeom>
          <a:noFill/>
          <a:ln>
            <a:noFill/>
          </a:ln>
        </p:spPr>
      </p:pic>
      <p:sp>
        <p:nvSpPr>
          <p:cNvPr id="30" name="Title 1">
            <a:extLst>
              <a:ext uri="{FF2B5EF4-FFF2-40B4-BE49-F238E27FC236}">
                <a16:creationId xmlns:a16="http://schemas.microsoft.com/office/drawing/2014/main" id="{D52B1CDA-BCDF-4C36-930E-91755ED0DF9C}"/>
              </a:ext>
            </a:extLst>
          </p:cNvPr>
          <p:cNvSpPr txBox="1">
            <a:spLocks/>
          </p:cNvSpPr>
          <p:nvPr/>
        </p:nvSpPr>
        <p:spPr>
          <a:xfrm>
            <a:off x="393700" y="1325809"/>
            <a:ext cx="10241280" cy="44805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bg1"/>
                </a:solidFill>
                <a:latin typeface="+mj-lt"/>
                <a:ea typeface="+mj-ea"/>
                <a:cs typeface="+mj-cs"/>
              </a:defRPr>
            </a:lvl1pPr>
          </a:lstStyle>
          <a:p>
            <a:r>
              <a:rPr lang="en-US" sz="1800" cap="none" dirty="0">
                <a:effectLst/>
                <a:latin typeface="Times New Roman" panose="02020603050405020304" pitchFamily="18" charset="0"/>
                <a:ea typeface="Calibri" panose="020F0502020204030204" pitchFamily="34" charset="0"/>
              </a:rPr>
              <a:t>Change in strength of schedule after mutation</a:t>
            </a:r>
            <a:endParaRPr lang="en-US" cap="none" dirty="0"/>
          </a:p>
        </p:txBody>
      </p:sp>
      <p:sp>
        <p:nvSpPr>
          <p:cNvPr id="9" name="Date Placeholder 12">
            <a:extLst>
              <a:ext uri="{FF2B5EF4-FFF2-40B4-BE49-F238E27FC236}">
                <a16:creationId xmlns:a16="http://schemas.microsoft.com/office/drawing/2014/main" id="{EE214FBD-2930-4551-9972-363998AFB131}"/>
              </a:ext>
            </a:extLst>
          </p:cNvPr>
          <p:cNvSpPr>
            <a:spLocks noGrp="1"/>
          </p:cNvSpPr>
          <p:nvPr>
            <p:ph type="dt" sz="half" idx="10"/>
          </p:nvPr>
        </p:nvSpPr>
        <p:spPr>
          <a:xfrm>
            <a:off x="7812544" y="6409478"/>
            <a:ext cx="3702392" cy="448830"/>
          </a:xfrm>
        </p:spPr>
        <p:txBody>
          <a:bodyPr/>
          <a:lstStyle/>
          <a:p>
            <a:r>
              <a:rPr lang="en-US" dirty="0"/>
              <a:t>Thursday, March 25, 2021</a:t>
            </a:r>
          </a:p>
        </p:txBody>
      </p:sp>
      <p:sp>
        <p:nvSpPr>
          <p:cNvPr id="10" name="Slide Number Placeholder 13">
            <a:extLst>
              <a:ext uri="{FF2B5EF4-FFF2-40B4-BE49-F238E27FC236}">
                <a16:creationId xmlns:a16="http://schemas.microsoft.com/office/drawing/2014/main" id="{17D2D463-A0EB-4E86-8A5A-7408770401A7}"/>
              </a:ext>
            </a:extLst>
          </p:cNvPr>
          <p:cNvSpPr>
            <a:spLocks noGrp="1"/>
          </p:cNvSpPr>
          <p:nvPr>
            <p:ph type="sldNum" sz="quarter" idx="12"/>
          </p:nvPr>
        </p:nvSpPr>
        <p:spPr>
          <a:xfrm>
            <a:off x="11152329" y="6408742"/>
            <a:ext cx="956001" cy="448830"/>
          </a:xfrm>
        </p:spPr>
        <p:txBody>
          <a:bodyPr/>
          <a:lstStyle/>
          <a:p>
            <a:fld id="{39A857F5-96C8-461D-A78C-38E92FE1C522}" type="slidenum">
              <a:rPr lang="en-US" smtClean="0"/>
              <a:pPr/>
              <a:t>13</a:t>
            </a:fld>
            <a:r>
              <a:rPr lang="en-US" dirty="0"/>
              <a:t>/17</a:t>
            </a:r>
          </a:p>
        </p:txBody>
      </p:sp>
    </p:spTree>
    <p:extLst>
      <p:ext uri="{BB962C8B-B14F-4D97-AF65-F5344CB8AC3E}">
        <p14:creationId xmlns:p14="http://schemas.microsoft.com/office/powerpoint/2010/main" val="1345371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8099BF-A6C3-4812-9208-432C6E865654}"/>
              </a:ext>
            </a:extLst>
          </p:cNvPr>
          <p:cNvSpPr>
            <a:spLocks noGrp="1"/>
          </p:cNvSpPr>
          <p:nvPr>
            <p:ph type="title"/>
          </p:nvPr>
        </p:nvSpPr>
        <p:spPr>
          <a:xfrm>
            <a:off x="393700" y="342987"/>
            <a:ext cx="10241280" cy="642602"/>
          </a:xfrm>
        </p:spPr>
        <p:txBody>
          <a:bodyPr/>
          <a:lstStyle/>
          <a:p>
            <a:r>
              <a:rPr lang="en-US"/>
              <a:t>ExperimentaL Results</a:t>
            </a:r>
            <a:endParaRPr lang="en-US" dirty="0"/>
          </a:p>
        </p:txBody>
      </p:sp>
      <p:sp>
        <p:nvSpPr>
          <p:cNvPr id="30" name="Title 1">
            <a:extLst>
              <a:ext uri="{FF2B5EF4-FFF2-40B4-BE49-F238E27FC236}">
                <a16:creationId xmlns:a16="http://schemas.microsoft.com/office/drawing/2014/main" id="{D52B1CDA-BCDF-4C36-930E-91755ED0DF9C}"/>
              </a:ext>
            </a:extLst>
          </p:cNvPr>
          <p:cNvSpPr txBox="1">
            <a:spLocks/>
          </p:cNvSpPr>
          <p:nvPr/>
        </p:nvSpPr>
        <p:spPr>
          <a:xfrm>
            <a:off x="393700" y="1131263"/>
            <a:ext cx="10241280" cy="44805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bg1"/>
                </a:solidFill>
                <a:latin typeface="+mj-lt"/>
                <a:ea typeface="+mj-ea"/>
                <a:cs typeface="+mj-cs"/>
              </a:defRPr>
            </a:lvl1pPr>
          </a:lstStyle>
          <a:p>
            <a:r>
              <a:rPr lang="en-US" sz="1800" cap="none" dirty="0">
                <a:effectLst/>
                <a:latin typeface="Times New Roman" panose="02020603050405020304" pitchFamily="18" charset="0"/>
                <a:ea typeface="Calibri" panose="020F0502020204030204" pitchFamily="34" charset="0"/>
              </a:rPr>
              <a:t>Change in strength of </a:t>
            </a:r>
            <a:r>
              <a:rPr lang="en-US" sz="1800" cap="none" dirty="0">
                <a:latin typeface="Times New Roman" panose="02020603050405020304" pitchFamily="18" charset="0"/>
                <a:ea typeface="Calibri" panose="020F0502020204030204" pitchFamily="34" charset="0"/>
              </a:rPr>
              <a:t>schedules after crossover</a:t>
            </a:r>
            <a:endParaRPr lang="en-US" cap="none" dirty="0"/>
          </a:p>
        </p:txBody>
      </p:sp>
      <p:pic>
        <p:nvPicPr>
          <p:cNvPr id="8" name="Picture 7">
            <a:extLst>
              <a:ext uri="{FF2B5EF4-FFF2-40B4-BE49-F238E27FC236}">
                <a16:creationId xmlns:a16="http://schemas.microsoft.com/office/drawing/2014/main" id="{C74F00E3-B458-409A-8052-7EAA4F4FB1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914525"/>
            <a:ext cx="7686675" cy="4495419"/>
          </a:xfrm>
          <a:prstGeom prst="rect">
            <a:avLst/>
          </a:prstGeom>
          <a:noFill/>
          <a:ln>
            <a:noFill/>
          </a:ln>
        </p:spPr>
      </p:pic>
      <p:pic>
        <p:nvPicPr>
          <p:cNvPr id="10" name="Picture 9">
            <a:extLst>
              <a:ext uri="{FF2B5EF4-FFF2-40B4-BE49-F238E27FC236}">
                <a16:creationId xmlns:a16="http://schemas.microsoft.com/office/drawing/2014/main" id="{4D1AF387-70E1-49EA-83FB-15DB0235E9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43124" y="1914525"/>
            <a:ext cx="7686675" cy="4495418"/>
          </a:xfrm>
          <a:prstGeom prst="rect">
            <a:avLst/>
          </a:prstGeom>
          <a:noFill/>
          <a:ln>
            <a:noFill/>
          </a:ln>
        </p:spPr>
      </p:pic>
      <p:sp>
        <p:nvSpPr>
          <p:cNvPr id="11" name="Date Placeholder 12">
            <a:extLst>
              <a:ext uri="{FF2B5EF4-FFF2-40B4-BE49-F238E27FC236}">
                <a16:creationId xmlns:a16="http://schemas.microsoft.com/office/drawing/2014/main" id="{D8FC57B4-4109-4E33-AF78-9FB412D7D44E}"/>
              </a:ext>
            </a:extLst>
          </p:cNvPr>
          <p:cNvSpPr>
            <a:spLocks noGrp="1"/>
          </p:cNvSpPr>
          <p:nvPr>
            <p:ph type="dt" sz="half" idx="10"/>
          </p:nvPr>
        </p:nvSpPr>
        <p:spPr>
          <a:xfrm>
            <a:off x="7812544" y="6409478"/>
            <a:ext cx="3702392" cy="448830"/>
          </a:xfrm>
        </p:spPr>
        <p:txBody>
          <a:bodyPr/>
          <a:lstStyle/>
          <a:p>
            <a:r>
              <a:rPr lang="en-US" dirty="0"/>
              <a:t>Thursday, March 25, 2021</a:t>
            </a:r>
          </a:p>
        </p:txBody>
      </p:sp>
      <p:sp>
        <p:nvSpPr>
          <p:cNvPr id="12" name="Slide Number Placeholder 13">
            <a:extLst>
              <a:ext uri="{FF2B5EF4-FFF2-40B4-BE49-F238E27FC236}">
                <a16:creationId xmlns:a16="http://schemas.microsoft.com/office/drawing/2014/main" id="{B8DDE5F1-5979-415F-9FED-FF7FD08899BF}"/>
              </a:ext>
            </a:extLst>
          </p:cNvPr>
          <p:cNvSpPr>
            <a:spLocks noGrp="1"/>
          </p:cNvSpPr>
          <p:nvPr>
            <p:ph type="sldNum" sz="quarter" idx="12"/>
          </p:nvPr>
        </p:nvSpPr>
        <p:spPr>
          <a:xfrm>
            <a:off x="11152329" y="6408742"/>
            <a:ext cx="956001" cy="448830"/>
          </a:xfrm>
        </p:spPr>
        <p:txBody>
          <a:bodyPr/>
          <a:lstStyle/>
          <a:p>
            <a:fld id="{39A857F5-96C8-461D-A78C-38E92FE1C522}" type="slidenum">
              <a:rPr lang="en-US" smtClean="0"/>
              <a:pPr/>
              <a:t>14</a:t>
            </a:fld>
            <a:r>
              <a:rPr lang="en-US" dirty="0"/>
              <a:t>/17</a:t>
            </a:r>
          </a:p>
        </p:txBody>
      </p:sp>
    </p:spTree>
    <p:extLst>
      <p:ext uri="{BB962C8B-B14F-4D97-AF65-F5344CB8AC3E}">
        <p14:creationId xmlns:p14="http://schemas.microsoft.com/office/powerpoint/2010/main" val="395206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8099BF-A6C3-4812-9208-432C6E865654}"/>
              </a:ext>
            </a:extLst>
          </p:cNvPr>
          <p:cNvSpPr>
            <a:spLocks noGrp="1"/>
          </p:cNvSpPr>
          <p:nvPr>
            <p:ph type="title"/>
          </p:nvPr>
        </p:nvSpPr>
        <p:spPr>
          <a:xfrm>
            <a:off x="393700" y="342987"/>
            <a:ext cx="10241280" cy="642602"/>
          </a:xfrm>
        </p:spPr>
        <p:txBody>
          <a:bodyPr/>
          <a:lstStyle/>
          <a:p>
            <a:r>
              <a:rPr lang="en-US"/>
              <a:t>ExperimentaL Results</a:t>
            </a:r>
            <a:endParaRPr lang="en-US" dirty="0"/>
          </a:p>
        </p:txBody>
      </p:sp>
      <p:sp>
        <p:nvSpPr>
          <p:cNvPr id="30" name="Title 1">
            <a:extLst>
              <a:ext uri="{FF2B5EF4-FFF2-40B4-BE49-F238E27FC236}">
                <a16:creationId xmlns:a16="http://schemas.microsoft.com/office/drawing/2014/main" id="{D52B1CDA-BCDF-4C36-930E-91755ED0DF9C}"/>
              </a:ext>
            </a:extLst>
          </p:cNvPr>
          <p:cNvSpPr txBox="1">
            <a:spLocks/>
          </p:cNvSpPr>
          <p:nvPr/>
        </p:nvSpPr>
        <p:spPr>
          <a:xfrm>
            <a:off x="393700" y="1131263"/>
            <a:ext cx="10241280" cy="44805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bg1"/>
                </a:solidFill>
                <a:latin typeface="+mj-lt"/>
                <a:ea typeface="+mj-ea"/>
                <a:cs typeface="+mj-cs"/>
              </a:defRPr>
            </a:lvl1pPr>
          </a:lstStyle>
          <a:p>
            <a:r>
              <a:rPr lang="en-US" sz="1800" cap="none" dirty="0">
                <a:effectLst/>
                <a:latin typeface="Times New Roman" panose="02020603050405020304" pitchFamily="18" charset="0"/>
                <a:ea typeface="Calibri" panose="020F0502020204030204" pitchFamily="34" charset="0"/>
              </a:rPr>
              <a:t>Best score over the generations</a:t>
            </a:r>
            <a:endParaRPr lang="en-US" cap="none" dirty="0"/>
          </a:p>
        </p:txBody>
      </p:sp>
      <p:sp>
        <p:nvSpPr>
          <p:cNvPr id="11" name="Date Placeholder 12">
            <a:extLst>
              <a:ext uri="{FF2B5EF4-FFF2-40B4-BE49-F238E27FC236}">
                <a16:creationId xmlns:a16="http://schemas.microsoft.com/office/drawing/2014/main" id="{D8FC57B4-4109-4E33-AF78-9FB412D7D44E}"/>
              </a:ext>
            </a:extLst>
          </p:cNvPr>
          <p:cNvSpPr>
            <a:spLocks noGrp="1"/>
          </p:cNvSpPr>
          <p:nvPr>
            <p:ph type="dt" sz="half" idx="10"/>
          </p:nvPr>
        </p:nvSpPr>
        <p:spPr>
          <a:xfrm>
            <a:off x="7812544" y="6409478"/>
            <a:ext cx="3702392" cy="448830"/>
          </a:xfrm>
        </p:spPr>
        <p:txBody>
          <a:bodyPr/>
          <a:lstStyle/>
          <a:p>
            <a:r>
              <a:rPr lang="en-US" dirty="0"/>
              <a:t>Thursday, March 25, 2021</a:t>
            </a:r>
          </a:p>
        </p:txBody>
      </p:sp>
      <p:sp>
        <p:nvSpPr>
          <p:cNvPr id="12" name="Slide Number Placeholder 13">
            <a:extLst>
              <a:ext uri="{FF2B5EF4-FFF2-40B4-BE49-F238E27FC236}">
                <a16:creationId xmlns:a16="http://schemas.microsoft.com/office/drawing/2014/main" id="{B8DDE5F1-5979-415F-9FED-FF7FD08899BF}"/>
              </a:ext>
            </a:extLst>
          </p:cNvPr>
          <p:cNvSpPr>
            <a:spLocks noGrp="1"/>
          </p:cNvSpPr>
          <p:nvPr>
            <p:ph type="sldNum" sz="quarter" idx="12"/>
          </p:nvPr>
        </p:nvSpPr>
        <p:spPr>
          <a:xfrm>
            <a:off x="11152329" y="6408742"/>
            <a:ext cx="956001" cy="448830"/>
          </a:xfrm>
        </p:spPr>
        <p:txBody>
          <a:bodyPr/>
          <a:lstStyle/>
          <a:p>
            <a:fld id="{39A857F5-96C8-461D-A78C-38E92FE1C522}" type="slidenum">
              <a:rPr lang="en-US" smtClean="0"/>
              <a:pPr/>
              <a:t>15</a:t>
            </a:fld>
            <a:r>
              <a:rPr lang="en-US" dirty="0"/>
              <a:t>/17</a:t>
            </a:r>
          </a:p>
        </p:txBody>
      </p:sp>
      <p:pic>
        <p:nvPicPr>
          <p:cNvPr id="3" name="Picture 2" descr="Chart, histogram&#10;&#10;Description automatically generated">
            <a:extLst>
              <a:ext uri="{FF2B5EF4-FFF2-40B4-BE49-F238E27FC236}">
                <a16:creationId xmlns:a16="http://schemas.microsoft.com/office/drawing/2014/main" id="{17908F33-E61F-4AE6-A024-63D171F818BD}"/>
              </a:ext>
            </a:extLst>
          </p:cNvPr>
          <p:cNvPicPr>
            <a:picLocks noChangeAspect="1"/>
          </p:cNvPicPr>
          <p:nvPr/>
        </p:nvPicPr>
        <p:blipFill>
          <a:blip r:embed="rId2"/>
          <a:stretch>
            <a:fillRect/>
          </a:stretch>
        </p:blipFill>
        <p:spPr>
          <a:xfrm>
            <a:off x="1525646" y="1724993"/>
            <a:ext cx="7571058" cy="4639736"/>
          </a:xfrm>
          <a:prstGeom prst="rect">
            <a:avLst/>
          </a:prstGeom>
        </p:spPr>
      </p:pic>
    </p:spTree>
    <p:extLst>
      <p:ext uri="{BB962C8B-B14F-4D97-AF65-F5344CB8AC3E}">
        <p14:creationId xmlns:p14="http://schemas.microsoft.com/office/powerpoint/2010/main" val="214583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8099BF-A6C3-4812-9208-432C6E865654}"/>
              </a:ext>
            </a:extLst>
          </p:cNvPr>
          <p:cNvSpPr>
            <a:spLocks noGrp="1"/>
          </p:cNvSpPr>
          <p:nvPr>
            <p:ph type="title"/>
          </p:nvPr>
        </p:nvSpPr>
        <p:spPr>
          <a:xfrm>
            <a:off x="393700" y="342987"/>
            <a:ext cx="10241280" cy="642602"/>
          </a:xfrm>
        </p:spPr>
        <p:txBody>
          <a:bodyPr>
            <a:normAutofit/>
          </a:bodyPr>
          <a:lstStyle/>
          <a:p>
            <a:r>
              <a:rPr lang="en-US" dirty="0"/>
              <a:t>Conclusion</a:t>
            </a:r>
          </a:p>
        </p:txBody>
      </p:sp>
      <p:pic>
        <p:nvPicPr>
          <p:cNvPr id="11" name="Picture 10">
            <a:extLst>
              <a:ext uri="{FF2B5EF4-FFF2-40B4-BE49-F238E27FC236}">
                <a16:creationId xmlns:a16="http://schemas.microsoft.com/office/drawing/2014/main" id="{1EE04BC4-9D7C-4841-AB66-2C9C0DA2B0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6751"/>
          <a:stretch/>
        </p:blipFill>
        <p:spPr bwMode="auto">
          <a:xfrm>
            <a:off x="8878294" y="516835"/>
            <a:ext cx="2592126" cy="2592126"/>
          </a:xfrm>
          <a:custGeom>
            <a:avLst/>
            <a:gdLst/>
            <a:ahLst/>
            <a:cxnLst/>
            <a:rect l="l" t="t" r="r" b="b"/>
            <a:pathLst>
              <a:path w="2592126" h="2592126">
                <a:moveTo>
                  <a:pt x="1296063" y="0"/>
                </a:moveTo>
                <a:cubicBezTo>
                  <a:pt x="2011859" y="0"/>
                  <a:pt x="2592126" y="580267"/>
                  <a:pt x="2592126" y="1296063"/>
                </a:cubicBezTo>
                <a:cubicBezTo>
                  <a:pt x="2592126" y="2011859"/>
                  <a:pt x="2011859" y="2592126"/>
                  <a:pt x="1296063" y="2592126"/>
                </a:cubicBezTo>
                <a:cubicBezTo>
                  <a:pt x="580267" y="2592126"/>
                  <a:pt x="0" y="2011859"/>
                  <a:pt x="0" y="1296063"/>
                </a:cubicBezTo>
                <a:cubicBezTo>
                  <a:pt x="0" y="580267"/>
                  <a:pt x="580267" y="0"/>
                  <a:pt x="1296063"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20BE980F-7927-4DA6-8526-359954E2DE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02" r="4294" b="-3"/>
          <a:stretch/>
        </p:blipFill>
        <p:spPr bwMode="auto">
          <a:xfrm>
            <a:off x="8878294" y="3376365"/>
            <a:ext cx="2592126" cy="2592126"/>
          </a:xfrm>
          <a:custGeom>
            <a:avLst/>
            <a:gdLst/>
            <a:ahLst/>
            <a:cxnLst/>
            <a:rect l="l" t="t" r="r" b="b"/>
            <a:pathLst>
              <a:path w="2592126" h="2592126">
                <a:moveTo>
                  <a:pt x="1296063" y="0"/>
                </a:moveTo>
                <a:cubicBezTo>
                  <a:pt x="2011859" y="0"/>
                  <a:pt x="2592126" y="580267"/>
                  <a:pt x="2592126" y="1296063"/>
                </a:cubicBezTo>
                <a:cubicBezTo>
                  <a:pt x="2592126" y="2011859"/>
                  <a:pt x="2011859" y="2592126"/>
                  <a:pt x="1296063" y="2592126"/>
                </a:cubicBezTo>
                <a:cubicBezTo>
                  <a:pt x="580267" y="2592126"/>
                  <a:pt x="0" y="2011859"/>
                  <a:pt x="0" y="1296063"/>
                </a:cubicBezTo>
                <a:cubicBezTo>
                  <a:pt x="0" y="580267"/>
                  <a:pt x="580267" y="0"/>
                  <a:pt x="1296063"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4">
            <a:extLst>
              <a:ext uri="{FF2B5EF4-FFF2-40B4-BE49-F238E27FC236}">
                <a16:creationId xmlns:a16="http://schemas.microsoft.com/office/drawing/2014/main" id="{1A5819D5-C6F3-428D-A11D-833C2C129327}"/>
              </a:ext>
            </a:extLst>
          </p:cNvPr>
          <p:cNvSpPr txBox="1">
            <a:spLocks/>
          </p:cNvSpPr>
          <p:nvPr/>
        </p:nvSpPr>
        <p:spPr>
          <a:xfrm>
            <a:off x="393700" y="2429334"/>
            <a:ext cx="8429730" cy="398061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GA based on t</a:t>
            </a:r>
            <a:r>
              <a:rPr lang="en-US" sz="21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wo-dimensional encoding has been proposed to solve COP for scheduling.</a:t>
            </a:r>
          </a:p>
          <a:p>
            <a:endParaRPr lang="en-US" sz="21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800"/>
              </a:spcAft>
            </a:pPr>
            <a:r>
              <a:rPr lang="en-US" sz="21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In experimental result, mutation always generates better quality schedule, but crossover operation does not give guarantee of quality.</a:t>
            </a:r>
          </a:p>
          <a:p>
            <a:pPr marL="0" marR="0" algn="just">
              <a:lnSpc>
                <a:spcPct val="115000"/>
              </a:lnSpc>
              <a:spcBef>
                <a:spcPts val="0"/>
              </a:spcBef>
              <a:spcAft>
                <a:spcPts val="80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21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Further research can be conducted to improve the crossover algorithm which can guarantee that quality of offspring will always be better than parent schedules and considering other objective function like latency etc.</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8" name="Date Placeholder 12">
            <a:extLst>
              <a:ext uri="{FF2B5EF4-FFF2-40B4-BE49-F238E27FC236}">
                <a16:creationId xmlns:a16="http://schemas.microsoft.com/office/drawing/2014/main" id="{6A5CD437-0F16-4F13-B117-E2850EF06211}"/>
              </a:ext>
            </a:extLst>
          </p:cNvPr>
          <p:cNvSpPr>
            <a:spLocks noGrp="1"/>
          </p:cNvSpPr>
          <p:nvPr>
            <p:ph type="dt" sz="half" idx="10"/>
          </p:nvPr>
        </p:nvSpPr>
        <p:spPr>
          <a:xfrm>
            <a:off x="7812544" y="6409478"/>
            <a:ext cx="3702392" cy="448830"/>
          </a:xfrm>
        </p:spPr>
        <p:txBody>
          <a:bodyPr/>
          <a:lstStyle/>
          <a:p>
            <a:r>
              <a:rPr lang="en-US" dirty="0"/>
              <a:t>Thursday, March 25, 2021</a:t>
            </a:r>
          </a:p>
        </p:txBody>
      </p:sp>
      <p:sp>
        <p:nvSpPr>
          <p:cNvPr id="9" name="Slide Number Placeholder 13">
            <a:extLst>
              <a:ext uri="{FF2B5EF4-FFF2-40B4-BE49-F238E27FC236}">
                <a16:creationId xmlns:a16="http://schemas.microsoft.com/office/drawing/2014/main" id="{83A0DF93-C8F7-4EB4-A4B3-61FA3D6B0E6D}"/>
              </a:ext>
            </a:extLst>
          </p:cNvPr>
          <p:cNvSpPr>
            <a:spLocks noGrp="1"/>
          </p:cNvSpPr>
          <p:nvPr>
            <p:ph type="sldNum" sz="quarter" idx="12"/>
          </p:nvPr>
        </p:nvSpPr>
        <p:spPr>
          <a:xfrm>
            <a:off x="11152329" y="6408742"/>
            <a:ext cx="956001" cy="448830"/>
          </a:xfrm>
        </p:spPr>
        <p:txBody>
          <a:bodyPr/>
          <a:lstStyle/>
          <a:p>
            <a:fld id="{39A857F5-96C8-461D-A78C-38E92FE1C522}" type="slidenum">
              <a:rPr lang="en-US" smtClean="0"/>
              <a:pPr/>
              <a:t>16</a:t>
            </a:fld>
            <a:r>
              <a:rPr lang="en-US" dirty="0"/>
              <a:t>/17</a:t>
            </a:r>
          </a:p>
        </p:txBody>
      </p:sp>
    </p:spTree>
    <p:extLst>
      <p:ext uri="{BB962C8B-B14F-4D97-AF65-F5344CB8AC3E}">
        <p14:creationId xmlns:p14="http://schemas.microsoft.com/office/powerpoint/2010/main" val="1557709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58277E02-8052-4DAB-9140-864FC3F81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6" descr="Big Question Mark Powerpoint Design - Powerpoint Templates and ... -  ClipArt Best - ClipArt Best">
            <a:extLst>
              <a:ext uri="{FF2B5EF4-FFF2-40B4-BE49-F238E27FC236}">
                <a16:creationId xmlns:a16="http://schemas.microsoft.com/office/drawing/2014/main" id="{1068EE2E-65B6-48E4-A047-7D0A52629A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416" b="1497"/>
          <a:stretch/>
        </p:blipFill>
        <p:spPr bwMode="auto">
          <a:xfrm>
            <a:off x="-1" y="1"/>
            <a:ext cx="12192002" cy="640874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7A8738A-7386-464C-98EF-9EB4F856E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4A98402-3932-4318-B57D-2E10D76DD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12">
            <a:extLst>
              <a:ext uri="{FF2B5EF4-FFF2-40B4-BE49-F238E27FC236}">
                <a16:creationId xmlns:a16="http://schemas.microsoft.com/office/drawing/2014/main" id="{995B1B8E-336B-41B7-A3B8-B0EBC130F3B0}"/>
              </a:ext>
            </a:extLst>
          </p:cNvPr>
          <p:cNvSpPr>
            <a:spLocks noGrp="1"/>
          </p:cNvSpPr>
          <p:nvPr>
            <p:ph type="dt" sz="half" idx="10"/>
          </p:nvPr>
        </p:nvSpPr>
        <p:spPr>
          <a:xfrm>
            <a:off x="7812544" y="6409478"/>
            <a:ext cx="3702392" cy="448830"/>
          </a:xfrm>
        </p:spPr>
        <p:txBody>
          <a:bodyPr/>
          <a:lstStyle/>
          <a:p>
            <a:r>
              <a:rPr lang="en-US" dirty="0"/>
              <a:t>Thursday, March 25, 2021</a:t>
            </a:r>
          </a:p>
        </p:txBody>
      </p:sp>
      <p:sp>
        <p:nvSpPr>
          <p:cNvPr id="11" name="Slide Number Placeholder 13">
            <a:extLst>
              <a:ext uri="{FF2B5EF4-FFF2-40B4-BE49-F238E27FC236}">
                <a16:creationId xmlns:a16="http://schemas.microsoft.com/office/drawing/2014/main" id="{8E019937-6317-4C9D-A59E-D631B096A20E}"/>
              </a:ext>
            </a:extLst>
          </p:cNvPr>
          <p:cNvSpPr>
            <a:spLocks noGrp="1"/>
          </p:cNvSpPr>
          <p:nvPr>
            <p:ph type="sldNum" sz="quarter" idx="12"/>
          </p:nvPr>
        </p:nvSpPr>
        <p:spPr>
          <a:xfrm>
            <a:off x="11152329" y="6408742"/>
            <a:ext cx="956001" cy="448830"/>
          </a:xfrm>
        </p:spPr>
        <p:txBody>
          <a:bodyPr/>
          <a:lstStyle/>
          <a:p>
            <a:fld id="{39A857F5-96C8-461D-A78C-38E92FE1C522}" type="slidenum">
              <a:rPr lang="en-US" smtClean="0"/>
              <a:pPr/>
              <a:t>17</a:t>
            </a:fld>
            <a:r>
              <a:rPr lang="en-US" dirty="0"/>
              <a:t>/17</a:t>
            </a:r>
          </a:p>
        </p:txBody>
      </p:sp>
    </p:spTree>
    <p:extLst>
      <p:ext uri="{BB962C8B-B14F-4D97-AF65-F5344CB8AC3E}">
        <p14:creationId xmlns:p14="http://schemas.microsoft.com/office/powerpoint/2010/main" val="2040871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AB28E-BAF4-438C-A475-0D041A6A1E05}"/>
              </a:ext>
            </a:extLst>
          </p:cNvPr>
          <p:cNvSpPr>
            <a:spLocks noGrp="1"/>
          </p:cNvSpPr>
          <p:nvPr>
            <p:ph type="title"/>
          </p:nvPr>
        </p:nvSpPr>
        <p:spPr>
          <a:xfrm>
            <a:off x="7994332" y="412053"/>
            <a:ext cx="3533775" cy="1727643"/>
          </a:xfrm>
        </p:spPr>
        <p:txBody>
          <a:bodyPr/>
          <a:lstStyle/>
          <a:p>
            <a:r>
              <a:rPr lang="en-US" dirty="0"/>
              <a:t>Thank you</a:t>
            </a:r>
          </a:p>
        </p:txBody>
      </p:sp>
      <p:pic>
        <p:nvPicPr>
          <p:cNvPr id="10" name="Picture Placeholder 9" descr="Close-up of a DJ playing on his Deck">
            <a:extLst>
              <a:ext uri="{FF2B5EF4-FFF2-40B4-BE49-F238E27FC236}">
                <a16:creationId xmlns:a16="http://schemas.microsoft.com/office/drawing/2014/main" id="{05C410A7-E92A-4EFD-A6AE-36748F8E33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7715250" cy="6409944"/>
          </a:xfrm>
        </p:spPr>
      </p:pic>
      <p:sp>
        <p:nvSpPr>
          <p:cNvPr id="2" name="Footer Placeholder 1">
            <a:extLst>
              <a:ext uri="{FF2B5EF4-FFF2-40B4-BE49-F238E27FC236}">
                <a16:creationId xmlns:a16="http://schemas.microsoft.com/office/drawing/2014/main" id="{DCE49CC8-6A9D-4BEB-8ED2-83DB2D140C74}"/>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7" name="Content Placeholder 6">
            <a:extLst>
              <a:ext uri="{FF2B5EF4-FFF2-40B4-BE49-F238E27FC236}">
                <a16:creationId xmlns:a16="http://schemas.microsoft.com/office/drawing/2014/main" id="{E3EE2CE0-415A-4D6D-882C-D348C67CFBE8}"/>
              </a:ext>
            </a:extLst>
          </p:cNvPr>
          <p:cNvSpPr>
            <a:spLocks noGrp="1"/>
          </p:cNvSpPr>
          <p:nvPr>
            <p:ph sz="quarter" idx="14"/>
          </p:nvPr>
        </p:nvSpPr>
        <p:spPr>
          <a:xfrm>
            <a:off x="7909560" y="2530475"/>
            <a:ext cx="4091940" cy="3427413"/>
          </a:xfrm>
        </p:spPr>
        <p:txBody>
          <a:bodyPr/>
          <a:lstStyle/>
          <a:p>
            <a:r>
              <a:rPr lang="en-US" dirty="0"/>
              <a:t>Mohammed Bilal Ansari</a:t>
            </a:r>
          </a:p>
          <a:p>
            <a:r>
              <a:rPr lang="en-US" dirty="0"/>
              <a:t>mohammed_bilal.ansari@etu.uca.fr</a:t>
            </a:r>
          </a:p>
        </p:txBody>
      </p:sp>
      <p:sp>
        <p:nvSpPr>
          <p:cNvPr id="8" name="Date Placeholder 12">
            <a:extLst>
              <a:ext uri="{FF2B5EF4-FFF2-40B4-BE49-F238E27FC236}">
                <a16:creationId xmlns:a16="http://schemas.microsoft.com/office/drawing/2014/main" id="{EBA2E3CC-7C18-4F7F-AC81-720C8E2EF7F2}"/>
              </a:ext>
            </a:extLst>
          </p:cNvPr>
          <p:cNvSpPr>
            <a:spLocks noGrp="1"/>
          </p:cNvSpPr>
          <p:nvPr>
            <p:ph type="dt" sz="half" idx="10"/>
          </p:nvPr>
        </p:nvSpPr>
        <p:spPr>
          <a:xfrm>
            <a:off x="7812544" y="6409478"/>
            <a:ext cx="3702392" cy="448830"/>
          </a:xfrm>
        </p:spPr>
        <p:txBody>
          <a:bodyPr/>
          <a:lstStyle/>
          <a:p>
            <a:r>
              <a:rPr lang="en-US" dirty="0"/>
              <a:t>Thursday, March 25, 2021</a:t>
            </a:r>
          </a:p>
        </p:txBody>
      </p:sp>
      <p:sp>
        <p:nvSpPr>
          <p:cNvPr id="9" name="Slide Number Placeholder 13">
            <a:extLst>
              <a:ext uri="{FF2B5EF4-FFF2-40B4-BE49-F238E27FC236}">
                <a16:creationId xmlns:a16="http://schemas.microsoft.com/office/drawing/2014/main" id="{4D7BBA26-F7BB-441B-97C3-C8FC84C09409}"/>
              </a:ext>
            </a:extLst>
          </p:cNvPr>
          <p:cNvSpPr>
            <a:spLocks noGrp="1"/>
          </p:cNvSpPr>
          <p:nvPr>
            <p:ph type="sldNum" sz="quarter" idx="12"/>
          </p:nvPr>
        </p:nvSpPr>
        <p:spPr>
          <a:xfrm>
            <a:off x="11152329" y="6408742"/>
            <a:ext cx="956001" cy="448830"/>
          </a:xfrm>
        </p:spPr>
        <p:txBody>
          <a:bodyPr/>
          <a:lstStyle/>
          <a:p>
            <a:fld id="{39A857F5-96C8-461D-A78C-38E92FE1C522}" type="slidenum">
              <a:rPr lang="en-US" smtClean="0"/>
              <a:pPr/>
              <a:t>18</a:t>
            </a:fld>
            <a:r>
              <a:rPr lang="en-US" dirty="0"/>
              <a:t>/17</a:t>
            </a:r>
          </a:p>
        </p:txBody>
      </p:sp>
    </p:spTree>
    <p:extLst>
      <p:ext uri="{BB962C8B-B14F-4D97-AF65-F5344CB8AC3E}">
        <p14:creationId xmlns:p14="http://schemas.microsoft.com/office/powerpoint/2010/main" val="348600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C368-94C3-4438-BABC-31C920479974}"/>
              </a:ext>
            </a:extLst>
          </p:cNvPr>
          <p:cNvSpPr>
            <a:spLocks noGrp="1"/>
          </p:cNvSpPr>
          <p:nvPr>
            <p:ph type="title"/>
          </p:nvPr>
        </p:nvSpPr>
        <p:spPr>
          <a:xfrm>
            <a:off x="518616" y="472966"/>
            <a:ext cx="3125336" cy="3342289"/>
          </a:xfrm>
        </p:spPr>
        <p:txBody>
          <a:bodyPr/>
          <a:lstStyle/>
          <a:p>
            <a:r>
              <a:rPr lang="en-US"/>
              <a:t>outline</a:t>
            </a:r>
            <a:endParaRPr lang="en-US" dirty="0"/>
          </a:p>
        </p:txBody>
      </p:sp>
      <p:sp>
        <p:nvSpPr>
          <p:cNvPr id="16" name="Footer Placeholder 15">
            <a:extLst>
              <a:ext uri="{FF2B5EF4-FFF2-40B4-BE49-F238E27FC236}">
                <a16:creationId xmlns:a16="http://schemas.microsoft.com/office/drawing/2014/main" id="{916FA212-79E7-4F38-B08F-FC68988E5BEC}"/>
              </a:ext>
            </a:extLst>
          </p:cNvPr>
          <p:cNvSpPr>
            <a:spLocks noGrp="1"/>
          </p:cNvSpPr>
          <p:nvPr>
            <p:ph type="ftr" sz="quarter" idx="11"/>
          </p:nvPr>
        </p:nvSpPr>
        <p:spPr>
          <a:xfrm rot="5400000">
            <a:off x="-1828801" y="1912217"/>
            <a:ext cx="4114800" cy="457200"/>
          </a:xfrm>
        </p:spPr>
        <p:txBody>
          <a:bodyPr/>
          <a:lstStyle/>
          <a:p>
            <a:r>
              <a:rPr lang="en-US"/>
              <a:t>Sample Footer Text</a:t>
            </a:r>
            <a:endParaRPr lang="en-US" dirty="0"/>
          </a:p>
        </p:txBody>
      </p:sp>
      <p:graphicFrame>
        <p:nvGraphicFramePr>
          <p:cNvPr id="20" name="Content Placeholder 2">
            <a:extLst>
              <a:ext uri="{FF2B5EF4-FFF2-40B4-BE49-F238E27FC236}">
                <a16:creationId xmlns:a16="http://schemas.microsoft.com/office/drawing/2014/main" id="{0D70C2BB-51B8-48C9-AB12-4927516B1E1D}"/>
              </a:ext>
            </a:extLst>
          </p:cNvPr>
          <p:cNvGraphicFramePr>
            <a:graphicFrameLocks noGrp="1"/>
          </p:cNvGraphicFramePr>
          <p:nvPr>
            <p:ph sz="quarter" idx="16"/>
            <p:extLst>
              <p:ext uri="{D42A27DB-BD31-4B8C-83A1-F6EECF244321}">
                <p14:modId xmlns:p14="http://schemas.microsoft.com/office/powerpoint/2010/main" val="1455656772"/>
              </p:ext>
            </p:extLst>
          </p:nvPr>
        </p:nvGraphicFramePr>
        <p:xfrm>
          <a:off x="4103649" y="863600"/>
          <a:ext cx="4116426"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Date Placeholder 12">
            <a:extLst>
              <a:ext uri="{FF2B5EF4-FFF2-40B4-BE49-F238E27FC236}">
                <a16:creationId xmlns:a16="http://schemas.microsoft.com/office/drawing/2014/main" id="{6C36903A-8E11-4CCF-BB75-9C2BA05F8E19}"/>
              </a:ext>
            </a:extLst>
          </p:cNvPr>
          <p:cNvSpPr>
            <a:spLocks noGrp="1"/>
          </p:cNvSpPr>
          <p:nvPr>
            <p:ph type="dt" sz="half" idx="10"/>
          </p:nvPr>
        </p:nvSpPr>
        <p:spPr>
          <a:xfrm>
            <a:off x="7910111" y="6409170"/>
            <a:ext cx="3702392" cy="448830"/>
          </a:xfrm>
        </p:spPr>
        <p:txBody>
          <a:bodyPr/>
          <a:lstStyle/>
          <a:p>
            <a:r>
              <a:rPr lang="en-US" dirty="0"/>
              <a:t>Thursday, March 25, 2021</a:t>
            </a:r>
          </a:p>
        </p:txBody>
      </p:sp>
      <p:sp>
        <p:nvSpPr>
          <p:cNvPr id="14" name="Slide Number Placeholder 13">
            <a:extLst>
              <a:ext uri="{FF2B5EF4-FFF2-40B4-BE49-F238E27FC236}">
                <a16:creationId xmlns:a16="http://schemas.microsoft.com/office/drawing/2014/main" id="{D5E3C6B7-507C-4330-B4B5-6B3975EF0BEE}"/>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2</a:t>
            </a:fld>
            <a:r>
              <a:rPr lang="en-US" dirty="0"/>
              <a:t>/17</a:t>
            </a:r>
          </a:p>
        </p:txBody>
      </p:sp>
      <p:pic>
        <p:nvPicPr>
          <p:cNvPr id="15" name="Picture 14">
            <a:extLst>
              <a:ext uri="{FF2B5EF4-FFF2-40B4-BE49-F238E27FC236}">
                <a16:creationId xmlns:a16="http://schemas.microsoft.com/office/drawing/2014/main" id="{4ABE05CC-662A-4422-A6FF-0C77B15D43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4722" y="760401"/>
            <a:ext cx="2678494" cy="228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a:extLst>
              <a:ext uri="{FF2B5EF4-FFF2-40B4-BE49-F238E27FC236}">
                <a16:creationId xmlns:a16="http://schemas.microsoft.com/office/drawing/2014/main" id="{92500EA3-1C48-47F2-A6E5-5A1CC08491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6024" y="3811912"/>
            <a:ext cx="2602979" cy="2354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9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031E443-D329-4F16-84E5-D4DFC4221E4A}"/>
              </a:ext>
            </a:extLst>
          </p:cNvPr>
          <p:cNvSpPr>
            <a:spLocks noGrp="1"/>
          </p:cNvSpPr>
          <p:nvPr>
            <p:ph idx="1"/>
          </p:nvPr>
        </p:nvSpPr>
        <p:spPr>
          <a:xfrm>
            <a:off x="791658" y="2556203"/>
            <a:ext cx="10190163" cy="3468688"/>
          </a:xfrm>
        </p:spPr>
        <p:txBody>
          <a:bodyPr>
            <a:normAutofit lnSpcReduction="10000"/>
          </a:bodyPr>
          <a:lstStyle/>
          <a:p>
            <a:r>
              <a:rPr lang="en-US" sz="2100" dirty="0">
                <a:latin typeface="Times New Roman" panose="02020603050405020304" pitchFamily="18" charset="0"/>
                <a:cs typeface="Times New Roman" panose="02020603050405020304" pitchFamily="18" charset="0"/>
              </a:rPr>
              <a:t>Scheduling jobs on fabric dying machines such that it optimizes multiple objective like setup time, shade consistency, makespan etc.</a:t>
            </a:r>
          </a:p>
          <a:p>
            <a:pPr marL="0" indent="0">
              <a:buNone/>
            </a:pPr>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There are certain constraints that need to be followed to ensure that each job is processed only on one machine. </a:t>
            </a:r>
          </a:p>
          <a:p>
            <a:pPr marL="0" indent="0">
              <a:buNone/>
            </a:pPr>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ea typeface="Calibri" panose="020F0502020204030204" pitchFamily="34" charset="0"/>
                <a:cs typeface="Times New Roman" panose="02020603050405020304" pitchFamily="18" charset="0"/>
              </a:rPr>
              <a:t>C</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ertain jobs are not scheduled after certain others to reduce defects and effort to setup the machine. </a:t>
            </a:r>
            <a:endParaRPr lang="en-US" sz="21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7" name="Title 1">
            <a:extLst>
              <a:ext uri="{FF2B5EF4-FFF2-40B4-BE49-F238E27FC236}">
                <a16:creationId xmlns:a16="http://schemas.microsoft.com/office/drawing/2014/main" id="{2D5BCC5C-3EC7-4459-AF3A-8F72566A930F}"/>
              </a:ext>
            </a:extLst>
          </p:cNvPr>
          <p:cNvSpPr>
            <a:spLocks noGrp="1"/>
          </p:cNvSpPr>
          <p:nvPr>
            <p:ph type="title"/>
          </p:nvPr>
        </p:nvSpPr>
        <p:spPr>
          <a:xfrm>
            <a:off x="740541" y="612392"/>
            <a:ext cx="10241280" cy="728472"/>
          </a:xfrm>
        </p:spPr>
        <p:txBody>
          <a:bodyPr/>
          <a:lstStyle/>
          <a:p>
            <a:r>
              <a:rPr lang="en-US" dirty="0"/>
              <a:t>Problem statement</a:t>
            </a:r>
          </a:p>
        </p:txBody>
      </p:sp>
      <p:sp>
        <p:nvSpPr>
          <p:cNvPr id="8" name="Date Placeholder 12">
            <a:extLst>
              <a:ext uri="{FF2B5EF4-FFF2-40B4-BE49-F238E27FC236}">
                <a16:creationId xmlns:a16="http://schemas.microsoft.com/office/drawing/2014/main" id="{E7982BE5-0FEA-46E1-89D2-92744990D65A}"/>
              </a:ext>
            </a:extLst>
          </p:cNvPr>
          <p:cNvSpPr>
            <a:spLocks noGrp="1"/>
          </p:cNvSpPr>
          <p:nvPr>
            <p:ph type="dt" sz="half" idx="10"/>
          </p:nvPr>
        </p:nvSpPr>
        <p:spPr>
          <a:xfrm>
            <a:off x="7910111" y="6409170"/>
            <a:ext cx="3702392" cy="448830"/>
          </a:xfrm>
        </p:spPr>
        <p:txBody>
          <a:bodyPr/>
          <a:lstStyle/>
          <a:p>
            <a:r>
              <a:rPr lang="en-US" dirty="0"/>
              <a:t>Thursday, March 25, 2021</a:t>
            </a:r>
          </a:p>
        </p:txBody>
      </p:sp>
      <p:sp>
        <p:nvSpPr>
          <p:cNvPr id="9" name="Slide Number Placeholder 13">
            <a:extLst>
              <a:ext uri="{FF2B5EF4-FFF2-40B4-BE49-F238E27FC236}">
                <a16:creationId xmlns:a16="http://schemas.microsoft.com/office/drawing/2014/main" id="{6EDE5869-E91A-4C94-A3BD-58E12E850200}"/>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3</a:t>
            </a:fld>
            <a:r>
              <a:rPr lang="en-US" dirty="0"/>
              <a:t>/17</a:t>
            </a:r>
          </a:p>
        </p:txBody>
      </p:sp>
    </p:spTree>
    <p:extLst>
      <p:ext uri="{BB962C8B-B14F-4D97-AF65-F5344CB8AC3E}">
        <p14:creationId xmlns:p14="http://schemas.microsoft.com/office/powerpoint/2010/main" val="287719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031E443-D329-4F16-84E5-D4DFC4221E4A}"/>
                  </a:ext>
                </a:extLst>
              </p:cNvPr>
              <p:cNvSpPr>
                <a:spLocks noGrp="1"/>
              </p:cNvSpPr>
              <p:nvPr>
                <p:ph idx="1"/>
              </p:nvPr>
            </p:nvSpPr>
            <p:spPr>
              <a:xfrm>
                <a:off x="791658" y="2396358"/>
                <a:ext cx="10190163" cy="4013585"/>
              </a:xfrm>
            </p:spPr>
            <p:txBody>
              <a:bodyPr/>
              <a:lstStyle/>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𝜙</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 {1, 2, .....</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    </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 {1, 2, .....</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800" dirty="0">
                  <a:effectLst/>
                  <a:ea typeface="Calibri" panose="020F0502020204030204" pitchFamily="34" charset="0"/>
                  <a:cs typeface="Times New Roman" panose="02020603050405020304" pitchFamily="18" charset="0"/>
                </a:endParaRPr>
              </a:p>
              <a:p>
                <a14:m>
                  <m:oMath xmlns:m="http://schemas.openxmlformats.org/officeDocument/2006/math">
                    <m:r>
                      <a:rPr lang="en-US" sz="1800" b="1"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𝑴</m:t>
                    </m:r>
                    <m:r>
                      <a:rPr lang="en-US" sz="1800" b="1"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𝜖</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1800" i="1">
                            <a:solidFill>
                              <a:srgbClr val="000000"/>
                            </a:solidFill>
                            <a:effectLst/>
                            <a:latin typeface="Cambria Math" panose="020405030504060302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{0,1}</m:t>
                        </m:r>
                      </m:e>
                      <m:sup>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sup>
                    </m:sSup>
                  </m:oMath>
                </a14:m>
                <a:endParaRPr lang="en-US" sz="1800" dirty="0">
                  <a:effectLst/>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800" i="1">
                                  <a:effectLst/>
                                  <a:latin typeface="Cambria Math" panose="02040503050406030204" pitchFamily="18" charset="0"/>
                                  <a:ea typeface="Calibri" panose="020F0502020204030204" pitchFamily="34" charset="0"/>
                                  <a:cs typeface="Times New Roman" panose="02020603050405020304" pitchFamily="18" charset="0"/>
                                </a:rPr>
                                <m:t>1,   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𝑖𝑓</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𝑚𝑎𝑐h𝑖𝑛𝑒</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𝑝𝑟𝑜𝑐𝑒𝑠𝑠𝑒𝑠</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𝑡h𝑒</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𝑗𝑜𝑏</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e>
                              <m:r>
                                <a:rPr lang="en-US" sz="1800" i="1">
                                  <a:effectLst/>
                                  <a:latin typeface="Cambria Math" panose="02040503050406030204" pitchFamily="18" charset="0"/>
                                  <a:ea typeface="Calibri" panose="020F0502020204030204" pitchFamily="34" charset="0"/>
                                  <a:cs typeface="Times New Roman" panose="02020603050405020304" pitchFamily="18" charset="0"/>
                                </a:rPr>
                                <m:t>0,   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𝑂𝑡h𝑒𝑟𝑤𝑖𝑠𝑒</m:t>
                              </m:r>
                            </m:e>
                          </m:eqAr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14:m>
                  <m:oMath xmlns:m="http://schemas.openxmlformats.org/officeDocument/2006/math">
                    <m: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t>𝑱</m:t>
                    </m:r>
                    <m: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1800" i="1">
                            <a:effectLst/>
                            <a:latin typeface="Cambria Math" panose="02040503050406030204" pitchFamily="18"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{0,1}</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sSup>
                  </m:oMath>
                </a14:m>
                <a:endParaRPr lang="en-US" sz="1800" b="1" dirty="0">
                  <a:effectLst/>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𝐽</m:t>
                          </m:r>
                        </m:e>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800" i="1">
                                  <a:effectLst/>
                                  <a:latin typeface="Cambria Math" panose="02040503050406030204" pitchFamily="18" charset="0"/>
                                  <a:ea typeface="Calibri" panose="020F0502020204030204" pitchFamily="34" charset="0"/>
                                  <a:cs typeface="Times New Roman" panose="02020603050405020304" pitchFamily="18" charset="0"/>
                                </a:rPr>
                                <m:t>1,   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𝑖𝑓</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𝑗𝑜𝑏</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𝑖𝑠</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𝑝𝑟𝑜𝑐𝑒𝑠𝑠𝑒𝑑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𝑖𝑚𝑚𝑒𝑑𝑖𝑎𝑡𝑒𝑙𝑦</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𝑏𝑒𝑓𝑜𝑟𝑒</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e>
                            <m:e>
                              <m:r>
                                <a:rPr lang="en-US" sz="1800" i="1">
                                  <a:effectLst/>
                                  <a:latin typeface="Cambria Math" panose="02040503050406030204" pitchFamily="18" charset="0"/>
                                  <a:ea typeface="Calibri" panose="020F0502020204030204" pitchFamily="34" charset="0"/>
                                  <a:cs typeface="Times New Roman" panose="02020603050405020304" pitchFamily="18" charset="0"/>
                                </a:rPr>
                                <m:t>0,   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𝑂𝑡h𝑒𝑟𝑤𝑖𝑠𝑒</m:t>
                              </m:r>
                            </m:e>
                          </m:eqArr>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4" name="Content Placeholder 3">
                <a:extLst>
                  <a:ext uri="{FF2B5EF4-FFF2-40B4-BE49-F238E27FC236}">
                    <a16:creationId xmlns:a16="http://schemas.microsoft.com/office/drawing/2014/main" id="{7031E443-D329-4F16-84E5-D4DFC4221E4A}"/>
                  </a:ext>
                </a:extLst>
              </p:cNvPr>
              <p:cNvSpPr>
                <a:spLocks noGrp="1" noRot="1" noChangeAspect="1" noMove="1" noResize="1" noEditPoints="1" noAdjustHandles="1" noChangeArrowheads="1" noChangeShapeType="1" noTextEdit="1"/>
              </p:cNvSpPr>
              <p:nvPr>
                <p:ph idx="1"/>
              </p:nvPr>
            </p:nvSpPr>
            <p:spPr>
              <a:xfrm>
                <a:off x="791658" y="2396358"/>
                <a:ext cx="10190163" cy="4013585"/>
              </a:xfrm>
              <a:blipFill>
                <a:blip r:embed="rId2"/>
                <a:stretch>
                  <a:fillRect l="-1317"/>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2D5BCC5C-3EC7-4459-AF3A-8F72566A930F}"/>
              </a:ext>
            </a:extLst>
          </p:cNvPr>
          <p:cNvSpPr>
            <a:spLocks noGrp="1"/>
          </p:cNvSpPr>
          <p:nvPr>
            <p:ph type="title"/>
          </p:nvPr>
        </p:nvSpPr>
        <p:spPr>
          <a:xfrm>
            <a:off x="740541" y="612392"/>
            <a:ext cx="10241280" cy="728472"/>
          </a:xfrm>
        </p:spPr>
        <p:txBody>
          <a:bodyPr>
            <a:normAutofit/>
          </a:bodyPr>
          <a:lstStyle/>
          <a:p>
            <a:r>
              <a:rPr lang="en-US" dirty="0"/>
              <a:t>PROBLEM FORMULATION</a:t>
            </a:r>
          </a:p>
        </p:txBody>
      </p:sp>
      <p:sp>
        <p:nvSpPr>
          <p:cNvPr id="8" name="Title 1">
            <a:extLst>
              <a:ext uri="{FF2B5EF4-FFF2-40B4-BE49-F238E27FC236}">
                <a16:creationId xmlns:a16="http://schemas.microsoft.com/office/drawing/2014/main" id="{8AC84CA0-71A5-4302-ABE1-E68BA862A123}"/>
              </a:ext>
            </a:extLst>
          </p:cNvPr>
          <p:cNvSpPr txBox="1">
            <a:spLocks/>
          </p:cNvSpPr>
          <p:nvPr/>
        </p:nvSpPr>
        <p:spPr>
          <a:xfrm>
            <a:off x="740541" y="1500477"/>
            <a:ext cx="10241280" cy="44805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bg1"/>
                </a:solidFill>
                <a:latin typeface="+mj-lt"/>
                <a:ea typeface="+mj-ea"/>
                <a:cs typeface="+mj-cs"/>
              </a:defRPr>
            </a:lvl1pPr>
          </a:lstStyle>
          <a:p>
            <a:r>
              <a:rPr lang="en-US" sz="1800" cap="none" dirty="0">
                <a:effectLst/>
                <a:latin typeface="Times New Roman" panose="02020603050405020304" pitchFamily="18" charset="0"/>
                <a:ea typeface="Calibri" panose="020F0502020204030204" pitchFamily="34" charset="0"/>
              </a:rPr>
              <a:t>Decision Variables</a:t>
            </a:r>
            <a:endParaRPr lang="en-US" cap="none" dirty="0"/>
          </a:p>
        </p:txBody>
      </p:sp>
      <p:sp>
        <p:nvSpPr>
          <p:cNvPr id="9" name="Date Placeholder 12">
            <a:extLst>
              <a:ext uri="{FF2B5EF4-FFF2-40B4-BE49-F238E27FC236}">
                <a16:creationId xmlns:a16="http://schemas.microsoft.com/office/drawing/2014/main" id="{17EDBDAB-BAAD-4730-B16A-0AEDB3F101B3}"/>
              </a:ext>
            </a:extLst>
          </p:cNvPr>
          <p:cNvSpPr>
            <a:spLocks noGrp="1"/>
          </p:cNvSpPr>
          <p:nvPr>
            <p:ph type="dt" sz="half" idx="10"/>
          </p:nvPr>
        </p:nvSpPr>
        <p:spPr>
          <a:xfrm>
            <a:off x="7910111" y="6409170"/>
            <a:ext cx="3702392" cy="448830"/>
          </a:xfrm>
        </p:spPr>
        <p:txBody>
          <a:bodyPr/>
          <a:lstStyle/>
          <a:p>
            <a:r>
              <a:rPr lang="en-US" dirty="0"/>
              <a:t>Thursday, March 25, 2021</a:t>
            </a:r>
          </a:p>
        </p:txBody>
      </p:sp>
      <p:sp>
        <p:nvSpPr>
          <p:cNvPr id="10" name="Slide Number Placeholder 13">
            <a:extLst>
              <a:ext uri="{FF2B5EF4-FFF2-40B4-BE49-F238E27FC236}">
                <a16:creationId xmlns:a16="http://schemas.microsoft.com/office/drawing/2014/main" id="{59FAFEFA-AD31-4248-9173-8D6848B1C64C}"/>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4</a:t>
            </a:fld>
            <a:r>
              <a:rPr lang="en-US" dirty="0"/>
              <a:t>/17</a:t>
            </a:r>
          </a:p>
        </p:txBody>
      </p:sp>
    </p:spTree>
    <p:extLst>
      <p:ext uri="{BB962C8B-B14F-4D97-AF65-F5344CB8AC3E}">
        <p14:creationId xmlns:p14="http://schemas.microsoft.com/office/powerpoint/2010/main" val="116779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031E443-D329-4F16-84E5-D4DFC4221E4A}"/>
                  </a:ext>
                </a:extLst>
              </p:cNvPr>
              <p:cNvSpPr>
                <a:spLocks noGrp="1"/>
              </p:cNvSpPr>
              <p:nvPr>
                <p:ph idx="1"/>
              </p:nvPr>
            </p:nvSpPr>
            <p:spPr>
              <a:xfrm>
                <a:off x="791658" y="2396358"/>
                <a:ext cx="10190163" cy="4013585"/>
              </a:xfrm>
            </p:spPr>
            <p:txBody>
              <a:bodyPr/>
              <a:lstStyle/>
              <a:p>
                <a:pPr marL="0" indent="0">
                  <a:buNone/>
                </a:pPr>
                <a:endParaRPr lang="en-US" sz="1800" dirty="0">
                  <a:effectLst/>
                  <a:ea typeface="Calibri" panose="020F0502020204030204" pitchFamily="34" charset="0"/>
                  <a:cs typeface="Times New Roman" panose="02020603050405020304" pitchFamily="18" charset="0"/>
                </a:endParaRPr>
              </a:p>
              <a:p>
                <a14:m>
                  <m:oMath xmlns:m="http://schemas.openxmlformats.org/officeDocument/2006/math">
                    <m:r>
                      <m:rPr>
                        <m:nor/>
                      </m:rPr>
                      <a:rPr lang="en-US"/>
                      <m:t>Machine</m:t>
                    </m:r>
                    <m:r>
                      <m:rPr>
                        <m:nor/>
                      </m:rPr>
                      <a:rPr lang="en-US"/>
                      <m:t> </m:t>
                    </m:r>
                    <m:r>
                      <m:rPr>
                        <m:nor/>
                      </m:rPr>
                      <a:rPr lang="en-US"/>
                      <m:t>Vector</m:t>
                    </m:r>
                    <m:r>
                      <m:rPr>
                        <m:nor/>
                      </m:rPr>
                      <a:rPr lang="en-US"/>
                      <m:t> </m:t>
                    </m:r>
                    <m:r>
                      <m:rPr>
                        <m:nor/>
                      </m:rPr>
                      <a:rPr lang="en-US"/>
                      <m:t>Representation</m:t>
                    </m:r>
                  </m:oMath>
                </a14:m>
                <a:endParaRPr lang="en-US" sz="1800" dirty="0">
                  <a:effectLst/>
                  <a:ea typeface="Calibri" panose="020F0502020204030204" pitchFamily="34" charset="0"/>
                  <a:cs typeface="Times New Roman" panose="02020603050405020304" pitchFamily="18" charset="0"/>
                </a:endParaRPr>
              </a:p>
              <a:p>
                <a:pPr marL="0" indent="0">
                  <a:buNone/>
                </a:pP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M1:</a:t>
                </a:r>
              </a:p>
              <a:p>
                <a:pPr marL="0" indent="0">
                  <a:buNone/>
                </a:pPr>
                <a:endParaRPr lang="en-US" dirty="0"/>
              </a:p>
              <a:p>
                <a:r>
                  <a:rPr lang="en-US" dirty="0"/>
                  <a:t>J</a:t>
                </a:r>
                <a14:m>
                  <m:oMath xmlns:m="http://schemas.openxmlformats.org/officeDocument/2006/math">
                    <m:r>
                      <m:rPr>
                        <m:nor/>
                      </m:rPr>
                      <a:rPr lang="en-US"/>
                      <m:t>ob</m:t>
                    </m:r>
                    <m:r>
                      <m:rPr>
                        <m:nor/>
                      </m:rPr>
                      <a:rPr lang="en-US"/>
                      <m:t> </m:t>
                    </m:r>
                    <m:r>
                      <m:rPr>
                        <m:nor/>
                      </m:rPr>
                      <a:rPr lang="en-US"/>
                      <m:t>Vector</m:t>
                    </m:r>
                    <m:r>
                      <m:rPr>
                        <m:nor/>
                      </m:rPr>
                      <a:rPr lang="en-US"/>
                      <m:t> </m:t>
                    </m:r>
                    <m:r>
                      <m:rPr>
                        <m:nor/>
                      </m:rPr>
                      <a:rPr lang="en-US"/>
                      <m:t>Representation</m:t>
                    </m:r>
                  </m:oMath>
                </a14:m>
                <a:endParaRPr lang="en-US" dirty="0"/>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J2</a:t>
                </a:r>
                <a:r>
                  <a:rPr lang="en-US" sz="1800" dirty="0">
                    <a:effectLst/>
                    <a:latin typeface="Calibri" panose="020F0502020204030204" pitchFamily="34" charset="0"/>
                    <a:ea typeface="Calibri" panose="020F0502020204030204" pitchFamily="34" charset="0"/>
                    <a:cs typeface="Times New Roman" panose="02020603050405020304" pitchFamily="18" charset="0"/>
                  </a:rPr>
                  <a:t>(In): </a:t>
                </a:r>
              </a:p>
              <a:p>
                <a:pPr marL="0" indent="0">
                  <a:buNone/>
                </a:pPr>
                <a:endParaRPr lang="en-US" dirty="0"/>
              </a:p>
              <a:p>
                <a:pPr marL="0" indent="0">
                  <a:buNone/>
                </a:pPr>
                <a:r>
                  <a:rPr lang="en-US" sz="2000" dirty="0">
                    <a:latin typeface="Calibri" panose="020F0502020204030204" pitchFamily="34" charset="0"/>
                    <a:ea typeface="Calibri" panose="020F0502020204030204" pitchFamily="34" charset="0"/>
                    <a:cs typeface="Times New Roman" panose="02020603050405020304" pitchFamily="18" charset="0"/>
                  </a:rPr>
                  <a:t>J2</a:t>
                </a:r>
                <a:r>
                  <a:rPr lang="en-US" sz="2000" dirty="0">
                    <a:effectLst/>
                    <a:latin typeface="Calibri" panose="020F0502020204030204" pitchFamily="34" charset="0"/>
                    <a:ea typeface="Calibri" panose="020F0502020204030204" pitchFamily="34" charset="0"/>
                    <a:cs typeface="Times New Roman" panose="02020603050405020304" pitchFamily="18" charset="0"/>
                  </a:rPr>
                  <a:t>(Out):</a:t>
                </a:r>
                <a:endParaRPr lang="en-US" dirty="0"/>
              </a:p>
            </p:txBody>
          </p:sp>
        </mc:Choice>
        <mc:Fallback xmlns="">
          <p:sp>
            <p:nvSpPr>
              <p:cNvPr id="4" name="Content Placeholder 3">
                <a:extLst>
                  <a:ext uri="{FF2B5EF4-FFF2-40B4-BE49-F238E27FC236}">
                    <a16:creationId xmlns:a16="http://schemas.microsoft.com/office/drawing/2014/main" id="{7031E443-D329-4F16-84E5-D4DFC4221E4A}"/>
                  </a:ext>
                </a:extLst>
              </p:cNvPr>
              <p:cNvSpPr>
                <a:spLocks noGrp="1" noRot="1" noChangeAspect="1" noMove="1" noResize="1" noEditPoints="1" noAdjustHandles="1" noChangeArrowheads="1" noChangeShapeType="1" noTextEdit="1"/>
              </p:cNvSpPr>
              <p:nvPr>
                <p:ph idx="1"/>
              </p:nvPr>
            </p:nvSpPr>
            <p:spPr>
              <a:xfrm>
                <a:off x="791658" y="2396358"/>
                <a:ext cx="10190163" cy="4013585"/>
              </a:xfrm>
              <a:blipFill>
                <a:blip r:embed="rId2"/>
                <a:stretch>
                  <a:fillRect l="-1556"/>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2D5BCC5C-3EC7-4459-AF3A-8F72566A930F}"/>
              </a:ext>
            </a:extLst>
          </p:cNvPr>
          <p:cNvSpPr>
            <a:spLocks noGrp="1"/>
          </p:cNvSpPr>
          <p:nvPr>
            <p:ph type="title"/>
          </p:nvPr>
        </p:nvSpPr>
        <p:spPr>
          <a:xfrm>
            <a:off x="740541" y="612392"/>
            <a:ext cx="10241280" cy="728472"/>
          </a:xfrm>
        </p:spPr>
        <p:txBody>
          <a:bodyPr>
            <a:normAutofit/>
          </a:bodyPr>
          <a:lstStyle/>
          <a:p>
            <a:r>
              <a:rPr lang="en-US" dirty="0"/>
              <a:t>PROBLEM FORMULATION</a:t>
            </a:r>
          </a:p>
        </p:txBody>
      </p:sp>
      <p:sp>
        <p:nvSpPr>
          <p:cNvPr id="8" name="Title 1">
            <a:extLst>
              <a:ext uri="{FF2B5EF4-FFF2-40B4-BE49-F238E27FC236}">
                <a16:creationId xmlns:a16="http://schemas.microsoft.com/office/drawing/2014/main" id="{8AC84CA0-71A5-4302-ABE1-E68BA862A123}"/>
              </a:ext>
            </a:extLst>
          </p:cNvPr>
          <p:cNvSpPr txBox="1">
            <a:spLocks/>
          </p:cNvSpPr>
          <p:nvPr/>
        </p:nvSpPr>
        <p:spPr>
          <a:xfrm>
            <a:off x="740541" y="1500477"/>
            <a:ext cx="10241280" cy="44805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bg1"/>
                </a:solidFill>
                <a:latin typeface="+mj-lt"/>
                <a:ea typeface="+mj-ea"/>
                <a:cs typeface="+mj-cs"/>
              </a:defRPr>
            </a:lvl1pPr>
          </a:lstStyle>
          <a:p>
            <a:r>
              <a:rPr lang="en-US" sz="1800" cap="none" dirty="0">
                <a:effectLst/>
                <a:latin typeface="Times New Roman" panose="02020603050405020304" pitchFamily="18" charset="0"/>
                <a:ea typeface="Calibri" panose="020F0502020204030204" pitchFamily="34" charset="0"/>
              </a:rPr>
              <a:t>Formulation as a Graph</a:t>
            </a:r>
            <a:endParaRPr lang="en-US" cap="none" dirty="0"/>
          </a:p>
        </p:txBody>
      </p:sp>
      <p:pic>
        <p:nvPicPr>
          <p:cNvPr id="9" name="Picture 8">
            <a:extLst>
              <a:ext uri="{FF2B5EF4-FFF2-40B4-BE49-F238E27FC236}">
                <a16:creationId xmlns:a16="http://schemas.microsoft.com/office/drawing/2014/main" id="{DBF703D8-16C0-4E99-BD67-6C0C53D4965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9695" y="1788688"/>
            <a:ext cx="2412126" cy="2161833"/>
          </a:xfrm>
          <a:prstGeom prst="rect">
            <a:avLst/>
          </a:prstGeom>
          <a:noFill/>
          <a:ln>
            <a:solidFill>
              <a:schemeClr val="tx1"/>
            </a:solidFill>
          </a:ln>
        </p:spPr>
      </p:pic>
      <p:pic>
        <p:nvPicPr>
          <p:cNvPr id="10" name="Picture 9">
            <a:extLst>
              <a:ext uri="{FF2B5EF4-FFF2-40B4-BE49-F238E27FC236}">
                <a16:creationId xmlns:a16="http://schemas.microsoft.com/office/drawing/2014/main" id="{5B5C6665-A74C-496C-A047-016EE54C782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19154" y="4154830"/>
            <a:ext cx="2095992" cy="2205064"/>
          </a:xfrm>
          <a:prstGeom prst="rect">
            <a:avLst/>
          </a:prstGeom>
          <a:noFill/>
          <a:ln>
            <a:noFill/>
          </a:ln>
        </p:spPr>
      </p:pic>
      <p:graphicFrame>
        <p:nvGraphicFramePr>
          <p:cNvPr id="12" name="Table 12">
            <a:extLst>
              <a:ext uri="{FF2B5EF4-FFF2-40B4-BE49-F238E27FC236}">
                <a16:creationId xmlns:a16="http://schemas.microsoft.com/office/drawing/2014/main" id="{8F1F99CD-E5B9-48BA-AAC7-401C5F595EE2}"/>
              </a:ext>
            </a:extLst>
          </p:cNvPr>
          <p:cNvGraphicFramePr>
            <a:graphicFrameLocks noGrp="1"/>
          </p:cNvGraphicFramePr>
          <p:nvPr>
            <p:extLst>
              <p:ext uri="{D42A27DB-BD31-4B8C-83A1-F6EECF244321}">
                <p14:modId xmlns:p14="http://schemas.microsoft.com/office/powerpoint/2010/main" val="1394326939"/>
              </p:ext>
            </p:extLst>
          </p:nvPr>
        </p:nvGraphicFramePr>
        <p:xfrm>
          <a:off x="1338317" y="3319144"/>
          <a:ext cx="6600320" cy="370840"/>
        </p:xfrm>
        <a:graphic>
          <a:graphicData uri="http://schemas.openxmlformats.org/drawingml/2006/table">
            <a:tbl>
              <a:tblPr>
                <a:tableStyleId>{5DA37D80-6434-44D0-A028-1B22A696006F}</a:tableStyleId>
              </a:tblPr>
              <a:tblGrid>
                <a:gridCol w="660032">
                  <a:extLst>
                    <a:ext uri="{9D8B030D-6E8A-4147-A177-3AD203B41FA5}">
                      <a16:colId xmlns:a16="http://schemas.microsoft.com/office/drawing/2014/main" val="2390731823"/>
                    </a:ext>
                  </a:extLst>
                </a:gridCol>
                <a:gridCol w="660032">
                  <a:extLst>
                    <a:ext uri="{9D8B030D-6E8A-4147-A177-3AD203B41FA5}">
                      <a16:colId xmlns:a16="http://schemas.microsoft.com/office/drawing/2014/main" val="1133538208"/>
                    </a:ext>
                  </a:extLst>
                </a:gridCol>
                <a:gridCol w="660032">
                  <a:extLst>
                    <a:ext uri="{9D8B030D-6E8A-4147-A177-3AD203B41FA5}">
                      <a16:colId xmlns:a16="http://schemas.microsoft.com/office/drawing/2014/main" val="1523496893"/>
                    </a:ext>
                  </a:extLst>
                </a:gridCol>
                <a:gridCol w="660032">
                  <a:extLst>
                    <a:ext uri="{9D8B030D-6E8A-4147-A177-3AD203B41FA5}">
                      <a16:colId xmlns:a16="http://schemas.microsoft.com/office/drawing/2014/main" val="2562970653"/>
                    </a:ext>
                  </a:extLst>
                </a:gridCol>
                <a:gridCol w="660032">
                  <a:extLst>
                    <a:ext uri="{9D8B030D-6E8A-4147-A177-3AD203B41FA5}">
                      <a16:colId xmlns:a16="http://schemas.microsoft.com/office/drawing/2014/main" val="908308124"/>
                    </a:ext>
                  </a:extLst>
                </a:gridCol>
                <a:gridCol w="660032">
                  <a:extLst>
                    <a:ext uri="{9D8B030D-6E8A-4147-A177-3AD203B41FA5}">
                      <a16:colId xmlns:a16="http://schemas.microsoft.com/office/drawing/2014/main" val="5115256"/>
                    </a:ext>
                  </a:extLst>
                </a:gridCol>
                <a:gridCol w="660032">
                  <a:extLst>
                    <a:ext uri="{9D8B030D-6E8A-4147-A177-3AD203B41FA5}">
                      <a16:colId xmlns:a16="http://schemas.microsoft.com/office/drawing/2014/main" val="3558362240"/>
                    </a:ext>
                  </a:extLst>
                </a:gridCol>
                <a:gridCol w="660032">
                  <a:extLst>
                    <a:ext uri="{9D8B030D-6E8A-4147-A177-3AD203B41FA5}">
                      <a16:colId xmlns:a16="http://schemas.microsoft.com/office/drawing/2014/main" val="3240915450"/>
                    </a:ext>
                  </a:extLst>
                </a:gridCol>
                <a:gridCol w="660032">
                  <a:extLst>
                    <a:ext uri="{9D8B030D-6E8A-4147-A177-3AD203B41FA5}">
                      <a16:colId xmlns:a16="http://schemas.microsoft.com/office/drawing/2014/main" val="3788034881"/>
                    </a:ext>
                  </a:extLst>
                </a:gridCol>
                <a:gridCol w="660032">
                  <a:extLst>
                    <a:ext uri="{9D8B030D-6E8A-4147-A177-3AD203B41FA5}">
                      <a16:colId xmlns:a16="http://schemas.microsoft.com/office/drawing/2014/main" val="3055023376"/>
                    </a:ext>
                  </a:extLst>
                </a:gridCol>
              </a:tblGrid>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5229417"/>
                  </a:ext>
                </a:extLst>
              </a:tr>
            </a:tbl>
          </a:graphicData>
        </a:graphic>
      </p:graphicFrame>
      <p:graphicFrame>
        <p:nvGraphicFramePr>
          <p:cNvPr id="13" name="Table 12">
            <a:extLst>
              <a:ext uri="{FF2B5EF4-FFF2-40B4-BE49-F238E27FC236}">
                <a16:creationId xmlns:a16="http://schemas.microsoft.com/office/drawing/2014/main" id="{37714455-286E-44CA-969D-3115AEFD172F}"/>
              </a:ext>
            </a:extLst>
          </p:cNvPr>
          <p:cNvGraphicFramePr>
            <a:graphicFrameLocks noGrp="1"/>
          </p:cNvGraphicFramePr>
          <p:nvPr>
            <p:extLst>
              <p:ext uri="{D42A27DB-BD31-4B8C-83A1-F6EECF244321}">
                <p14:modId xmlns:p14="http://schemas.microsoft.com/office/powerpoint/2010/main" val="2175552110"/>
              </p:ext>
            </p:extLst>
          </p:nvPr>
        </p:nvGraphicFramePr>
        <p:xfrm>
          <a:off x="1487775" y="4809393"/>
          <a:ext cx="6600320" cy="370840"/>
        </p:xfrm>
        <a:graphic>
          <a:graphicData uri="http://schemas.openxmlformats.org/drawingml/2006/table">
            <a:tbl>
              <a:tblPr>
                <a:tableStyleId>{5DA37D80-6434-44D0-A028-1B22A696006F}</a:tableStyleId>
              </a:tblPr>
              <a:tblGrid>
                <a:gridCol w="660032">
                  <a:extLst>
                    <a:ext uri="{9D8B030D-6E8A-4147-A177-3AD203B41FA5}">
                      <a16:colId xmlns:a16="http://schemas.microsoft.com/office/drawing/2014/main" val="2390731823"/>
                    </a:ext>
                  </a:extLst>
                </a:gridCol>
                <a:gridCol w="660032">
                  <a:extLst>
                    <a:ext uri="{9D8B030D-6E8A-4147-A177-3AD203B41FA5}">
                      <a16:colId xmlns:a16="http://schemas.microsoft.com/office/drawing/2014/main" val="1133538208"/>
                    </a:ext>
                  </a:extLst>
                </a:gridCol>
                <a:gridCol w="660032">
                  <a:extLst>
                    <a:ext uri="{9D8B030D-6E8A-4147-A177-3AD203B41FA5}">
                      <a16:colId xmlns:a16="http://schemas.microsoft.com/office/drawing/2014/main" val="1523496893"/>
                    </a:ext>
                  </a:extLst>
                </a:gridCol>
                <a:gridCol w="660032">
                  <a:extLst>
                    <a:ext uri="{9D8B030D-6E8A-4147-A177-3AD203B41FA5}">
                      <a16:colId xmlns:a16="http://schemas.microsoft.com/office/drawing/2014/main" val="2562970653"/>
                    </a:ext>
                  </a:extLst>
                </a:gridCol>
                <a:gridCol w="660032">
                  <a:extLst>
                    <a:ext uri="{9D8B030D-6E8A-4147-A177-3AD203B41FA5}">
                      <a16:colId xmlns:a16="http://schemas.microsoft.com/office/drawing/2014/main" val="908308124"/>
                    </a:ext>
                  </a:extLst>
                </a:gridCol>
                <a:gridCol w="660032">
                  <a:extLst>
                    <a:ext uri="{9D8B030D-6E8A-4147-A177-3AD203B41FA5}">
                      <a16:colId xmlns:a16="http://schemas.microsoft.com/office/drawing/2014/main" val="5115256"/>
                    </a:ext>
                  </a:extLst>
                </a:gridCol>
                <a:gridCol w="660032">
                  <a:extLst>
                    <a:ext uri="{9D8B030D-6E8A-4147-A177-3AD203B41FA5}">
                      <a16:colId xmlns:a16="http://schemas.microsoft.com/office/drawing/2014/main" val="3558362240"/>
                    </a:ext>
                  </a:extLst>
                </a:gridCol>
                <a:gridCol w="660032">
                  <a:extLst>
                    <a:ext uri="{9D8B030D-6E8A-4147-A177-3AD203B41FA5}">
                      <a16:colId xmlns:a16="http://schemas.microsoft.com/office/drawing/2014/main" val="3240915450"/>
                    </a:ext>
                  </a:extLst>
                </a:gridCol>
                <a:gridCol w="660032">
                  <a:extLst>
                    <a:ext uri="{9D8B030D-6E8A-4147-A177-3AD203B41FA5}">
                      <a16:colId xmlns:a16="http://schemas.microsoft.com/office/drawing/2014/main" val="3788034881"/>
                    </a:ext>
                  </a:extLst>
                </a:gridCol>
                <a:gridCol w="660032">
                  <a:extLst>
                    <a:ext uri="{9D8B030D-6E8A-4147-A177-3AD203B41FA5}">
                      <a16:colId xmlns:a16="http://schemas.microsoft.com/office/drawing/2014/main" val="3055023376"/>
                    </a:ext>
                  </a:extLst>
                </a:gridCol>
              </a:tblGrid>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55229417"/>
                  </a:ext>
                </a:extLst>
              </a:tr>
            </a:tbl>
          </a:graphicData>
        </a:graphic>
      </p:graphicFrame>
      <p:graphicFrame>
        <p:nvGraphicFramePr>
          <p:cNvPr id="14" name="Table 13">
            <a:extLst>
              <a:ext uri="{FF2B5EF4-FFF2-40B4-BE49-F238E27FC236}">
                <a16:creationId xmlns:a16="http://schemas.microsoft.com/office/drawing/2014/main" id="{64B504F5-9022-4963-9919-8A37AF5BD4E5}"/>
              </a:ext>
            </a:extLst>
          </p:cNvPr>
          <p:cNvGraphicFramePr>
            <a:graphicFrameLocks noGrp="1"/>
          </p:cNvGraphicFramePr>
          <p:nvPr>
            <p:extLst>
              <p:ext uri="{D42A27DB-BD31-4B8C-83A1-F6EECF244321}">
                <p14:modId xmlns:p14="http://schemas.microsoft.com/office/powerpoint/2010/main" val="250263519"/>
              </p:ext>
            </p:extLst>
          </p:nvPr>
        </p:nvGraphicFramePr>
        <p:xfrm>
          <a:off x="1803305" y="5713558"/>
          <a:ext cx="6600320" cy="370840"/>
        </p:xfrm>
        <a:graphic>
          <a:graphicData uri="http://schemas.openxmlformats.org/drawingml/2006/table">
            <a:tbl>
              <a:tblPr>
                <a:tableStyleId>{5DA37D80-6434-44D0-A028-1B22A696006F}</a:tableStyleId>
              </a:tblPr>
              <a:tblGrid>
                <a:gridCol w="660032">
                  <a:extLst>
                    <a:ext uri="{9D8B030D-6E8A-4147-A177-3AD203B41FA5}">
                      <a16:colId xmlns:a16="http://schemas.microsoft.com/office/drawing/2014/main" val="2390731823"/>
                    </a:ext>
                  </a:extLst>
                </a:gridCol>
                <a:gridCol w="660032">
                  <a:extLst>
                    <a:ext uri="{9D8B030D-6E8A-4147-A177-3AD203B41FA5}">
                      <a16:colId xmlns:a16="http://schemas.microsoft.com/office/drawing/2014/main" val="1133538208"/>
                    </a:ext>
                  </a:extLst>
                </a:gridCol>
                <a:gridCol w="660032">
                  <a:extLst>
                    <a:ext uri="{9D8B030D-6E8A-4147-A177-3AD203B41FA5}">
                      <a16:colId xmlns:a16="http://schemas.microsoft.com/office/drawing/2014/main" val="1523496893"/>
                    </a:ext>
                  </a:extLst>
                </a:gridCol>
                <a:gridCol w="660032">
                  <a:extLst>
                    <a:ext uri="{9D8B030D-6E8A-4147-A177-3AD203B41FA5}">
                      <a16:colId xmlns:a16="http://schemas.microsoft.com/office/drawing/2014/main" val="2562970653"/>
                    </a:ext>
                  </a:extLst>
                </a:gridCol>
                <a:gridCol w="660032">
                  <a:extLst>
                    <a:ext uri="{9D8B030D-6E8A-4147-A177-3AD203B41FA5}">
                      <a16:colId xmlns:a16="http://schemas.microsoft.com/office/drawing/2014/main" val="908308124"/>
                    </a:ext>
                  </a:extLst>
                </a:gridCol>
                <a:gridCol w="660032">
                  <a:extLst>
                    <a:ext uri="{9D8B030D-6E8A-4147-A177-3AD203B41FA5}">
                      <a16:colId xmlns:a16="http://schemas.microsoft.com/office/drawing/2014/main" val="5115256"/>
                    </a:ext>
                  </a:extLst>
                </a:gridCol>
                <a:gridCol w="660032">
                  <a:extLst>
                    <a:ext uri="{9D8B030D-6E8A-4147-A177-3AD203B41FA5}">
                      <a16:colId xmlns:a16="http://schemas.microsoft.com/office/drawing/2014/main" val="3558362240"/>
                    </a:ext>
                  </a:extLst>
                </a:gridCol>
                <a:gridCol w="660032">
                  <a:extLst>
                    <a:ext uri="{9D8B030D-6E8A-4147-A177-3AD203B41FA5}">
                      <a16:colId xmlns:a16="http://schemas.microsoft.com/office/drawing/2014/main" val="3240915450"/>
                    </a:ext>
                  </a:extLst>
                </a:gridCol>
                <a:gridCol w="660032">
                  <a:extLst>
                    <a:ext uri="{9D8B030D-6E8A-4147-A177-3AD203B41FA5}">
                      <a16:colId xmlns:a16="http://schemas.microsoft.com/office/drawing/2014/main" val="3788034881"/>
                    </a:ext>
                  </a:extLst>
                </a:gridCol>
                <a:gridCol w="660032">
                  <a:extLst>
                    <a:ext uri="{9D8B030D-6E8A-4147-A177-3AD203B41FA5}">
                      <a16:colId xmlns:a16="http://schemas.microsoft.com/office/drawing/2014/main" val="3055023376"/>
                    </a:ext>
                  </a:extLst>
                </a:gridCol>
              </a:tblGrid>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55229417"/>
                  </a:ext>
                </a:extLst>
              </a:tr>
            </a:tbl>
          </a:graphicData>
        </a:graphic>
      </p:graphicFrame>
      <p:sp>
        <p:nvSpPr>
          <p:cNvPr id="15" name="Date Placeholder 12">
            <a:extLst>
              <a:ext uri="{FF2B5EF4-FFF2-40B4-BE49-F238E27FC236}">
                <a16:creationId xmlns:a16="http://schemas.microsoft.com/office/drawing/2014/main" id="{96A6C6F0-5B96-48CC-9F30-2E9C6C0B5386}"/>
              </a:ext>
            </a:extLst>
          </p:cNvPr>
          <p:cNvSpPr>
            <a:spLocks noGrp="1"/>
          </p:cNvSpPr>
          <p:nvPr>
            <p:ph type="dt" sz="half" idx="10"/>
          </p:nvPr>
        </p:nvSpPr>
        <p:spPr>
          <a:xfrm>
            <a:off x="7910111" y="6409170"/>
            <a:ext cx="3702392" cy="448830"/>
          </a:xfrm>
        </p:spPr>
        <p:txBody>
          <a:bodyPr/>
          <a:lstStyle/>
          <a:p>
            <a:r>
              <a:rPr lang="en-US" dirty="0"/>
              <a:t>Thursday, March 25, 2021</a:t>
            </a:r>
          </a:p>
        </p:txBody>
      </p:sp>
      <p:sp>
        <p:nvSpPr>
          <p:cNvPr id="16" name="Slide Number Placeholder 13">
            <a:extLst>
              <a:ext uri="{FF2B5EF4-FFF2-40B4-BE49-F238E27FC236}">
                <a16:creationId xmlns:a16="http://schemas.microsoft.com/office/drawing/2014/main" id="{FEAF9392-ECDD-476E-BBA6-1DF267EB2DEF}"/>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5</a:t>
            </a:fld>
            <a:r>
              <a:rPr lang="en-US" dirty="0"/>
              <a:t>/17</a:t>
            </a:r>
          </a:p>
        </p:txBody>
      </p:sp>
    </p:spTree>
    <p:extLst>
      <p:ext uri="{BB962C8B-B14F-4D97-AF65-F5344CB8AC3E}">
        <p14:creationId xmlns:p14="http://schemas.microsoft.com/office/powerpoint/2010/main" val="296335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C3032F2-934C-4DB7-8C7A-4A3655F7BD65}"/>
                  </a:ext>
                </a:extLst>
              </p:cNvPr>
              <p:cNvSpPr>
                <a:spLocks noGrp="1"/>
              </p:cNvSpPr>
              <p:nvPr>
                <p:ph idx="1"/>
              </p:nvPr>
            </p:nvSpPr>
            <p:spPr>
              <a:xfrm>
                <a:off x="283779" y="2477376"/>
                <a:ext cx="11383965" cy="3932568"/>
              </a:xfrm>
            </p:spPr>
            <p:txBody>
              <a:bodyPr>
                <a:normAutofit fontScale="925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Setup times,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𝑠𝑡</m:t>
                        </m:r>
                      </m:sub>
                    </m:sSub>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𝛽</m:t>
                              </m:r>
                            </m:e>
                          </m:acc>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𝒕𝒐𝒕𝒂𝒍</m:t>
                          </m:r>
                        </m:sub>
                      </m:sSub>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 </m:t>
                      </m:r>
                      <m:m>
                        <m:mPr>
                          <m:mcs>
                            <m:mc>
                              <m:mcPr>
                                <m:count m:val="1"/>
                                <m:mcJc m:val="center"/>
                              </m:mcPr>
                            </m:mc>
                          </m:mcs>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𝑚𝑖𝑛</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e>
                        </m:mr>
                        <m:m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𝑴</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𝑱</m:t>
                            </m:r>
                          </m:e>
                        </m:mr>
                      </m:m>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𝑠𝑡</m:t>
                          </m:r>
                        </m:sub>
                      </m:sSub>
                      <m:d>
                        <m:dPr>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𝑴</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𝑱</m:t>
                          </m:r>
                        </m:e>
                      </m:d>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m>
                        <m:mPr>
                          <m:mcs>
                            <m:mc>
                              <m:mcPr>
                                <m:count m:val="1"/>
                                <m:mcJc m:val="center"/>
                              </m:mcPr>
                            </m:mc>
                          </m:mcs>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𝑚𝑖𝑛</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e>
                        </m:mr>
                        <m:m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𝑴</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𝑱</m:t>
                            </m:r>
                          </m:e>
                        </m:mr>
                      </m:m>
                      <m:nary>
                        <m:naryPr>
                          <m:chr m:val="∑"/>
                          <m:limLoc m:val="undOvr"/>
                          <m:supHide m:val="on"/>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𝜙</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x</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𝜙</m:t>
                          </m:r>
                        </m:sub>
                        <m:sup/>
                        <m:e>
                          <m:d>
                            <m:d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d>
                                <m:d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𝑀</m:t>
                                          </m:r>
                                        </m:e>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𝑀</m:t>
                                      </m:r>
                                    </m:e>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e>
                              </m:d>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𝑱</m:t>
                                  </m:r>
                                </m:e>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e>
                          </m:d>
                        </m:e>
                      </m:nary>
                      <m:sSub>
                        <m:sSubPr>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𝛽</m:t>
                          </m:r>
                        </m:e>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Shade Consistency,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𝑠𝑐</m:t>
                        </m:r>
                      </m:sub>
                    </m:sSub>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800" i="1" smtClean="0">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𝑚𝑖𝑛</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e>
                        </m:mr>
                        <m:m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𝑴</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𝑱</m:t>
                            </m:r>
                          </m:e>
                        </m:mr>
                      </m:m>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𝑠𝑐</m:t>
                          </m:r>
                        </m:sub>
                      </m:sSub>
                      <m:d>
                        <m:dPr>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𝑴</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𝑱</m:t>
                          </m:r>
                        </m:e>
                      </m:d>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m:t>
                      </m:r>
                      <m:m>
                        <m:mPr>
                          <m:mcs>
                            <m:mc>
                              <m:mcPr>
                                <m:count m:val="1"/>
                                <m:mcJc m:val="center"/>
                              </m:mcPr>
                            </m:mc>
                          </m:mcs>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𝑚𝑖𝑛</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e>
                        </m:mr>
                        <m:m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𝑴</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𝑱</m:t>
                            </m:r>
                          </m:e>
                        </m:mr>
                      </m:m>
                      <m:d>
                        <m:dPr>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supHide m:val="on"/>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𝜙</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x</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𝜙</m:t>
                              </m:r>
                            </m:sub>
                            <m:sup/>
                            <m:e>
                              <m:d>
                                <m:d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d>
                                    <m:d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𝑀</m:t>
                                              </m:r>
                                            </m:e>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𝑀</m:t>
                                          </m:r>
                                        </m:e>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e>
                                  </m:d>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𝑱</m:t>
                                      </m:r>
                                    </m:e>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e>
                              </m:d>
                            </m:e>
                          </m:nary>
                          <m:d>
                            <m:dPr>
                              <m:begChr m:val="|"/>
                              <m:end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e>
                          </m:d>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supHide m:val="on"/>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𝜋</m:t>
                              </m:r>
                            </m:sub>
                            <m:sup/>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supHide m:val="on"/>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𝜙</m:t>
                                      </m:r>
                                    </m:sub>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𝑗𝑖</m:t>
                                          </m:r>
                                        </m:sub>
                                      </m:sSub>
                                    </m:e>
                                  </m:nary>
                                  <m:d>
                                    <m:dPr>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d>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𝑔</m:t>
                                      </m:r>
                                    </m:sup>
                                  </m:sSubSup>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𝜙</m:t>
                                      </m:r>
                                    </m:sub>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𝑗𝑖</m:t>
                                          </m:r>
                                        </m:sub>
                                      </m:sSub>
                                    </m:e>
                                  </m:nary>
                                  <m:d>
                                    <m:dPr>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𝐽</m:t>
                                          </m:r>
                                        </m:e>
                                        <m:sub>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1800" i="1">
                                              <a:solidFill>
                                                <a:srgbClr val="20212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e>
                                  </m:d>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𝑔</m:t>
                                      </m:r>
                                    </m:sup>
                                  </m:sSubSup>
                                </m:e>
                              </m:d>
                            </m:e>
                          </m:nary>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Makespan,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𝑚𝑖𝑛𝑖𝑚𝑖𝑧𝑒</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1C3032F2-934C-4DB7-8C7A-4A3655F7BD65}"/>
                  </a:ext>
                </a:extLst>
              </p:cNvPr>
              <p:cNvSpPr>
                <a:spLocks noGrp="1" noRot="1" noChangeAspect="1" noMove="1" noResize="1" noEditPoints="1" noAdjustHandles="1" noChangeArrowheads="1" noChangeShapeType="1" noTextEdit="1"/>
              </p:cNvSpPr>
              <p:nvPr>
                <p:ph idx="1"/>
              </p:nvPr>
            </p:nvSpPr>
            <p:spPr>
              <a:xfrm>
                <a:off x="283779" y="2477376"/>
                <a:ext cx="11383965" cy="3932568"/>
              </a:xfrm>
              <a:blipFill>
                <a:blip r:embed="rId2"/>
                <a:stretch>
                  <a:fillRect l="-1071" t="-929"/>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4FE6FA01-7101-4E50-AA72-9766DD4C26AB}"/>
              </a:ext>
            </a:extLst>
          </p:cNvPr>
          <p:cNvSpPr>
            <a:spLocks noGrp="1"/>
          </p:cNvSpPr>
          <p:nvPr>
            <p:ph type="title"/>
          </p:nvPr>
        </p:nvSpPr>
        <p:spPr>
          <a:xfrm>
            <a:off x="740541" y="612392"/>
            <a:ext cx="10241280" cy="728472"/>
          </a:xfrm>
        </p:spPr>
        <p:txBody>
          <a:bodyPr>
            <a:normAutofit/>
          </a:bodyPr>
          <a:lstStyle/>
          <a:p>
            <a:r>
              <a:rPr lang="en-US" dirty="0"/>
              <a:t>Objective Functions</a:t>
            </a:r>
          </a:p>
        </p:txBody>
      </p:sp>
      <p:sp>
        <p:nvSpPr>
          <p:cNvPr id="8" name="Date Placeholder 12">
            <a:extLst>
              <a:ext uri="{FF2B5EF4-FFF2-40B4-BE49-F238E27FC236}">
                <a16:creationId xmlns:a16="http://schemas.microsoft.com/office/drawing/2014/main" id="{274683FF-949F-4641-8CF0-711D863A2D6D}"/>
              </a:ext>
            </a:extLst>
          </p:cNvPr>
          <p:cNvSpPr>
            <a:spLocks noGrp="1"/>
          </p:cNvSpPr>
          <p:nvPr>
            <p:ph type="dt" sz="half" idx="10"/>
          </p:nvPr>
        </p:nvSpPr>
        <p:spPr>
          <a:xfrm>
            <a:off x="7910111" y="6409170"/>
            <a:ext cx="3702392" cy="448830"/>
          </a:xfrm>
        </p:spPr>
        <p:txBody>
          <a:bodyPr/>
          <a:lstStyle/>
          <a:p>
            <a:r>
              <a:rPr lang="en-US" dirty="0"/>
              <a:t>Thursday, March 25, 2021</a:t>
            </a:r>
          </a:p>
        </p:txBody>
      </p:sp>
      <p:sp>
        <p:nvSpPr>
          <p:cNvPr id="9" name="Slide Number Placeholder 13">
            <a:extLst>
              <a:ext uri="{FF2B5EF4-FFF2-40B4-BE49-F238E27FC236}">
                <a16:creationId xmlns:a16="http://schemas.microsoft.com/office/drawing/2014/main" id="{D144CA1A-5B3D-4A76-9FA5-6FB63C8C5423}"/>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6</a:t>
            </a:fld>
            <a:r>
              <a:rPr lang="en-US" dirty="0"/>
              <a:t>/17</a:t>
            </a:r>
          </a:p>
        </p:txBody>
      </p:sp>
    </p:spTree>
    <p:extLst>
      <p:ext uri="{BB962C8B-B14F-4D97-AF65-F5344CB8AC3E}">
        <p14:creationId xmlns:p14="http://schemas.microsoft.com/office/powerpoint/2010/main" val="60659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1EA1-6A3C-4F14-97DC-0550665DB284}"/>
              </a:ext>
            </a:extLst>
          </p:cNvPr>
          <p:cNvSpPr>
            <a:spLocks noGrp="1"/>
          </p:cNvSpPr>
          <p:nvPr>
            <p:ph type="title"/>
          </p:nvPr>
        </p:nvSpPr>
        <p:spPr>
          <a:xfrm>
            <a:off x="568712" y="395296"/>
            <a:ext cx="10241280" cy="781031"/>
          </a:xfrm>
        </p:spPr>
        <p:txBody>
          <a:bodyPr/>
          <a:lstStyle/>
          <a:p>
            <a:r>
              <a:rPr lang="en-US" dirty="0"/>
              <a:t>Genetic Algorithm</a:t>
            </a:r>
          </a:p>
        </p:txBody>
      </p:sp>
      <p:pic>
        <p:nvPicPr>
          <p:cNvPr id="7" name="Content Placeholder 6" descr="Week 4 - Genetic Algorithm : Skill-Lync">
            <a:extLst>
              <a:ext uri="{FF2B5EF4-FFF2-40B4-BE49-F238E27FC236}">
                <a16:creationId xmlns:a16="http://schemas.microsoft.com/office/drawing/2014/main" id="{288DF852-E422-4604-83EA-39290E0D4A1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56238" y="1176327"/>
            <a:ext cx="7630126" cy="5233617"/>
          </a:xfrm>
          <a:prstGeom prst="rect">
            <a:avLst/>
          </a:prstGeom>
          <a:noFill/>
          <a:ln>
            <a:noFill/>
          </a:ln>
        </p:spPr>
      </p:pic>
      <p:sp>
        <p:nvSpPr>
          <p:cNvPr id="8" name="Date Placeholder 12">
            <a:extLst>
              <a:ext uri="{FF2B5EF4-FFF2-40B4-BE49-F238E27FC236}">
                <a16:creationId xmlns:a16="http://schemas.microsoft.com/office/drawing/2014/main" id="{D7CB7C64-A0C1-4736-876D-9056F6A8E34F}"/>
              </a:ext>
            </a:extLst>
          </p:cNvPr>
          <p:cNvSpPr>
            <a:spLocks noGrp="1"/>
          </p:cNvSpPr>
          <p:nvPr>
            <p:ph type="dt" sz="half" idx="10"/>
          </p:nvPr>
        </p:nvSpPr>
        <p:spPr>
          <a:xfrm>
            <a:off x="7910111" y="6409170"/>
            <a:ext cx="3702392" cy="448830"/>
          </a:xfrm>
        </p:spPr>
        <p:txBody>
          <a:bodyPr/>
          <a:lstStyle/>
          <a:p>
            <a:r>
              <a:rPr lang="en-US" dirty="0"/>
              <a:t>Thursday, March 25, 2021</a:t>
            </a:r>
          </a:p>
        </p:txBody>
      </p:sp>
      <p:sp>
        <p:nvSpPr>
          <p:cNvPr id="9" name="Slide Number Placeholder 13">
            <a:extLst>
              <a:ext uri="{FF2B5EF4-FFF2-40B4-BE49-F238E27FC236}">
                <a16:creationId xmlns:a16="http://schemas.microsoft.com/office/drawing/2014/main" id="{DD9A68E4-556A-4FC7-9F4F-EA158EE00297}"/>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7</a:t>
            </a:fld>
            <a:r>
              <a:rPr lang="en-US" dirty="0"/>
              <a:t>/17</a:t>
            </a:r>
          </a:p>
        </p:txBody>
      </p:sp>
    </p:spTree>
    <p:extLst>
      <p:ext uri="{BB962C8B-B14F-4D97-AF65-F5344CB8AC3E}">
        <p14:creationId xmlns:p14="http://schemas.microsoft.com/office/powerpoint/2010/main" val="151317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393700" y="236728"/>
            <a:ext cx="10241280" cy="728472"/>
          </a:xfrm>
        </p:spPr>
        <p:txBody>
          <a:bodyPr/>
          <a:lstStyle/>
          <a:p>
            <a:r>
              <a:rPr lang="en-US" dirty="0"/>
              <a:t>Initial Population</a:t>
            </a:r>
          </a:p>
        </p:txBody>
      </p:sp>
      <p:sp>
        <p:nvSpPr>
          <p:cNvPr id="15" name="Title 1">
            <a:extLst>
              <a:ext uri="{FF2B5EF4-FFF2-40B4-BE49-F238E27FC236}">
                <a16:creationId xmlns:a16="http://schemas.microsoft.com/office/drawing/2014/main" id="{3F41B3E6-C22F-4318-A92B-564AC4D82EB4}"/>
              </a:ext>
            </a:extLst>
          </p:cNvPr>
          <p:cNvSpPr txBox="1">
            <a:spLocks/>
          </p:cNvSpPr>
          <p:nvPr/>
        </p:nvSpPr>
        <p:spPr>
          <a:xfrm>
            <a:off x="393700" y="1155699"/>
            <a:ext cx="10241280" cy="44805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bg1"/>
                </a:solidFill>
                <a:latin typeface="+mj-lt"/>
                <a:ea typeface="+mj-ea"/>
                <a:cs typeface="+mj-cs"/>
              </a:defRPr>
            </a:lvl1pPr>
          </a:lstStyle>
          <a:p>
            <a:r>
              <a:rPr lang="en-US" sz="1800" cap="none" dirty="0">
                <a:effectLst/>
                <a:latin typeface="Times New Roman" panose="02020603050405020304" pitchFamily="18" charset="0"/>
                <a:ea typeface="Calibri" panose="020F0502020204030204" pitchFamily="34" charset="0"/>
              </a:rPr>
              <a:t>Heuristic to Construct </a:t>
            </a:r>
            <a:r>
              <a:rPr lang="en-US" sz="1800" cap="none" dirty="0">
                <a:latin typeface="Times New Roman" panose="02020603050405020304" pitchFamily="18" charset="0"/>
                <a:ea typeface="Calibri" panose="020F0502020204030204" pitchFamily="34" charset="0"/>
              </a:rPr>
              <a:t>the </a:t>
            </a:r>
            <a:r>
              <a:rPr lang="en-US" sz="1800" cap="none" dirty="0">
                <a:effectLst/>
                <a:latin typeface="Times New Roman" panose="02020603050405020304" pitchFamily="18" charset="0"/>
                <a:ea typeface="Calibri" panose="020F0502020204030204" pitchFamily="34" charset="0"/>
              </a:rPr>
              <a:t>Schedule</a:t>
            </a:r>
            <a:endParaRPr lang="en-US" cap="none" dirty="0"/>
          </a:p>
        </p:txBody>
      </p:sp>
      <p:sp>
        <p:nvSpPr>
          <p:cNvPr id="20" name="Text Box 16">
            <a:extLst>
              <a:ext uri="{FF2B5EF4-FFF2-40B4-BE49-F238E27FC236}">
                <a16:creationId xmlns:a16="http://schemas.microsoft.com/office/drawing/2014/main" id="{1E5A5038-C922-453D-A4F1-6B36D58C91A2}"/>
              </a:ext>
            </a:extLst>
          </p:cNvPr>
          <p:cNvSpPr txBox="1"/>
          <p:nvPr/>
        </p:nvSpPr>
        <p:spPr>
          <a:xfrm>
            <a:off x="1092200" y="5648960"/>
            <a:ext cx="3771904" cy="21234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r>
              <a:rPr lang="en-US" sz="14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Matrix M</a:t>
            </a:r>
            <a:endParaRPr lang="en-US"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2" name="Table 22">
            <a:extLst>
              <a:ext uri="{FF2B5EF4-FFF2-40B4-BE49-F238E27FC236}">
                <a16:creationId xmlns:a16="http://schemas.microsoft.com/office/drawing/2014/main" id="{81FD3A42-EEEF-42F8-8025-41C80B49F16B}"/>
              </a:ext>
            </a:extLst>
          </p:cNvPr>
          <p:cNvGraphicFramePr>
            <a:graphicFrameLocks noGrp="1"/>
          </p:cNvGraphicFramePr>
          <p:nvPr/>
        </p:nvGraphicFramePr>
        <p:xfrm>
          <a:off x="1092200" y="4306823"/>
          <a:ext cx="3771904" cy="1153161"/>
        </p:xfrm>
        <a:graphic>
          <a:graphicData uri="http://schemas.openxmlformats.org/drawingml/2006/table">
            <a:tbl>
              <a:tblPr>
                <a:tableStyleId>{8799B23B-EC83-4686-B30A-512413B5E67A}</a:tableStyleId>
              </a:tblPr>
              <a:tblGrid>
                <a:gridCol w="471488">
                  <a:extLst>
                    <a:ext uri="{9D8B030D-6E8A-4147-A177-3AD203B41FA5}">
                      <a16:colId xmlns:a16="http://schemas.microsoft.com/office/drawing/2014/main" val="844362198"/>
                    </a:ext>
                  </a:extLst>
                </a:gridCol>
                <a:gridCol w="471488">
                  <a:extLst>
                    <a:ext uri="{9D8B030D-6E8A-4147-A177-3AD203B41FA5}">
                      <a16:colId xmlns:a16="http://schemas.microsoft.com/office/drawing/2014/main" val="586632755"/>
                    </a:ext>
                  </a:extLst>
                </a:gridCol>
                <a:gridCol w="471488">
                  <a:extLst>
                    <a:ext uri="{9D8B030D-6E8A-4147-A177-3AD203B41FA5}">
                      <a16:colId xmlns:a16="http://schemas.microsoft.com/office/drawing/2014/main" val="3488058879"/>
                    </a:ext>
                  </a:extLst>
                </a:gridCol>
                <a:gridCol w="471488">
                  <a:extLst>
                    <a:ext uri="{9D8B030D-6E8A-4147-A177-3AD203B41FA5}">
                      <a16:colId xmlns:a16="http://schemas.microsoft.com/office/drawing/2014/main" val="2133671066"/>
                    </a:ext>
                  </a:extLst>
                </a:gridCol>
                <a:gridCol w="471488">
                  <a:extLst>
                    <a:ext uri="{9D8B030D-6E8A-4147-A177-3AD203B41FA5}">
                      <a16:colId xmlns:a16="http://schemas.microsoft.com/office/drawing/2014/main" val="3110587193"/>
                    </a:ext>
                  </a:extLst>
                </a:gridCol>
                <a:gridCol w="471488">
                  <a:extLst>
                    <a:ext uri="{9D8B030D-6E8A-4147-A177-3AD203B41FA5}">
                      <a16:colId xmlns:a16="http://schemas.microsoft.com/office/drawing/2014/main" val="3736444738"/>
                    </a:ext>
                  </a:extLst>
                </a:gridCol>
                <a:gridCol w="471488">
                  <a:extLst>
                    <a:ext uri="{9D8B030D-6E8A-4147-A177-3AD203B41FA5}">
                      <a16:colId xmlns:a16="http://schemas.microsoft.com/office/drawing/2014/main" val="1426368343"/>
                    </a:ext>
                  </a:extLst>
                </a:gridCol>
                <a:gridCol w="471488">
                  <a:extLst>
                    <a:ext uri="{9D8B030D-6E8A-4147-A177-3AD203B41FA5}">
                      <a16:colId xmlns:a16="http://schemas.microsoft.com/office/drawing/2014/main" val="279019760"/>
                    </a:ext>
                  </a:extLst>
                </a:gridCol>
              </a:tblGrid>
              <a:tr h="38438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23512430"/>
                  </a:ext>
                </a:extLst>
              </a:tr>
              <a:tr h="38438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860451788"/>
                  </a:ext>
                </a:extLst>
              </a:tr>
              <a:tr h="38438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44413546"/>
                  </a:ext>
                </a:extLst>
              </a:tr>
            </a:tbl>
          </a:graphicData>
        </a:graphic>
      </p:graphicFrame>
      <p:graphicFrame>
        <p:nvGraphicFramePr>
          <p:cNvPr id="23" name="Table 23">
            <a:extLst>
              <a:ext uri="{FF2B5EF4-FFF2-40B4-BE49-F238E27FC236}">
                <a16:creationId xmlns:a16="http://schemas.microsoft.com/office/drawing/2014/main" id="{EAD4F85D-F41F-48F7-A793-897C2B479148}"/>
              </a:ext>
            </a:extLst>
          </p:cNvPr>
          <p:cNvGraphicFramePr>
            <a:graphicFrameLocks noGrp="1"/>
          </p:cNvGraphicFramePr>
          <p:nvPr/>
        </p:nvGraphicFramePr>
        <p:xfrm>
          <a:off x="5791198" y="2641092"/>
          <a:ext cx="3987800" cy="2926080"/>
        </p:xfrm>
        <a:graphic>
          <a:graphicData uri="http://schemas.openxmlformats.org/drawingml/2006/table">
            <a:tbl>
              <a:tblPr>
                <a:tableStyleId>{8799B23B-EC83-4686-B30A-512413B5E67A}</a:tableStyleId>
              </a:tblPr>
              <a:tblGrid>
                <a:gridCol w="498475">
                  <a:extLst>
                    <a:ext uri="{9D8B030D-6E8A-4147-A177-3AD203B41FA5}">
                      <a16:colId xmlns:a16="http://schemas.microsoft.com/office/drawing/2014/main" val="2829916436"/>
                    </a:ext>
                  </a:extLst>
                </a:gridCol>
                <a:gridCol w="498475">
                  <a:extLst>
                    <a:ext uri="{9D8B030D-6E8A-4147-A177-3AD203B41FA5}">
                      <a16:colId xmlns:a16="http://schemas.microsoft.com/office/drawing/2014/main" val="2643169797"/>
                    </a:ext>
                  </a:extLst>
                </a:gridCol>
                <a:gridCol w="498475">
                  <a:extLst>
                    <a:ext uri="{9D8B030D-6E8A-4147-A177-3AD203B41FA5}">
                      <a16:colId xmlns:a16="http://schemas.microsoft.com/office/drawing/2014/main" val="3223328313"/>
                    </a:ext>
                  </a:extLst>
                </a:gridCol>
                <a:gridCol w="498475">
                  <a:extLst>
                    <a:ext uri="{9D8B030D-6E8A-4147-A177-3AD203B41FA5}">
                      <a16:colId xmlns:a16="http://schemas.microsoft.com/office/drawing/2014/main" val="384757597"/>
                    </a:ext>
                  </a:extLst>
                </a:gridCol>
                <a:gridCol w="498475">
                  <a:extLst>
                    <a:ext uri="{9D8B030D-6E8A-4147-A177-3AD203B41FA5}">
                      <a16:colId xmlns:a16="http://schemas.microsoft.com/office/drawing/2014/main" val="2418746962"/>
                    </a:ext>
                  </a:extLst>
                </a:gridCol>
                <a:gridCol w="498475">
                  <a:extLst>
                    <a:ext uri="{9D8B030D-6E8A-4147-A177-3AD203B41FA5}">
                      <a16:colId xmlns:a16="http://schemas.microsoft.com/office/drawing/2014/main" val="318804908"/>
                    </a:ext>
                  </a:extLst>
                </a:gridCol>
                <a:gridCol w="498475">
                  <a:extLst>
                    <a:ext uri="{9D8B030D-6E8A-4147-A177-3AD203B41FA5}">
                      <a16:colId xmlns:a16="http://schemas.microsoft.com/office/drawing/2014/main" val="1962325115"/>
                    </a:ext>
                  </a:extLst>
                </a:gridCol>
                <a:gridCol w="498475">
                  <a:extLst>
                    <a:ext uri="{9D8B030D-6E8A-4147-A177-3AD203B41FA5}">
                      <a16:colId xmlns:a16="http://schemas.microsoft.com/office/drawing/2014/main" val="2192074731"/>
                    </a:ext>
                  </a:extLst>
                </a:gridCol>
              </a:tblGrid>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277712389"/>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01936743"/>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61163914"/>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65550593"/>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329234912"/>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25740948"/>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722422365"/>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354215429"/>
                  </a:ext>
                </a:extLst>
              </a:tr>
            </a:tbl>
          </a:graphicData>
        </a:graphic>
      </p:graphicFrame>
      <p:sp>
        <p:nvSpPr>
          <p:cNvPr id="24" name="Text Box 16">
            <a:extLst>
              <a:ext uri="{FF2B5EF4-FFF2-40B4-BE49-F238E27FC236}">
                <a16:creationId xmlns:a16="http://schemas.microsoft.com/office/drawing/2014/main" id="{7D983040-7204-4590-A3CC-FBFF8A965081}"/>
              </a:ext>
            </a:extLst>
          </p:cNvPr>
          <p:cNvSpPr txBox="1"/>
          <p:nvPr/>
        </p:nvSpPr>
        <p:spPr>
          <a:xfrm>
            <a:off x="5778498" y="5794756"/>
            <a:ext cx="4000500" cy="21234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r>
              <a:rPr lang="en-US" sz="14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Matrix J</a:t>
            </a:r>
            <a:endParaRPr lang="en-US"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 Box 16">
            <a:extLst>
              <a:ext uri="{FF2B5EF4-FFF2-40B4-BE49-F238E27FC236}">
                <a16:creationId xmlns:a16="http://schemas.microsoft.com/office/drawing/2014/main" id="{222C0B30-9464-4F25-A134-A41DBC93CF85}"/>
              </a:ext>
            </a:extLst>
          </p:cNvPr>
          <p:cNvSpPr txBox="1"/>
          <p:nvPr/>
        </p:nvSpPr>
        <p:spPr>
          <a:xfrm>
            <a:off x="1092200" y="3429000"/>
            <a:ext cx="3771904" cy="21234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16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Step 1: Initialize matrices M and J</a:t>
            </a:r>
            <a:endParaRPr lang="en-US" sz="16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16">
            <a:extLst>
              <a:ext uri="{FF2B5EF4-FFF2-40B4-BE49-F238E27FC236}">
                <a16:creationId xmlns:a16="http://schemas.microsoft.com/office/drawing/2014/main" id="{DAB9FD70-90C0-426F-B18A-50231DB7C197}"/>
              </a:ext>
            </a:extLst>
          </p:cNvPr>
          <p:cNvSpPr txBox="1"/>
          <p:nvPr/>
        </p:nvSpPr>
        <p:spPr>
          <a:xfrm>
            <a:off x="1092200" y="2534920"/>
            <a:ext cx="3771904" cy="21234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16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Let m = 3, n = 8</a:t>
            </a:r>
            <a:endParaRPr lang="en-US" sz="16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3">
            <a:extLst>
              <a:ext uri="{FF2B5EF4-FFF2-40B4-BE49-F238E27FC236}">
                <a16:creationId xmlns:a16="http://schemas.microsoft.com/office/drawing/2014/main" id="{F516D4B6-C25B-4600-BD12-D773AD16EA3E}"/>
              </a:ext>
            </a:extLst>
          </p:cNvPr>
          <p:cNvGraphicFramePr>
            <a:graphicFrameLocks noGrp="1"/>
          </p:cNvGraphicFramePr>
          <p:nvPr/>
        </p:nvGraphicFramePr>
        <p:xfrm>
          <a:off x="1092200" y="2819654"/>
          <a:ext cx="3771904" cy="365760"/>
        </p:xfrm>
        <a:graphic>
          <a:graphicData uri="http://schemas.openxmlformats.org/drawingml/2006/table">
            <a:tbl>
              <a:tblPr>
                <a:tableStyleId>{69C7853C-536D-4A76-A0AE-DD22124D55A5}</a:tableStyleId>
              </a:tblPr>
              <a:tblGrid>
                <a:gridCol w="471488">
                  <a:extLst>
                    <a:ext uri="{9D8B030D-6E8A-4147-A177-3AD203B41FA5}">
                      <a16:colId xmlns:a16="http://schemas.microsoft.com/office/drawing/2014/main" val="4165601996"/>
                    </a:ext>
                  </a:extLst>
                </a:gridCol>
                <a:gridCol w="471488">
                  <a:extLst>
                    <a:ext uri="{9D8B030D-6E8A-4147-A177-3AD203B41FA5}">
                      <a16:colId xmlns:a16="http://schemas.microsoft.com/office/drawing/2014/main" val="3284910857"/>
                    </a:ext>
                  </a:extLst>
                </a:gridCol>
                <a:gridCol w="471488">
                  <a:extLst>
                    <a:ext uri="{9D8B030D-6E8A-4147-A177-3AD203B41FA5}">
                      <a16:colId xmlns:a16="http://schemas.microsoft.com/office/drawing/2014/main" val="1744762125"/>
                    </a:ext>
                  </a:extLst>
                </a:gridCol>
                <a:gridCol w="471488">
                  <a:extLst>
                    <a:ext uri="{9D8B030D-6E8A-4147-A177-3AD203B41FA5}">
                      <a16:colId xmlns:a16="http://schemas.microsoft.com/office/drawing/2014/main" val="4291100824"/>
                    </a:ext>
                  </a:extLst>
                </a:gridCol>
                <a:gridCol w="471488">
                  <a:extLst>
                    <a:ext uri="{9D8B030D-6E8A-4147-A177-3AD203B41FA5}">
                      <a16:colId xmlns:a16="http://schemas.microsoft.com/office/drawing/2014/main" val="68106039"/>
                    </a:ext>
                  </a:extLst>
                </a:gridCol>
                <a:gridCol w="471488">
                  <a:extLst>
                    <a:ext uri="{9D8B030D-6E8A-4147-A177-3AD203B41FA5}">
                      <a16:colId xmlns:a16="http://schemas.microsoft.com/office/drawing/2014/main" val="825991809"/>
                    </a:ext>
                  </a:extLst>
                </a:gridCol>
                <a:gridCol w="471488">
                  <a:extLst>
                    <a:ext uri="{9D8B030D-6E8A-4147-A177-3AD203B41FA5}">
                      <a16:colId xmlns:a16="http://schemas.microsoft.com/office/drawing/2014/main" val="3196942592"/>
                    </a:ext>
                  </a:extLst>
                </a:gridCol>
                <a:gridCol w="471488">
                  <a:extLst>
                    <a:ext uri="{9D8B030D-6E8A-4147-A177-3AD203B41FA5}">
                      <a16:colId xmlns:a16="http://schemas.microsoft.com/office/drawing/2014/main" val="3694339204"/>
                    </a:ext>
                  </a:extLst>
                </a:gridCol>
              </a:tblGrid>
              <a:tr h="296418">
                <a:tc>
                  <a:txBody>
                    <a:bodyPr/>
                    <a:lstStyle/>
                    <a:p>
                      <a:r>
                        <a:rPr lang="en-US" dirty="0"/>
                        <a:t>3</a:t>
                      </a:r>
                    </a:p>
                  </a:txBody>
                  <a:tcPr>
                    <a:solidFill>
                      <a:schemeClr val="accent3">
                        <a:lumMod val="40000"/>
                        <a:lumOff val="60000"/>
                      </a:schemeClr>
                    </a:solidFill>
                  </a:tcPr>
                </a:tc>
                <a:tc>
                  <a:txBody>
                    <a:bodyPr/>
                    <a:lstStyle/>
                    <a:p>
                      <a:r>
                        <a:rPr lang="en-US" dirty="0"/>
                        <a:t>5</a:t>
                      </a:r>
                    </a:p>
                  </a:txBody>
                  <a:tcPr>
                    <a:solidFill>
                      <a:schemeClr val="accent3">
                        <a:lumMod val="40000"/>
                        <a:lumOff val="60000"/>
                      </a:schemeClr>
                    </a:solidFill>
                  </a:tcPr>
                </a:tc>
                <a:tc>
                  <a:txBody>
                    <a:bodyPr/>
                    <a:lstStyle/>
                    <a:p>
                      <a:r>
                        <a:rPr lang="en-US" dirty="0"/>
                        <a:t>1</a:t>
                      </a:r>
                    </a:p>
                  </a:txBody>
                  <a:tcPr>
                    <a:solidFill>
                      <a:schemeClr val="accent3">
                        <a:lumMod val="40000"/>
                        <a:lumOff val="60000"/>
                      </a:schemeClr>
                    </a:solidFill>
                  </a:tcPr>
                </a:tc>
                <a:tc>
                  <a:txBody>
                    <a:bodyPr/>
                    <a:lstStyle/>
                    <a:p>
                      <a:r>
                        <a:rPr lang="en-US" dirty="0"/>
                        <a:t>4</a:t>
                      </a:r>
                    </a:p>
                  </a:txBody>
                  <a:tcPr>
                    <a:solidFill>
                      <a:schemeClr val="accent3">
                        <a:lumMod val="40000"/>
                        <a:lumOff val="60000"/>
                      </a:schemeClr>
                    </a:solidFill>
                  </a:tcPr>
                </a:tc>
                <a:tc>
                  <a:txBody>
                    <a:bodyPr/>
                    <a:lstStyle/>
                    <a:p>
                      <a:r>
                        <a:rPr lang="en-US" dirty="0"/>
                        <a:t>2</a:t>
                      </a:r>
                    </a:p>
                  </a:txBody>
                  <a:tcPr>
                    <a:solidFill>
                      <a:schemeClr val="accent3">
                        <a:lumMod val="40000"/>
                        <a:lumOff val="60000"/>
                      </a:schemeClr>
                    </a:solidFill>
                  </a:tcPr>
                </a:tc>
                <a:tc>
                  <a:txBody>
                    <a:bodyPr/>
                    <a:lstStyle/>
                    <a:p>
                      <a:r>
                        <a:rPr lang="en-US" dirty="0"/>
                        <a:t>7</a:t>
                      </a:r>
                    </a:p>
                  </a:txBody>
                  <a:tcPr>
                    <a:solidFill>
                      <a:schemeClr val="accent3">
                        <a:lumMod val="40000"/>
                        <a:lumOff val="60000"/>
                      </a:schemeClr>
                    </a:solidFill>
                  </a:tcPr>
                </a:tc>
                <a:tc>
                  <a:txBody>
                    <a:bodyPr/>
                    <a:lstStyle/>
                    <a:p>
                      <a:r>
                        <a:rPr lang="en-US" dirty="0"/>
                        <a:t>6</a:t>
                      </a:r>
                    </a:p>
                  </a:txBody>
                  <a:tcPr>
                    <a:solidFill>
                      <a:schemeClr val="accent3">
                        <a:lumMod val="40000"/>
                        <a:lumOff val="60000"/>
                      </a:schemeClr>
                    </a:solidFill>
                  </a:tcPr>
                </a:tc>
                <a:tc>
                  <a:txBody>
                    <a:bodyPr/>
                    <a:lstStyle/>
                    <a:p>
                      <a:r>
                        <a:rPr lang="en-US" dirty="0"/>
                        <a:t>8</a:t>
                      </a:r>
                    </a:p>
                  </a:txBody>
                  <a:tcPr>
                    <a:solidFill>
                      <a:schemeClr val="accent3">
                        <a:lumMod val="40000"/>
                        <a:lumOff val="60000"/>
                      </a:schemeClr>
                    </a:solidFill>
                  </a:tcPr>
                </a:tc>
                <a:extLst>
                  <a:ext uri="{0D108BD9-81ED-4DB2-BD59-A6C34878D82A}">
                    <a16:rowId xmlns:a16="http://schemas.microsoft.com/office/drawing/2014/main" val="1309667602"/>
                  </a:ext>
                </a:extLst>
              </a:tr>
            </a:tbl>
          </a:graphicData>
        </a:graphic>
      </p:graphicFrame>
      <p:graphicFrame>
        <p:nvGraphicFramePr>
          <p:cNvPr id="16" name="Table 3">
            <a:extLst>
              <a:ext uri="{FF2B5EF4-FFF2-40B4-BE49-F238E27FC236}">
                <a16:creationId xmlns:a16="http://schemas.microsoft.com/office/drawing/2014/main" id="{599CF21E-9F65-4EB3-9439-1028265CC67A}"/>
              </a:ext>
            </a:extLst>
          </p:cNvPr>
          <p:cNvGraphicFramePr>
            <a:graphicFrameLocks noGrp="1"/>
          </p:cNvGraphicFramePr>
          <p:nvPr>
            <p:extLst>
              <p:ext uri="{D42A27DB-BD31-4B8C-83A1-F6EECF244321}">
                <p14:modId xmlns:p14="http://schemas.microsoft.com/office/powerpoint/2010/main" val="459348242"/>
              </p:ext>
            </p:extLst>
          </p:nvPr>
        </p:nvGraphicFramePr>
        <p:xfrm>
          <a:off x="1092200" y="2819654"/>
          <a:ext cx="3771904" cy="365760"/>
        </p:xfrm>
        <a:graphic>
          <a:graphicData uri="http://schemas.openxmlformats.org/drawingml/2006/table">
            <a:tbl>
              <a:tblPr>
                <a:tableStyleId>{69C7853C-536D-4A76-A0AE-DD22124D55A5}</a:tableStyleId>
              </a:tblPr>
              <a:tblGrid>
                <a:gridCol w="471488">
                  <a:extLst>
                    <a:ext uri="{9D8B030D-6E8A-4147-A177-3AD203B41FA5}">
                      <a16:colId xmlns:a16="http://schemas.microsoft.com/office/drawing/2014/main" val="4165601996"/>
                    </a:ext>
                  </a:extLst>
                </a:gridCol>
                <a:gridCol w="471488">
                  <a:extLst>
                    <a:ext uri="{9D8B030D-6E8A-4147-A177-3AD203B41FA5}">
                      <a16:colId xmlns:a16="http://schemas.microsoft.com/office/drawing/2014/main" val="3284910857"/>
                    </a:ext>
                  </a:extLst>
                </a:gridCol>
                <a:gridCol w="471488">
                  <a:extLst>
                    <a:ext uri="{9D8B030D-6E8A-4147-A177-3AD203B41FA5}">
                      <a16:colId xmlns:a16="http://schemas.microsoft.com/office/drawing/2014/main" val="1744762125"/>
                    </a:ext>
                  </a:extLst>
                </a:gridCol>
                <a:gridCol w="471488">
                  <a:extLst>
                    <a:ext uri="{9D8B030D-6E8A-4147-A177-3AD203B41FA5}">
                      <a16:colId xmlns:a16="http://schemas.microsoft.com/office/drawing/2014/main" val="4291100824"/>
                    </a:ext>
                  </a:extLst>
                </a:gridCol>
                <a:gridCol w="471488">
                  <a:extLst>
                    <a:ext uri="{9D8B030D-6E8A-4147-A177-3AD203B41FA5}">
                      <a16:colId xmlns:a16="http://schemas.microsoft.com/office/drawing/2014/main" val="68106039"/>
                    </a:ext>
                  </a:extLst>
                </a:gridCol>
                <a:gridCol w="471488">
                  <a:extLst>
                    <a:ext uri="{9D8B030D-6E8A-4147-A177-3AD203B41FA5}">
                      <a16:colId xmlns:a16="http://schemas.microsoft.com/office/drawing/2014/main" val="825991809"/>
                    </a:ext>
                  </a:extLst>
                </a:gridCol>
                <a:gridCol w="471488">
                  <a:extLst>
                    <a:ext uri="{9D8B030D-6E8A-4147-A177-3AD203B41FA5}">
                      <a16:colId xmlns:a16="http://schemas.microsoft.com/office/drawing/2014/main" val="3196942592"/>
                    </a:ext>
                  </a:extLst>
                </a:gridCol>
                <a:gridCol w="471488">
                  <a:extLst>
                    <a:ext uri="{9D8B030D-6E8A-4147-A177-3AD203B41FA5}">
                      <a16:colId xmlns:a16="http://schemas.microsoft.com/office/drawing/2014/main" val="3694339204"/>
                    </a:ext>
                  </a:extLst>
                </a:gridCol>
              </a:tblGrid>
              <a:tr h="296418">
                <a:tc>
                  <a:txBody>
                    <a:bodyPr/>
                    <a:lstStyle/>
                    <a:p>
                      <a:r>
                        <a:rPr lang="en-US" dirty="0"/>
                        <a:t>3</a:t>
                      </a:r>
                    </a:p>
                  </a:txBody>
                  <a:tcPr>
                    <a:solidFill>
                      <a:schemeClr val="accent1">
                        <a:lumMod val="40000"/>
                        <a:lumOff val="60000"/>
                      </a:schemeClr>
                    </a:solidFill>
                  </a:tcPr>
                </a:tc>
                <a:tc>
                  <a:txBody>
                    <a:bodyPr/>
                    <a:lstStyle/>
                    <a:p>
                      <a:r>
                        <a:rPr lang="en-US" dirty="0"/>
                        <a:t>5</a:t>
                      </a:r>
                    </a:p>
                  </a:txBody>
                  <a:tcPr>
                    <a:solidFill>
                      <a:schemeClr val="accent1">
                        <a:lumMod val="40000"/>
                        <a:lumOff val="60000"/>
                      </a:schemeClr>
                    </a:solidFill>
                  </a:tcPr>
                </a:tc>
                <a:tc>
                  <a:txBody>
                    <a:bodyPr/>
                    <a:lstStyle/>
                    <a:p>
                      <a:r>
                        <a:rPr lang="en-US" dirty="0"/>
                        <a:t>1</a:t>
                      </a:r>
                    </a:p>
                  </a:txBody>
                  <a:tcPr>
                    <a:solidFill>
                      <a:schemeClr val="accent1">
                        <a:lumMod val="40000"/>
                        <a:lumOff val="60000"/>
                      </a:schemeClr>
                    </a:solidFill>
                  </a:tcPr>
                </a:tc>
                <a:tc>
                  <a:txBody>
                    <a:bodyPr/>
                    <a:lstStyle/>
                    <a:p>
                      <a:r>
                        <a:rPr lang="en-US" dirty="0"/>
                        <a:t>4</a:t>
                      </a:r>
                    </a:p>
                  </a:txBody>
                  <a:tcPr>
                    <a:solidFill>
                      <a:schemeClr val="accent3">
                        <a:lumMod val="40000"/>
                        <a:lumOff val="60000"/>
                      </a:schemeClr>
                    </a:solidFill>
                  </a:tcPr>
                </a:tc>
                <a:tc>
                  <a:txBody>
                    <a:bodyPr/>
                    <a:lstStyle/>
                    <a:p>
                      <a:r>
                        <a:rPr lang="en-US" dirty="0"/>
                        <a:t>2</a:t>
                      </a:r>
                    </a:p>
                  </a:txBody>
                  <a:tcPr>
                    <a:solidFill>
                      <a:schemeClr val="accent3">
                        <a:lumMod val="40000"/>
                        <a:lumOff val="60000"/>
                      </a:schemeClr>
                    </a:solidFill>
                  </a:tcPr>
                </a:tc>
                <a:tc>
                  <a:txBody>
                    <a:bodyPr/>
                    <a:lstStyle/>
                    <a:p>
                      <a:r>
                        <a:rPr lang="en-US" dirty="0"/>
                        <a:t>7</a:t>
                      </a:r>
                    </a:p>
                  </a:txBody>
                  <a:tcPr>
                    <a:solidFill>
                      <a:schemeClr val="accent3">
                        <a:lumMod val="40000"/>
                        <a:lumOff val="60000"/>
                      </a:schemeClr>
                    </a:solidFill>
                  </a:tcPr>
                </a:tc>
                <a:tc>
                  <a:txBody>
                    <a:bodyPr/>
                    <a:lstStyle/>
                    <a:p>
                      <a:r>
                        <a:rPr lang="en-US" dirty="0"/>
                        <a:t>6</a:t>
                      </a:r>
                    </a:p>
                  </a:txBody>
                  <a:tcPr>
                    <a:solidFill>
                      <a:schemeClr val="accent3">
                        <a:lumMod val="40000"/>
                        <a:lumOff val="60000"/>
                      </a:schemeClr>
                    </a:solidFill>
                  </a:tcPr>
                </a:tc>
                <a:tc>
                  <a:txBody>
                    <a:bodyPr/>
                    <a:lstStyle/>
                    <a:p>
                      <a:r>
                        <a:rPr lang="en-US" dirty="0"/>
                        <a:t>8</a:t>
                      </a:r>
                    </a:p>
                  </a:txBody>
                  <a:tcPr>
                    <a:solidFill>
                      <a:schemeClr val="accent3">
                        <a:lumMod val="40000"/>
                        <a:lumOff val="60000"/>
                      </a:schemeClr>
                    </a:solidFill>
                  </a:tcPr>
                </a:tc>
                <a:extLst>
                  <a:ext uri="{0D108BD9-81ED-4DB2-BD59-A6C34878D82A}">
                    <a16:rowId xmlns:a16="http://schemas.microsoft.com/office/drawing/2014/main" val="1309667602"/>
                  </a:ext>
                </a:extLst>
              </a:tr>
            </a:tbl>
          </a:graphicData>
        </a:graphic>
      </p:graphicFrame>
      <p:graphicFrame>
        <p:nvGraphicFramePr>
          <p:cNvPr id="17" name="Table 22">
            <a:extLst>
              <a:ext uri="{FF2B5EF4-FFF2-40B4-BE49-F238E27FC236}">
                <a16:creationId xmlns:a16="http://schemas.microsoft.com/office/drawing/2014/main" id="{3A70C44D-297E-43C3-AD84-C2800387E100}"/>
              </a:ext>
            </a:extLst>
          </p:cNvPr>
          <p:cNvGraphicFramePr>
            <a:graphicFrameLocks noGrp="1"/>
          </p:cNvGraphicFramePr>
          <p:nvPr>
            <p:extLst>
              <p:ext uri="{D42A27DB-BD31-4B8C-83A1-F6EECF244321}">
                <p14:modId xmlns:p14="http://schemas.microsoft.com/office/powerpoint/2010/main" val="2854042132"/>
              </p:ext>
            </p:extLst>
          </p:nvPr>
        </p:nvGraphicFramePr>
        <p:xfrm>
          <a:off x="1092200" y="4306822"/>
          <a:ext cx="3771904" cy="1153161"/>
        </p:xfrm>
        <a:graphic>
          <a:graphicData uri="http://schemas.openxmlformats.org/drawingml/2006/table">
            <a:tbl>
              <a:tblPr>
                <a:tableStyleId>{8799B23B-EC83-4686-B30A-512413B5E67A}</a:tableStyleId>
              </a:tblPr>
              <a:tblGrid>
                <a:gridCol w="471488">
                  <a:extLst>
                    <a:ext uri="{9D8B030D-6E8A-4147-A177-3AD203B41FA5}">
                      <a16:colId xmlns:a16="http://schemas.microsoft.com/office/drawing/2014/main" val="844362198"/>
                    </a:ext>
                  </a:extLst>
                </a:gridCol>
                <a:gridCol w="471488">
                  <a:extLst>
                    <a:ext uri="{9D8B030D-6E8A-4147-A177-3AD203B41FA5}">
                      <a16:colId xmlns:a16="http://schemas.microsoft.com/office/drawing/2014/main" val="586632755"/>
                    </a:ext>
                  </a:extLst>
                </a:gridCol>
                <a:gridCol w="471488">
                  <a:extLst>
                    <a:ext uri="{9D8B030D-6E8A-4147-A177-3AD203B41FA5}">
                      <a16:colId xmlns:a16="http://schemas.microsoft.com/office/drawing/2014/main" val="3488058879"/>
                    </a:ext>
                  </a:extLst>
                </a:gridCol>
                <a:gridCol w="471488">
                  <a:extLst>
                    <a:ext uri="{9D8B030D-6E8A-4147-A177-3AD203B41FA5}">
                      <a16:colId xmlns:a16="http://schemas.microsoft.com/office/drawing/2014/main" val="2133671066"/>
                    </a:ext>
                  </a:extLst>
                </a:gridCol>
                <a:gridCol w="471488">
                  <a:extLst>
                    <a:ext uri="{9D8B030D-6E8A-4147-A177-3AD203B41FA5}">
                      <a16:colId xmlns:a16="http://schemas.microsoft.com/office/drawing/2014/main" val="3110587193"/>
                    </a:ext>
                  </a:extLst>
                </a:gridCol>
                <a:gridCol w="471488">
                  <a:extLst>
                    <a:ext uri="{9D8B030D-6E8A-4147-A177-3AD203B41FA5}">
                      <a16:colId xmlns:a16="http://schemas.microsoft.com/office/drawing/2014/main" val="3736444738"/>
                    </a:ext>
                  </a:extLst>
                </a:gridCol>
                <a:gridCol w="471488">
                  <a:extLst>
                    <a:ext uri="{9D8B030D-6E8A-4147-A177-3AD203B41FA5}">
                      <a16:colId xmlns:a16="http://schemas.microsoft.com/office/drawing/2014/main" val="1426368343"/>
                    </a:ext>
                  </a:extLst>
                </a:gridCol>
                <a:gridCol w="471488">
                  <a:extLst>
                    <a:ext uri="{9D8B030D-6E8A-4147-A177-3AD203B41FA5}">
                      <a16:colId xmlns:a16="http://schemas.microsoft.com/office/drawing/2014/main" val="279019760"/>
                    </a:ext>
                  </a:extLst>
                </a:gridCol>
              </a:tblGrid>
              <a:tr h="384387">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23512430"/>
                  </a:ext>
                </a:extLst>
              </a:tr>
              <a:tr h="38438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860451788"/>
                  </a:ext>
                </a:extLst>
              </a:tr>
              <a:tr h="384387">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44413546"/>
                  </a:ext>
                </a:extLst>
              </a:tr>
            </a:tbl>
          </a:graphicData>
        </a:graphic>
      </p:graphicFrame>
      <p:sp>
        <p:nvSpPr>
          <p:cNvPr id="18" name="Text Box 16">
            <a:extLst>
              <a:ext uri="{FF2B5EF4-FFF2-40B4-BE49-F238E27FC236}">
                <a16:creationId xmlns:a16="http://schemas.microsoft.com/office/drawing/2014/main" id="{43DF7487-4011-46E2-B701-97785253D43D}"/>
              </a:ext>
            </a:extLst>
          </p:cNvPr>
          <p:cNvSpPr txBox="1"/>
          <p:nvPr/>
        </p:nvSpPr>
        <p:spPr>
          <a:xfrm>
            <a:off x="1092200" y="3429000"/>
            <a:ext cx="3771904" cy="21234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US" sz="16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Step 2: Assign single job to each machine</a:t>
            </a:r>
            <a:endParaRPr lang="en-US" sz="1600" dirty="0">
              <a:solidFill>
                <a:srgbClr val="44546A"/>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9" name="Table 3">
            <a:extLst>
              <a:ext uri="{FF2B5EF4-FFF2-40B4-BE49-F238E27FC236}">
                <a16:creationId xmlns:a16="http://schemas.microsoft.com/office/drawing/2014/main" id="{328F63AE-8F00-43E4-970D-4CEE330C40E6}"/>
              </a:ext>
            </a:extLst>
          </p:cNvPr>
          <p:cNvGraphicFramePr>
            <a:graphicFrameLocks noGrp="1"/>
          </p:cNvGraphicFramePr>
          <p:nvPr>
            <p:extLst>
              <p:ext uri="{D42A27DB-BD31-4B8C-83A1-F6EECF244321}">
                <p14:modId xmlns:p14="http://schemas.microsoft.com/office/powerpoint/2010/main" val="1141123430"/>
              </p:ext>
            </p:extLst>
          </p:nvPr>
        </p:nvGraphicFramePr>
        <p:xfrm>
          <a:off x="1092200" y="2819654"/>
          <a:ext cx="3771904" cy="365760"/>
        </p:xfrm>
        <a:graphic>
          <a:graphicData uri="http://schemas.openxmlformats.org/drawingml/2006/table">
            <a:tbl>
              <a:tblPr>
                <a:tableStyleId>{69C7853C-536D-4A76-A0AE-DD22124D55A5}</a:tableStyleId>
              </a:tblPr>
              <a:tblGrid>
                <a:gridCol w="471488">
                  <a:extLst>
                    <a:ext uri="{9D8B030D-6E8A-4147-A177-3AD203B41FA5}">
                      <a16:colId xmlns:a16="http://schemas.microsoft.com/office/drawing/2014/main" val="4165601996"/>
                    </a:ext>
                  </a:extLst>
                </a:gridCol>
                <a:gridCol w="471488">
                  <a:extLst>
                    <a:ext uri="{9D8B030D-6E8A-4147-A177-3AD203B41FA5}">
                      <a16:colId xmlns:a16="http://schemas.microsoft.com/office/drawing/2014/main" val="3284910857"/>
                    </a:ext>
                  </a:extLst>
                </a:gridCol>
                <a:gridCol w="471488">
                  <a:extLst>
                    <a:ext uri="{9D8B030D-6E8A-4147-A177-3AD203B41FA5}">
                      <a16:colId xmlns:a16="http://schemas.microsoft.com/office/drawing/2014/main" val="1744762125"/>
                    </a:ext>
                  </a:extLst>
                </a:gridCol>
                <a:gridCol w="471488">
                  <a:extLst>
                    <a:ext uri="{9D8B030D-6E8A-4147-A177-3AD203B41FA5}">
                      <a16:colId xmlns:a16="http://schemas.microsoft.com/office/drawing/2014/main" val="4291100824"/>
                    </a:ext>
                  </a:extLst>
                </a:gridCol>
                <a:gridCol w="471488">
                  <a:extLst>
                    <a:ext uri="{9D8B030D-6E8A-4147-A177-3AD203B41FA5}">
                      <a16:colId xmlns:a16="http://schemas.microsoft.com/office/drawing/2014/main" val="68106039"/>
                    </a:ext>
                  </a:extLst>
                </a:gridCol>
                <a:gridCol w="471488">
                  <a:extLst>
                    <a:ext uri="{9D8B030D-6E8A-4147-A177-3AD203B41FA5}">
                      <a16:colId xmlns:a16="http://schemas.microsoft.com/office/drawing/2014/main" val="825991809"/>
                    </a:ext>
                  </a:extLst>
                </a:gridCol>
                <a:gridCol w="471488">
                  <a:extLst>
                    <a:ext uri="{9D8B030D-6E8A-4147-A177-3AD203B41FA5}">
                      <a16:colId xmlns:a16="http://schemas.microsoft.com/office/drawing/2014/main" val="3196942592"/>
                    </a:ext>
                  </a:extLst>
                </a:gridCol>
                <a:gridCol w="471488">
                  <a:extLst>
                    <a:ext uri="{9D8B030D-6E8A-4147-A177-3AD203B41FA5}">
                      <a16:colId xmlns:a16="http://schemas.microsoft.com/office/drawing/2014/main" val="3694339204"/>
                    </a:ext>
                  </a:extLst>
                </a:gridCol>
              </a:tblGrid>
              <a:tr h="296418">
                <a:tc>
                  <a:txBody>
                    <a:bodyPr/>
                    <a:lstStyle/>
                    <a:p>
                      <a:r>
                        <a:rPr lang="en-US" dirty="0"/>
                        <a:t>3</a:t>
                      </a:r>
                    </a:p>
                  </a:txBody>
                  <a:tcPr>
                    <a:solidFill>
                      <a:schemeClr val="accent1">
                        <a:lumMod val="40000"/>
                        <a:lumOff val="60000"/>
                      </a:schemeClr>
                    </a:solidFill>
                  </a:tcPr>
                </a:tc>
                <a:tc>
                  <a:txBody>
                    <a:bodyPr/>
                    <a:lstStyle/>
                    <a:p>
                      <a:r>
                        <a:rPr lang="en-US" dirty="0"/>
                        <a:t>5</a:t>
                      </a:r>
                    </a:p>
                  </a:txBody>
                  <a:tcPr>
                    <a:solidFill>
                      <a:schemeClr val="accent1">
                        <a:lumMod val="40000"/>
                        <a:lumOff val="60000"/>
                      </a:schemeClr>
                    </a:solidFill>
                  </a:tcPr>
                </a:tc>
                <a:tc>
                  <a:txBody>
                    <a:bodyPr/>
                    <a:lstStyle/>
                    <a:p>
                      <a:r>
                        <a:rPr lang="en-US" dirty="0"/>
                        <a:t>1</a:t>
                      </a:r>
                    </a:p>
                  </a:txBody>
                  <a:tcPr>
                    <a:solidFill>
                      <a:schemeClr val="accent1">
                        <a:lumMod val="40000"/>
                        <a:lumOff val="60000"/>
                      </a:schemeClr>
                    </a:solidFill>
                  </a:tcPr>
                </a:tc>
                <a:tc>
                  <a:txBody>
                    <a:bodyPr/>
                    <a:lstStyle/>
                    <a:p>
                      <a:r>
                        <a:rPr lang="en-US" dirty="0"/>
                        <a:t>4</a:t>
                      </a:r>
                    </a:p>
                  </a:txBody>
                  <a:tcPr>
                    <a:solidFill>
                      <a:schemeClr val="accent1">
                        <a:lumMod val="40000"/>
                        <a:lumOff val="60000"/>
                      </a:schemeClr>
                    </a:solidFill>
                  </a:tcPr>
                </a:tc>
                <a:tc>
                  <a:txBody>
                    <a:bodyPr/>
                    <a:lstStyle/>
                    <a:p>
                      <a:r>
                        <a:rPr lang="en-US" dirty="0"/>
                        <a:t>2</a:t>
                      </a:r>
                    </a:p>
                  </a:txBody>
                  <a:tcPr>
                    <a:solidFill>
                      <a:schemeClr val="accent3">
                        <a:lumMod val="40000"/>
                        <a:lumOff val="60000"/>
                      </a:schemeClr>
                    </a:solidFill>
                  </a:tcPr>
                </a:tc>
                <a:tc>
                  <a:txBody>
                    <a:bodyPr/>
                    <a:lstStyle/>
                    <a:p>
                      <a:r>
                        <a:rPr lang="en-US" dirty="0"/>
                        <a:t>7</a:t>
                      </a:r>
                    </a:p>
                  </a:txBody>
                  <a:tcPr>
                    <a:solidFill>
                      <a:schemeClr val="accent3">
                        <a:lumMod val="40000"/>
                        <a:lumOff val="60000"/>
                      </a:schemeClr>
                    </a:solidFill>
                  </a:tcPr>
                </a:tc>
                <a:tc>
                  <a:txBody>
                    <a:bodyPr/>
                    <a:lstStyle/>
                    <a:p>
                      <a:r>
                        <a:rPr lang="en-US" dirty="0"/>
                        <a:t>6</a:t>
                      </a:r>
                    </a:p>
                  </a:txBody>
                  <a:tcPr>
                    <a:solidFill>
                      <a:schemeClr val="accent3">
                        <a:lumMod val="40000"/>
                        <a:lumOff val="60000"/>
                      </a:schemeClr>
                    </a:solidFill>
                  </a:tcPr>
                </a:tc>
                <a:tc>
                  <a:txBody>
                    <a:bodyPr/>
                    <a:lstStyle/>
                    <a:p>
                      <a:r>
                        <a:rPr lang="en-US" dirty="0"/>
                        <a:t>8</a:t>
                      </a:r>
                    </a:p>
                  </a:txBody>
                  <a:tcPr>
                    <a:solidFill>
                      <a:schemeClr val="accent3">
                        <a:lumMod val="40000"/>
                        <a:lumOff val="60000"/>
                      </a:schemeClr>
                    </a:solidFill>
                  </a:tcPr>
                </a:tc>
                <a:extLst>
                  <a:ext uri="{0D108BD9-81ED-4DB2-BD59-A6C34878D82A}">
                    <a16:rowId xmlns:a16="http://schemas.microsoft.com/office/drawing/2014/main" val="1309667602"/>
                  </a:ext>
                </a:extLst>
              </a:tr>
            </a:tbl>
          </a:graphicData>
        </a:graphic>
      </p:graphicFrame>
      <p:sp>
        <p:nvSpPr>
          <p:cNvPr id="25" name="Text Box 16">
            <a:extLst>
              <a:ext uri="{FF2B5EF4-FFF2-40B4-BE49-F238E27FC236}">
                <a16:creationId xmlns:a16="http://schemas.microsoft.com/office/drawing/2014/main" id="{2CFBA18F-E265-4271-919B-B382DA72C84C}"/>
              </a:ext>
            </a:extLst>
          </p:cNvPr>
          <p:cNvSpPr txBox="1"/>
          <p:nvPr/>
        </p:nvSpPr>
        <p:spPr>
          <a:xfrm>
            <a:off x="1092200" y="3429000"/>
            <a:ext cx="3987800" cy="24358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US" sz="16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Step 3: Assign remaining jobs based on best fit</a:t>
            </a:r>
            <a:endParaRPr lang="en-US" sz="1600" dirty="0">
              <a:solidFill>
                <a:srgbClr val="44546A"/>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6" name="Table 22">
            <a:extLst>
              <a:ext uri="{FF2B5EF4-FFF2-40B4-BE49-F238E27FC236}">
                <a16:creationId xmlns:a16="http://schemas.microsoft.com/office/drawing/2014/main" id="{8E67AF64-52D4-4AF0-8E1E-F993A33F1C70}"/>
              </a:ext>
            </a:extLst>
          </p:cNvPr>
          <p:cNvGraphicFramePr>
            <a:graphicFrameLocks noGrp="1"/>
          </p:cNvGraphicFramePr>
          <p:nvPr>
            <p:extLst>
              <p:ext uri="{D42A27DB-BD31-4B8C-83A1-F6EECF244321}">
                <p14:modId xmlns:p14="http://schemas.microsoft.com/office/powerpoint/2010/main" val="2376190829"/>
              </p:ext>
            </p:extLst>
          </p:nvPr>
        </p:nvGraphicFramePr>
        <p:xfrm>
          <a:off x="1092200" y="4306821"/>
          <a:ext cx="3771904" cy="1153161"/>
        </p:xfrm>
        <a:graphic>
          <a:graphicData uri="http://schemas.openxmlformats.org/drawingml/2006/table">
            <a:tbl>
              <a:tblPr>
                <a:tableStyleId>{8799B23B-EC83-4686-B30A-512413B5E67A}</a:tableStyleId>
              </a:tblPr>
              <a:tblGrid>
                <a:gridCol w="471488">
                  <a:extLst>
                    <a:ext uri="{9D8B030D-6E8A-4147-A177-3AD203B41FA5}">
                      <a16:colId xmlns:a16="http://schemas.microsoft.com/office/drawing/2014/main" val="844362198"/>
                    </a:ext>
                  </a:extLst>
                </a:gridCol>
                <a:gridCol w="471488">
                  <a:extLst>
                    <a:ext uri="{9D8B030D-6E8A-4147-A177-3AD203B41FA5}">
                      <a16:colId xmlns:a16="http://schemas.microsoft.com/office/drawing/2014/main" val="586632755"/>
                    </a:ext>
                  </a:extLst>
                </a:gridCol>
                <a:gridCol w="471488">
                  <a:extLst>
                    <a:ext uri="{9D8B030D-6E8A-4147-A177-3AD203B41FA5}">
                      <a16:colId xmlns:a16="http://schemas.microsoft.com/office/drawing/2014/main" val="3488058879"/>
                    </a:ext>
                  </a:extLst>
                </a:gridCol>
                <a:gridCol w="471488">
                  <a:extLst>
                    <a:ext uri="{9D8B030D-6E8A-4147-A177-3AD203B41FA5}">
                      <a16:colId xmlns:a16="http://schemas.microsoft.com/office/drawing/2014/main" val="2133671066"/>
                    </a:ext>
                  </a:extLst>
                </a:gridCol>
                <a:gridCol w="471488">
                  <a:extLst>
                    <a:ext uri="{9D8B030D-6E8A-4147-A177-3AD203B41FA5}">
                      <a16:colId xmlns:a16="http://schemas.microsoft.com/office/drawing/2014/main" val="3110587193"/>
                    </a:ext>
                  </a:extLst>
                </a:gridCol>
                <a:gridCol w="471488">
                  <a:extLst>
                    <a:ext uri="{9D8B030D-6E8A-4147-A177-3AD203B41FA5}">
                      <a16:colId xmlns:a16="http://schemas.microsoft.com/office/drawing/2014/main" val="3736444738"/>
                    </a:ext>
                  </a:extLst>
                </a:gridCol>
                <a:gridCol w="471488">
                  <a:extLst>
                    <a:ext uri="{9D8B030D-6E8A-4147-A177-3AD203B41FA5}">
                      <a16:colId xmlns:a16="http://schemas.microsoft.com/office/drawing/2014/main" val="1426368343"/>
                    </a:ext>
                  </a:extLst>
                </a:gridCol>
                <a:gridCol w="471488">
                  <a:extLst>
                    <a:ext uri="{9D8B030D-6E8A-4147-A177-3AD203B41FA5}">
                      <a16:colId xmlns:a16="http://schemas.microsoft.com/office/drawing/2014/main" val="279019760"/>
                    </a:ext>
                  </a:extLst>
                </a:gridCol>
              </a:tblGrid>
              <a:tr h="384387">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23512430"/>
                  </a:ext>
                </a:extLst>
              </a:tr>
              <a:tr h="38438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860451788"/>
                  </a:ext>
                </a:extLst>
              </a:tr>
              <a:tr h="384387">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44413546"/>
                  </a:ext>
                </a:extLst>
              </a:tr>
            </a:tbl>
          </a:graphicData>
        </a:graphic>
      </p:graphicFrame>
      <p:graphicFrame>
        <p:nvGraphicFramePr>
          <p:cNvPr id="28" name="Table 23">
            <a:extLst>
              <a:ext uri="{FF2B5EF4-FFF2-40B4-BE49-F238E27FC236}">
                <a16:creationId xmlns:a16="http://schemas.microsoft.com/office/drawing/2014/main" id="{089B780B-1877-4A69-936F-B018856CE770}"/>
              </a:ext>
            </a:extLst>
          </p:cNvPr>
          <p:cNvGraphicFramePr>
            <a:graphicFrameLocks noGrp="1"/>
          </p:cNvGraphicFramePr>
          <p:nvPr>
            <p:extLst>
              <p:ext uri="{D42A27DB-BD31-4B8C-83A1-F6EECF244321}">
                <p14:modId xmlns:p14="http://schemas.microsoft.com/office/powerpoint/2010/main" val="1036255741"/>
              </p:ext>
            </p:extLst>
          </p:nvPr>
        </p:nvGraphicFramePr>
        <p:xfrm>
          <a:off x="5778498" y="2641092"/>
          <a:ext cx="3987800" cy="2926080"/>
        </p:xfrm>
        <a:graphic>
          <a:graphicData uri="http://schemas.openxmlformats.org/drawingml/2006/table">
            <a:tbl>
              <a:tblPr>
                <a:tableStyleId>{8799B23B-EC83-4686-B30A-512413B5E67A}</a:tableStyleId>
              </a:tblPr>
              <a:tblGrid>
                <a:gridCol w="498475">
                  <a:extLst>
                    <a:ext uri="{9D8B030D-6E8A-4147-A177-3AD203B41FA5}">
                      <a16:colId xmlns:a16="http://schemas.microsoft.com/office/drawing/2014/main" val="2829916436"/>
                    </a:ext>
                  </a:extLst>
                </a:gridCol>
                <a:gridCol w="498475">
                  <a:extLst>
                    <a:ext uri="{9D8B030D-6E8A-4147-A177-3AD203B41FA5}">
                      <a16:colId xmlns:a16="http://schemas.microsoft.com/office/drawing/2014/main" val="2643169797"/>
                    </a:ext>
                  </a:extLst>
                </a:gridCol>
                <a:gridCol w="498475">
                  <a:extLst>
                    <a:ext uri="{9D8B030D-6E8A-4147-A177-3AD203B41FA5}">
                      <a16:colId xmlns:a16="http://schemas.microsoft.com/office/drawing/2014/main" val="3223328313"/>
                    </a:ext>
                  </a:extLst>
                </a:gridCol>
                <a:gridCol w="498475">
                  <a:extLst>
                    <a:ext uri="{9D8B030D-6E8A-4147-A177-3AD203B41FA5}">
                      <a16:colId xmlns:a16="http://schemas.microsoft.com/office/drawing/2014/main" val="384757597"/>
                    </a:ext>
                  </a:extLst>
                </a:gridCol>
                <a:gridCol w="498475">
                  <a:extLst>
                    <a:ext uri="{9D8B030D-6E8A-4147-A177-3AD203B41FA5}">
                      <a16:colId xmlns:a16="http://schemas.microsoft.com/office/drawing/2014/main" val="2418746962"/>
                    </a:ext>
                  </a:extLst>
                </a:gridCol>
                <a:gridCol w="498475">
                  <a:extLst>
                    <a:ext uri="{9D8B030D-6E8A-4147-A177-3AD203B41FA5}">
                      <a16:colId xmlns:a16="http://schemas.microsoft.com/office/drawing/2014/main" val="318804908"/>
                    </a:ext>
                  </a:extLst>
                </a:gridCol>
                <a:gridCol w="498475">
                  <a:extLst>
                    <a:ext uri="{9D8B030D-6E8A-4147-A177-3AD203B41FA5}">
                      <a16:colId xmlns:a16="http://schemas.microsoft.com/office/drawing/2014/main" val="1962325115"/>
                    </a:ext>
                  </a:extLst>
                </a:gridCol>
                <a:gridCol w="498475">
                  <a:extLst>
                    <a:ext uri="{9D8B030D-6E8A-4147-A177-3AD203B41FA5}">
                      <a16:colId xmlns:a16="http://schemas.microsoft.com/office/drawing/2014/main" val="2192074731"/>
                    </a:ext>
                  </a:extLst>
                </a:gridCol>
              </a:tblGrid>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277712389"/>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01936743"/>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61163914"/>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65550593"/>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p>
                  </a:txBody>
                  <a:tcPr>
                    <a:solidFill>
                      <a:schemeClr val="accent4">
                        <a:lumMod val="20000"/>
                        <a:lumOff val="80000"/>
                      </a:schemeClr>
                    </a:solidFill>
                  </a:tcPr>
                </a:tc>
                <a:tc>
                  <a:txBody>
                    <a:bodyPr/>
                    <a:lstStyle/>
                    <a:p>
                      <a:r>
                        <a:rPr lang="en-US" dirty="0"/>
                        <a:t>0</a:t>
                      </a:r>
                    </a:p>
                  </a:txBody>
                  <a:tcPr>
                    <a:solidFill>
                      <a:schemeClr val="bg1"/>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329234912"/>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25740948"/>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722422365"/>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354215429"/>
                  </a:ext>
                </a:extLst>
              </a:tr>
            </a:tbl>
          </a:graphicData>
        </a:graphic>
      </p:graphicFrame>
      <p:graphicFrame>
        <p:nvGraphicFramePr>
          <p:cNvPr id="29" name="Table 3">
            <a:extLst>
              <a:ext uri="{FF2B5EF4-FFF2-40B4-BE49-F238E27FC236}">
                <a16:creationId xmlns:a16="http://schemas.microsoft.com/office/drawing/2014/main" id="{4C313C80-A57F-4D7D-B706-78783543EBEA}"/>
              </a:ext>
            </a:extLst>
          </p:cNvPr>
          <p:cNvGraphicFramePr>
            <a:graphicFrameLocks noGrp="1"/>
          </p:cNvGraphicFramePr>
          <p:nvPr>
            <p:extLst>
              <p:ext uri="{D42A27DB-BD31-4B8C-83A1-F6EECF244321}">
                <p14:modId xmlns:p14="http://schemas.microsoft.com/office/powerpoint/2010/main" val="1548002004"/>
              </p:ext>
            </p:extLst>
          </p:nvPr>
        </p:nvGraphicFramePr>
        <p:xfrm>
          <a:off x="1092200" y="2819654"/>
          <a:ext cx="3771904" cy="365760"/>
        </p:xfrm>
        <a:graphic>
          <a:graphicData uri="http://schemas.openxmlformats.org/drawingml/2006/table">
            <a:tbl>
              <a:tblPr>
                <a:tableStyleId>{69C7853C-536D-4A76-A0AE-DD22124D55A5}</a:tableStyleId>
              </a:tblPr>
              <a:tblGrid>
                <a:gridCol w="471488">
                  <a:extLst>
                    <a:ext uri="{9D8B030D-6E8A-4147-A177-3AD203B41FA5}">
                      <a16:colId xmlns:a16="http://schemas.microsoft.com/office/drawing/2014/main" val="4165601996"/>
                    </a:ext>
                  </a:extLst>
                </a:gridCol>
                <a:gridCol w="471488">
                  <a:extLst>
                    <a:ext uri="{9D8B030D-6E8A-4147-A177-3AD203B41FA5}">
                      <a16:colId xmlns:a16="http://schemas.microsoft.com/office/drawing/2014/main" val="3284910857"/>
                    </a:ext>
                  </a:extLst>
                </a:gridCol>
                <a:gridCol w="471488">
                  <a:extLst>
                    <a:ext uri="{9D8B030D-6E8A-4147-A177-3AD203B41FA5}">
                      <a16:colId xmlns:a16="http://schemas.microsoft.com/office/drawing/2014/main" val="1744762125"/>
                    </a:ext>
                  </a:extLst>
                </a:gridCol>
                <a:gridCol w="471488">
                  <a:extLst>
                    <a:ext uri="{9D8B030D-6E8A-4147-A177-3AD203B41FA5}">
                      <a16:colId xmlns:a16="http://schemas.microsoft.com/office/drawing/2014/main" val="4291100824"/>
                    </a:ext>
                  </a:extLst>
                </a:gridCol>
                <a:gridCol w="471488">
                  <a:extLst>
                    <a:ext uri="{9D8B030D-6E8A-4147-A177-3AD203B41FA5}">
                      <a16:colId xmlns:a16="http://schemas.microsoft.com/office/drawing/2014/main" val="68106039"/>
                    </a:ext>
                  </a:extLst>
                </a:gridCol>
                <a:gridCol w="471488">
                  <a:extLst>
                    <a:ext uri="{9D8B030D-6E8A-4147-A177-3AD203B41FA5}">
                      <a16:colId xmlns:a16="http://schemas.microsoft.com/office/drawing/2014/main" val="825991809"/>
                    </a:ext>
                  </a:extLst>
                </a:gridCol>
                <a:gridCol w="471488">
                  <a:extLst>
                    <a:ext uri="{9D8B030D-6E8A-4147-A177-3AD203B41FA5}">
                      <a16:colId xmlns:a16="http://schemas.microsoft.com/office/drawing/2014/main" val="3196942592"/>
                    </a:ext>
                  </a:extLst>
                </a:gridCol>
                <a:gridCol w="471488">
                  <a:extLst>
                    <a:ext uri="{9D8B030D-6E8A-4147-A177-3AD203B41FA5}">
                      <a16:colId xmlns:a16="http://schemas.microsoft.com/office/drawing/2014/main" val="3694339204"/>
                    </a:ext>
                  </a:extLst>
                </a:gridCol>
              </a:tblGrid>
              <a:tr h="296418">
                <a:tc>
                  <a:txBody>
                    <a:bodyPr/>
                    <a:lstStyle/>
                    <a:p>
                      <a:r>
                        <a:rPr lang="en-US" dirty="0"/>
                        <a:t>3</a:t>
                      </a:r>
                    </a:p>
                  </a:txBody>
                  <a:tcPr>
                    <a:solidFill>
                      <a:schemeClr val="accent1">
                        <a:lumMod val="40000"/>
                        <a:lumOff val="60000"/>
                      </a:schemeClr>
                    </a:solidFill>
                  </a:tcPr>
                </a:tc>
                <a:tc>
                  <a:txBody>
                    <a:bodyPr/>
                    <a:lstStyle/>
                    <a:p>
                      <a:r>
                        <a:rPr lang="en-US" dirty="0"/>
                        <a:t>5</a:t>
                      </a:r>
                    </a:p>
                  </a:txBody>
                  <a:tcPr>
                    <a:solidFill>
                      <a:schemeClr val="accent1">
                        <a:lumMod val="40000"/>
                        <a:lumOff val="60000"/>
                      </a:schemeClr>
                    </a:solidFill>
                  </a:tcPr>
                </a:tc>
                <a:tc>
                  <a:txBody>
                    <a:bodyPr/>
                    <a:lstStyle/>
                    <a:p>
                      <a:r>
                        <a:rPr lang="en-US" dirty="0"/>
                        <a:t>1</a:t>
                      </a:r>
                    </a:p>
                  </a:txBody>
                  <a:tcPr>
                    <a:solidFill>
                      <a:schemeClr val="accent1">
                        <a:lumMod val="40000"/>
                        <a:lumOff val="60000"/>
                      </a:schemeClr>
                    </a:solidFill>
                  </a:tcPr>
                </a:tc>
                <a:tc>
                  <a:txBody>
                    <a:bodyPr/>
                    <a:lstStyle/>
                    <a:p>
                      <a:r>
                        <a:rPr lang="en-US" dirty="0"/>
                        <a:t>4</a:t>
                      </a:r>
                    </a:p>
                  </a:txBody>
                  <a:tcPr>
                    <a:solidFill>
                      <a:schemeClr val="accent1">
                        <a:lumMod val="40000"/>
                        <a:lumOff val="60000"/>
                      </a:schemeClr>
                    </a:solidFill>
                  </a:tcPr>
                </a:tc>
                <a:tc>
                  <a:txBody>
                    <a:bodyPr/>
                    <a:lstStyle/>
                    <a:p>
                      <a:r>
                        <a:rPr lang="en-US" dirty="0"/>
                        <a:t>2</a:t>
                      </a:r>
                    </a:p>
                  </a:txBody>
                  <a:tcPr>
                    <a:solidFill>
                      <a:schemeClr val="accent1">
                        <a:lumMod val="40000"/>
                        <a:lumOff val="60000"/>
                      </a:schemeClr>
                    </a:solidFill>
                  </a:tcPr>
                </a:tc>
                <a:tc>
                  <a:txBody>
                    <a:bodyPr/>
                    <a:lstStyle/>
                    <a:p>
                      <a:r>
                        <a:rPr lang="en-US" dirty="0"/>
                        <a:t>7</a:t>
                      </a:r>
                    </a:p>
                  </a:txBody>
                  <a:tcPr>
                    <a:solidFill>
                      <a:schemeClr val="accent1">
                        <a:lumMod val="40000"/>
                        <a:lumOff val="60000"/>
                      </a:schemeClr>
                    </a:solidFill>
                  </a:tcPr>
                </a:tc>
                <a:tc>
                  <a:txBody>
                    <a:bodyPr/>
                    <a:lstStyle/>
                    <a:p>
                      <a:r>
                        <a:rPr lang="en-US" dirty="0"/>
                        <a:t>6</a:t>
                      </a:r>
                    </a:p>
                  </a:txBody>
                  <a:tcPr>
                    <a:solidFill>
                      <a:schemeClr val="accent1">
                        <a:lumMod val="40000"/>
                        <a:lumOff val="60000"/>
                      </a:schemeClr>
                    </a:solidFill>
                  </a:tcPr>
                </a:tc>
                <a:tc>
                  <a:txBody>
                    <a:bodyPr/>
                    <a:lstStyle/>
                    <a:p>
                      <a:r>
                        <a:rPr lang="en-US" dirty="0"/>
                        <a:t>8</a:t>
                      </a:r>
                    </a:p>
                  </a:txBody>
                  <a:tcPr>
                    <a:solidFill>
                      <a:schemeClr val="accent1">
                        <a:lumMod val="40000"/>
                        <a:lumOff val="60000"/>
                      </a:schemeClr>
                    </a:solidFill>
                  </a:tcPr>
                </a:tc>
                <a:extLst>
                  <a:ext uri="{0D108BD9-81ED-4DB2-BD59-A6C34878D82A}">
                    <a16:rowId xmlns:a16="http://schemas.microsoft.com/office/drawing/2014/main" val="1309667602"/>
                  </a:ext>
                </a:extLst>
              </a:tr>
            </a:tbl>
          </a:graphicData>
        </a:graphic>
      </p:graphicFrame>
      <p:graphicFrame>
        <p:nvGraphicFramePr>
          <p:cNvPr id="31" name="Table 22">
            <a:extLst>
              <a:ext uri="{FF2B5EF4-FFF2-40B4-BE49-F238E27FC236}">
                <a16:creationId xmlns:a16="http://schemas.microsoft.com/office/drawing/2014/main" id="{E0B74215-423B-4A4F-8C3A-6238E54D3ADA}"/>
              </a:ext>
            </a:extLst>
          </p:cNvPr>
          <p:cNvGraphicFramePr>
            <a:graphicFrameLocks noGrp="1"/>
          </p:cNvGraphicFramePr>
          <p:nvPr>
            <p:extLst>
              <p:ext uri="{D42A27DB-BD31-4B8C-83A1-F6EECF244321}">
                <p14:modId xmlns:p14="http://schemas.microsoft.com/office/powerpoint/2010/main" val="4084357911"/>
              </p:ext>
            </p:extLst>
          </p:nvPr>
        </p:nvGraphicFramePr>
        <p:xfrm>
          <a:off x="1104900" y="4306820"/>
          <a:ext cx="3771904" cy="1153161"/>
        </p:xfrm>
        <a:graphic>
          <a:graphicData uri="http://schemas.openxmlformats.org/drawingml/2006/table">
            <a:tbl>
              <a:tblPr>
                <a:tableStyleId>{8799B23B-EC83-4686-B30A-512413B5E67A}</a:tableStyleId>
              </a:tblPr>
              <a:tblGrid>
                <a:gridCol w="471488">
                  <a:extLst>
                    <a:ext uri="{9D8B030D-6E8A-4147-A177-3AD203B41FA5}">
                      <a16:colId xmlns:a16="http://schemas.microsoft.com/office/drawing/2014/main" val="844362198"/>
                    </a:ext>
                  </a:extLst>
                </a:gridCol>
                <a:gridCol w="471488">
                  <a:extLst>
                    <a:ext uri="{9D8B030D-6E8A-4147-A177-3AD203B41FA5}">
                      <a16:colId xmlns:a16="http://schemas.microsoft.com/office/drawing/2014/main" val="586632755"/>
                    </a:ext>
                  </a:extLst>
                </a:gridCol>
                <a:gridCol w="471488">
                  <a:extLst>
                    <a:ext uri="{9D8B030D-6E8A-4147-A177-3AD203B41FA5}">
                      <a16:colId xmlns:a16="http://schemas.microsoft.com/office/drawing/2014/main" val="3488058879"/>
                    </a:ext>
                  </a:extLst>
                </a:gridCol>
                <a:gridCol w="471488">
                  <a:extLst>
                    <a:ext uri="{9D8B030D-6E8A-4147-A177-3AD203B41FA5}">
                      <a16:colId xmlns:a16="http://schemas.microsoft.com/office/drawing/2014/main" val="2133671066"/>
                    </a:ext>
                  </a:extLst>
                </a:gridCol>
                <a:gridCol w="471488">
                  <a:extLst>
                    <a:ext uri="{9D8B030D-6E8A-4147-A177-3AD203B41FA5}">
                      <a16:colId xmlns:a16="http://schemas.microsoft.com/office/drawing/2014/main" val="3110587193"/>
                    </a:ext>
                  </a:extLst>
                </a:gridCol>
                <a:gridCol w="471488">
                  <a:extLst>
                    <a:ext uri="{9D8B030D-6E8A-4147-A177-3AD203B41FA5}">
                      <a16:colId xmlns:a16="http://schemas.microsoft.com/office/drawing/2014/main" val="3736444738"/>
                    </a:ext>
                  </a:extLst>
                </a:gridCol>
                <a:gridCol w="471488">
                  <a:extLst>
                    <a:ext uri="{9D8B030D-6E8A-4147-A177-3AD203B41FA5}">
                      <a16:colId xmlns:a16="http://schemas.microsoft.com/office/drawing/2014/main" val="1426368343"/>
                    </a:ext>
                  </a:extLst>
                </a:gridCol>
                <a:gridCol w="471488">
                  <a:extLst>
                    <a:ext uri="{9D8B030D-6E8A-4147-A177-3AD203B41FA5}">
                      <a16:colId xmlns:a16="http://schemas.microsoft.com/office/drawing/2014/main" val="279019760"/>
                    </a:ext>
                  </a:extLst>
                </a:gridCol>
              </a:tblGrid>
              <a:tr h="384387">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extLst>
                  <a:ext uri="{0D108BD9-81ED-4DB2-BD59-A6C34878D82A}">
                    <a16:rowId xmlns:a16="http://schemas.microsoft.com/office/drawing/2014/main" val="1023512430"/>
                  </a:ext>
                </a:extLst>
              </a:tr>
              <a:tr h="384387">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extLst>
                  <a:ext uri="{0D108BD9-81ED-4DB2-BD59-A6C34878D82A}">
                    <a16:rowId xmlns:a16="http://schemas.microsoft.com/office/drawing/2014/main" val="2860451788"/>
                  </a:ext>
                </a:extLst>
              </a:tr>
              <a:tr h="384387">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44413546"/>
                  </a:ext>
                </a:extLst>
              </a:tr>
            </a:tbl>
          </a:graphicData>
        </a:graphic>
      </p:graphicFrame>
      <p:graphicFrame>
        <p:nvGraphicFramePr>
          <p:cNvPr id="32" name="Table 23">
            <a:extLst>
              <a:ext uri="{FF2B5EF4-FFF2-40B4-BE49-F238E27FC236}">
                <a16:creationId xmlns:a16="http://schemas.microsoft.com/office/drawing/2014/main" id="{EC78B3FB-9FF6-4A5D-9076-2E4D2C3D50AD}"/>
              </a:ext>
            </a:extLst>
          </p:cNvPr>
          <p:cNvGraphicFramePr>
            <a:graphicFrameLocks noGrp="1"/>
          </p:cNvGraphicFramePr>
          <p:nvPr>
            <p:extLst>
              <p:ext uri="{D42A27DB-BD31-4B8C-83A1-F6EECF244321}">
                <p14:modId xmlns:p14="http://schemas.microsoft.com/office/powerpoint/2010/main" val="2250583836"/>
              </p:ext>
            </p:extLst>
          </p:nvPr>
        </p:nvGraphicFramePr>
        <p:xfrm>
          <a:off x="5778498" y="2641092"/>
          <a:ext cx="3987800" cy="2926080"/>
        </p:xfrm>
        <a:graphic>
          <a:graphicData uri="http://schemas.openxmlformats.org/drawingml/2006/table">
            <a:tbl>
              <a:tblPr>
                <a:tableStyleId>{8799B23B-EC83-4686-B30A-512413B5E67A}</a:tableStyleId>
              </a:tblPr>
              <a:tblGrid>
                <a:gridCol w="498475">
                  <a:extLst>
                    <a:ext uri="{9D8B030D-6E8A-4147-A177-3AD203B41FA5}">
                      <a16:colId xmlns:a16="http://schemas.microsoft.com/office/drawing/2014/main" val="2829916436"/>
                    </a:ext>
                  </a:extLst>
                </a:gridCol>
                <a:gridCol w="498475">
                  <a:extLst>
                    <a:ext uri="{9D8B030D-6E8A-4147-A177-3AD203B41FA5}">
                      <a16:colId xmlns:a16="http://schemas.microsoft.com/office/drawing/2014/main" val="2643169797"/>
                    </a:ext>
                  </a:extLst>
                </a:gridCol>
                <a:gridCol w="498475">
                  <a:extLst>
                    <a:ext uri="{9D8B030D-6E8A-4147-A177-3AD203B41FA5}">
                      <a16:colId xmlns:a16="http://schemas.microsoft.com/office/drawing/2014/main" val="3223328313"/>
                    </a:ext>
                  </a:extLst>
                </a:gridCol>
                <a:gridCol w="498475">
                  <a:extLst>
                    <a:ext uri="{9D8B030D-6E8A-4147-A177-3AD203B41FA5}">
                      <a16:colId xmlns:a16="http://schemas.microsoft.com/office/drawing/2014/main" val="384757597"/>
                    </a:ext>
                  </a:extLst>
                </a:gridCol>
                <a:gridCol w="498475">
                  <a:extLst>
                    <a:ext uri="{9D8B030D-6E8A-4147-A177-3AD203B41FA5}">
                      <a16:colId xmlns:a16="http://schemas.microsoft.com/office/drawing/2014/main" val="2418746962"/>
                    </a:ext>
                  </a:extLst>
                </a:gridCol>
                <a:gridCol w="498475">
                  <a:extLst>
                    <a:ext uri="{9D8B030D-6E8A-4147-A177-3AD203B41FA5}">
                      <a16:colId xmlns:a16="http://schemas.microsoft.com/office/drawing/2014/main" val="318804908"/>
                    </a:ext>
                  </a:extLst>
                </a:gridCol>
                <a:gridCol w="498475">
                  <a:extLst>
                    <a:ext uri="{9D8B030D-6E8A-4147-A177-3AD203B41FA5}">
                      <a16:colId xmlns:a16="http://schemas.microsoft.com/office/drawing/2014/main" val="1962325115"/>
                    </a:ext>
                  </a:extLst>
                </a:gridCol>
                <a:gridCol w="498475">
                  <a:extLst>
                    <a:ext uri="{9D8B030D-6E8A-4147-A177-3AD203B41FA5}">
                      <a16:colId xmlns:a16="http://schemas.microsoft.com/office/drawing/2014/main" val="2192074731"/>
                    </a:ext>
                  </a:extLst>
                </a:gridCol>
              </a:tblGrid>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277712389"/>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extLst>
                  <a:ext uri="{0D108BD9-81ED-4DB2-BD59-A6C34878D82A}">
                    <a16:rowId xmlns:a16="http://schemas.microsoft.com/office/drawing/2014/main" val="901936743"/>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61163914"/>
                  </a:ext>
                </a:extLst>
              </a:tr>
              <a:tr h="301117">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65550593"/>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329234912"/>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25740948"/>
                  </a:ext>
                </a:extLst>
              </a:tr>
              <a:tr h="301117">
                <a:tc>
                  <a:txBody>
                    <a:bodyPr/>
                    <a:lstStyle/>
                    <a:p>
                      <a:r>
                        <a:rPr lang="en-US" dirty="0"/>
                        <a:t>0</a:t>
                      </a:r>
                    </a:p>
                  </a:txBody>
                  <a:tcPr/>
                </a:tc>
                <a:tc>
                  <a:txBody>
                    <a:bodyPr/>
                    <a:lstStyle/>
                    <a:p>
                      <a:r>
                        <a:rPr lang="en-US" dirty="0"/>
                        <a:t>0</a:t>
                      </a:r>
                    </a:p>
                  </a:txBody>
                  <a:tcPr/>
                </a:tc>
                <a:tc>
                  <a:txBody>
                    <a:bodyPr/>
                    <a:lstStyle/>
                    <a:p>
                      <a:r>
                        <a:rPr lang="en-US" dirty="0"/>
                        <a:t>1</a:t>
                      </a:r>
                    </a:p>
                  </a:txBody>
                  <a:tcPr>
                    <a:solidFill>
                      <a:schemeClr val="accent4">
                        <a:lumMod val="40000"/>
                        <a:lumOff val="60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722422365"/>
                  </a:ext>
                </a:extLst>
              </a:tr>
              <a:tr h="301117">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354215429"/>
                  </a:ext>
                </a:extLst>
              </a:tr>
            </a:tbl>
          </a:graphicData>
        </a:graphic>
      </p:graphicFrame>
      <p:sp>
        <p:nvSpPr>
          <p:cNvPr id="30" name="Date Placeholder 12">
            <a:extLst>
              <a:ext uri="{FF2B5EF4-FFF2-40B4-BE49-F238E27FC236}">
                <a16:creationId xmlns:a16="http://schemas.microsoft.com/office/drawing/2014/main" id="{77949EE6-04E5-4098-AA79-4EB1EBEEEDA1}"/>
              </a:ext>
            </a:extLst>
          </p:cNvPr>
          <p:cNvSpPr>
            <a:spLocks noGrp="1"/>
          </p:cNvSpPr>
          <p:nvPr>
            <p:ph type="dt" sz="half" idx="10"/>
          </p:nvPr>
        </p:nvSpPr>
        <p:spPr>
          <a:xfrm>
            <a:off x="7910111" y="6409170"/>
            <a:ext cx="3702392" cy="448830"/>
          </a:xfrm>
        </p:spPr>
        <p:txBody>
          <a:bodyPr/>
          <a:lstStyle/>
          <a:p>
            <a:r>
              <a:rPr lang="en-US" dirty="0"/>
              <a:t>Thursday, March 25, 2021</a:t>
            </a:r>
          </a:p>
        </p:txBody>
      </p:sp>
      <p:sp>
        <p:nvSpPr>
          <p:cNvPr id="33" name="Slide Number Placeholder 13">
            <a:extLst>
              <a:ext uri="{FF2B5EF4-FFF2-40B4-BE49-F238E27FC236}">
                <a16:creationId xmlns:a16="http://schemas.microsoft.com/office/drawing/2014/main" id="{F38F4233-8D5A-414D-A40B-2660F7F68EDC}"/>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8</a:t>
            </a:fld>
            <a:r>
              <a:rPr lang="en-US" dirty="0"/>
              <a:t>/17</a:t>
            </a:r>
          </a:p>
        </p:txBody>
      </p:sp>
    </p:spTree>
    <p:extLst>
      <p:ext uri="{BB962C8B-B14F-4D97-AF65-F5344CB8AC3E}">
        <p14:creationId xmlns:p14="http://schemas.microsoft.com/office/powerpoint/2010/main" val="250204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3" grpId="0" animBg="1"/>
      <p:bldP spid="18"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F2D9-ACE9-4F92-97B5-9231D7466E8C}"/>
              </a:ext>
            </a:extLst>
          </p:cNvPr>
          <p:cNvSpPr>
            <a:spLocks noGrp="1"/>
          </p:cNvSpPr>
          <p:nvPr>
            <p:ph type="title"/>
          </p:nvPr>
        </p:nvSpPr>
        <p:spPr>
          <a:xfrm>
            <a:off x="975360" y="464511"/>
            <a:ext cx="10241280" cy="642602"/>
          </a:xfrm>
        </p:spPr>
        <p:txBody>
          <a:bodyPr/>
          <a:lstStyle/>
          <a:p>
            <a:r>
              <a:rPr lang="en-US" dirty="0"/>
              <a:t>Selection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73029A6-3CD2-489F-8969-2517630E2261}"/>
                  </a:ext>
                </a:extLst>
              </p:cNvPr>
              <p:cNvSpPr>
                <a:spLocks noGrp="1"/>
              </p:cNvSpPr>
              <p:nvPr>
                <p:ph idx="1"/>
              </p:nvPr>
            </p:nvSpPr>
            <p:spPr>
              <a:xfrm>
                <a:off x="1000918" y="2574924"/>
                <a:ext cx="10190163" cy="3468688"/>
              </a:xfrm>
            </p:spPr>
            <p:txBody>
              <a:bodyPr>
                <a:normAutofit/>
              </a:bodyPr>
              <a:lstStyle/>
              <a:p>
                <a:r>
                  <a:rPr lang="en-US" sz="2100" dirty="0">
                    <a:effectLst/>
                    <a:latin typeface="Times New Roman" panose="02020603050405020304" pitchFamily="18" charset="0"/>
                    <a:ea typeface="Calibri" panose="020F0502020204030204" pitchFamily="34" charset="0"/>
                    <a:cs typeface="Times New Roman" panose="02020603050405020304" pitchFamily="18" charset="0"/>
                  </a:rPr>
                  <a:t>Consider a population of N schedules with a corresponding fitness value </a:t>
                </a:r>
                <a14:m>
                  <m:oMath xmlns:m="http://schemas.openxmlformats.org/officeDocument/2006/math">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 then, corresponding probability </a:t>
                </a:r>
                <a14:m>
                  <m:oMath xmlns:m="http://schemas.openxmlformats.org/officeDocument/2006/math">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 of selection is defined as:</a:t>
                </a:r>
              </a:p>
              <a:p>
                <a:pPr marL="0" indent="0">
                  <a:buNone/>
                </a:pPr>
                <a14:m>
                  <m:oMathPara xmlns:m="http://schemas.openxmlformats.org/officeDocument/2006/math">
                    <m:oMathParaPr>
                      <m:jc m:val="centerGroup"/>
                    </m:oMathParaPr>
                    <m:oMath xmlns:m="http://schemas.openxmlformats.org/officeDocument/2006/math">
                      <m:sSub>
                        <m:sSubPr>
                          <m:ctrlPr>
                            <a:rPr lang="en-US" sz="21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sub>
                          </m:sSub>
                        </m:num>
                        <m:den>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100" i="1">
                                  <a:effectLst/>
                                  <a:latin typeface="Cambria Math" panose="02040503050406030204" pitchFamily="18" charset="0"/>
                                  <a:ea typeface="Calibri" panose="020F0502020204030204" pitchFamily="34" charset="0"/>
                                  <a:cs typeface="Times New Roman" panose="02020603050405020304" pitchFamily="18" charset="0"/>
                                </a:rPr>
                                <m:t>𝑁</m:t>
                              </m:r>
                            </m:sup>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den>
                      </m:f>
                    </m:oMath>
                  </m:oMathPara>
                </a14:m>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ea typeface="Calibri" panose="020F0502020204030204" pitchFamily="34" charset="0"/>
                    <a:cs typeface="Times New Roman" panose="02020603050405020304" pitchFamily="18" charset="0"/>
                  </a:rPr>
                  <a:t>C</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hance of selection of a schedule is proportional to its fitness value</a:t>
                </a:r>
              </a:p>
              <a:p>
                <a:r>
                  <a:rPr lang="en-US" sz="2100" dirty="0">
                    <a:effectLst/>
                    <a:latin typeface="Times New Roman" panose="02020603050405020304" pitchFamily="18" charset="0"/>
                    <a:ea typeface="Calibri" panose="020F0502020204030204" pitchFamily="34" charset="0"/>
                    <a:cs typeface="Times New Roman" panose="02020603050405020304" pitchFamily="18" charset="0"/>
                  </a:rPr>
                  <a:t>Stochastic</a:t>
                </a:r>
                <a:r>
                  <a:rPr lang="en-US" sz="2100" dirty="0">
                    <a:latin typeface="Times New Roman" panose="02020603050405020304" pitchFamily="18" charset="0"/>
                    <a:ea typeface="Calibri" panose="020F0502020204030204" pitchFamily="34" charset="0"/>
                    <a:cs typeface="Times New Roman" panose="02020603050405020304" pitchFamily="18" charset="0"/>
                  </a:rPr>
                  <a:t> Method</a:t>
                </a:r>
                <a:endParaRPr lang="en-US" sz="2100" dirty="0">
                  <a:latin typeface="Times New Roman" panose="02020603050405020304" pitchFamily="18" charset="0"/>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073029A6-3CD2-489F-8969-2517630E2261}"/>
                  </a:ext>
                </a:extLst>
              </p:cNvPr>
              <p:cNvSpPr>
                <a:spLocks noGrp="1" noRot="1" noChangeAspect="1" noMove="1" noResize="1" noEditPoints="1" noAdjustHandles="1" noChangeArrowheads="1" noChangeShapeType="1" noTextEdit="1"/>
              </p:cNvSpPr>
              <p:nvPr>
                <p:ph idx="1"/>
              </p:nvPr>
            </p:nvSpPr>
            <p:spPr>
              <a:xfrm>
                <a:off x="1000918" y="2574924"/>
                <a:ext cx="10190163" cy="3468688"/>
              </a:xfrm>
              <a:blipFill>
                <a:blip r:embed="rId2"/>
                <a:stretch>
                  <a:fillRect l="-1495" t="-1406"/>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0654E9C1-2FE7-4ABE-B872-80CEE1A90E4C}"/>
              </a:ext>
            </a:extLst>
          </p:cNvPr>
          <p:cNvSpPr txBox="1">
            <a:spLocks/>
          </p:cNvSpPr>
          <p:nvPr/>
        </p:nvSpPr>
        <p:spPr>
          <a:xfrm>
            <a:off x="975360" y="1392962"/>
            <a:ext cx="10241280" cy="44805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bg1"/>
                </a:solidFill>
                <a:latin typeface="+mj-lt"/>
                <a:ea typeface="+mj-ea"/>
                <a:cs typeface="+mj-cs"/>
              </a:defRPr>
            </a:lvl1pPr>
          </a:lstStyle>
          <a:p>
            <a:r>
              <a:rPr lang="en-US" sz="1800" cap="none" dirty="0">
                <a:effectLst/>
                <a:latin typeface="Times New Roman" panose="02020603050405020304" pitchFamily="18" charset="0"/>
                <a:ea typeface="Calibri" panose="020F0502020204030204" pitchFamily="34" charset="0"/>
              </a:rPr>
              <a:t>Roulette Wheel Selection</a:t>
            </a:r>
            <a:endParaRPr lang="en-US" cap="none" dirty="0"/>
          </a:p>
        </p:txBody>
      </p:sp>
      <p:sp>
        <p:nvSpPr>
          <p:cNvPr id="8" name="Date Placeholder 12">
            <a:extLst>
              <a:ext uri="{FF2B5EF4-FFF2-40B4-BE49-F238E27FC236}">
                <a16:creationId xmlns:a16="http://schemas.microsoft.com/office/drawing/2014/main" id="{FAD7108E-A6F0-47F8-8CA7-741216870174}"/>
              </a:ext>
            </a:extLst>
          </p:cNvPr>
          <p:cNvSpPr>
            <a:spLocks noGrp="1"/>
          </p:cNvSpPr>
          <p:nvPr>
            <p:ph type="dt" sz="half" idx="10"/>
          </p:nvPr>
        </p:nvSpPr>
        <p:spPr>
          <a:xfrm>
            <a:off x="7910111" y="6409170"/>
            <a:ext cx="3702392" cy="448830"/>
          </a:xfrm>
        </p:spPr>
        <p:txBody>
          <a:bodyPr/>
          <a:lstStyle/>
          <a:p>
            <a:r>
              <a:rPr lang="en-US" dirty="0"/>
              <a:t>Thursday, March 25, 2021</a:t>
            </a:r>
          </a:p>
        </p:txBody>
      </p:sp>
      <p:sp>
        <p:nvSpPr>
          <p:cNvPr id="9" name="Slide Number Placeholder 13">
            <a:extLst>
              <a:ext uri="{FF2B5EF4-FFF2-40B4-BE49-F238E27FC236}">
                <a16:creationId xmlns:a16="http://schemas.microsoft.com/office/drawing/2014/main" id="{4840ADC0-7239-44D1-B502-6E8455D68051}"/>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9</a:t>
            </a:fld>
            <a:r>
              <a:rPr lang="en-US" dirty="0"/>
              <a:t>/17</a:t>
            </a:r>
          </a:p>
        </p:txBody>
      </p:sp>
    </p:spTree>
    <p:extLst>
      <p:ext uri="{BB962C8B-B14F-4D97-AF65-F5344CB8AC3E}">
        <p14:creationId xmlns:p14="http://schemas.microsoft.com/office/powerpoint/2010/main" val="930685847"/>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43E0E-1DE3-4D32-85EB-739731B9E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9123E8-1B6B-49B5-873D-A8D01C369B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C51EB17-D597-42E7-995C-18B75FCBF2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 rise design</Template>
  <TotalTime>744</TotalTime>
  <Words>891</Words>
  <Application>Microsoft Office PowerPoint</Application>
  <PresentationFormat>Widescreen</PresentationFormat>
  <Paragraphs>465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Avenir Next LT Pro Light</vt:lpstr>
      <vt:lpstr>Calibri</vt:lpstr>
      <vt:lpstr>Cambria Math</vt:lpstr>
      <vt:lpstr>Times New Roman</vt:lpstr>
      <vt:lpstr>GradientRiseVTI</vt:lpstr>
      <vt:lpstr>MULTI OBJECTIVE COMBINATORIAL OPTIMIZATION IN SCHEDULING APPLICATIONS</vt:lpstr>
      <vt:lpstr>outline</vt:lpstr>
      <vt:lpstr>Problem statement</vt:lpstr>
      <vt:lpstr>PROBLEM FORMULATION</vt:lpstr>
      <vt:lpstr>PROBLEM FORMULATION</vt:lpstr>
      <vt:lpstr>Objective Functions</vt:lpstr>
      <vt:lpstr>Genetic Algorithm</vt:lpstr>
      <vt:lpstr>Initial Population</vt:lpstr>
      <vt:lpstr>Selection </vt:lpstr>
      <vt:lpstr>Crossover</vt:lpstr>
      <vt:lpstr>Mutation</vt:lpstr>
      <vt:lpstr>Mutation</vt:lpstr>
      <vt:lpstr>ExperimentaL Results</vt:lpstr>
      <vt:lpstr>ExperimentaL Results</vt:lpstr>
      <vt:lpstr>ExperimentaL Results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OBJECTIVE COMBINATORIAL OPTIMIZATION IN SCHEDULING APPLICATIONS</dc:title>
  <dc:creator>Mohammed Bilal Ansari</dc:creator>
  <cp:lastModifiedBy>Mohammed Bilal Ansari</cp:lastModifiedBy>
  <cp:revision>35</cp:revision>
  <dcterms:created xsi:type="dcterms:W3CDTF">2021-03-16T18:31:26Z</dcterms:created>
  <dcterms:modified xsi:type="dcterms:W3CDTF">2021-03-25T09:14:01Z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