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6798-8BF0-4652-AC48-9A2DDD20E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6" y="1585024"/>
            <a:ext cx="10529887" cy="991193"/>
          </a:xfrm>
        </p:spPr>
        <p:txBody>
          <a:bodyPr>
            <a:normAutofit/>
          </a:bodyPr>
          <a:lstStyle/>
          <a:p>
            <a:r>
              <a:rPr lang="en-US" sz="3600" b="1" dirty="0"/>
              <a:t>SafePay: Your Path to Financial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64CF4-576D-4448-A5EB-0AA36AC18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2663" y="2920004"/>
            <a:ext cx="8457836" cy="495597"/>
          </a:xfrm>
        </p:spPr>
        <p:txBody>
          <a:bodyPr/>
          <a:lstStyle/>
          <a:p>
            <a:r>
              <a:rPr lang="en-US" dirty="0"/>
              <a:t>An Online Banking System</a:t>
            </a:r>
          </a:p>
        </p:txBody>
      </p:sp>
    </p:spTree>
    <p:extLst>
      <p:ext uri="{BB962C8B-B14F-4D97-AF65-F5344CB8AC3E}">
        <p14:creationId xmlns:p14="http://schemas.microsoft.com/office/powerpoint/2010/main" val="350662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C983-1F75-43C1-B58D-B5B09C63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9" y="624110"/>
            <a:ext cx="9718674" cy="1280890"/>
          </a:xfrm>
        </p:spPr>
        <p:txBody>
          <a:bodyPr/>
          <a:lstStyle/>
          <a:p>
            <a:r>
              <a:rPr lang="en-US" b="1" dirty="0"/>
              <a:t>User Experience &amp; Design: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2F1B5A-9F02-4E4E-9FFA-19BFD1EF7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9137" y="1675181"/>
            <a:ext cx="9635971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Clean and Intuitive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Modern design with easy navigation.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Responsive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Optimized for various devices (desktop, tablet, mobile).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Secure &amp; Trustworthy: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Emphasis on security in all transactions and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Key Pages: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 (Body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Landing Page: Welcoming entry point, highlighting core mission and calls to 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Login/Sign Up: Secure and straightforward authentication processes.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About Us/Contact Us: Easy access to support and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F4C1-6C30-4A46-9F47-934199D0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3" y="624110"/>
            <a:ext cx="9632949" cy="1280890"/>
          </a:xfrm>
        </p:spPr>
        <p:txBody>
          <a:bodyPr/>
          <a:lstStyle/>
          <a:p>
            <a:r>
              <a:rPr lang="en-US" b="1" dirty="0"/>
              <a:t>Why SafePay?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23D45-B101-488C-9888-3A0D1DB5D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7378" y="1691801"/>
            <a:ext cx="10461518" cy="211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Comprehensive Services: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A wide range of personal, business, and digital banking solutions.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User-Centric 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Focus on ease of use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Robust measures to protect customer data and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Innovation: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Embracing modern payment systems like Raast for instant transfers.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Reliability: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"/>
              </a:rPr>
              <a:t> A trusted partner for your financial journey.</a:t>
            </a:r>
          </a:p>
        </p:txBody>
      </p:sp>
    </p:spTree>
    <p:extLst>
      <p:ext uri="{BB962C8B-B14F-4D97-AF65-F5344CB8AC3E}">
        <p14:creationId xmlns:p14="http://schemas.microsoft.com/office/powerpoint/2010/main" val="418224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22AD-91E5-49F3-8D93-89CC9D5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/>
          <a:lstStyle/>
          <a:p>
            <a:r>
              <a:rPr lang="en-US" b="1" dirty="0"/>
              <a:t>Future Enhancements?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897AE-82C7-4AF2-9493-99241DCDE7D2}"/>
              </a:ext>
            </a:extLst>
          </p:cNvPr>
          <p:cNvSpPr/>
          <p:nvPr/>
        </p:nvSpPr>
        <p:spPr>
          <a:xfrm>
            <a:off x="2095500" y="1671042"/>
            <a:ext cx="6096000" cy="170168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entury Gothic (Body"/>
              </a:rPr>
              <a:t>Integration of advanced budgeting tools.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entury Gothic (Body"/>
              </a:rPr>
              <a:t>Personalized financial advisory services.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entury Gothic (Body"/>
              </a:rPr>
              <a:t>Expansion of digital payment options.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entury Gothic (Body"/>
              </a:rPr>
              <a:t>Enhanced mobile app features.</a:t>
            </a:r>
          </a:p>
        </p:txBody>
      </p:sp>
    </p:spTree>
    <p:extLst>
      <p:ext uri="{BB962C8B-B14F-4D97-AF65-F5344CB8AC3E}">
        <p14:creationId xmlns:p14="http://schemas.microsoft.com/office/powerpoint/2010/main" val="32541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00D2-9534-45F8-B332-52A6D8EE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584423"/>
            <a:ext cx="3299875" cy="88719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ECE7-9B86-4EBC-850A-298F1D04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62" y="1500189"/>
            <a:ext cx="8915400" cy="28321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Welcome to SafePay, your trusted online banking system.</a:t>
            </a:r>
          </a:p>
          <a:p>
            <a:pPr>
              <a:lnSpc>
                <a:spcPct val="150000"/>
              </a:lnSpc>
            </a:pPr>
            <a:r>
              <a:rPr lang="en-US" dirty="0"/>
              <a:t>Designed to provide a seamless, secure, and comprehensive financial experience.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presentation will highlight key features and benefits of our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3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0AAC-E74E-443E-B39E-6D32A2B3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425" y="665901"/>
            <a:ext cx="5079462" cy="533178"/>
          </a:xfrm>
        </p:spPr>
        <p:txBody>
          <a:bodyPr>
            <a:noAutofit/>
          </a:bodyPr>
          <a:lstStyle/>
          <a:p>
            <a:r>
              <a:rPr lang="en-US" b="1" dirty="0"/>
              <a:t>Overview of SafePay: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65FA75-A6E7-4ABC-B42C-8D0C79776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7450" y="1791142"/>
            <a:ext cx="8433850" cy="1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ssion: To ensure your financial success through expert guidance, secure investments, and personalized service."/>
              </a:rPr>
              <a:t>Mission: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ssion: To ensure your financial success through expert guidance, secure investments, and personalized service."/>
              </a:rPr>
              <a:t> To ensure your financial success through expert guidance,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ssion: To ensure your financial success through expert guidance, secure investments, and personalized service."/>
              </a:rPr>
              <a:t>secure investments, and personalized service.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ssion: To ensure your financial success through expert guidance, secure investments, and personalized service."/>
              </a:rPr>
              <a:t>Core Value Proposition: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ssion: To ensure your financial success through expert guidance, secure investments, and personalized service."/>
              </a:rPr>
              <a:t> A hassle-free and unmatched banking experience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ssion: To ensure your financial success through expert guidance, secure investments, and personalized service."/>
              </a:rPr>
              <a:t>tailored to individual and business needs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311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7B01-0724-4786-A5DD-2E42DA32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9" y="624110"/>
            <a:ext cx="7816849" cy="1280890"/>
          </a:xfrm>
        </p:spPr>
        <p:txBody>
          <a:bodyPr/>
          <a:lstStyle/>
          <a:p>
            <a:r>
              <a:rPr lang="en-US" b="1" dirty="0"/>
              <a:t>Personal Banking 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DF31-F07A-4892-B2B5-76C2314B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0200"/>
            <a:ext cx="8355013" cy="43110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Savings Account (SP PLS Saving Account):</a:t>
            </a:r>
            <a:endParaRPr lang="en-US" sz="2400" dirty="0"/>
          </a:p>
          <a:p>
            <a:pPr lvl="1"/>
            <a:r>
              <a:rPr lang="en-US" sz="1800" dirty="0"/>
              <a:t>Competitive returns on savings.</a:t>
            </a:r>
          </a:p>
          <a:p>
            <a:pPr lvl="1"/>
            <a:r>
              <a:rPr lang="en-US" sz="1800" dirty="0"/>
              <a:t>Security and convenience.</a:t>
            </a:r>
          </a:p>
          <a:p>
            <a:pPr lvl="1"/>
            <a:r>
              <a:rPr lang="en-US" sz="1800" b="1" dirty="0"/>
              <a:t>Benefits:</a:t>
            </a:r>
            <a:r>
              <a:rPr lang="en-US" sz="1800" dirty="0"/>
              <a:t> Retained Mail, Stop Payment, Counter Cheque, Collection Cheque, Small Locker, Cheque Book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9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D8E6-4FB4-4BFA-91C5-08D72826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75" y="624110"/>
            <a:ext cx="9647237" cy="1280890"/>
          </a:xfrm>
        </p:spPr>
        <p:txBody>
          <a:bodyPr/>
          <a:lstStyle/>
          <a:p>
            <a:r>
              <a:rPr lang="en-US" b="1" dirty="0"/>
              <a:t>Current Account: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5C35-B2C1-4235-A6CF-4FBD6D891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Current Account (SP Current Account):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Designed for daily transactions without hassle.</a:t>
            </a:r>
          </a:p>
          <a:p>
            <a:pPr marL="0" indent="0">
              <a:buNone/>
            </a:pPr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Mastercard Gold Debit Card (annual fee waiver for PKR 100,000 average balance)</a:t>
            </a:r>
          </a:p>
          <a:p>
            <a:pPr lvl="1"/>
            <a:r>
              <a:rPr lang="en-US" dirty="0"/>
              <a:t>Mobile and Internet Banking</a:t>
            </a:r>
          </a:p>
          <a:p>
            <a:pPr lvl="1"/>
            <a:r>
              <a:rPr lang="en-US" dirty="0"/>
              <a:t>24/7 SP Bot Support</a:t>
            </a:r>
          </a:p>
          <a:p>
            <a:pPr lvl="1"/>
            <a:r>
              <a:rPr lang="en-US" dirty="0"/>
              <a:t>Online Intercity Funds Transfer</a:t>
            </a:r>
          </a:p>
          <a:p>
            <a:pPr lvl="1"/>
            <a:r>
              <a:rPr lang="en-US" dirty="0"/>
              <a:t>Demand Draft and Pay Order Issuance</a:t>
            </a:r>
          </a:p>
          <a:p>
            <a:pPr lvl="1"/>
            <a:r>
              <a:rPr lang="en-US" dirty="0"/>
              <a:t>Cheque Book Issuance, Statement Issuance</a:t>
            </a:r>
          </a:p>
          <a:p>
            <a:pPr lvl="1"/>
            <a:r>
              <a:rPr lang="en-US" dirty="0"/>
              <a:t>Intercity/Same Day Clearing, Cancellation of PO/DD.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64F3-2780-4641-B5B8-036F6FDD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663" y="624110"/>
            <a:ext cx="9632949" cy="1280890"/>
          </a:xfrm>
        </p:spPr>
        <p:txBody>
          <a:bodyPr/>
          <a:lstStyle/>
          <a:p>
            <a:r>
              <a:rPr lang="en-US" b="1" dirty="0"/>
              <a:t>Debit Cards: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2ACE-6C18-4F89-B575-3E3C9C6A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28788"/>
            <a:ext cx="8915400" cy="418243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Debit Cards:</a:t>
            </a:r>
            <a:endParaRPr lang="en-US" dirty="0"/>
          </a:p>
          <a:p>
            <a:r>
              <a:rPr lang="en-US" b="1" dirty="0"/>
              <a:t>PayPak Debit Card:</a:t>
            </a:r>
            <a:r>
              <a:rPr lang="en-US" dirty="0"/>
              <a:t> Pakistan’s first &amp; only domestic payment scheme.</a:t>
            </a:r>
          </a:p>
          <a:p>
            <a:r>
              <a:rPr lang="en-US" b="1" dirty="0"/>
              <a:t>Classic Debit Card:</a:t>
            </a:r>
            <a:r>
              <a:rPr lang="en-US" dirty="0"/>
              <a:t> Go cashless for a hassle-free life.</a:t>
            </a:r>
          </a:p>
          <a:p>
            <a:r>
              <a:rPr lang="en-US" b="1" dirty="0"/>
              <a:t>Titanium Debit Card:</a:t>
            </a:r>
            <a:r>
              <a:rPr lang="en-US" dirty="0"/>
              <a:t> Maximize spending with exclusive benefits.</a:t>
            </a:r>
          </a:p>
          <a:p>
            <a:r>
              <a:rPr lang="en-US" b="1" dirty="0"/>
              <a:t>Priority Platinum Debit Card:</a:t>
            </a:r>
            <a:r>
              <a:rPr lang="en-US" dirty="0"/>
              <a:t> Exclusive privileges for a premium lifestyle.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105C-0192-4B1A-8A88-994ED65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3" y="624110"/>
            <a:ext cx="9690099" cy="1280890"/>
          </a:xfrm>
        </p:spPr>
        <p:txBody>
          <a:bodyPr/>
          <a:lstStyle/>
          <a:p>
            <a:r>
              <a:rPr lang="en-US" b="1" dirty="0"/>
              <a:t>Fund Transfers: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04B7-C14A-40C9-9C13-4BB2F6FE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3075"/>
            <a:ext cx="8915400" cy="41681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Transfer to Other Bank Accounts:</a:t>
            </a:r>
            <a:r>
              <a:rPr lang="en-US" dirty="0"/>
              <a:t> Send money directly to any account in Pakistan.</a:t>
            </a:r>
          </a:p>
          <a:p>
            <a:r>
              <a:rPr lang="en-US" b="1" dirty="0"/>
              <a:t>Inter Bank Fund Transfer (IBFT):</a:t>
            </a:r>
            <a:r>
              <a:rPr lang="en-US" dirty="0"/>
              <a:t> Instant credit.</a:t>
            </a:r>
          </a:p>
          <a:p>
            <a:r>
              <a:rPr lang="en-US" b="1" dirty="0"/>
              <a:t>PRISM / RTGS:</a:t>
            </a:r>
            <a:r>
              <a:rPr lang="en-US" dirty="0"/>
              <a:t> Same-day credit.</a:t>
            </a:r>
          </a:p>
          <a:p>
            <a:r>
              <a:rPr lang="en-US" b="1" dirty="0"/>
              <a:t>Features:</a:t>
            </a:r>
            <a:r>
              <a:rPr lang="en-US" dirty="0"/>
              <a:t> Fast, prompt, hassle-free, free-of-cost, complete reliability.</a:t>
            </a:r>
          </a:p>
        </p:txBody>
      </p:sp>
    </p:spTree>
    <p:extLst>
      <p:ext uri="{BB962C8B-B14F-4D97-AF65-F5344CB8AC3E}">
        <p14:creationId xmlns:p14="http://schemas.microsoft.com/office/powerpoint/2010/main" val="113136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EBCF-8F44-4180-B43D-0CD332F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825" y="624110"/>
            <a:ext cx="9475787" cy="1280890"/>
          </a:xfrm>
        </p:spPr>
        <p:txBody>
          <a:bodyPr/>
          <a:lstStyle/>
          <a:p>
            <a:r>
              <a:rPr lang="en-US" b="1" dirty="0"/>
              <a:t>Business Banking: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B5F2-46C2-4452-B6ED-A613561F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5925"/>
            <a:ext cx="8915400" cy="42252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Business Banking (Commercial Banking)</a:t>
            </a:r>
          </a:p>
          <a:p>
            <a:r>
              <a:rPr lang="en-US" b="1" dirty="0"/>
              <a:t>Unlock Business Potential:</a:t>
            </a:r>
            <a:r>
              <a:rPr lang="en-US" dirty="0"/>
              <a:t> Comprehensive financial solutions for businesses of all sizes across Pakistan.</a:t>
            </a:r>
          </a:p>
          <a:p>
            <a:r>
              <a:rPr lang="en-US" b="1" dirty="0"/>
              <a:t>Product Features:</a:t>
            </a:r>
            <a:r>
              <a:rPr lang="en-US" dirty="0"/>
              <a:t> Commodities, Textile, Food and Beverages, Packaging, Steel, Pharmaceuticals.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5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83AC-3498-42F1-A109-8CC85815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525" y="624110"/>
            <a:ext cx="9590087" cy="1280890"/>
          </a:xfrm>
        </p:spPr>
        <p:txBody>
          <a:bodyPr/>
          <a:lstStyle/>
          <a:p>
            <a:r>
              <a:rPr lang="en-US" b="1" dirty="0"/>
              <a:t>Digital Products: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BC68-2FB6-46CB-BA2B-34F6D0F6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Raast Hai Asaan! (Pakistan's First Instant Payment System):</a:t>
            </a:r>
            <a:endParaRPr lang="en-US" dirty="0"/>
          </a:p>
          <a:p>
            <a:r>
              <a:rPr lang="en-US" dirty="0"/>
              <a:t>Transfer funds using mobile numbers as Raast ID.</a:t>
            </a:r>
          </a:p>
          <a:p>
            <a:r>
              <a:rPr lang="en-US" dirty="0"/>
              <a:t>Register mobile number with SP Bank account.</a:t>
            </a:r>
          </a:p>
          <a:p>
            <a:r>
              <a:rPr lang="en-US" b="1" dirty="0"/>
              <a:t>Features:</a:t>
            </a:r>
            <a:r>
              <a:rPr lang="en-US" dirty="0"/>
              <a:t> Instant Payments, Free of Cost, Simple Use, 24/7 Support, Reliable and Secure.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982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560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Century Gothic (Body</vt:lpstr>
      <vt:lpstr>Mission: To ensure your financial success through expert guidance, secure investments, and personalized service.</vt:lpstr>
      <vt:lpstr>Wingdings 3</vt:lpstr>
      <vt:lpstr>Wisp</vt:lpstr>
      <vt:lpstr>SafePay: Your Path to Financial Success</vt:lpstr>
      <vt:lpstr>Introduction</vt:lpstr>
      <vt:lpstr>Overview of SafePay:</vt:lpstr>
      <vt:lpstr>Personal Banking Services:</vt:lpstr>
      <vt:lpstr>Current Account:</vt:lpstr>
      <vt:lpstr>Debit Cards:</vt:lpstr>
      <vt:lpstr>Fund Transfers:</vt:lpstr>
      <vt:lpstr>Business Banking:</vt:lpstr>
      <vt:lpstr>Digital Products:</vt:lpstr>
      <vt:lpstr>User Experience &amp; Design:</vt:lpstr>
      <vt:lpstr>Why SafePay?</vt:lpstr>
      <vt:lpstr>Future Enhancements?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SafePay: Your Path to Financial Success</dc:title>
  <dc:creator>BILAL USMAN</dc:creator>
  <cp:lastModifiedBy>BILAL USMAN</cp:lastModifiedBy>
  <cp:revision>14</cp:revision>
  <dcterms:created xsi:type="dcterms:W3CDTF">2025-08-01T06:58:43Z</dcterms:created>
  <dcterms:modified xsi:type="dcterms:W3CDTF">2025-08-01T14:31:30Z</dcterms:modified>
</cp:coreProperties>
</file>