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7" r:id="rId4"/>
    <p:sldId id="258" r:id="rId5"/>
    <p:sldId id="281" r:id="rId6"/>
    <p:sldId id="259" r:id="rId7"/>
    <p:sldId id="261" r:id="rId8"/>
    <p:sldId id="262" r:id="rId9"/>
    <p:sldId id="266" r:id="rId10"/>
    <p:sldId id="267" r:id="rId11"/>
    <p:sldId id="263" r:id="rId12"/>
    <p:sldId id="264" r:id="rId13"/>
    <p:sldId id="265"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60"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08B6-BCB3-BEC0-1272-6948288F0EDB}"/>
              </a:ext>
            </a:extLst>
          </p:cNvPr>
          <p:cNvSpPr>
            <a:spLocks noGrp="1"/>
          </p:cNvSpPr>
          <p:nvPr>
            <p:ph type="ctrTitle"/>
          </p:nvPr>
        </p:nvSpPr>
        <p:spPr>
          <a:xfrm>
            <a:off x="1450976" y="932018"/>
            <a:ext cx="9853468" cy="1515617"/>
          </a:xfrm>
        </p:spPr>
        <p:txBody>
          <a:bodyPr/>
          <a:lstStyle/>
          <a:p>
            <a:r>
              <a:rPr lang="en-US" b="1" i="1" dirty="0">
                <a:solidFill>
                  <a:schemeClr val="bg2">
                    <a:lumMod val="75000"/>
                  </a:schemeClr>
                </a:solidFill>
              </a:rPr>
              <a:t>             PROJECT-9</a:t>
            </a:r>
            <a:br>
              <a:rPr lang="en-US" b="1" i="1" dirty="0">
                <a:solidFill>
                  <a:schemeClr val="bg2">
                    <a:lumMod val="75000"/>
                  </a:schemeClr>
                </a:solidFill>
              </a:rPr>
            </a:br>
            <a:endParaRPr lang="en-US" b="1" i="1" dirty="0">
              <a:solidFill>
                <a:schemeClr val="bg2">
                  <a:lumMod val="75000"/>
                </a:schemeClr>
              </a:solidFill>
            </a:endParaRPr>
          </a:p>
        </p:txBody>
      </p:sp>
      <p:sp>
        <p:nvSpPr>
          <p:cNvPr id="3" name="Subtitle 2">
            <a:extLst>
              <a:ext uri="{FF2B5EF4-FFF2-40B4-BE49-F238E27FC236}">
                <a16:creationId xmlns:a16="http://schemas.microsoft.com/office/drawing/2014/main" id="{FAB3BC32-0D83-3394-1A98-F84135D03D5A}"/>
              </a:ext>
            </a:extLst>
          </p:cNvPr>
          <p:cNvSpPr>
            <a:spLocks noGrp="1"/>
          </p:cNvSpPr>
          <p:nvPr>
            <p:ph type="subTitle" idx="1"/>
          </p:nvPr>
        </p:nvSpPr>
        <p:spPr>
          <a:xfrm>
            <a:off x="1397749" y="8381938"/>
            <a:ext cx="8825658" cy="861420"/>
          </a:xfrm>
        </p:spPr>
        <p:txBody>
          <a:bodyPr/>
          <a:lstStyle/>
          <a:p>
            <a:endParaRPr lang="en-US"/>
          </a:p>
        </p:txBody>
      </p:sp>
      <p:sp>
        <p:nvSpPr>
          <p:cNvPr id="4" name="TextBox 3">
            <a:extLst>
              <a:ext uri="{FF2B5EF4-FFF2-40B4-BE49-F238E27FC236}">
                <a16:creationId xmlns:a16="http://schemas.microsoft.com/office/drawing/2014/main" id="{D993374C-A341-4436-79C5-3EC94B317F85}"/>
              </a:ext>
            </a:extLst>
          </p:cNvPr>
          <p:cNvSpPr txBox="1"/>
          <p:nvPr/>
        </p:nvSpPr>
        <p:spPr>
          <a:xfrm>
            <a:off x="1560945" y="1689827"/>
            <a:ext cx="10631055" cy="1754326"/>
          </a:xfrm>
          <a:prstGeom prst="rect">
            <a:avLst/>
          </a:prstGeom>
          <a:noFill/>
        </p:spPr>
        <p:txBody>
          <a:bodyPr wrap="square" rtlCol="0">
            <a:spAutoFit/>
          </a:bodyPr>
          <a:lstStyle/>
          <a:p>
            <a:r>
              <a:rPr lang="en-US" sz="5400" b="1" i="1" dirty="0">
                <a:solidFill>
                  <a:schemeClr val="bg2">
                    <a:lumMod val="75000"/>
                  </a:schemeClr>
                </a:solidFill>
              </a:rPr>
              <a:t>AIR QUALITY ANALYSIS AND PREDICTION IN TAMILNADU</a:t>
            </a:r>
            <a:endParaRPr lang="en-IN" sz="5400" dirty="0"/>
          </a:p>
        </p:txBody>
      </p:sp>
      <p:sp>
        <p:nvSpPr>
          <p:cNvPr id="5" name="TextBox 4">
            <a:extLst>
              <a:ext uri="{FF2B5EF4-FFF2-40B4-BE49-F238E27FC236}">
                <a16:creationId xmlns:a16="http://schemas.microsoft.com/office/drawing/2014/main" id="{EFDAA336-9665-70CD-D02A-0362CE0F6D7B}"/>
              </a:ext>
            </a:extLst>
          </p:cNvPr>
          <p:cNvSpPr txBox="1"/>
          <p:nvPr/>
        </p:nvSpPr>
        <p:spPr>
          <a:xfrm>
            <a:off x="1911928" y="3537349"/>
            <a:ext cx="8931564" cy="1877437"/>
          </a:xfrm>
          <a:prstGeom prst="rect">
            <a:avLst/>
          </a:prstGeom>
          <a:noFill/>
        </p:spPr>
        <p:txBody>
          <a:bodyPr wrap="square" rtlCol="0">
            <a:spAutoFit/>
          </a:bodyPr>
          <a:lstStyle/>
          <a:p>
            <a:r>
              <a:rPr lang="en-GB" dirty="0"/>
              <a:t>                                            </a:t>
            </a:r>
            <a:r>
              <a:rPr lang="en-GB" sz="4400" dirty="0">
                <a:solidFill>
                  <a:schemeClr val="bg1">
                    <a:lumMod val="75000"/>
                  </a:schemeClr>
                </a:solidFill>
              </a:rPr>
              <a:t>PHASE-5</a:t>
            </a:r>
          </a:p>
          <a:p>
            <a:r>
              <a:rPr lang="en-GB" sz="3600" dirty="0">
                <a:solidFill>
                  <a:schemeClr val="bg1">
                    <a:lumMod val="75000"/>
                  </a:schemeClr>
                </a:solidFill>
              </a:rPr>
              <a:t>   PROJECT DOCUMENTATION AND      </a:t>
            </a:r>
          </a:p>
          <a:p>
            <a:r>
              <a:rPr lang="en-GB" sz="3600" dirty="0">
                <a:solidFill>
                  <a:schemeClr val="bg1">
                    <a:lumMod val="75000"/>
                  </a:schemeClr>
                </a:solidFill>
              </a:rPr>
              <a:t>                      SUBMISSION</a:t>
            </a:r>
            <a:endParaRPr lang="en-IN" sz="3600" dirty="0">
              <a:solidFill>
                <a:schemeClr val="bg1">
                  <a:lumMod val="75000"/>
                </a:schemeClr>
              </a:solidFill>
            </a:endParaRPr>
          </a:p>
        </p:txBody>
      </p:sp>
    </p:spTree>
    <p:extLst>
      <p:ext uri="{BB962C8B-B14F-4D97-AF65-F5344CB8AC3E}">
        <p14:creationId xmlns:p14="http://schemas.microsoft.com/office/powerpoint/2010/main" val="348377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AAE2-2291-0A2C-86E1-23C11EA872ED}"/>
              </a:ext>
            </a:extLst>
          </p:cNvPr>
          <p:cNvSpPr>
            <a:spLocks noGrp="1"/>
          </p:cNvSpPr>
          <p:nvPr>
            <p:ph type="title"/>
          </p:nvPr>
        </p:nvSpPr>
        <p:spPr/>
        <p:txBody>
          <a:bodyPr/>
          <a:lstStyle/>
          <a:p>
            <a:r>
              <a:rPr lang="en-US" b="1"/>
              <a:t>OUTPUT:</a:t>
            </a:r>
          </a:p>
        </p:txBody>
      </p:sp>
      <p:sp>
        <p:nvSpPr>
          <p:cNvPr id="3" name="Content Placeholder 2">
            <a:extLst>
              <a:ext uri="{FF2B5EF4-FFF2-40B4-BE49-F238E27FC236}">
                <a16:creationId xmlns:a16="http://schemas.microsoft.com/office/drawing/2014/main" id="{89C33E0E-6847-8147-8742-3C4081AF09F3}"/>
              </a:ext>
            </a:extLst>
          </p:cNvPr>
          <p:cNvSpPr>
            <a:spLocks noGrp="1"/>
          </p:cNvSpPr>
          <p:nvPr>
            <p:ph idx="1"/>
          </p:nvPr>
        </p:nvSpPr>
        <p:spPr>
          <a:xfrm>
            <a:off x="130735" y="2864970"/>
            <a:ext cx="14343529" cy="3416300"/>
          </a:xfrm>
        </p:spPr>
        <p:txBody>
          <a:bodyPr/>
          <a:lstStyle/>
          <a:p>
            <a:pPr marL="0" indent="0">
              <a:buNone/>
            </a:pPr>
            <a:r>
              <a:rPr lang="en-US" b="1"/>
              <a:t>PM2.5 AVG      PM10 AVG     NO2 AVG     NH3 AVG     SO2 AG      CO        OZONE AVG              </a:t>
            </a:r>
          </a:p>
          <a:p>
            <a:pPr marL="0" indent="0">
              <a:buNone/>
            </a:pPr>
            <a:r>
              <a:rPr lang="en-US" b="1"/>
              <a:t>             190                  131                107            4               42             0                63                                  </a:t>
            </a:r>
          </a:p>
          <a:p>
            <a:pPr marL="0" indent="0">
              <a:buNone/>
            </a:pPr>
            <a:r>
              <a:rPr lang="en-US" b="1"/>
              <a:t>             188                  131                110            4               40             0                62                                  </a:t>
            </a:r>
          </a:p>
          <a:p>
            <a:pPr marL="0" indent="0">
              <a:buNone/>
            </a:pPr>
            <a:r>
              <a:rPr lang="en-US" b="1"/>
              <a:t>             280                  174                155            2               37             0                52                                  </a:t>
            </a:r>
          </a:p>
          <a:p>
            <a:pPr marL="0" indent="0">
              <a:buNone/>
            </a:pPr>
            <a:r>
              <a:rPr lang="en-US" b="1"/>
              <a:t>             302                  181                144            2               39             0                78                                  </a:t>
            </a:r>
          </a:p>
        </p:txBody>
      </p:sp>
    </p:spTree>
    <p:extLst>
      <p:ext uri="{BB962C8B-B14F-4D97-AF65-F5344CB8AC3E}">
        <p14:creationId xmlns:p14="http://schemas.microsoft.com/office/powerpoint/2010/main" val="335486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D2AA-4DD4-3657-EA1E-0BD2A3256AC2}"/>
              </a:ext>
            </a:extLst>
          </p:cNvPr>
          <p:cNvSpPr>
            <a:spLocks noGrp="1"/>
          </p:cNvSpPr>
          <p:nvPr>
            <p:ph type="title"/>
          </p:nvPr>
        </p:nvSpPr>
        <p:spPr/>
        <p:txBody>
          <a:bodyPr/>
          <a:lstStyle/>
          <a:p>
            <a:r>
              <a:rPr lang="en-US" b="1"/>
              <a:t>AIR QUALITY ANALYSIS</a:t>
            </a:r>
            <a:br>
              <a:rPr lang="en-US" b="1"/>
            </a:br>
            <a:r>
              <a:rPr lang="en-US" b="1"/>
              <a:t> ANIMATION CIRCUIT</a:t>
            </a:r>
          </a:p>
        </p:txBody>
      </p:sp>
      <p:pic>
        <p:nvPicPr>
          <p:cNvPr id="4" name="Content Placeholder 3">
            <a:extLst>
              <a:ext uri="{FF2B5EF4-FFF2-40B4-BE49-F238E27FC236}">
                <a16:creationId xmlns:a16="http://schemas.microsoft.com/office/drawing/2014/main" id="{6B07C1E5-6DB4-3440-03BA-183F93258B10}"/>
              </a:ext>
            </a:extLst>
          </p:cNvPr>
          <p:cNvPicPr>
            <a:picLocks noGrp="1" noChangeAspect="1"/>
          </p:cNvPicPr>
          <p:nvPr>
            <p:ph idx="1"/>
          </p:nvPr>
        </p:nvPicPr>
        <p:blipFill>
          <a:blip r:embed="rId2"/>
          <a:stretch>
            <a:fillRect/>
          </a:stretch>
        </p:blipFill>
        <p:spPr>
          <a:xfrm>
            <a:off x="1587500" y="2334559"/>
            <a:ext cx="7943869" cy="4370294"/>
          </a:xfrm>
        </p:spPr>
      </p:pic>
    </p:spTree>
    <p:extLst>
      <p:ext uri="{BB962C8B-B14F-4D97-AF65-F5344CB8AC3E}">
        <p14:creationId xmlns:p14="http://schemas.microsoft.com/office/powerpoint/2010/main" val="3057260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492D-43DD-0FEE-8DF3-FFAD29D3A897}"/>
              </a:ext>
            </a:extLst>
          </p:cNvPr>
          <p:cNvSpPr>
            <a:spLocks noGrp="1"/>
          </p:cNvSpPr>
          <p:nvPr>
            <p:ph type="title"/>
          </p:nvPr>
        </p:nvSpPr>
        <p:spPr/>
        <p:txBody>
          <a:bodyPr/>
          <a:lstStyle/>
          <a:p>
            <a:r>
              <a:rPr lang="en-US" b="1"/>
              <a:t>PREPROCESSING DATASET</a:t>
            </a:r>
          </a:p>
        </p:txBody>
      </p:sp>
      <p:sp>
        <p:nvSpPr>
          <p:cNvPr id="3" name="Content Placeholder 2">
            <a:extLst>
              <a:ext uri="{FF2B5EF4-FFF2-40B4-BE49-F238E27FC236}">
                <a16:creationId xmlns:a16="http://schemas.microsoft.com/office/drawing/2014/main" id="{25145408-ACD7-31FC-33EE-0B1F07132A66}"/>
              </a:ext>
            </a:extLst>
          </p:cNvPr>
          <p:cNvSpPr>
            <a:spLocks noGrp="1"/>
          </p:cNvSpPr>
          <p:nvPr>
            <p:ph idx="1"/>
          </p:nvPr>
        </p:nvSpPr>
        <p:spPr/>
        <p:txBody>
          <a:bodyPr>
            <a:normAutofit fontScale="70000" lnSpcReduction="20000"/>
          </a:bodyPr>
          <a:lstStyle/>
          <a:p>
            <a:r>
              <a:rPr lang="en-US" b="1" i="1"/>
              <a:t>Data Preprocessing:</a:t>
            </a:r>
          </a:p>
          <a:p>
            <a:pPr marL="0" indent="0">
              <a:buNone/>
            </a:pPr>
            <a:r>
              <a:rPr lang="en-US" b="1" i="1"/>
              <a:t> Clean and preprocess the data to remove any inconsistencies, missing values, and outliers. You may need to handle date and time data, as well as convert categorical variables into numerical representations.</a:t>
            </a:r>
          </a:p>
          <a:p>
            <a:endParaRPr lang="en-US" b="1" i="1"/>
          </a:p>
          <a:p>
            <a:r>
              <a:rPr lang="en-US" b="1" i="1"/>
              <a:t>Data Exploration:</a:t>
            </a:r>
          </a:p>
          <a:p>
            <a:pPr marL="0" indent="0">
              <a:buNone/>
            </a:pPr>
            <a:r>
              <a:rPr lang="en-US" b="1" i="1"/>
              <a:t>  Perform exploratory data analysis (EDA) to understand the characteristics of the dataset. Visualizations             and summarstatistics can help you identify patterns and trends.</a:t>
            </a:r>
          </a:p>
          <a:p>
            <a:pPr marL="0" indent="0">
              <a:buNone/>
            </a:pPr>
            <a:r>
              <a:rPr lang="en-US" b="1" i="1"/>
              <a:t> “Feature Engineering Create relevant features that can be used in your air quality prediction model. This might include weather data, geographical coordinates, or historical air quality mmeasurement</a:t>
            </a:r>
          </a:p>
          <a:p>
            <a:pPr marL="0" indent="0">
              <a:buNone/>
            </a:pPr>
            <a:endParaRPr lang="en-US" b="1" i="1"/>
          </a:p>
          <a:p>
            <a:r>
              <a:rPr lang="en-US" b="1" i="1"/>
              <a:t>Split the Data:   </a:t>
            </a:r>
          </a:p>
          <a:p>
            <a:pPr marL="0" indent="0">
              <a:buNone/>
            </a:pPr>
            <a:r>
              <a:rPr lang="en-US" b="1" i="1"/>
              <a:t>  Split your dataset into training, validation, and testing sets. The training set is used to train your model, the validation set is used for tuning hyperparameters, and the testing set is used to evaluate the model's performance.</a:t>
            </a:r>
          </a:p>
        </p:txBody>
      </p:sp>
    </p:spTree>
    <p:extLst>
      <p:ext uri="{BB962C8B-B14F-4D97-AF65-F5344CB8AC3E}">
        <p14:creationId xmlns:p14="http://schemas.microsoft.com/office/powerpoint/2010/main" val="1304327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B0A1-2063-3856-2E4F-5902FB74AAA0}"/>
              </a:ext>
            </a:extLst>
          </p:cNvPr>
          <p:cNvSpPr>
            <a:spLocks noGrp="1"/>
          </p:cNvSpPr>
          <p:nvPr>
            <p:ph type="title"/>
          </p:nvPr>
        </p:nvSpPr>
        <p:spPr/>
        <p:txBody>
          <a:bodyPr/>
          <a:lstStyle/>
          <a:p>
            <a:r>
              <a:rPr lang="en-US" b="1"/>
              <a:t>LOADING DATASET</a:t>
            </a:r>
          </a:p>
        </p:txBody>
      </p:sp>
      <p:sp>
        <p:nvSpPr>
          <p:cNvPr id="3" name="Content Placeholder 2">
            <a:extLst>
              <a:ext uri="{FF2B5EF4-FFF2-40B4-BE49-F238E27FC236}">
                <a16:creationId xmlns:a16="http://schemas.microsoft.com/office/drawing/2014/main" id="{91D4FF92-2971-3BB4-85EC-E5FCFA9F0401}"/>
              </a:ext>
            </a:extLst>
          </p:cNvPr>
          <p:cNvSpPr>
            <a:spLocks noGrp="1"/>
          </p:cNvSpPr>
          <p:nvPr>
            <p:ph idx="1"/>
          </p:nvPr>
        </p:nvSpPr>
        <p:spPr/>
        <p:txBody>
          <a:bodyPr>
            <a:normAutofit fontScale="55000" lnSpcReduction="20000"/>
          </a:bodyPr>
          <a:lstStyle/>
          <a:p>
            <a:r>
              <a:rPr lang="en-US" b="1" i="1"/>
              <a:t>Data Collection:</a:t>
            </a:r>
          </a:p>
          <a:p>
            <a:pPr marL="0" indent="0">
              <a:buNone/>
            </a:pPr>
            <a:r>
              <a:rPr lang="en-US" b="1" i="1"/>
              <a:t>  Gather historical air quality data for Tamilnadu. You can obtain this data from government agencies, research institutions, or environmental monitoring stations.</a:t>
            </a:r>
          </a:p>
          <a:p>
            <a:pPr marL="0" indent="0">
              <a:buNone/>
            </a:pPr>
            <a:r>
              <a:rPr lang="en-US" b="1" i="1"/>
              <a:t> Collect meteorological data such as temperature, humidity, wind speed, and wind direction, which can impact air quality.</a:t>
            </a:r>
          </a:p>
          <a:p>
            <a:endParaRPr lang="en-US" b="1" i="1"/>
          </a:p>
          <a:p>
            <a:r>
              <a:rPr lang="en-US" b="1" i="1"/>
              <a:t>Exploratory Data Analysis (EDA):</a:t>
            </a:r>
          </a:p>
          <a:p>
            <a:pPr marL="0" indent="0">
              <a:buNone/>
            </a:pPr>
            <a:r>
              <a:rPr lang="en-US" b="1" i="1"/>
              <a:t> Visualize the data to identify trends, patterns, and correlations. EDA helps in understanding the data and identifying potential factors influencing air quality.</a:t>
            </a:r>
          </a:p>
          <a:p>
            <a:endParaRPr lang="en-US" b="1" i="1"/>
          </a:p>
          <a:p>
            <a:r>
              <a:rPr lang="en-US" b="1" i="1"/>
              <a:t> Feature Engineering:</a:t>
            </a:r>
          </a:p>
          <a:p>
            <a:pPr marL="0" indent="0">
              <a:buNone/>
            </a:pPr>
            <a:r>
              <a:rPr lang="en-US" b="1" i="1"/>
              <a:t> Create relevant features based on domain knowledge. For example, consider lag variables, seasonal patterns, and interactions between variables.</a:t>
            </a:r>
          </a:p>
          <a:p>
            <a:endParaRPr lang="en-US" b="1" i="1"/>
          </a:p>
          <a:p>
            <a:r>
              <a:rPr lang="en-US" b="1" i="1"/>
              <a:t> Data Splitting:</a:t>
            </a:r>
          </a:p>
          <a:p>
            <a:pPr marL="0" indent="0">
              <a:buNone/>
            </a:pPr>
            <a:r>
              <a:rPr lang="en-US" b="1" i="1"/>
              <a:t> Split the dataset into training, validation, and test sets to evaluate the performance of predictive mo</a:t>
            </a:r>
          </a:p>
        </p:txBody>
      </p:sp>
    </p:spTree>
    <p:extLst>
      <p:ext uri="{BB962C8B-B14F-4D97-AF65-F5344CB8AC3E}">
        <p14:creationId xmlns:p14="http://schemas.microsoft.com/office/powerpoint/2010/main" val="1444563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1B82-7B7A-0596-E59A-D070B2BB7A4B}"/>
              </a:ext>
            </a:extLst>
          </p:cNvPr>
          <p:cNvSpPr>
            <a:spLocks noGrp="1"/>
          </p:cNvSpPr>
          <p:nvPr>
            <p:ph type="title"/>
          </p:nvPr>
        </p:nvSpPr>
        <p:spPr/>
        <p:txBody>
          <a:bodyPr/>
          <a:lstStyle/>
          <a:p>
            <a:r>
              <a:rPr lang="en-US" b="1"/>
              <a:t>Dataset contains in features</a:t>
            </a:r>
          </a:p>
        </p:txBody>
      </p:sp>
      <p:sp>
        <p:nvSpPr>
          <p:cNvPr id="7" name="Content Placeholder 6">
            <a:extLst>
              <a:ext uri="{FF2B5EF4-FFF2-40B4-BE49-F238E27FC236}">
                <a16:creationId xmlns:a16="http://schemas.microsoft.com/office/drawing/2014/main" id="{6B56E8FE-C2F5-7515-4DFC-C85664316AFB}"/>
              </a:ext>
            </a:extLst>
          </p:cNvPr>
          <p:cNvSpPr>
            <a:spLocks noGrp="1"/>
          </p:cNvSpPr>
          <p:nvPr>
            <p:ph idx="1"/>
          </p:nvPr>
        </p:nvSpPr>
        <p:spPr/>
        <p:txBody>
          <a:bodyPr>
            <a:normAutofit/>
          </a:bodyPr>
          <a:lstStyle/>
          <a:p>
            <a:r>
              <a:rPr lang="en-US" b="1" i="1"/>
              <a:t>Stn_code : Station code. A code is given to each station that recorded the Data. </a:t>
            </a:r>
          </a:p>
          <a:p>
            <a:r>
              <a:rPr lang="en-US" b="1" i="1"/>
              <a:t>Sampling_date: The date when the data was recorded.</a:t>
            </a:r>
          </a:p>
          <a:p>
            <a:r>
              <a:rPr lang="en-US" b="1" i="1"/>
              <a:t>State: It represents the states whose air quality data is measured.</a:t>
            </a:r>
          </a:p>
          <a:p>
            <a:r>
              <a:rPr lang="en-US" b="1" i="1"/>
              <a:t>Location: It represents the city whose air quality data is measured.</a:t>
            </a:r>
          </a:p>
          <a:p>
            <a:r>
              <a:rPr lang="en-US" b="1" i="1"/>
              <a:t>Agency: Name of the agency that measured the data.</a:t>
            </a:r>
          </a:p>
        </p:txBody>
      </p:sp>
    </p:spTree>
    <p:extLst>
      <p:ext uri="{BB962C8B-B14F-4D97-AF65-F5344CB8AC3E}">
        <p14:creationId xmlns:p14="http://schemas.microsoft.com/office/powerpoint/2010/main" val="127109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F9C8-0EE5-7CB1-238D-B29106CAC102}"/>
              </a:ext>
            </a:extLst>
          </p:cNvPr>
          <p:cNvSpPr>
            <a:spLocks noGrp="1"/>
          </p:cNvSpPr>
          <p:nvPr>
            <p:ph type="title"/>
          </p:nvPr>
        </p:nvSpPr>
        <p:spPr/>
        <p:txBody>
          <a:bodyPr/>
          <a:lstStyle/>
          <a:p>
            <a:r>
              <a:rPr lang="en-US" b="1"/>
              <a:t>DATA EXPLORATION</a:t>
            </a:r>
          </a:p>
        </p:txBody>
      </p:sp>
      <p:sp>
        <p:nvSpPr>
          <p:cNvPr id="3" name="Content Placeholder 2">
            <a:extLst>
              <a:ext uri="{FF2B5EF4-FFF2-40B4-BE49-F238E27FC236}">
                <a16:creationId xmlns:a16="http://schemas.microsoft.com/office/drawing/2014/main" id="{88E7F8DD-523B-157F-ABDB-41591845D709}"/>
              </a:ext>
            </a:extLst>
          </p:cNvPr>
          <p:cNvSpPr>
            <a:spLocks noGrp="1"/>
          </p:cNvSpPr>
          <p:nvPr>
            <p:ph idx="1"/>
          </p:nvPr>
        </p:nvSpPr>
        <p:spPr>
          <a:xfrm>
            <a:off x="872564" y="2323353"/>
            <a:ext cx="8825659" cy="3970618"/>
          </a:xfrm>
        </p:spPr>
        <p:txBody>
          <a:bodyPr>
            <a:normAutofit/>
          </a:bodyPr>
          <a:lstStyle/>
          <a:p>
            <a:pPr marL="0" indent="0">
              <a:buNone/>
            </a:pPr>
            <a:endParaRPr lang="en-US" b="1" i="1"/>
          </a:p>
          <a:p>
            <a:r>
              <a:rPr lang="en-US" b="1" i="1"/>
              <a:t>Let us get some insights about the data — the number of entries in each </a:t>
            </a:r>
          </a:p>
          <a:p>
            <a:r>
              <a:rPr lang="en-US" b="1" i="1"/>
              <a:t>column, the type of entry in each column</a:t>
            </a:r>
          </a:p>
          <a:p>
            <a:r>
              <a:rPr lang="en-US" b="1" i="1"/>
              <a:t>It represents the type of area where the data was recorded like industrial, </a:t>
            </a:r>
          </a:p>
          <a:p>
            <a:pPr marL="0" indent="0">
              <a:buNone/>
            </a:pPr>
            <a:r>
              <a:rPr lang="en-US" b="1" i="1"/>
              <a:t>      residential, etc.</a:t>
            </a:r>
          </a:p>
          <a:p>
            <a:r>
              <a:rPr lang="en-US" b="1" i="1"/>
              <a:t>Let us see how many types of area </a:t>
            </a:r>
          </a:p>
          <a:p>
            <a:r>
              <a:rPr lang="en-US" b="1" i="1"/>
              <a:t>NO, because the agency’s name has nothing to do with how much polluted the </a:t>
            </a:r>
          </a:p>
          <a:p>
            <a:r>
              <a:rPr lang="en-US" b="1" i="1"/>
              <a:t>state is. Similarly, stn_code is also unnecessary.</a:t>
            </a:r>
          </a:p>
          <a:p>
            <a:r>
              <a:rPr lang="en-US" b="1" i="1"/>
              <a:t>It is given in the data description that date</a:t>
            </a:r>
          </a:p>
          <a:p>
            <a:endParaRPr lang="en-US" b="1" i="1"/>
          </a:p>
          <a:p>
            <a:endParaRPr lang="en-US" b="1" i="1"/>
          </a:p>
        </p:txBody>
      </p:sp>
    </p:spTree>
    <p:extLst>
      <p:ext uri="{BB962C8B-B14F-4D97-AF65-F5344CB8AC3E}">
        <p14:creationId xmlns:p14="http://schemas.microsoft.com/office/powerpoint/2010/main" val="382120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BF5F-7345-1A0A-2BBC-1F5F7CF5DF92}"/>
              </a:ext>
            </a:extLst>
          </p:cNvPr>
          <p:cNvSpPr>
            <a:spLocks noGrp="1"/>
          </p:cNvSpPr>
          <p:nvPr>
            <p:ph type="title"/>
          </p:nvPr>
        </p:nvSpPr>
        <p:spPr/>
        <p:txBody>
          <a:bodyPr/>
          <a:lstStyle/>
          <a:p>
            <a:r>
              <a:rPr lang="en-US" b="1"/>
              <a:t>DATA EXPLORATION </a:t>
            </a:r>
            <a:br>
              <a:rPr lang="en-US" b="1"/>
            </a:br>
            <a:r>
              <a:rPr lang="en-US" b="1"/>
              <a:t> CODE :</a:t>
            </a:r>
          </a:p>
        </p:txBody>
      </p:sp>
      <p:sp>
        <p:nvSpPr>
          <p:cNvPr id="5" name="Content Placeholder 4">
            <a:extLst>
              <a:ext uri="{FF2B5EF4-FFF2-40B4-BE49-F238E27FC236}">
                <a16:creationId xmlns:a16="http://schemas.microsoft.com/office/drawing/2014/main" id="{7721FEAE-3468-A722-0396-86D7249C139F}"/>
              </a:ext>
            </a:extLst>
          </p:cNvPr>
          <p:cNvSpPr>
            <a:spLocks noGrp="1"/>
          </p:cNvSpPr>
          <p:nvPr>
            <p:ph idx="1"/>
          </p:nvPr>
        </p:nvSpPr>
        <p:spPr/>
        <p:txBody>
          <a:bodyPr/>
          <a:lstStyle/>
          <a:p>
            <a:r>
              <a:rPr lang="en-US" b="1" i="1"/>
              <a:t> # Rows with missing “types 
null_data = tn[tn.isnull().any(axis=1)]</a:t>
            </a:r>
          </a:p>
          <a:p>
            <a:r>
              <a:rPr lang="en-US" b="1" i="1"/>
              <a:t>null_data.head(20)</a:t>
            </a:r>
          </a:p>
        </p:txBody>
      </p:sp>
    </p:spTree>
    <p:extLst>
      <p:ext uri="{BB962C8B-B14F-4D97-AF65-F5344CB8AC3E}">
        <p14:creationId xmlns:p14="http://schemas.microsoft.com/office/powerpoint/2010/main" val="4170012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3B50-EEF1-666E-A365-A6E41A9E622A}"/>
              </a:ext>
            </a:extLst>
          </p:cNvPr>
          <p:cNvSpPr>
            <a:spLocks noGrp="1"/>
          </p:cNvSpPr>
          <p:nvPr>
            <p:ph type="title"/>
          </p:nvPr>
        </p:nvSpPr>
        <p:spPr/>
        <p:txBody>
          <a:bodyPr/>
          <a:lstStyle/>
          <a:p>
            <a:r>
              <a:rPr lang="en-US" b="1" i="1"/>
              <a:t>OUTPUT :</a:t>
            </a:r>
          </a:p>
        </p:txBody>
      </p:sp>
      <p:pic>
        <p:nvPicPr>
          <p:cNvPr id="4" name="Content Placeholder 3">
            <a:extLst>
              <a:ext uri="{FF2B5EF4-FFF2-40B4-BE49-F238E27FC236}">
                <a16:creationId xmlns:a16="http://schemas.microsoft.com/office/drawing/2014/main" id="{DB4A0E40-D283-614A-0249-4D676C6EC9F8}"/>
              </a:ext>
            </a:extLst>
          </p:cNvPr>
          <p:cNvPicPr>
            <a:picLocks noGrp="1" noChangeAspect="1"/>
          </p:cNvPicPr>
          <p:nvPr>
            <p:ph idx="1"/>
          </p:nvPr>
        </p:nvPicPr>
        <p:blipFill>
          <a:blip r:embed="rId2"/>
          <a:stretch>
            <a:fillRect/>
          </a:stretch>
        </p:blipFill>
        <p:spPr>
          <a:xfrm>
            <a:off x="597648" y="2300942"/>
            <a:ext cx="8049559" cy="4557058"/>
          </a:xfrm>
        </p:spPr>
      </p:pic>
    </p:spTree>
    <p:extLst>
      <p:ext uri="{BB962C8B-B14F-4D97-AF65-F5344CB8AC3E}">
        <p14:creationId xmlns:p14="http://schemas.microsoft.com/office/powerpoint/2010/main" val="4189420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6C92-6E44-4E9A-4973-24003B52EF15}"/>
              </a:ext>
            </a:extLst>
          </p:cNvPr>
          <p:cNvSpPr>
            <a:spLocks noGrp="1"/>
          </p:cNvSpPr>
          <p:nvPr>
            <p:ph type="title"/>
          </p:nvPr>
        </p:nvSpPr>
        <p:spPr>
          <a:xfrm>
            <a:off x="1154954" y="484718"/>
            <a:ext cx="8761413" cy="706964"/>
          </a:xfrm>
        </p:spPr>
        <p:txBody>
          <a:bodyPr/>
          <a:lstStyle/>
          <a:p>
            <a:br>
              <a:rPr lang="en-US" b="1" i="1"/>
            </a:br>
            <a:r>
              <a:rPr lang="en-US" b="1" i="1"/>
              <a:t>DATA VISUALIZATION</a:t>
            </a:r>
          </a:p>
        </p:txBody>
      </p:sp>
      <p:sp>
        <p:nvSpPr>
          <p:cNvPr id="3" name="Content Placeholder 2">
            <a:extLst>
              <a:ext uri="{FF2B5EF4-FFF2-40B4-BE49-F238E27FC236}">
                <a16:creationId xmlns:a16="http://schemas.microsoft.com/office/drawing/2014/main" id="{63F45255-9E07-39DF-992A-05A5C88ECF6B}"/>
              </a:ext>
            </a:extLst>
          </p:cNvPr>
          <p:cNvSpPr>
            <a:spLocks noGrp="1"/>
          </p:cNvSpPr>
          <p:nvPr>
            <p:ph idx="1"/>
          </p:nvPr>
        </p:nvSpPr>
        <p:spPr/>
        <p:txBody>
          <a:bodyPr/>
          <a:lstStyle/>
          <a:p>
            <a:r>
              <a:rPr lang="en-US" b="1" i="1"/>
              <a:t>Input: 
datacount =sns.countplot(x =“location”,data = tn); 
datacount.set_xticklabels(datacount.get_xticklabels(), rotation=90); </a:t>
            </a:r>
          </a:p>
        </p:txBody>
      </p:sp>
    </p:spTree>
    <p:extLst>
      <p:ext uri="{BB962C8B-B14F-4D97-AF65-F5344CB8AC3E}">
        <p14:creationId xmlns:p14="http://schemas.microsoft.com/office/powerpoint/2010/main" val="198223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065A-A765-5F5A-BDEE-480A337B4D88}"/>
              </a:ext>
            </a:extLst>
          </p:cNvPr>
          <p:cNvSpPr>
            <a:spLocks noGrp="1"/>
          </p:cNvSpPr>
          <p:nvPr>
            <p:ph type="title"/>
          </p:nvPr>
        </p:nvSpPr>
        <p:spPr/>
        <p:txBody>
          <a:bodyPr/>
          <a:lstStyle/>
          <a:p>
            <a:r>
              <a:rPr lang="en-US" b="1" i="1"/>
              <a:t>OUTPUT:</a:t>
            </a:r>
          </a:p>
        </p:txBody>
      </p:sp>
      <p:pic>
        <p:nvPicPr>
          <p:cNvPr id="4" name="Content Placeholder 3">
            <a:extLst>
              <a:ext uri="{FF2B5EF4-FFF2-40B4-BE49-F238E27FC236}">
                <a16:creationId xmlns:a16="http://schemas.microsoft.com/office/drawing/2014/main" id="{F18152CF-8C39-7363-3BC4-9885DB3AA668}"/>
              </a:ext>
            </a:extLst>
          </p:cNvPr>
          <p:cNvPicPr>
            <a:picLocks noGrp="1" noChangeAspect="1"/>
          </p:cNvPicPr>
          <p:nvPr>
            <p:ph idx="1"/>
          </p:nvPr>
        </p:nvPicPr>
        <p:blipFill>
          <a:blip r:embed="rId2"/>
          <a:stretch>
            <a:fillRect/>
          </a:stretch>
        </p:blipFill>
        <p:spPr>
          <a:xfrm>
            <a:off x="0" y="2244913"/>
            <a:ext cx="8257987" cy="4613087"/>
          </a:xfrm>
        </p:spPr>
      </p:pic>
    </p:spTree>
    <p:extLst>
      <p:ext uri="{BB962C8B-B14F-4D97-AF65-F5344CB8AC3E}">
        <p14:creationId xmlns:p14="http://schemas.microsoft.com/office/powerpoint/2010/main" val="364890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4799-99CF-8101-4870-B149C5C1DF28}"/>
              </a:ext>
            </a:extLst>
          </p:cNvPr>
          <p:cNvSpPr>
            <a:spLocks noGrp="1"/>
          </p:cNvSpPr>
          <p:nvPr>
            <p:ph type="title"/>
          </p:nvPr>
        </p:nvSpPr>
        <p:spPr/>
        <p:txBody>
          <a:bodyPr/>
          <a:lstStyle/>
          <a:p>
            <a:r>
              <a:rPr lang="en-US" b="1" dirty="0"/>
              <a:t>                   TEAM MEMBERS</a:t>
            </a:r>
            <a:endParaRPr lang="en-IN" dirty="0"/>
          </a:p>
        </p:txBody>
      </p:sp>
      <p:sp>
        <p:nvSpPr>
          <p:cNvPr id="3" name="Content Placeholder 2">
            <a:extLst>
              <a:ext uri="{FF2B5EF4-FFF2-40B4-BE49-F238E27FC236}">
                <a16:creationId xmlns:a16="http://schemas.microsoft.com/office/drawing/2014/main" id="{091B9A0C-6354-135E-6A7E-B97ED3D6CAD8}"/>
              </a:ext>
            </a:extLst>
          </p:cNvPr>
          <p:cNvSpPr>
            <a:spLocks noGrp="1"/>
          </p:cNvSpPr>
          <p:nvPr>
            <p:ph idx="1"/>
          </p:nvPr>
        </p:nvSpPr>
        <p:spPr/>
        <p:txBody>
          <a:bodyPr/>
          <a:lstStyle/>
          <a:p>
            <a:r>
              <a:rPr lang="en-IN" sz="2800" dirty="0">
                <a:latin typeface="Arial Rounded MT Bold" panose="020F0704030504030204" pitchFamily="34" charset="0"/>
              </a:rPr>
              <a:t>N</a:t>
            </a:r>
            <a:r>
              <a:rPr lang="en-IN" sz="2000" dirty="0">
                <a:latin typeface="Arial Rounded MT Bold" panose="020F0704030504030204" pitchFamily="34" charset="0"/>
              </a:rPr>
              <a:t>OORUL MAJHAR M  - </a:t>
            </a:r>
            <a:r>
              <a:rPr lang="en-GB" sz="1800" dirty="0">
                <a:latin typeface="Arial Rounded MT Bold" panose="020F0704030504030204" pitchFamily="34" charset="0"/>
              </a:rPr>
              <a:t>NM:D83DB97A3E090868AAA41DF07113B191</a:t>
            </a:r>
          </a:p>
          <a:p>
            <a:r>
              <a:rPr lang="en-GB" sz="1800" dirty="0">
                <a:latin typeface="Arial Rounded MT Bold" panose="020F0704030504030204" pitchFamily="34" charset="0"/>
              </a:rPr>
              <a:t>MOHAMED NOORISHA BILALY- D0D3C8B155E15C1B78442CA6E4FB8B11</a:t>
            </a:r>
            <a:endParaRPr lang="en-GB" dirty="0">
              <a:latin typeface="Arial Rounded MT Bold" panose="020F0704030504030204" pitchFamily="34" charset="0"/>
            </a:endParaRPr>
          </a:p>
          <a:p>
            <a:r>
              <a:rPr lang="en-GB" sz="1800" dirty="0">
                <a:latin typeface="Arial Rounded MT Bold" panose="020F0704030504030204" pitchFamily="34" charset="0"/>
              </a:rPr>
              <a:t>MOHAMED WASIM AKRAM- 6B8681356287BCA97984350B34292F21</a:t>
            </a:r>
          </a:p>
          <a:p>
            <a:r>
              <a:rPr lang="en-GB" sz="1800" dirty="0">
                <a:latin typeface="Arial Rounded MT Bold" panose="020F0704030504030204" pitchFamily="34" charset="0"/>
              </a:rPr>
              <a:t> NAJIMULLA- 1B3E04461E6CA0B9EB94707EFA50D694</a:t>
            </a:r>
          </a:p>
        </p:txBody>
      </p:sp>
    </p:spTree>
    <p:extLst>
      <p:ext uri="{BB962C8B-B14F-4D97-AF65-F5344CB8AC3E}">
        <p14:creationId xmlns:p14="http://schemas.microsoft.com/office/powerpoint/2010/main" val="3623335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E840-59E8-1D0A-41FF-E1777D0B48C7}"/>
              </a:ext>
            </a:extLst>
          </p:cNvPr>
          <p:cNvSpPr>
            <a:spLocks noGrp="1"/>
          </p:cNvSpPr>
          <p:nvPr>
            <p:ph type="title"/>
          </p:nvPr>
        </p:nvSpPr>
        <p:spPr/>
        <p:txBody>
          <a:bodyPr/>
          <a:lstStyle/>
          <a:p>
            <a:r>
              <a:rPr lang="en-US" b="1" i="1"/>
              <a:t>CALCULATE IN AIR QUALITY</a:t>
            </a:r>
          </a:p>
        </p:txBody>
      </p:sp>
      <p:sp>
        <p:nvSpPr>
          <p:cNvPr id="7" name="Content Placeholder 6">
            <a:extLst>
              <a:ext uri="{FF2B5EF4-FFF2-40B4-BE49-F238E27FC236}">
                <a16:creationId xmlns:a16="http://schemas.microsoft.com/office/drawing/2014/main" id="{54A8C677-E117-FCE1-3C6B-A2F70F8C1B98}"/>
              </a:ext>
            </a:extLst>
          </p:cNvPr>
          <p:cNvSpPr>
            <a:spLocks noGrp="1"/>
          </p:cNvSpPr>
          <p:nvPr>
            <p:ph idx="1"/>
          </p:nvPr>
        </p:nvSpPr>
        <p:spPr/>
        <p:txBody>
          <a:bodyPr/>
          <a:lstStyle/>
          <a:p>
            <a:r>
              <a:rPr lang="en-US" b="1" i="1"/>
              <a:t>The AQI is calculated by converting measured pollutant concentrations to a uniform index which is based on the health effects associated with a Pollutant</a:t>
            </a:r>
          </a:p>
          <a:p>
            <a:r>
              <a:rPr lang="en-US" b="1" i="1"/>
              <a:t>The health benchmarks used for calculating the AQI are pollutant specific </a:t>
            </a:r>
          </a:p>
          <a:p>
            <a:pPr marL="0" indent="0">
              <a:buNone/>
            </a:pPr>
            <a:r>
              <a:rPr lang="en-US" b="1" i="1"/>
              <a:t>      and are established by the EPA through the National Ambient Air Quality </a:t>
            </a:r>
          </a:p>
          <a:p>
            <a:pPr marL="0" indent="0">
              <a:buNone/>
            </a:pPr>
            <a:r>
              <a:rPr lang="en-US" b="1" i="1"/>
              <a:t>      Standards                  </a:t>
            </a:r>
          </a:p>
        </p:txBody>
      </p:sp>
    </p:spTree>
    <p:extLst>
      <p:ext uri="{BB962C8B-B14F-4D97-AF65-F5344CB8AC3E}">
        <p14:creationId xmlns:p14="http://schemas.microsoft.com/office/powerpoint/2010/main" val="1339871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8EF7-8DAD-56D1-3332-BAC6FB1F432F}"/>
              </a:ext>
            </a:extLst>
          </p:cNvPr>
          <p:cNvSpPr>
            <a:spLocks noGrp="1"/>
          </p:cNvSpPr>
          <p:nvPr>
            <p:ph type="title"/>
          </p:nvPr>
        </p:nvSpPr>
        <p:spPr/>
        <p:txBody>
          <a:bodyPr/>
          <a:lstStyle/>
          <a:p>
            <a:r>
              <a:rPr lang="en-US" b="1" i="1"/>
              <a:t>INPUT:</a:t>
            </a:r>
          </a:p>
        </p:txBody>
      </p:sp>
      <p:pic>
        <p:nvPicPr>
          <p:cNvPr id="6" name="Content Placeholder 5">
            <a:extLst>
              <a:ext uri="{FF2B5EF4-FFF2-40B4-BE49-F238E27FC236}">
                <a16:creationId xmlns:a16="http://schemas.microsoft.com/office/drawing/2014/main" id="{EB72CB1D-41B4-FB30-940B-520F1C686AC6}"/>
              </a:ext>
            </a:extLst>
          </p:cNvPr>
          <p:cNvPicPr>
            <a:picLocks noGrp="1" noChangeAspect="1"/>
          </p:cNvPicPr>
          <p:nvPr>
            <p:ph idx="1"/>
          </p:nvPr>
        </p:nvPicPr>
        <p:blipFill rotWithShape="1">
          <a:blip r:embed="rId2"/>
          <a:srcRect r="7366"/>
          <a:stretch/>
        </p:blipFill>
        <p:spPr>
          <a:xfrm>
            <a:off x="668595" y="2267323"/>
            <a:ext cx="4485028" cy="443928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538977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D316-1AAF-DF41-B1A5-2CAA330F011A}"/>
              </a:ext>
            </a:extLst>
          </p:cNvPr>
          <p:cNvSpPr>
            <a:spLocks noGrp="1"/>
          </p:cNvSpPr>
          <p:nvPr>
            <p:ph type="title"/>
          </p:nvPr>
        </p:nvSpPr>
        <p:spPr/>
        <p:txBody>
          <a:bodyPr/>
          <a:lstStyle/>
          <a:p>
            <a:r>
              <a:rPr lang="en-US" b="1" i="1"/>
              <a:t>OUTPUT:</a:t>
            </a:r>
          </a:p>
        </p:txBody>
      </p:sp>
      <p:sp>
        <p:nvSpPr>
          <p:cNvPr id="6" name="Content Placeholder 5">
            <a:extLst>
              <a:ext uri="{FF2B5EF4-FFF2-40B4-BE49-F238E27FC236}">
                <a16:creationId xmlns:a16="http://schemas.microsoft.com/office/drawing/2014/main" id="{EFA4B028-344D-7BEF-8E7B-6AF0DF9EF2AA}"/>
              </a:ext>
            </a:extLst>
          </p:cNvPr>
          <p:cNvSpPr>
            <a:spLocks noGrp="1"/>
          </p:cNvSpPr>
          <p:nvPr>
            <p:ph idx="1"/>
          </p:nvPr>
        </p:nvSpPr>
        <p:spPr/>
        <p:txBody>
          <a:bodyPr>
            <a:normAutofit/>
          </a:bodyPr>
          <a:lstStyle/>
          <a:p>
            <a:pPr marL="0" indent="0">
              <a:buNone/>
            </a:pPr>
            <a:endParaRPr lang="en-US"/>
          </a:p>
          <a:p>
            <a:pPr marL="0" indent="0">
              <a:buNone/>
            </a:pPr>
            <a:endParaRPr lang="en-US"/>
          </a:p>
        </p:txBody>
      </p:sp>
      <p:pic>
        <p:nvPicPr>
          <p:cNvPr id="7" name="Picture 6">
            <a:extLst>
              <a:ext uri="{FF2B5EF4-FFF2-40B4-BE49-F238E27FC236}">
                <a16:creationId xmlns:a16="http://schemas.microsoft.com/office/drawing/2014/main" id="{102D82DD-167F-79E2-750F-5577258FC95A}"/>
              </a:ext>
            </a:extLst>
          </p:cNvPr>
          <p:cNvPicPr>
            <a:picLocks noChangeAspect="1"/>
          </p:cNvPicPr>
          <p:nvPr/>
        </p:nvPicPr>
        <p:blipFill>
          <a:blip r:embed="rId2"/>
          <a:stretch>
            <a:fillRect/>
          </a:stretch>
        </p:blipFill>
        <p:spPr>
          <a:xfrm>
            <a:off x="594635" y="2447536"/>
            <a:ext cx="4799523" cy="4036149"/>
          </a:xfrm>
          <a:prstGeom prst="rect">
            <a:avLst/>
          </a:prstGeom>
        </p:spPr>
      </p:pic>
    </p:spTree>
    <p:extLst>
      <p:ext uri="{BB962C8B-B14F-4D97-AF65-F5344CB8AC3E}">
        <p14:creationId xmlns:p14="http://schemas.microsoft.com/office/powerpoint/2010/main" val="801600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B711-5CD3-A17C-A6DB-B8F2184504D6}"/>
              </a:ext>
            </a:extLst>
          </p:cNvPr>
          <p:cNvSpPr>
            <a:spLocks noGrp="1"/>
          </p:cNvSpPr>
          <p:nvPr>
            <p:ph type="title"/>
          </p:nvPr>
        </p:nvSpPr>
        <p:spPr/>
        <p:txBody>
          <a:bodyPr/>
          <a:lstStyle/>
          <a:p>
            <a:r>
              <a:rPr lang="en-US" b="1" i="1"/>
              <a:t>Article Metrics ( level ) </a:t>
            </a:r>
          </a:p>
        </p:txBody>
      </p:sp>
      <p:pic>
        <p:nvPicPr>
          <p:cNvPr id="4" name="Content Placeholder 3">
            <a:extLst>
              <a:ext uri="{FF2B5EF4-FFF2-40B4-BE49-F238E27FC236}">
                <a16:creationId xmlns:a16="http://schemas.microsoft.com/office/drawing/2014/main" id="{B135B102-C8A9-E924-90C2-DAA829A4C29E}"/>
              </a:ext>
            </a:extLst>
          </p:cNvPr>
          <p:cNvPicPr>
            <a:picLocks noGrp="1" noChangeAspect="1"/>
          </p:cNvPicPr>
          <p:nvPr>
            <p:ph idx="1"/>
          </p:nvPr>
        </p:nvPicPr>
        <p:blipFill rotWithShape="1">
          <a:blip r:embed="rId2"/>
          <a:srcRect l="8078"/>
          <a:stretch/>
        </p:blipFill>
        <p:spPr>
          <a:xfrm>
            <a:off x="756397" y="2314379"/>
            <a:ext cx="5419425" cy="4045324"/>
          </a:xfrm>
        </p:spPr>
      </p:pic>
    </p:spTree>
    <p:extLst>
      <p:ext uri="{BB962C8B-B14F-4D97-AF65-F5344CB8AC3E}">
        <p14:creationId xmlns:p14="http://schemas.microsoft.com/office/powerpoint/2010/main" val="3980989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1D9B-2C32-7C3C-353B-08DCBC2FDB57}"/>
              </a:ext>
            </a:extLst>
          </p:cNvPr>
          <p:cNvSpPr>
            <a:spLocks noGrp="1"/>
          </p:cNvSpPr>
          <p:nvPr>
            <p:ph type="title"/>
          </p:nvPr>
        </p:nvSpPr>
        <p:spPr/>
        <p:txBody>
          <a:bodyPr/>
          <a:lstStyle/>
          <a:p>
            <a:r>
              <a:rPr lang="en-US" b="1" i="1"/>
              <a:t>DISTRICT LEVEL PREDICTION</a:t>
            </a:r>
            <a:br>
              <a:rPr lang="en-US" b="1" i="1"/>
            </a:br>
            <a:endParaRPr lang="en-US" b="1" i="1"/>
          </a:p>
        </p:txBody>
      </p:sp>
      <p:sp>
        <p:nvSpPr>
          <p:cNvPr id="3" name="Content Placeholder 2">
            <a:extLst>
              <a:ext uri="{FF2B5EF4-FFF2-40B4-BE49-F238E27FC236}">
                <a16:creationId xmlns:a16="http://schemas.microsoft.com/office/drawing/2014/main" id="{EFDC05E0-6FD6-6904-71D1-A23C501C9A20}"/>
              </a:ext>
            </a:extLst>
          </p:cNvPr>
          <p:cNvSpPr>
            <a:spLocks noGrp="1"/>
          </p:cNvSpPr>
          <p:nvPr>
            <p:ph idx="1"/>
          </p:nvPr>
        </p:nvSpPr>
        <p:spPr>
          <a:xfrm>
            <a:off x="320046" y="2203685"/>
            <a:ext cx="8825659" cy="3416300"/>
          </a:xfrm>
        </p:spPr>
        <p:txBody>
          <a:bodyPr/>
          <a:lstStyle/>
          <a:p>
            <a:r>
              <a:rPr lang="en-US" b="1" i="1"/>
              <a:t> INPUT : CODE </a:t>
            </a:r>
          </a:p>
          <a:p>
            <a:r>
              <a:rPr lang="en-US" b="1" i="1"/>
              <a:t>maxso2 = loc.sort_values(by='so2',ascending=False) </a:t>
            </a:r>
          </a:p>
          <a:p>
            <a:r>
              <a:rPr lang="en-US" b="1" i="1"/>
              <a:t>maxso2.loc[:,['so2']].head(10).plot(kind='bar'); # Based on average values</a:t>
            </a:r>
          </a:p>
        </p:txBody>
      </p:sp>
      <p:pic>
        <p:nvPicPr>
          <p:cNvPr id="4" name="Picture 3">
            <a:extLst>
              <a:ext uri="{FF2B5EF4-FFF2-40B4-BE49-F238E27FC236}">
                <a16:creationId xmlns:a16="http://schemas.microsoft.com/office/drawing/2014/main" id="{FD3FE4E9-B864-F30B-CF5E-4772BFD160C5}"/>
              </a:ext>
            </a:extLst>
          </p:cNvPr>
          <p:cNvPicPr>
            <a:picLocks noChangeAspect="1"/>
          </p:cNvPicPr>
          <p:nvPr/>
        </p:nvPicPr>
        <p:blipFill>
          <a:blip r:embed="rId2"/>
          <a:stretch>
            <a:fillRect/>
          </a:stretch>
        </p:blipFill>
        <p:spPr>
          <a:xfrm>
            <a:off x="562092" y="3451578"/>
            <a:ext cx="5964297" cy="3125370"/>
          </a:xfrm>
          <a:prstGeom prst="rect">
            <a:avLst/>
          </a:prstGeom>
        </p:spPr>
      </p:pic>
    </p:spTree>
    <p:extLst>
      <p:ext uri="{BB962C8B-B14F-4D97-AF65-F5344CB8AC3E}">
        <p14:creationId xmlns:p14="http://schemas.microsoft.com/office/powerpoint/2010/main" val="3670173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9558-9699-8B2D-1802-E72DC7D01E3F}"/>
              </a:ext>
            </a:extLst>
          </p:cNvPr>
          <p:cNvSpPr>
            <a:spLocks noGrp="1"/>
          </p:cNvSpPr>
          <p:nvPr>
            <p:ph type="title"/>
          </p:nvPr>
        </p:nvSpPr>
        <p:spPr/>
        <p:txBody>
          <a:bodyPr/>
          <a:lstStyle/>
          <a:p>
            <a:r>
              <a:rPr lang="en-US" b="1" i="1"/>
              <a:t>Air quality visualization </a:t>
            </a:r>
          </a:p>
        </p:txBody>
      </p:sp>
      <p:sp>
        <p:nvSpPr>
          <p:cNvPr id="3" name="Content Placeholder 2">
            <a:extLst>
              <a:ext uri="{FF2B5EF4-FFF2-40B4-BE49-F238E27FC236}">
                <a16:creationId xmlns:a16="http://schemas.microsoft.com/office/drawing/2014/main" id="{973C60C9-F9B8-FEE1-32A5-9D18A7F82B1A}"/>
              </a:ext>
            </a:extLst>
          </p:cNvPr>
          <p:cNvSpPr>
            <a:spLocks noGrp="1"/>
          </p:cNvSpPr>
          <p:nvPr>
            <p:ph idx="1"/>
          </p:nvPr>
        </p:nvSpPr>
        <p:spPr/>
        <p:txBody>
          <a:bodyPr>
            <a:normAutofit fontScale="92500" lnSpcReduction="20000"/>
          </a:bodyPr>
          <a:lstStyle/>
          <a:p>
            <a:r>
              <a:rPr lang="en-US" b="1" i="1"/>
              <a:t>The graphical display of data – helps us understand the distribution of air </a:t>
            </a:r>
          </a:p>
          <a:p>
            <a:pPr marL="0" indent="0">
              <a:buNone/>
            </a:pPr>
            <a:r>
              <a:rPr lang="en-US" b="1" i="1"/>
              <a:t>      pollutants in the atmosphere. This is hard to do just by looking at a modern </a:t>
            </a:r>
          </a:p>
          <a:p>
            <a:pPr marL="0" indent="0">
              <a:buNone/>
            </a:pPr>
            <a:r>
              <a:rPr lang="en-US" b="1" i="1"/>
              <a:t>      air monitor equipment with its digital display</a:t>
            </a:r>
          </a:p>
          <a:p>
            <a:pPr marL="0" indent="0">
              <a:buNone/>
            </a:pPr>
            <a:r>
              <a:rPr lang="en-US" b="1" i="1"/>
              <a:t>      By combining real-time monitoring data with python programming, one can </a:t>
            </a:r>
          </a:p>
          <a:p>
            <a:pPr marL="0" indent="0">
              <a:buNone/>
            </a:pPr>
            <a:r>
              <a:rPr lang="en-US" b="1" i="1"/>
              <a:t>      easily visualize air monitoring data. Interactive graphs can be created which </a:t>
            </a:r>
          </a:p>
          <a:p>
            <a:pPr marL="0" indent="0">
              <a:buNone/>
            </a:pPr>
            <a:r>
              <a:rPr lang="en-US" b="1" i="1"/>
              <a:t>      makes it easier to check air quality, and increasingly diverse colors can </a:t>
            </a:r>
          </a:p>
          <a:p>
            <a:pPr marL="0" indent="0">
              <a:buNone/>
            </a:pPr>
            <a:r>
              <a:rPr lang="en-US" b="1" i="1"/>
              <a:t>      visually highlight the air quality level. Visualization of data has a resilient </a:t>
            </a:r>
          </a:p>
          <a:p>
            <a:pPr marL="0" indent="0">
              <a:buNone/>
            </a:pPr>
            <a:r>
              <a:rPr lang="en-US" b="1" i="1"/>
              <a:t>      expression (more images and more insightful) than the original data table, </a:t>
            </a:r>
          </a:p>
          <a:p>
            <a:pPr marL="0" indent="0">
              <a:buNone/>
            </a:pPr>
            <a:r>
              <a:rPr lang="en-US" b="1" i="1"/>
              <a:t>      which is favorable for further analysis of data. </a:t>
            </a:r>
          </a:p>
          <a:p>
            <a:pPr marL="0" indent="0">
              <a:buNone/>
            </a:pPr>
            <a:r>
              <a:rPr lang="en-US" b="1" i="1"/>
              <a:t> </a:t>
            </a:r>
          </a:p>
          <a:p>
            <a:pPr marL="0" indent="0">
              <a:buNone/>
            </a:pPr>
            <a:endParaRPr lang="en-US" b="1" i="1"/>
          </a:p>
          <a:p>
            <a:pPr marL="0" indent="0">
              <a:buNone/>
            </a:pPr>
            <a:endParaRPr lang="en-US" b="1" i="1"/>
          </a:p>
          <a:p>
            <a:pPr marL="0" indent="0">
              <a:buNone/>
            </a:pPr>
            <a:endParaRPr lang="en-US" b="1" i="1"/>
          </a:p>
          <a:p>
            <a:pPr marL="0" indent="0">
              <a:buNone/>
            </a:pPr>
            <a:endParaRPr lang="en-US" b="1" i="1"/>
          </a:p>
        </p:txBody>
      </p:sp>
    </p:spTree>
    <p:extLst>
      <p:ext uri="{BB962C8B-B14F-4D97-AF65-F5344CB8AC3E}">
        <p14:creationId xmlns:p14="http://schemas.microsoft.com/office/powerpoint/2010/main" val="467712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5D64-649E-5744-B961-8025BB02800D}"/>
              </a:ext>
            </a:extLst>
          </p:cNvPr>
          <p:cNvSpPr>
            <a:spLocks noGrp="1"/>
          </p:cNvSpPr>
          <p:nvPr>
            <p:ph type="title"/>
          </p:nvPr>
        </p:nvSpPr>
        <p:spPr/>
        <p:txBody>
          <a:bodyPr/>
          <a:lstStyle/>
          <a:p>
            <a:r>
              <a:rPr lang="en-US" b="1" i="1"/>
              <a:t>OUTPUT FOR VISUALIZATION:</a:t>
            </a:r>
          </a:p>
        </p:txBody>
      </p:sp>
      <p:pic>
        <p:nvPicPr>
          <p:cNvPr id="4" name="Content Placeholder 3">
            <a:extLst>
              <a:ext uri="{FF2B5EF4-FFF2-40B4-BE49-F238E27FC236}">
                <a16:creationId xmlns:a16="http://schemas.microsoft.com/office/drawing/2014/main" id="{E7B317C4-B27B-BF13-A8A2-71DA60D0FC26}"/>
              </a:ext>
            </a:extLst>
          </p:cNvPr>
          <p:cNvPicPr>
            <a:picLocks noGrp="1" noChangeAspect="1"/>
          </p:cNvPicPr>
          <p:nvPr>
            <p:ph idx="1"/>
          </p:nvPr>
        </p:nvPicPr>
        <p:blipFill>
          <a:blip r:embed="rId2"/>
          <a:stretch>
            <a:fillRect/>
          </a:stretch>
        </p:blipFill>
        <p:spPr>
          <a:xfrm>
            <a:off x="859118" y="2334559"/>
            <a:ext cx="7914201" cy="4351617"/>
          </a:xfrm>
        </p:spPr>
      </p:pic>
    </p:spTree>
    <p:extLst>
      <p:ext uri="{BB962C8B-B14F-4D97-AF65-F5344CB8AC3E}">
        <p14:creationId xmlns:p14="http://schemas.microsoft.com/office/powerpoint/2010/main" val="3464798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7540-2701-71A6-4B0A-2C4F95E4E50B}"/>
              </a:ext>
            </a:extLst>
          </p:cNvPr>
          <p:cNvSpPr>
            <a:spLocks noGrp="1"/>
          </p:cNvSpPr>
          <p:nvPr>
            <p:ph type="title"/>
          </p:nvPr>
        </p:nvSpPr>
        <p:spPr/>
        <p:txBody>
          <a:bodyPr/>
          <a:lstStyle/>
          <a:p>
            <a:r>
              <a:rPr lang="en-US" b="1"/>
              <a:t>CONCLUSION</a:t>
            </a:r>
          </a:p>
        </p:txBody>
      </p:sp>
      <p:sp>
        <p:nvSpPr>
          <p:cNvPr id="3" name="Content Placeholder 2">
            <a:extLst>
              <a:ext uri="{FF2B5EF4-FFF2-40B4-BE49-F238E27FC236}">
                <a16:creationId xmlns:a16="http://schemas.microsoft.com/office/drawing/2014/main" id="{BBE04A56-D8BF-E948-D504-2BD1F75B49A6}"/>
              </a:ext>
            </a:extLst>
          </p:cNvPr>
          <p:cNvSpPr>
            <a:spLocks noGrp="1"/>
          </p:cNvSpPr>
          <p:nvPr>
            <p:ph idx="1"/>
          </p:nvPr>
        </p:nvSpPr>
        <p:spPr/>
        <p:txBody>
          <a:bodyPr>
            <a:normAutofit/>
          </a:bodyPr>
          <a:lstStyle/>
          <a:p>
            <a:r>
              <a:rPr lang="en-US" b="1" i="1"/>
              <a:t>TheproposedapproachforAirqualitypredictionbasedon meteorologicalandhistoricalpollutantdata.
usingamodelbasedonthepreviousmeteorologicaldata.MachinelearningalgorithmLogisticregressionisusedfor  prediction. 
results,logisticregressionpredictswithaccuracyof66%</a:t>
            </a:r>
          </a:p>
        </p:txBody>
      </p:sp>
    </p:spTree>
    <p:extLst>
      <p:ext uri="{BB962C8B-B14F-4D97-AF65-F5344CB8AC3E}">
        <p14:creationId xmlns:p14="http://schemas.microsoft.com/office/powerpoint/2010/main" val="378762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8728-DC66-963B-DBDE-3351F2BEB5D3}"/>
              </a:ext>
            </a:extLst>
          </p:cNvPr>
          <p:cNvSpPr>
            <a:spLocks noGrp="1"/>
          </p:cNvSpPr>
          <p:nvPr>
            <p:ph type="title"/>
          </p:nvPr>
        </p:nvSpPr>
        <p:spPr/>
        <p:txBody>
          <a:bodyPr/>
          <a:lstStyle/>
          <a:p>
            <a:r>
              <a:rPr lang="en-GB" dirty="0"/>
              <a:t>                        THANK YOU</a:t>
            </a:r>
            <a:endParaRPr lang="en-IN" dirty="0"/>
          </a:p>
        </p:txBody>
      </p:sp>
      <p:sp>
        <p:nvSpPr>
          <p:cNvPr id="3" name="Text Placeholder 2">
            <a:extLst>
              <a:ext uri="{FF2B5EF4-FFF2-40B4-BE49-F238E27FC236}">
                <a16:creationId xmlns:a16="http://schemas.microsoft.com/office/drawing/2014/main" id="{072F9A82-FE10-7526-42C7-9BD2F6C0B849}"/>
              </a:ext>
            </a:extLst>
          </p:cNvPr>
          <p:cNvSpPr>
            <a:spLocks noGrp="1"/>
          </p:cNvSpPr>
          <p:nvPr>
            <p:ph type="body" idx="1"/>
          </p:nvPr>
        </p:nvSpPr>
        <p:spPr/>
        <p:txBody>
          <a:bodyPr/>
          <a:lstStyle/>
          <a:p>
            <a:r>
              <a:rPr lang="en-GB" dirty="0"/>
              <a:t>                                                                                               </a:t>
            </a:r>
          </a:p>
          <a:p>
            <a:r>
              <a:rPr lang="en-GB" dirty="0"/>
              <a:t>                                               </a:t>
            </a:r>
            <a:endParaRPr lang="en-IN" dirty="0"/>
          </a:p>
        </p:txBody>
      </p:sp>
    </p:spTree>
    <p:extLst>
      <p:ext uri="{BB962C8B-B14F-4D97-AF65-F5344CB8AC3E}">
        <p14:creationId xmlns:p14="http://schemas.microsoft.com/office/powerpoint/2010/main" val="112218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3ECD-7F52-6B68-6532-1B62F281A36F}"/>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7DF07782-A13E-F55F-A77B-942E5F2A1C3E}"/>
              </a:ext>
            </a:extLst>
          </p:cNvPr>
          <p:cNvSpPr>
            <a:spLocks noGrp="1"/>
          </p:cNvSpPr>
          <p:nvPr>
            <p:ph idx="1"/>
          </p:nvPr>
        </p:nvSpPr>
        <p:spPr/>
        <p:txBody>
          <a:bodyPr>
            <a:normAutofit/>
          </a:bodyPr>
          <a:lstStyle/>
          <a:p>
            <a:pPr marL="0" indent="0">
              <a:buNone/>
            </a:pPr>
            <a:endParaRPr lang="en-US" b="1" i="1"/>
          </a:p>
          <a:p>
            <a:r>
              <a:rPr lang="en-US" b="1" i="1"/>
              <a:t>Abstract. Prediction of air pollution index may help in traffic routing and identifying serious pollutants.</a:t>
            </a:r>
          </a:p>
          <a:p>
            <a:r>
              <a:rPr lang="en-US" b="1" i="1"/>
              <a:t> Modeling of the complex relationships between these variables by sophisticated methods in machine learning is a promising field.</a:t>
            </a:r>
          </a:p>
          <a:p>
            <a:r>
              <a:rPr lang="en-US" b="1" i="1"/>
              <a:t>The quality of air in Alandur, Chennai is polluted
by Particulate Matter (PM2.5) over the years. Reports prove </a:t>
            </a:r>
          </a:p>
        </p:txBody>
      </p:sp>
    </p:spTree>
    <p:extLst>
      <p:ext uri="{BB962C8B-B14F-4D97-AF65-F5344CB8AC3E}">
        <p14:creationId xmlns:p14="http://schemas.microsoft.com/office/powerpoint/2010/main" val="172964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036B-13A5-0166-4385-2CB2E3F89085}"/>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C9EA7124-FBD1-483C-EC87-6F327BCF36EA}"/>
              </a:ext>
            </a:extLst>
          </p:cNvPr>
          <p:cNvSpPr>
            <a:spLocks noGrp="1"/>
          </p:cNvSpPr>
          <p:nvPr>
            <p:ph idx="1"/>
          </p:nvPr>
        </p:nvSpPr>
        <p:spPr/>
        <p:txBody>
          <a:bodyPr/>
          <a:lstStyle/>
          <a:p>
            <a:r>
              <a:rPr lang="en-US" b="1" i="1" dirty="0"/>
              <a:t>Technological advancements lead to the emissions of </a:t>
            </a:r>
            <a:r>
              <a:rPr lang="en-US" b="1" i="1" dirty="0" err="1"/>
              <a:t>airpollutants</a:t>
            </a:r>
            <a:r>
              <a:rPr lang="en-US" b="1" i="1" dirty="0"/>
              <a:t> over the decades. </a:t>
            </a:r>
          </a:p>
          <a:p>
            <a:r>
              <a:rPr lang="en-US" b="1" i="1" dirty="0"/>
              <a:t>Air pollutants such as </a:t>
            </a:r>
            <a:r>
              <a:rPr lang="en-US" b="1" i="1" dirty="0" err="1"/>
              <a:t>sulphur</a:t>
            </a:r>
            <a:r>
              <a:rPr lang="en-US" b="1" i="1" dirty="0"/>
              <a:t> dioxide (SO2), </a:t>
            </a:r>
            <a:r>
              <a:rPr lang="en-US" b="1" i="1" dirty="0" err="1"/>
              <a:t>nitrogenoxide</a:t>
            </a:r>
            <a:r>
              <a:rPr lang="en-US" b="1" i="1" dirty="0"/>
              <a:t> (</a:t>
            </a:r>
            <a:r>
              <a:rPr lang="en-US" b="1" i="1" dirty="0" err="1"/>
              <a:t>Nox</a:t>
            </a:r>
            <a:r>
              <a:rPr lang="en-US" b="1" i="1" dirty="0"/>
              <a:t>), nitric oxide (NO), nitrogen dioxide (NO2),
carbon monoxide (CO), Ozone (O3), respirable </a:t>
            </a:r>
            <a:r>
              <a:rPr lang="en-US" b="1" i="1" dirty="0" err="1"/>
              <a:t>suspendedparticulates</a:t>
            </a:r>
            <a:r>
              <a:rPr lang="en-US" b="1" i="1" dirty="0"/>
              <a:t> (RSPs) are some of the major airborne pollutants
which exerts impact on physical and biological </a:t>
            </a:r>
            <a:r>
              <a:rPr lang="en-US" b="1" i="1" dirty="0" err="1"/>
              <a:t>environmen</a:t>
            </a:r>
            <a:endParaRPr lang="en-US" b="1" i="1" dirty="0"/>
          </a:p>
          <a:p>
            <a:r>
              <a:rPr lang="en-US" b="1" i="1" dirty="0"/>
              <a:t>Chennai, the capital of Tamil Nadu in India is located </a:t>
            </a:r>
            <a:r>
              <a:rPr lang="en-US" b="1" i="1" dirty="0" err="1"/>
              <a:t>onthe</a:t>
            </a:r>
            <a:r>
              <a:rPr lang="en-US" b="1" i="1" dirty="0"/>
              <a:t> Coromandel Coast off the Bay of Bengal. It is </a:t>
            </a:r>
            <a:r>
              <a:rPr lang="en-US" b="1" i="1" dirty="0" err="1"/>
              <a:t>theeconomic</a:t>
            </a:r>
            <a:r>
              <a:rPr lang="en-US" b="1" i="1" dirty="0"/>
              <a:t> and educational </a:t>
            </a:r>
            <a:r>
              <a:rPr lang="en-US" b="1" i="1" dirty="0" err="1"/>
              <a:t>centre</a:t>
            </a:r>
            <a:r>
              <a:rPr lang="en-US" b="1" i="1" dirty="0"/>
              <a:t> of south India</a:t>
            </a:r>
          </a:p>
        </p:txBody>
      </p:sp>
    </p:spTree>
    <p:extLst>
      <p:ext uri="{BB962C8B-B14F-4D97-AF65-F5344CB8AC3E}">
        <p14:creationId xmlns:p14="http://schemas.microsoft.com/office/powerpoint/2010/main" val="110934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3C41-415C-0CF5-BB95-1D88E49E319D}"/>
              </a:ext>
            </a:extLst>
          </p:cNvPr>
          <p:cNvSpPr>
            <a:spLocks noGrp="1"/>
          </p:cNvSpPr>
          <p:nvPr>
            <p:ph type="title"/>
          </p:nvPr>
        </p:nvSpPr>
        <p:spPr/>
        <p:txBody>
          <a:bodyPr/>
          <a:lstStyle/>
          <a:p>
            <a:r>
              <a:rPr lang="en-US" b="1" dirty="0"/>
              <a:t> DATA PRE-PROCESSING</a:t>
            </a:r>
            <a:br>
              <a:rPr lang="en-US" sz="3600" kern="100" dirty="0">
                <a:effectLst/>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B01F2CF-4958-6B36-A8EE-1E96DC448E07}"/>
              </a:ext>
            </a:extLst>
          </p:cNvPr>
          <p:cNvSpPr>
            <a:spLocks noGrp="1"/>
          </p:cNvSpPr>
          <p:nvPr>
            <p:ph idx="1"/>
          </p:nvPr>
        </p:nvSpPr>
        <p:spPr/>
        <p:txBody>
          <a:bodyPr>
            <a:normAutofit fontScale="92500" lnSpcReduction="20000"/>
          </a:bodyPr>
          <a:lstStyle/>
          <a:p>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Clean and pre-process the collected data. This involves handling missing values, outliers, and ensuring data consistency.</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 (EDA): </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Perform EDA to understand the patterns and trends in the air quality data. Visualization techniques can help identify correlations and seasonality.</a:t>
            </a:r>
          </a:p>
          <a:p>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Model Selection: </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Choose suitable machine learning or statistical models for air quality prediction. Time series models like ARIMA or machine learning models like Random Forests and Gradient Boosting are often used.</a:t>
            </a:r>
          </a:p>
          <a:p>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Prediction: </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Use the trained model to make air quality predictions for specific locations in Tamil Nadu.</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26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5A7C-659F-0F9D-EF55-51D03664323B}"/>
              </a:ext>
            </a:extLst>
          </p:cNvPr>
          <p:cNvSpPr>
            <a:spLocks noGrp="1"/>
          </p:cNvSpPr>
          <p:nvPr>
            <p:ph type="title"/>
          </p:nvPr>
        </p:nvSpPr>
        <p:spPr/>
        <p:txBody>
          <a:bodyPr/>
          <a:lstStyle/>
          <a:p>
            <a:r>
              <a:rPr lang="en-US" b="1"/>
              <a:t>AIM</a:t>
            </a:r>
          </a:p>
        </p:txBody>
      </p:sp>
      <p:sp>
        <p:nvSpPr>
          <p:cNvPr id="3" name="Content Placeholder 2">
            <a:extLst>
              <a:ext uri="{FF2B5EF4-FFF2-40B4-BE49-F238E27FC236}">
                <a16:creationId xmlns:a16="http://schemas.microsoft.com/office/drawing/2014/main" id="{E14378E7-ECEA-4043-E513-F1446F001693}"/>
              </a:ext>
            </a:extLst>
          </p:cNvPr>
          <p:cNvSpPr>
            <a:spLocks noGrp="1"/>
          </p:cNvSpPr>
          <p:nvPr>
            <p:ph idx="1"/>
          </p:nvPr>
        </p:nvSpPr>
        <p:spPr/>
        <p:txBody>
          <a:bodyPr/>
          <a:lstStyle/>
          <a:p>
            <a:pPr marL="0" indent="0">
              <a:buNone/>
            </a:pPr>
            <a:endParaRPr lang="en-US" b="1" i="1"/>
          </a:p>
          <a:p>
            <a:pPr marL="0" indent="0">
              <a:buNone/>
            </a:pPr>
            <a:endParaRPr lang="en-US" b="1" i="1"/>
          </a:p>
          <a:p>
            <a:r>
              <a:rPr lang="en-US" b="1" i="1"/>
              <a:t>The objective of study is to implement air quality prediction</a:t>
            </a:r>
          </a:p>
          <a:p>
            <a:r>
              <a:rPr lang="en-US" b="1" i="1"/>
              <a:t>with machine learning algorithes namely logistic regressio</a:t>
            </a:r>
          </a:p>
          <a:p>
            <a:pPr marL="0" indent="0">
              <a:buNone/>
            </a:pPr>
            <a:r>
              <a:rPr lang="en-US" b="1" i="1"/>
              <a:t> and deep learning techniques such as Neural Network</a:t>
            </a:r>
          </a:p>
        </p:txBody>
      </p:sp>
    </p:spTree>
    <p:extLst>
      <p:ext uri="{BB962C8B-B14F-4D97-AF65-F5344CB8AC3E}">
        <p14:creationId xmlns:p14="http://schemas.microsoft.com/office/powerpoint/2010/main" val="419068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98D93-13FE-6F04-1F55-E3365C685BDB}"/>
              </a:ext>
            </a:extLst>
          </p:cNvPr>
          <p:cNvSpPr>
            <a:spLocks noGrp="1"/>
          </p:cNvSpPr>
          <p:nvPr>
            <p:ph type="title"/>
          </p:nvPr>
        </p:nvSpPr>
        <p:spPr/>
        <p:txBody>
          <a:bodyPr/>
          <a:lstStyle/>
          <a:p>
            <a:r>
              <a:rPr lang="en-US" b="1"/>
              <a:t>AIR PREDICTION ARCHITECTURE </a:t>
            </a:r>
            <a:br>
              <a:rPr lang="en-US" b="1"/>
            </a:br>
            <a:r>
              <a:rPr lang="en-US" b="1"/>
              <a:t>BLACK DIAGRAM</a:t>
            </a:r>
          </a:p>
        </p:txBody>
      </p:sp>
      <p:pic>
        <p:nvPicPr>
          <p:cNvPr id="4" name="Content Placeholder 3">
            <a:extLst>
              <a:ext uri="{FF2B5EF4-FFF2-40B4-BE49-F238E27FC236}">
                <a16:creationId xmlns:a16="http://schemas.microsoft.com/office/drawing/2014/main" id="{6BB16D97-184C-22D6-BFAF-6D102D8FA1ED}"/>
              </a:ext>
            </a:extLst>
          </p:cNvPr>
          <p:cNvPicPr>
            <a:picLocks noGrp="1" noChangeAspect="1"/>
          </p:cNvPicPr>
          <p:nvPr>
            <p:ph idx="1"/>
          </p:nvPr>
        </p:nvPicPr>
        <p:blipFill>
          <a:blip r:embed="rId2"/>
          <a:stretch>
            <a:fillRect/>
          </a:stretch>
        </p:blipFill>
        <p:spPr>
          <a:xfrm>
            <a:off x="2105288" y="2367025"/>
            <a:ext cx="8017360" cy="4490975"/>
          </a:xfrm>
        </p:spPr>
      </p:pic>
    </p:spTree>
    <p:extLst>
      <p:ext uri="{BB962C8B-B14F-4D97-AF65-F5344CB8AC3E}">
        <p14:creationId xmlns:p14="http://schemas.microsoft.com/office/powerpoint/2010/main" val="181097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D68D-6BBE-0A48-66DB-1EA3CC59EA8F}"/>
              </a:ext>
            </a:extLst>
          </p:cNvPr>
          <p:cNvSpPr>
            <a:spLocks noGrp="1"/>
          </p:cNvSpPr>
          <p:nvPr>
            <p:ph type="title"/>
          </p:nvPr>
        </p:nvSpPr>
        <p:spPr/>
        <p:txBody>
          <a:bodyPr/>
          <a:lstStyle/>
          <a:p>
            <a:r>
              <a:rPr lang="en-US" b="1"/>
              <a:t>CODE IMPLEMENTATION</a:t>
            </a:r>
          </a:p>
        </p:txBody>
      </p:sp>
      <p:sp>
        <p:nvSpPr>
          <p:cNvPr id="3" name="Content Placeholder 2">
            <a:extLst>
              <a:ext uri="{FF2B5EF4-FFF2-40B4-BE49-F238E27FC236}">
                <a16:creationId xmlns:a16="http://schemas.microsoft.com/office/drawing/2014/main" id="{482F0976-A93E-8AEC-480C-80C0E85B090E}"/>
              </a:ext>
            </a:extLst>
          </p:cNvPr>
          <p:cNvSpPr>
            <a:spLocks noGrp="1"/>
          </p:cNvSpPr>
          <p:nvPr>
            <p:ph idx="1"/>
          </p:nvPr>
        </p:nvSpPr>
        <p:spPr>
          <a:xfrm>
            <a:off x="333189" y="2157132"/>
            <a:ext cx="8761413" cy="4532779"/>
          </a:xfrm>
        </p:spPr>
        <p:txBody>
          <a:bodyPr>
            <a:normAutofit fontScale="55000" lnSpcReduction="20000"/>
          </a:bodyPr>
          <a:lstStyle/>
          <a:p>
            <a:r>
              <a:rPr lang="en-US" b="1" i="1"/>
              <a:t>Import matplotlib.pyplot as plt</a:t>
            </a:r>
          </a:p>
          <a:p>
            <a:r>
              <a:rPr lang="en-US" b="1" i="1"/>
              <a:t>From matplotlib.animation import FuncAnimation</a:t>
            </a:r>
          </a:p>
          <a:p>
            <a:r>
              <a:rPr lang="en-US" b="1" i="1"/>
              <a:t>Import random</a:t>
            </a:r>
          </a:p>
          <a:p>
            <a:endParaRPr lang="en-US" b="1" i="1"/>
          </a:p>
          <a:p>
            <a:r>
              <a:rPr lang="en-US" b="1" i="1"/>
              <a:t># Generate some sample air quality data (replace with your own data)</a:t>
            </a:r>
          </a:p>
          <a:p>
            <a:r>
              <a:rPr lang="en-US" b="1" i="1"/>
              <a:t>Timestamps = range(1, 11)</a:t>
            </a:r>
          </a:p>
          <a:p>
            <a:r>
              <a:rPr lang="en-US" b="1" i="1"/>
              <a:t>Pm25_values = [random.randint(0, 50) for _ in timestamps]</a:t>
            </a:r>
          </a:p>
          <a:p>
            <a:endParaRPr lang="en-US" b="1" i="1"/>
          </a:p>
          <a:p>
            <a:r>
              <a:rPr lang="en-US" b="1" i="1"/>
              <a:t># Initialize the plot</a:t>
            </a:r>
          </a:p>
          <a:p>
            <a:r>
              <a:rPr lang="en-US" b="1" i="1"/>
              <a:t>Fig, ax = plt.subplots()</a:t>
            </a:r>
          </a:p>
          <a:p>
            <a:r>
              <a:rPr lang="en-US" b="1" i="1"/>
              <a:t>Ax.set_xlim(1, 10)</a:t>
            </a:r>
          </a:p>
          <a:p>
            <a:r>
              <a:rPr lang="en-US" b="1" i="1"/>
              <a:t>Ax.set_ylim(0, 50)</a:t>
            </a:r>
          </a:p>
          <a:p>
            <a:r>
              <a:rPr lang="en-US" b="1" i="1"/>
              <a:t>Line, = ax.plot([], [], lw=2)</a:t>
            </a:r>
          </a:p>
          <a:p>
            <a:endParaRPr lang="en-US" b="1" i="1"/>
          </a:p>
          <a:p>
            <a:r>
              <a:rPr lang="en-US" b="1" i="1"/>
              <a:t># Function to update the animation at each time step</a:t>
            </a:r>
          </a:p>
          <a:p>
            <a:r>
              <a:rPr lang="en-US" b="1" i="1"/>
              <a:t>Def animate(i):</a:t>
            </a:r>
          </a:p>
          <a:p>
            <a:r>
              <a:rPr lang="en-US" b="1" i="1"/>
              <a:t>    line.set_data(timestamps[:i], pm25_values[:i])</a:t>
            </a:r>
          </a:p>
          <a:p>
            <a:r>
              <a:rPr lang="en-US" b="1" i="1"/>
              <a:t>    return line,</a:t>
            </a:r>
          </a:p>
        </p:txBody>
      </p:sp>
    </p:spTree>
    <p:extLst>
      <p:ext uri="{BB962C8B-B14F-4D97-AF65-F5344CB8AC3E}">
        <p14:creationId xmlns:p14="http://schemas.microsoft.com/office/powerpoint/2010/main" val="221766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45AF-1DDA-BF3D-3B6F-8F256068F3F4}"/>
              </a:ext>
            </a:extLst>
          </p:cNvPr>
          <p:cNvSpPr>
            <a:spLocks noGrp="1"/>
          </p:cNvSpPr>
          <p:nvPr>
            <p:ph type="title"/>
          </p:nvPr>
        </p:nvSpPr>
        <p:spPr>
          <a:xfrm>
            <a:off x="790762" y="838200"/>
            <a:ext cx="8761413" cy="706964"/>
          </a:xfrm>
        </p:spPr>
        <p:txBody>
          <a:bodyPr/>
          <a:lstStyle/>
          <a:p>
            <a:r>
              <a:rPr lang="en-US" b="1"/>
              <a:t>PREPROCESSING DATASET EXAMPLE:</a:t>
            </a:r>
            <a:br>
              <a:rPr lang="en-US" b="1"/>
            </a:br>
            <a:r>
              <a:rPr lang="en-US" b="1"/>
              <a:t> CODE</a:t>
            </a:r>
          </a:p>
        </p:txBody>
      </p:sp>
      <p:sp>
        <p:nvSpPr>
          <p:cNvPr id="3" name="Content Placeholder 2">
            <a:extLst>
              <a:ext uri="{FF2B5EF4-FFF2-40B4-BE49-F238E27FC236}">
                <a16:creationId xmlns:a16="http://schemas.microsoft.com/office/drawing/2014/main" id="{EF908254-A4D7-39C2-2E08-C4EC20C6195F}"/>
              </a:ext>
            </a:extLst>
          </p:cNvPr>
          <p:cNvSpPr>
            <a:spLocks noGrp="1"/>
          </p:cNvSpPr>
          <p:nvPr>
            <p:ph idx="1"/>
          </p:nvPr>
        </p:nvSpPr>
        <p:spPr/>
        <p:txBody>
          <a:bodyPr/>
          <a:lstStyle/>
          <a:p>
            <a:r>
              <a:rPr lang="en-US" b="1" i="1"/>
              <a:t># importing pandas module for data frame</a:t>
            </a:r>
          </a:p>
          <a:p>
            <a:r>
              <a:rPr lang="en-US" b="1" i="1"/>
              <a:t>Import pandas as pd</a:t>
            </a:r>
          </a:p>
          <a:p>
            <a:endParaRPr lang="en-US" b="1" i="1"/>
          </a:p>
          <a:p>
            <a:r>
              <a:rPr lang="en-US" b="1" i="1"/>
              <a:t># loading dataset and storing in train variable</a:t>
            </a:r>
          </a:p>
          <a:p>
            <a:r>
              <a:rPr lang="en-US" b="1" i="1"/>
              <a:t>Train=pd.read_csv(‘AQI.csv’)</a:t>
            </a:r>
          </a:p>
          <a:p>
            <a:endParaRPr lang="en-US" b="1" i="1"/>
          </a:p>
          <a:p>
            <a:r>
              <a:rPr lang="en-US" b="1" i="1"/>
              <a:t># display top 5 data</a:t>
            </a:r>
          </a:p>
          <a:p>
            <a:r>
              <a:rPr lang="en-US" b="1" i="1"/>
              <a:t>Train.head()</a:t>
            </a:r>
          </a:p>
          <a:p>
            <a:endParaRPr lang="en-US" b="1" i="1"/>
          </a:p>
        </p:txBody>
      </p:sp>
    </p:spTree>
    <p:extLst>
      <p:ext uri="{BB962C8B-B14F-4D97-AF65-F5344CB8AC3E}">
        <p14:creationId xmlns:p14="http://schemas.microsoft.com/office/powerpoint/2010/main" val="3696684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0</TotalTime>
  <Words>1354</Words>
  <Application>Microsoft Office PowerPoint</Application>
  <PresentationFormat>Widescreen</PresentationFormat>
  <Paragraphs>146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Rounded MT Bold</vt:lpstr>
      <vt:lpstr>Century Gothic</vt:lpstr>
      <vt:lpstr>Times New Roman</vt:lpstr>
      <vt:lpstr>Wingdings 3</vt:lpstr>
      <vt:lpstr>Ion Boardroom</vt:lpstr>
      <vt:lpstr>             PROJECT-9 </vt:lpstr>
      <vt:lpstr>                   TEAM MEMBERS</vt:lpstr>
      <vt:lpstr>ABSTRACT</vt:lpstr>
      <vt:lpstr>INTRODUCTION</vt:lpstr>
      <vt:lpstr> DATA PRE-PROCESSING </vt:lpstr>
      <vt:lpstr>AIM</vt:lpstr>
      <vt:lpstr>AIR PREDICTION ARCHITECTURE  BLACK DIAGRAM</vt:lpstr>
      <vt:lpstr>CODE IMPLEMENTATION</vt:lpstr>
      <vt:lpstr>PREPROCESSING DATASET EXAMPLE:  CODE</vt:lpstr>
      <vt:lpstr>OUTPUT:</vt:lpstr>
      <vt:lpstr>AIR QUALITY ANALYSIS  ANIMATION CIRCUIT</vt:lpstr>
      <vt:lpstr>PREPROCESSING DATASET</vt:lpstr>
      <vt:lpstr>LOADING DATASET</vt:lpstr>
      <vt:lpstr>Dataset contains in features</vt:lpstr>
      <vt:lpstr>DATA EXPLORATION</vt:lpstr>
      <vt:lpstr>DATA EXPLORATION   CODE :</vt:lpstr>
      <vt:lpstr>OUTPUT :</vt:lpstr>
      <vt:lpstr> DATA VISUALIZATION</vt:lpstr>
      <vt:lpstr>OUTPUT:</vt:lpstr>
      <vt:lpstr>CALCULATE IN AIR QUALITY</vt:lpstr>
      <vt:lpstr>INPUT:</vt:lpstr>
      <vt:lpstr>OUTPUT:</vt:lpstr>
      <vt:lpstr>Article Metrics ( level ) </vt:lpstr>
      <vt:lpstr>DISTRICT LEVEL PREDICTION </vt:lpstr>
      <vt:lpstr>Air quality visualization </vt:lpstr>
      <vt:lpstr>OUTPUT FOR VISUALIZATION: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AND PREDICTION IN TAMILNADU</dc:title>
  <dc:creator>Prakash Arjun</dc:creator>
  <cp:lastModifiedBy>noorul majhar mohamed dhaheer</cp:lastModifiedBy>
  <cp:revision>2</cp:revision>
  <dcterms:created xsi:type="dcterms:W3CDTF">2023-10-31T04:27:12Z</dcterms:created>
  <dcterms:modified xsi:type="dcterms:W3CDTF">2023-11-01T17:50:36Z</dcterms:modified>
</cp:coreProperties>
</file>