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65" r:id="rId2"/>
    <p:sldId id="256" r:id="rId3"/>
    <p:sldId id="257" r:id="rId4"/>
    <p:sldId id="262" r:id="rId5"/>
    <p:sldId id="259" r:id="rId6"/>
    <p:sldId id="260" r:id="rId7"/>
    <p:sldId id="261" r:id="rId8"/>
    <p:sldId id="263" r:id="rId9"/>
    <p:sldId id="264" r:id="rId10"/>
  </p:sldIdLst>
  <p:sldSz cx="9144000" cy="5143500" type="screen16x9"/>
  <p:notesSz cx="6858000" cy="9144000"/>
  <p:embeddedFontLst>
    <p:embeddedFont>
      <p:font typeface="Century Gothic" panose="020B0502020202020204" pitchFamily="3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1F2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22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484396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8116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34438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3261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5596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6877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71889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65508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0701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8179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79226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6561310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47750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99468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40686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45470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55768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8021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15769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98858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85507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66545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74048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363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47178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17596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12/6/2021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8727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
        <p:cNvGrpSpPr/>
        <p:nvPr/>
      </p:nvGrpSpPr>
      <p:grpSpPr>
        <a:xfrm>
          <a:off x="0" y="0"/>
          <a:ext cx="0" cy="0"/>
          <a:chOff x="0" y="0"/>
          <a:chExt cx="0" cy="0"/>
        </a:xfrm>
      </p:grpSpPr>
      <p:sp>
        <p:nvSpPr>
          <p:cNvPr id="2" name="Rectangle 1"/>
          <p:cNvSpPr/>
          <p:nvPr/>
        </p:nvSpPr>
        <p:spPr>
          <a:xfrm>
            <a:off x="-195943" y="3494315"/>
            <a:ext cx="9405259" cy="1037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61357" y="1513660"/>
            <a:ext cx="6988628" cy="830997"/>
          </a:xfrm>
          <a:prstGeom prst="rect">
            <a:avLst/>
          </a:prstGeom>
          <a:noFill/>
        </p:spPr>
        <p:txBody>
          <a:bodyPr wrap="square" rtlCol="0">
            <a:spAutoFit/>
          </a:bodyPr>
          <a:lstStyle/>
          <a:p>
            <a:pPr algn="ctr"/>
            <a:r>
              <a:rPr lang="en-US" sz="2400" b="1" dirty="0">
                <a:solidFill>
                  <a:srgbClr val="FF0000"/>
                </a:solidFill>
                <a:latin typeface="Century Gothic" panose="020B0502020202020204" pitchFamily="34" charset="0"/>
              </a:rPr>
              <a:t>Programming for Data Science </a:t>
            </a:r>
          </a:p>
          <a:p>
            <a:pPr algn="ctr"/>
            <a:r>
              <a:rPr lang="en-US" sz="2400" b="1" dirty="0">
                <a:solidFill>
                  <a:srgbClr val="FF0000"/>
                </a:solidFill>
                <a:latin typeface="Century Gothic" panose="020B0502020202020204" pitchFamily="34" charset="0"/>
              </a:rPr>
              <a:t>with Python </a:t>
            </a:r>
            <a:r>
              <a:rPr lang="en-US" sz="2400" b="1" dirty="0" err="1">
                <a:solidFill>
                  <a:srgbClr val="FF0000"/>
                </a:solidFill>
                <a:latin typeface="Century Gothic" panose="020B0502020202020204" pitchFamily="34" charset="0"/>
              </a:rPr>
              <a:t>Nanodegree</a:t>
            </a:r>
            <a:r>
              <a:rPr lang="en-US" sz="2400" b="1" dirty="0">
                <a:solidFill>
                  <a:srgbClr val="FF0000"/>
                </a:solidFill>
                <a:latin typeface="Century Gothic" panose="020B0502020202020204" pitchFamily="34" charset="0"/>
              </a:rPr>
              <a:t> - </a:t>
            </a:r>
            <a:r>
              <a:rPr lang="en-US" sz="2400" b="1" dirty="0" err="1">
                <a:solidFill>
                  <a:srgbClr val="FF0000"/>
                </a:solidFill>
                <a:latin typeface="Century Gothic" panose="020B0502020202020204" pitchFamily="34" charset="0"/>
              </a:rPr>
              <a:t>Udacity</a:t>
            </a:r>
            <a:endParaRPr lang="en-IN" sz="2400" b="1" dirty="0">
              <a:solidFill>
                <a:srgbClr val="FF0000"/>
              </a:solidFill>
              <a:latin typeface="Century Gothic" panose="020B0502020202020204" pitchFamily="34" charset="0"/>
            </a:endParaRPr>
          </a:p>
        </p:txBody>
      </p:sp>
      <p:sp>
        <p:nvSpPr>
          <p:cNvPr id="4" name="TextBox 3"/>
          <p:cNvSpPr txBox="1"/>
          <p:nvPr/>
        </p:nvSpPr>
        <p:spPr>
          <a:xfrm>
            <a:off x="905689" y="3683600"/>
            <a:ext cx="8055429" cy="646331"/>
          </a:xfrm>
          <a:prstGeom prst="rect">
            <a:avLst/>
          </a:prstGeom>
          <a:noFill/>
        </p:spPr>
        <p:txBody>
          <a:bodyPr wrap="square" rtlCol="0">
            <a:spAutoFit/>
          </a:bodyPr>
          <a:lstStyle/>
          <a:p>
            <a:pPr algn="r"/>
            <a:r>
              <a:rPr lang="en-US" sz="1800" dirty="0" err="1">
                <a:solidFill>
                  <a:srgbClr val="002060"/>
                </a:solidFill>
                <a:latin typeface="Century Gothic" panose="020B0502020202020204" pitchFamily="34" charset="0"/>
              </a:rPr>
              <a:t>Postgre</a:t>
            </a:r>
            <a:r>
              <a:rPr lang="en-US" sz="1800" dirty="0">
                <a:solidFill>
                  <a:srgbClr val="002060"/>
                </a:solidFill>
                <a:latin typeface="Century Gothic" panose="020B0502020202020204" pitchFamily="34" charset="0"/>
              </a:rPr>
              <a:t> SQL Project:</a:t>
            </a:r>
          </a:p>
          <a:p>
            <a:pPr algn="r"/>
            <a:r>
              <a:rPr lang="en-US" sz="1800" dirty="0">
                <a:solidFill>
                  <a:srgbClr val="002060"/>
                </a:solidFill>
                <a:latin typeface="Century Gothic" panose="020B0502020202020204" pitchFamily="34" charset="0"/>
              </a:rPr>
              <a:t>Investigate a relational database (</a:t>
            </a:r>
            <a:r>
              <a:rPr lang="en-US" sz="1800" dirty="0" err="1">
                <a:solidFill>
                  <a:srgbClr val="002060"/>
                </a:solidFill>
                <a:latin typeface="Century Gothic" panose="020B0502020202020204" pitchFamily="34" charset="0"/>
              </a:rPr>
              <a:t>sakila</a:t>
            </a:r>
            <a:r>
              <a:rPr lang="en-US" sz="1800" dirty="0">
                <a:solidFill>
                  <a:srgbClr val="002060"/>
                </a:solidFill>
                <a:latin typeface="Century Gothic" panose="020B0502020202020204" pitchFamily="34" charset="0"/>
              </a:rPr>
              <a:t> movie database)</a:t>
            </a:r>
            <a:endParaRPr lang="en-IN" sz="18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162400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 dirty="0">
                <a:solidFill>
                  <a:schemeClr val="accent4"/>
                </a:solidFill>
                <a:latin typeface="Open Sans"/>
                <a:ea typeface="Open Sans"/>
                <a:cs typeface="Open Sans"/>
                <a:sym typeface="Open Sans"/>
              </a:rPr>
              <a:t>Q1</a:t>
            </a:r>
            <a:r>
              <a:rPr lang="en" dirty="0">
                <a:solidFill>
                  <a:srgbClr val="FFFFFF"/>
                </a:solidFill>
                <a:latin typeface="Open Sans"/>
                <a:ea typeface="Open Sans"/>
                <a:cs typeface="Open Sans"/>
                <a:sym typeface="Open Sans"/>
              </a:rPr>
              <a:t>: When does top customers paid most amount?</a:t>
            </a:r>
            <a:endParaRPr dirty="0">
              <a:solidFill>
                <a:srgbClr val="FFFFFF"/>
              </a:solidFill>
              <a:latin typeface="Open Sans"/>
              <a:ea typeface="Open Sans"/>
              <a:cs typeface="Open Sans"/>
              <a:sym typeface="Open Sans"/>
            </a:endParaRPr>
          </a:p>
        </p:txBody>
      </p:sp>
      <p:sp>
        <p:nvSpPr>
          <p:cNvPr id="54" name="Shape 54"/>
          <p:cNvSpPr txBox="1">
            <a:spLocks noGrp="1"/>
          </p:cNvSpPr>
          <p:nvPr>
            <p:ph type="body" idx="1"/>
          </p:nvPr>
        </p:nvSpPr>
        <p:spPr>
          <a:xfrm>
            <a:off x="5159830" y="1416313"/>
            <a:ext cx="340189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Open Sans"/>
                <a:ea typeface="Open Sans"/>
                <a:cs typeface="Open Sans"/>
                <a:sym typeface="Open Sans"/>
              </a:rPr>
              <a:t>The highest payments from top customers are received in April, 2007 followed by March, 2007. However there is a significant drop in the payments after March, 2007. This might be the result of either excess payments from customers or lack of resources that meet t</a:t>
            </a:r>
            <a:r>
              <a:rPr lang="en-IN" dirty="0">
                <a:latin typeface="Open Sans"/>
                <a:ea typeface="Open Sans"/>
                <a:cs typeface="Open Sans"/>
                <a:sym typeface="Open Sans"/>
              </a:rPr>
              <a:t>he customers taste.</a:t>
            </a:r>
            <a:endParaRPr dirty="0">
              <a:latin typeface="Open Sans"/>
              <a:ea typeface="Open Sans"/>
              <a:cs typeface="Open Sans"/>
              <a:sym typeface="Open Sans"/>
            </a:endParaRPr>
          </a:p>
        </p:txBody>
      </p:sp>
      <p:sp>
        <p:nvSpPr>
          <p:cNvPr id="55" name="Shape 5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pic>
        <p:nvPicPr>
          <p:cNvPr id="5" name="slide2" descr="Sheet 1">
            <a:extLst>
              <a:ext uri="{FF2B5EF4-FFF2-40B4-BE49-F238E27FC236}">
                <a16:creationId xmlns:a16="http://schemas.microsoft.com/office/drawing/2014/main" id="{5287762A-34A5-4272-BDF1-1CC36941F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894" y="1444881"/>
            <a:ext cx="4519778" cy="30317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2400" dirty="0">
                <a:solidFill>
                  <a:schemeClr val="accent4"/>
                </a:solidFill>
                <a:latin typeface="Open Sans"/>
                <a:ea typeface="Open Sans"/>
                <a:cs typeface="Open Sans"/>
                <a:sym typeface="Open Sans"/>
              </a:rPr>
              <a:t>Q2</a:t>
            </a:r>
            <a:r>
              <a:rPr lang="en" sz="2400" dirty="0">
                <a:solidFill>
                  <a:srgbClr val="FFFFFF"/>
                </a:solidFill>
                <a:latin typeface="Open Sans"/>
                <a:ea typeface="Open Sans"/>
                <a:cs typeface="Open Sans"/>
                <a:sym typeface="Open Sans"/>
              </a:rPr>
              <a:t>: Where should the customer accquisition funds should be spent to increase the rentals?</a:t>
            </a:r>
            <a:endParaRPr sz="2400" dirty="0">
              <a:solidFill>
                <a:srgbClr val="FFFFFF"/>
              </a:solidFill>
              <a:latin typeface="Open Sans"/>
              <a:ea typeface="Open Sans"/>
              <a:cs typeface="Open Sans"/>
              <a:sym typeface="Open Sans"/>
            </a:endParaRPr>
          </a:p>
        </p:txBody>
      </p:sp>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The graph depicts the geographical spred out of the rentals over various countries. It can be observed that both India and China are the leading counties in terms of number of rentals, followed by Russia, United States and Brazil. Hence the customer accquisition costs must be cut in there regions and should be directed to other regions with low rentals and high population like Africa Canada and Europe.</a:t>
            </a:r>
            <a:endParaRPr dirty="0">
              <a:latin typeface="Open Sans"/>
              <a:ea typeface="Open Sans"/>
              <a:cs typeface="Open Sans"/>
              <a:sym typeface="Open Sans"/>
            </a:endParaRPr>
          </a:p>
        </p:txBody>
      </p:sp>
      <p:sp>
        <p:nvSpPr>
          <p:cNvPr id="62" name="Shape 62"/>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pic>
        <p:nvPicPr>
          <p:cNvPr id="6" name="slide2" descr="Sheet 1">
            <a:extLst>
              <a:ext uri="{FF2B5EF4-FFF2-40B4-BE49-F238E27FC236}">
                <a16:creationId xmlns:a16="http://schemas.microsoft.com/office/drawing/2014/main" id="{C9E3AACB-BADA-4253-86E1-7E6342E63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39" y="1427307"/>
            <a:ext cx="4530797" cy="30555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2400" dirty="0">
                <a:solidFill>
                  <a:srgbClr val="FFFFFF"/>
                </a:solidFill>
                <a:latin typeface="Open Sans"/>
                <a:ea typeface="Open Sans"/>
                <a:cs typeface="Open Sans"/>
                <a:sym typeface="Open Sans"/>
              </a:rPr>
              <a:t> </a:t>
            </a:r>
            <a:r>
              <a:rPr lang="en" sz="2400" dirty="0">
                <a:solidFill>
                  <a:schemeClr val="accent4"/>
                </a:solidFill>
                <a:latin typeface="Open Sans"/>
                <a:ea typeface="Open Sans"/>
                <a:cs typeface="Open Sans"/>
                <a:sym typeface="Open Sans"/>
              </a:rPr>
              <a:t>Q3</a:t>
            </a:r>
            <a:r>
              <a:rPr lang="en" sz="2400" dirty="0">
                <a:solidFill>
                  <a:srgbClr val="FFFFFF"/>
                </a:solidFill>
                <a:latin typeface="Open Sans"/>
                <a:ea typeface="Open Sans"/>
                <a:cs typeface="Open Sans"/>
                <a:sym typeface="Open Sans"/>
              </a:rPr>
              <a:t>: Which films generate most income based on ratings?</a:t>
            </a:r>
            <a:endParaRPr sz="2400" dirty="0">
              <a:solidFill>
                <a:srgbClr val="FFFFFF"/>
              </a:solidFill>
              <a:latin typeface="Open Sans"/>
              <a:ea typeface="Open Sans"/>
              <a:cs typeface="Open Sans"/>
              <a:sym typeface="Open Sans"/>
            </a:endParaRPr>
          </a:p>
        </p:txBody>
      </p:sp>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Open Sans"/>
                <a:ea typeface="Open Sans"/>
                <a:cs typeface="Open Sans"/>
                <a:sym typeface="Open Sans"/>
              </a:rPr>
              <a:t>The films with PG-13 generated most income compared to films with different rating. However, it can be determined that the difference in income generated by films, based on the ratings are slim and can be overlooked. Since the ratings are not the most influencing factors in the income generation, other factors must have been playing a prominent role.</a:t>
            </a:r>
            <a:endParaRPr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pic>
        <p:nvPicPr>
          <p:cNvPr id="7" name="slide3" descr="Sheet 2">
            <a:extLst>
              <a:ext uri="{FF2B5EF4-FFF2-40B4-BE49-F238E27FC236}">
                <a16:creationId xmlns:a16="http://schemas.microsoft.com/office/drawing/2014/main" id="{E15F1E6A-1340-4799-911E-0108B6D13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85" y="1435126"/>
            <a:ext cx="4509130" cy="3047760"/>
          </a:xfrm>
          <a:prstGeom prst="rect">
            <a:avLst/>
          </a:prstGeom>
        </p:spPr>
      </p:pic>
    </p:spTree>
    <p:extLst>
      <p:ext uri="{BB962C8B-B14F-4D97-AF65-F5344CB8AC3E}">
        <p14:creationId xmlns:p14="http://schemas.microsoft.com/office/powerpoint/2010/main" val="196896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2200" dirty="0">
                <a:solidFill>
                  <a:schemeClr val="accent4"/>
                </a:solidFill>
                <a:latin typeface="Open Sans"/>
                <a:ea typeface="Open Sans"/>
                <a:cs typeface="Open Sans"/>
                <a:sym typeface="Open Sans"/>
              </a:rPr>
              <a:t>Q4</a:t>
            </a:r>
            <a:r>
              <a:rPr lang="en" sz="2200" dirty="0">
                <a:solidFill>
                  <a:srgbClr val="FFFFFF"/>
                </a:solidFill>
                <a:latin typeface="Open Sans"/>
                <a:ea typeface="Open Sans"/>
                <a:cs typeface="Open Sans"/>
                <a:sym typeface="Open Sans"/>
              </a:rPr>
              <a:t>: What are the most influencing factors in income generation?</a:t>
            </a:r>
            <a:endParaRPr sz="2200" dirty="0">
              <a:solidFill>
                <a:srgbClr val="FFFFFF"/>
              </a:solidFill>
              <a:latin typeface="Open Sans"/>
              <a:ea typeface="Open Sans"/>
              <a:cs typeface="Open Sans"/>
              <a:sym typeface="Open Sans"/>
            </a:endParaRPr>
          </a:p>
        </p:txBody>
      </p:sp>
      <p:sp>
        <p:nvSpPr>
          <p:cNvPr id="75" name="Shape 75"/>
          <p:cNvSpPr txBox="1">
            <a:spLocks noGrp="1"/>
          </p:cNvSpPr>
          <p:nvPr>
            <p:ph type="body" idx="1"/>
          </p:nvPr>
        </p:nvSpPr>
        <p:spPr>
          <a:xfrm>
            <a:off x="5166364"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Open Sans"/>
                <a:ea typeface="Open Sans"/>
                <a:cs typeface="Open Sans"/>
                <a:sym typeface="Open Sans"/>
              </a:rPr>
              <a:t>The graph depicts that the films with duration ‘Between 1-2 hours’ and ‘Between 2-3 hours’ are more likely to get rented by the customers. In turn, categories apart from ‘family category’, generate more income compared to ‘family categories’.</a:t>
            </a:r>
          </a:p>
          <a:p>
            <a:pPr marL="0" lvl="0" indent="0" algn="just" rtl="0">
              <a:spcBef>
                <a:spcPts val="0"/>
              </a:spcBef>
              <a:spcAft>
                <a:spcPts val="1600"/>
              </a:spcAft>
              <a:buNone/>
            </a:pPr>
            <a:r>
              <a:rPr lang="en">
                <a:latin typeface="Open Sans"/>
                <a:ea typeface="Open Sans"/>
                <a:cs typeface="Open Sans"/>
                <a:sym typeface="Open Sans"/>
              </a:rPr>
              <a:t>This concludes that the film category and its duration plays a prominent role in income generation.</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pic>
        <p:nvPicPr>
          <p:cNvPr id="7" name="slide2" descr="Sheet 1">
            <a:extLst>
              <a:ext uri="{FF2B5EF4-FFF2-40B4-BE49-F238E27FC236}">
                <a16:creationId xmlns:a16="http://schemas.microsoft.com/office/drawing/2014/main" id="{0615E9D5-F813-4FB2-9F72-6F267C389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57" y="1437606"/>
            <a:ext cx="4504951" cy="3045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Shape 77"/>
          <p:cNvSpPr txBox="1">
            <a:spLocks noGrp="1"/>
          </p:cNvSpPr>
          <p:nvPr>
            <p:ph type="title"/>
          </p:nvPr>
        </p:nvSpPr>
        <p:spPr>
          <a:xfrm>
            <a:off x="0" y="-16329"/>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en" sz="2400" dirty="0">
                <a:solidFill>
                  <a:schemeClr val="accent4"/>
                </a:solidFill>
                <a:latin typeface="Open Sans"/>
                <a:ea typeface="Open Sans"/>
                <a:cs typeface="Open Sans"/>
                <a:sym typeface="Open Sans"/>
              </a:rPr>
              <a:t>Q5</a:t>
            </a:r>
            <a:r>
              <a:rPr lang="en" sz="2400" dirty="0">
                <a:solidFill>
                  <a:srgbClr val="FFFFFF"/>
                </a:solidFill>
                <a:latin typeface="Open Sans"/>
                <a:ea typeface="Open Sans"/>
                <a:cs typeface="Open Sans"/>
                <a:sym typeface="Open Sans"/>
              </a:rPr>
              <a:t>: What influences the income generated by any actor?</a:t>
            </a:r>
            <a:endParaRPr sz="2400" dirty="0">
              <a:solidFill>
                <a:srgbClr val="FFFFFF"/>
              </a:solidFill>
              <a:latin typeface="Open Sans"/>
              <a:ea typeface="Open Sans"/>
              <a:cs typeface="Open Sans"/>
              <a:sym typeface="Open Sans"/>
            </a:endParaRPr>
          </a:p>
        </p:txBody>
      </p:sp>
      <p:sp>
        <p:nvSpPr>
          <p:cNvPr id="75" name="Shape 75"/>
          <p:cNvSpPr txBox="1">
            <a:spLocks noGrp="1"/>
          </p:cNvSpPr>
          <p:nvPr>
            <p:ph type="body" idx="1"/>
          </p:nvPr>
        </p:nvSpPr>
        <p:spPr>
          <a:xfrm>
            <a:off x="5166364"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Open Sans"/>
                <a:ea typeface="Open Sans"/>
                <a:cs typeface="Open Sans"/>
                <a:sym typeface="Open Sans"/>
              </a:rPr>
              <a:t>The graph reflects that the relation between, the number of times a dvd has been rented and income generated from it is a clear linear equation with a positive slope. This evaluates to the conclusion that the income generated by each actor is directly proportional to his popularity in having his films rented more frequent. This can be observed in the graph that some actors generate more income compared to less popular actors.</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pic>
        <p:nvPicPr>
          <p:cNvPr id="6" name="slide2" descr="Sheet 1">
            <a:extLst>
              <a:ext uri="{FF2B5EF4-FFF2-40B4-BE49-F238E27FC236}">
                <a16:creationId xmlns:a16="http://schemas.microsoft.com/office/drawing/2014/main" id="{CD30C59C-3401-41C7-B16B-0A01D60FE98C}"/>
              </a:ext>
            </a:extLst>
          </p:cNvPr>
          <p:cNvPicPr>
            <a:picLocks noChangeAspect="1"/>
          </p:cNvPicPr>
          <p:nvPr/>
        </p:nvPicPr>
        <p:blipFill rotWithShape="1">
          <a:blip r:embed="rId3">
            <a:extLst>
              <a:ext uri="{28A0092B-C50C-407E-A947-70E740481C1C}">
                <a14:useLocalDpi xmlns:a14="http://schemas.microsoft.com/office/drawing/2010/main" val="0"/>
              </a:ext>
            </a:extLst>
          </a:blip>
          <a:srcRect l="-321" t="-33" r="321" b="82978"/>
          <a:stretch/>
        </p:blipFill>
        <p:spPr>
          <a:xfrm>
            <a:off x="354300" y="1418449"/>
            <a:ext cx="4545426" cy="3047415"/>
          </a:xfrm>
          <a:prstGeom prst="rect">
            <a:avLst/>
          </a:prstGeom>
        </p:spPr>
      </p:pic>
    </p:spTree>
    <p:extLst>
      <p:ext uri="{BB962C8B-B14F-4D97-AF65-F5344CB8AC3E}">
        <p14:creationId xmlns:p14="http://schemas.microsoft.com/office/powerpoint/2010/main" val="375545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 dirty="0">
                <a:solidFill>
                  <a:schemeClr val="accent4"/>
                </a:solidFill>
                <a:latin typeface="Open Sans"/>
                <a:ea typeface="Open Sans"/>
                <a:cs typeface="Open Sans"/>
                <a:sym typeface="Open Sans"/>
              </a:rPr>
              <a:t>Q6</a:t>
            </a:r>
            <a:r>
              <a:rPr lang="en" dirty="0">
                <a:solidFill>
                  <a:srgbClr val="FFFFFF"/>
                </a:solidFill>
                <a:latin typeface="Open Sans"/>
                <a:ea typeface="Open Sans"/>
                <a:cs typeface="Open Sans"/>
                <a:sym typeface="Open Sans"/>
              </a:rPr>
              <a:t>: Who are the actors that generate most income ?</a:t>
            </a:r>
            <a:endParaRPr dirty="0">
              <a:solidFill>
                <a:srgbClr val="FFFFFF"/>
              </a:solidFill>
              <a:latin typeface="Open Sans"/>
              <a:ea typeface="Open Sans"/>
              <a:cs typeface="Open Sans"/>
              <a:sym typeface="Open Sans"/>
            </a:endParaRPr>
          </a:p>
        </p:txBody>
      </p:sp>
      <p:sp>
        <p:nvSpPr>
          <p:cNvPr id="75" name="Shape 75"/>
          <p:cNvSpPr txBox="1">
            <a:spLocks noGrp="1"/>
          </p:cNvSpPr>
          <p:nvPr>
            <p:ph type="body" idx="1"/>
          </p:nvPr>
        </p:nvSpPr>
        <p:spPr>
          <a:xfrm>
            <a:off x="5166364"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a:spcAft>
                <a:spcPts val="1600"/>
              </a:spcAft>
              <a:buNone/>
            </a:pPr>
            <a:r>
              <a:rPr lang="en" dirty="0">
                <a:latin typeface="Open Sans"/>
                <a:ea typeface="Open Sans"/>
                <a:cs typeface="Open Sans"/>
                <a:sym typeface="Open Sans"/>
              </a:rPr>
              <a:t>The resulting table is the list of top 10 actors that generate most income compared to other actors. Among them Susan Degeneres is the most popular actor generating a highest income of 3193.49 doll</a:t>
            </a:r>
            <a:r>
              <a:rPr lang="en-IN" dirty="0">
                <a:latin typeface="Open Sans"/>
                <a:ea typeface="Open Sans"/>
                <a:cs typeface="Open Sans"/>
                <a:sym typeface="Open Sans"/>
              </a:rPr>
              <a:t>a</a:t>
            </a:r>
            <a:r>
              <a:rPr lang="en" dirty="0">
                <a:latin typeface="Open Sans"/>
                <a:ea typeface="Open Sans"/>
                <a:cs typeface="Open Sans"/>
                <a:sym typeface="Open Sans"/>
              </a:rPr>
              <a:t>rs. It can also be observed that some actors generate more income even when their films are rented comparatively less frequent. Scarlett Damon and Christian Akroyd are a good example for this </a:t>
            </a:r>
            <a:r>
              <a:rPr lang="en-IN" dirty="0"/>
              <a:t>occurrence</a:t>
            </a:r>
            <a:r>
              <a:rPr lang="en" dirty="0">
                <a:latin typeface="Open Sans"/>
                <a:ea typeface="Open Sans"/>
                <a:cs typeface="Open Sans"/>
                <a:sym typeface="Open Sans"/>
              </a:rPr>
              <a:t>.</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078" y="1439354"/>
            <a:ext cx="4515211" cy="3030792"/>
          </a:xfrm>
          <a:prstGeom prst="rect">
            <a:avLst/>
          </a:prstGeom>
        </p:spPr>
      </p:pic>
    </p:spTree>
    <p:extLst>
      <p:ext uri="{BB962C8B-B14F-4D97-AF65-F5344CB8AC3E}">
        <p14:creationId xmlns:p14="http://schemas.microsoft.com/office/powerpoint/2010/main" val="273427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rgbClr val="FFFFFF"/>
                </a:solidFill>
                <a:latin typeface="Open Sans"/>
                <a:ea typeface="Open Sans"/>
                <a:cs typeface="Open Sans"/>
                <a:sym typeface="Open Sans"/>
              </a:rPr>
              <a:t>  </a:t>
            </a:r>
            <a:r>
              <a:rPr lang="en" sz="2400" dirty="0">
                <a:solidFill>
                  <a:schemeClr val="accent4"/>
                </a:solidFill>
                <a:latin typeface="Open Sans"/>
                <a:ea typeface="Open Sans"/>
                <a:cs typeface="Open Sans"/>
                <a:sym typeface="Open Sans"/>
              </a:rPr>
              <a:t>Q7</a:t>
            </a:r>
            <a:r>
              <a:rPr lang="en" sz="2400" dirty="0">
                <a:solidFill>
                  <a:srgbClr val="FFFFFF"/>
                </a:solidFill>
                <a:latin typeface="Open Sans"/>
                <a:ea typeface="Open Sans"/>
                <a:cs typeface="Open Sans"/>
                <a:sym typeface="Open Sans"/>
              </a:rPr>
              <a:t>: Are there any overdues from the existing customers?</a:t>
            </a:r>
            <a:endParaRPr sz="2400" dirty="0">
              <a:solidFill>
                <a:srgbClr val="FFFFFF"/>
              </a:solidFill>
              <a:latin typeface="Open Sans"/>
              <a:ea typeface="Open Sans"/>
              <a:cs typeface="Open Sans"/>
              <a:sym typeface="Open Sans"/>
            </a:endParaRPr>
          </a:p>
        </p:txBody>
      </p:sp>
      <p:sp>
        <p:nvSpPr>
          <p:cNvPr id="75" name="Shape 75"/>
          <p:cNvSpPr txBox="1">
            <a:spLocks noGrp="1"/>
          </p:cNvSpPr>
          <p:nvPr>
            <p:ph type="body" idx="1"/>
          </p:nvPr>
        </p:nvSpPr>
        <p:spPr>
          <a:xfrm>
            <a:off x="5166364"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Open Sans"/>
                <a:ea typeface="Open Sans"/>
                <a:cs typeface="Open Sans"/>
                <a:sym typeface="Open Sans"/>
              </a:rPr>
              <a:t>A total of 180 overdues were detected from the existing customers. The graph diaplays the list of customers with overdues along with their contact information and data related to their rentals as in the film rented, rental date and overdue count in days. The contact information of the customers is highly useful in the retrival of the rented dvd’s.</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pic>
        <p:nvPicPr>
          <p:cNvPr id="7" name="slide2" descr="Sheet 1">
            <a:extLst>
              <a:ext uri="{FF2B5EF4-FFF2-40B4-BE49-F238E27FC236}">
                <a16:creationId xmlns:a16="http://schemas.microsoft.com/office/drawing/2014/main" id="{C8535010-76DE-44C1-8D1C-41E1011C2538}"/>
              </a:ext>
            </a:extLst>
          </p:cNvPr>
          <p:cNvPicPr>
            <a:picLocks noChangeAspect="1"/>
          </p:cNvPicPr>
          <p:nvPr/>
        </p:nvPicPr>
        <p:blipFill rotWithShape="1">
          <a:blip r:embed="rId3">
            <a:extLst>
              <a:ext uri="{28A0092B-C50C-407E-A947-70E740481C1C}">
                <a14:useLocalDpi xmlns:a14="http://schemas.microsoft.com/office/drawing/2010/main" val="0"/>
              </a:ext>
            </a:extLst>
          </a:blip>
          <a:srcRect t="-1" b="83160"/>
          <a:stretch/>
        </p:blipFill>
        <p:spPr>
          <a:xfrm>
            <a:off x="369761" y="1434778"/>
            <a:ext cx="4519778" cy="3057205"/>
          </a:xfrm>
          <a:prstGeom prst="rect">
            <a:avLst/>
          </a:prstGeom>
        </p:spPr>
      </p:pic>
    </p:spTree>
    <p:extLst>
      <p:ext uri="{BB962C8B-B14F-4D97-AF65-F5344CB8AC3E}">
        <p14:creationId xmlns:p14="http://schemas.microsoft.com/office/powerpoint/2010/main" val="177477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chemeClr val="accent4"/>
                </a:solidFill>
                <a:latin typeface="Open Sans"/>
                <a:ea typeface="Open Sans"/>
                <a:cs typeface="Open Sans"/>
                <a:sym typeface="Open Sans"/>
              </a:rPr>
              <a:t>Q8</a:t>
            </a:r>
            <a:r>
              <a:rPr lang="en" sz="2400" dirty="0">
                <a:solidFill>
                  <a:srgbClr val="FFFFFF"/>
                </a:solidFill>
                <a:latin typeface="Open Sans"/>
                <a:ea typeface="Open Sans"/>
                <a:cs typeface="Open Sans"/>
                <a:sym typeface="Open Sans"/>
              </a:rPr>
              <a:t>: When does the family films rented most based on the day of the week?</a:t>
            </a:r>
            <a:endParaRPr sz="2400" dirty="0">
              <a:solidFill>
                <a:srgbClr val="FFFFFF"/>
              </a:solidFill>
              <a:latin typeface="Open Sans"/>
              <a:ea typeface="Open Sans"/>
              <a:cs typeface="Open Sans"/>
              <a:sym typeface="Open Sans"/>
            </a:endParaRPr>
          </a:p>
        </p:txBody>
      </p:sp>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a:spcAft>
                <a:spcPts val="1600"/>
              </a:spcAft>
              <a:buNone/>
            </a:pPr>
            <a:r>
              <a:rPr lang="en" dirty="0">
                <a:latin typeface="Open Sans"/>
                <a:ea typeface="Open Sans"/>
                <a:cs typeface="Open Sans"/>
                <a:sym typeface="Open Sans"/>
              </a:rPr>
              <a:t>(Family films include below categories : </a:t>
            </a:r>
            <a:r>
              <a:rPr lang="en-IN" dirty="0">
                <a:latin typeface="Open Sans"/>
                <a:ea typeface="Open Sans"/>
                <a:cs typeface="Open Sans"/>
                <a:sym typeface="Open Sans"/>
              </a:rPr>
              <a:t>Animation, Children, Classics, Comedy, Family and Music)</a:t>
            </a:r>
            <a:endParaRPr lang="en" dirty="0">
              <a:latin typeface="Open Sans"/>
              <a:ea typeface="Open Sans"/>
              <a:cs typeface="Open Sans"/>
              <a:sym typeface="Open Sans"/>
            </a:endParaRPr>
          </a:p>
          <a:p>
            <a:pPr marL="0" lvl="0" indent="0" algn="just" rtl="0">
              <a:spcBef>
                <a:spcPts val="0"/>
              </a:spcBef>
              <a:spcAft>
                <a:spcPts val="1600"/>
              </a:spcAft>
              <a:buNone/>
            </a:pPr>
            <a:r>
              <a:rPr lang="en" dirty="0">
                <a:latin typeface="Open Sans"/>
                <a:ea typeface="Open Sans"/>
                <a:cs typeface="Open Sans"/>
                <a:sym typeface="Open Sans"/>
              </a:rPr>
              <a:t>From the graph, it can be observed that the rentals of family films increase at the beginning of weekend and decline as the days go by. It can also be observed that the most rentals occur on the </a:t>
            </a:r>
            <a:r>
              <a:rPr lang="en-IN" dirty="0">
                <a:latin typeface="Open Sans"/>
                <a:ea typeface="Open Sans"/>
                <a:cs typeface="Open Sans"/>
                <a:sym typeface="Open Sans"/>
              </a:rPr>
              <a:t>T</a:t>
            </a:r>
            <a:r>
              <a:rPr lang="en" dirty="0">
                <a:latin typeface="Open Sans"/>
                <a:ea typeface="Open Sans"/>
                <a:cs typeface="Open Sans"/>
                <a:sym typeface="Open Sans"/>
              </a:rPr>
              <a:t>uesday despite not being the weekend.</a:t>
            </a:r>
            <a:endParaRPr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pic>
        <p:nvPicPr>
          <p:cNvPr id="6" name="slide2" descr="Sheet 1">
            <a:extLst>
              <a:ext uri="{FF2B5EF4-FFF2-40B4-BE49-F238E27FC236}">
                <a16:creationId xmlns:a16="http://schemas.microsoft.com/office/drawing/2014/main" id="{A6FEA381-EC9B-493A-BA89-3472EB6E9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10" y="1452175"/>
            <a:ext cx="4521280" cy="3021478"/>
          </a:xfrm>
          <a:prstGeom prst="rect">
            <a:avLst/>
          </a:prstGeom>
        </p:spPr>
      </p:pic>
    </p:spTree>
    <p:extLst>
      <p:ext uri="{BB962C8B-B14F-4D97-AF65-F5344CB8AC3E}">
        <p14:creationId xmlns:p14="http://schemas.microsoft.com/office/powerpoint/2010/main" val="32292059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568</TotalTime>
  <Words>685</Words>
  <Application>Microsoft Office PowerPoint</Application>
  <PresentationFormat>On-screen Show (16:9)</PresentationFormat>
  <Paragraphs>30</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Trebuchet MS</vt:lpstr>
      <vt:lpstr>Wingdings 3</vt:lpstr>
      <vt:lpstr>Open Sans</vt:lpstr>
      <vt:lpstr>Century Gothic</vt:lpstr>
      <vt:lpstr>Arial</vt:lpstr>
      <vt:lpstr>Facet</vt:lpstr>
      <vt:lpstr>PowerPoint Presentation</vt:lpstr>
      <vt:lpstr>  Q1: When does top customers paid most amount?</vt:lpstr>
      <vt:lpstr>Q2: Where should the customer accquisition funds should be spent to increase the rentals?</vt:lpstr>
      <vt:lpstr> Q3: Which films generate most income based on ratings?</vt:lpstr>
      <vt:lpstr>Q4: What are the most influencing factors in income generation?</vt:lpstr>
      <vt:lpstr> Q5: What influences the income generated by any actor?</vt:lpstr>
      <vt:lpstr>  Q6: Who are the actors that generate most income ?</vt:lpstr>
      <vt:lpstr>  Q7: Are there any overdues from the existing customers?</vt:lpstr>
      <vt:lpstr>Q8: When does the family films rented most based on the day of the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Bilau Dauda Adeoti</dc:creator>
  <cp:lastModifiedBy>Bilau Daud Adeoti</cp:lastModifiedBy>
  <cp:revision>88</cp:revision>
  <dcterms:modified xsi:type="dcterms:W3CDTF">2021-12-05T23:50:16Z</dcterms:modified>
</cp:coreProperties>
</file>