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1"/>
  </p:handoutMasterIdLst>
  <p:sldIdLst>
    <p:sldId id="256" r:id="rId2"/>
    <p:sldId id="257" r:id="rId3"/>
    <p:sldId id="258" r:id="rId4"/>
    <p:sldId id="263" r:id="rId5"/>
    <p:sldId id="259" r:id="rId6"/>
    <p:sldId id="260" r:id="rId7"/>
    <p:sldId id="261" r:id="rId8"/>
    <p:sldId id="268" r:id="rId9"/>
    <p:sldId id="265" r:id="rId10"/>
    <p:sldId id="266" r:id="rId11"/>
    <p:sldId id="267" r:id="rId12"/>
    <p:sldId id="264"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039"/>
    <a:srgbClr val="084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8"/>
  </p:normalViewPr>
  <p:slideViewPr>
    <p:cSldViewPr snapToGrid="0">
      <p:cViewPr varScale="1">
        <p:scale>
          <a:sx n="119" d="100"/>
          <a:sy n="119" d="100"/>
        </p:scale>
        <p:origin x="312" y="192"/>
      </p:cViewPr>
      <p:guideLst/>
    </p:cSldViewPr>
  </p:slideViewPr>
  <p:notesTextViewPr>
    <p:cViewPr>
      <p:scale>
        <a:sx n="1" d="1"/>
        <a:sy n="1" d="1"/>
      </p:scale>
      <p:origin x="0" y="0"/>
    </p:cViewPr>
  </p:notesTextViewPr>
  <p:notesViewPr>
    <p:cSldViewPr snapToGrid="0">
      <p:cViewPr varScale="1">
        <p:scale>
          <a:sx n="95" d="100"/>
          <a:sy n="95" d="100"/>
        </p:scale>
        <p:origin x="37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54F162-65B3-1A5E-0A19-00A77C5460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135C16-D4B6-C647-11F5-F52893E1EE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753C8C-FBF4-754F-9F48-30B3D73A2127}" type="datetimeFigureOut">
              <a:rPr lang="en-US" smtClean="0"/>
              <a:t>9/6/23</a:t>
            </a:fld>
            <a:endParaRPr lang="en-US"/>
          </a:p>
        </p:txBody>
      </p:sp>
      <p:sp>
        <p:nvSpPr>
          <p:cNvPr id="4" name="Footer Placeholder 3">
            <a:extLst>
              <a:ext uri="{FF2B5EF4-FFF2-40B4-BE49-F238E27FC236}">
                <a16:creationId xmlns:a16="http://schemas.microsoft.com/office/drawing/2014/main" id="{ED0EEAAC-763D-D570-DB7B-C2107FD004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F71E90A-2942-E350-4199-3E147FFFD5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59EF82-105F-524A-B236-B4971976E14D}" type="slidenum">
              <a:rPr lang="en-US" smtClean="0"/>
              <a:t>‹#›</a:t>
            </a:fld>
            <a:endParaRPr lang="en-US"/>
          </a:p>
        </p:txBody>
      </p:sp>
    </p:spTree>
    <p:extLst>
      <p:ext uri="{BB962C8B-B14F-4D97-AF65-F5344CB8AC3E}">
        <p14:creationId xmlns:p14="http://schemas.microsoft.com/office/powerpoint/2010/main" val="37237300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B418D-852B-B85F-F1CE-49E054861E4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D9AF29-D626-9BDD-3C5C-4B6423FF53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BD3E8B-C9D0-F727-18A5-CB36B0875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2AA8C4-69D0-04C5-A47D-2F1144C69F35}"/>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5" name="Footer Placeholder 4">
            <a:extLst>
              <a:ext uri="{FF2B5EF4-FFF2-40B4-BE49-F238E27FC236}">
                <a16:creationId xmlns:a16="http://schemas.microsoft.com/office/drawing/2014/main" id="{4D6B7E0D-B5F8-4D12-05D8-2459E85E1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30FEB-A5A9-E860-3FFE-9A7F79EC61A8}"/>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157314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F847-D237-B120-785B-9EF18267A5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1C0E54-DAD6-5805-0B5C-C01E945DD2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12505-B716-62FF-0091-5F48ECCCFF53}"/>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5" name="Footer Placeholder 4">
            <a:extLst>
              <a:ext uri="{FF2B5EF4-FFF2-40B4-BE49-F238E27FC236}">
                <a16:creationId xmlns:a16="http://schemas.microsoft.com/office/drawing/2014/main" id="{4CEEEFD2-BE0C-00F7-BDF3-4DCC3844E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8C027-E7F3-9B45-5B0A-371C5312AFF0}"/>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358289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81323-77D9-C4DE-0CE1-1995E3AE96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D85385-D77F-5C78-B4DA-D059EF2B9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2612F-2F21-9256-C01A-083516636537}"/>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5" name="Footer Placeholder 4">
            <a:extLst>
              <a:ext uri="{FF2B5EF4-FFF2-40B4-BE49-F238E27FC236}">
                <a16:creationId xmlns:a16="http://schemas.microsoft.com/office/drawing/2014/main" id="{A24737AB-9E2E-BF6A-23A3-FCD9F6540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50F40-F1CA-E20B-2390-08D18211FDA3}"/>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35236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426729-3E82-3054-E892-6B3C772D09A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C410F3-1EA1-E2E4-9603-FF4E7D661B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9EF4F-2A3C-4B14-CF6B-E5C532A364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F277B-036F-7E5C-FB13-4C73421C73B6}"/>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5" name="Footer Placeholder 4">
            <a:extLst>
              <a:ext uri="{FF2B5EF4-FFF2-40B4-BE49-F238E27FC236}">
                <a16:creationId xmlns:a16="http://schemas.microsoft.com/office/drawing/2014/main" id="{630A2FE2-0438-16DE-82B0-A72BBB2F2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3C6CB-A95A-B4DB-58F1-895443BA76F6}"/>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388123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C286-162F-37D6-20A3-FBAC927514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9A2022-A597-C551-8541-96BE7EE2D6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83A32D-D5BC-422A-538E-D7AF21498539}"/>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5" name="Footer Placeholder 4">
            <a:extLst>
              <a:ext uri="{FF2B5EF4-FFF2-40B4-BE49-F238E27FC236}">
                <a16:creationId xmlns:a16="http://schemas.microsoft.com/office/drawing/2014/main" id="{2FD6FC59-27EF-FFC1-A8EE-3497E6788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7B269-551E-55EF-6FA8-DDCD1A731A0F}"/>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219236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2ECC-7A9E-F7CF-B2B2-738297B718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83339-7C1B-DCCC-1E53-63D29E08F4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B31FEB-E3AC-3F8E-C385-F97CC94E86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C55819-2618-99AC-5A42-8B6464FF1E2C}"/>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6" name="Footer Placeholder 5">
            <a:extLst>
              <a:ext uri="{FF2B5EF4-FFF2-40B4-BE49-F238E27FC236}">
                <a16:creationId xmlns:a16="http://schemas.microsoft.com/office/drawing/2014/main" id="{EF566E0A-9F00-D86C-4CB3-890065EA4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E7AC7-0F95-CB6F-BD43-91EB78FB8B6C}"/>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3271081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CFFC-3C0B-3D3C-C6B0-4F5B8E6A0E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9CF3D7-0867-BB1E-D798-48776D3A1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A41183-E125-C371-AB7E-74A106A93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829B6C-9725-D3BA-96ED-D1E827440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325B4-6DD8-75A3-917D-2EDE89622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66A20C-0BE6-DFFC-2216-220D9214D2D6}"/>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8" name="Footer Placeholder 7">
            <a:extLst>
              <a:ext uri="{FF2B5EF4-FFF2-40B4-BE49-F238E27FC236}">
                <a16:creationId xmlns:a16="http://schemas.microsoft.com/office/drawing/2014/main" id="{AE86159A-FC0E-9A2F-25A3-087B75ACC1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1ABEF-5B30-9838-7815-41C9B83E6955}"/>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195660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EB92-67A6-30DC-D96C-84617B2C88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CD77ED-4038-0E73-2DCA-7D8AFF78C26B}"/>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4" name="Footer Placeholder 3">
            <a:extLst>
              <a:ext uri="{FF2B5EF4-FFF2-40B4-BE49-F238E27FC236}">
                <a16:creationId xmlns:a16="http://schemas.microsoft.com/office/drawing/2014/main" id="{308A63C8-9B67-5F43-B0CB-1FCA35247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DBCF84-FC8E-09F5-1EF5-B8030A3ABDD6}"/>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186192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25F5C4-ABED-97CB-6DD6-7C069DE3C26A}"/>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3" name="Footer Placeholder 2">
            <a:extLst>
              <a:ext uri="{FF2B5EF4-FFF2-40B4-BE49-F238E27FC236}">
                <a16:creationId xmlns:a16="http://schemas.microsoft.com/office/drawing/2014/main" id="{81D204C0-F059-5E74-4415-5BAE236FDE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FB19D-2128-F658-E80B-5AF1C4AF2340}"/>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236962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4CCA-0C8E-8382-100A-1A3C77BDB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51A197-E51E-B566-C497-BDC72B6616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54AB33-991B-52FA-F897-C8B14F647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625CA-EC78-A1C3-DCC7-071049EBFFC0}"/>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6" name="Footer Placeholder 5">
            <a:extLst>
              <a:ext uri="{FF2B5EF4-FFF2-40B4-BE49-F238E27FC236}">
                <a16:creationId xmlns:a16="http://schemas.microsoft.com/office/drawing/2014/main" id="{27382163-CF8D-A87E-3846-B70E9F1EF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5DC02-C977-DA40-9EDC-DDAF7F1292E1}"/>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296502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7AFA-9E28-D977-BA84-0EE879857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DAC2A9-5090-6848-9995-FC844691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3D8FD7-075C-26B1-1CB4-B7F8353A8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352BA4-82B7-4F3A-A459-ABEA59D4BD32}"/>
              </a:ext>
            </a:extLst>
          </p:cNvPr>
          <p:cNvSpPr>
            <a:spLocks noGrp="1"/>
          </p:cNvSpPr>
          <p:nvPr>
            <p:ph type="dt" sz="half" idx="10"/>
          </p:nvPr>
        </p:nvSpPr>
        <p:spPr/>
        <p:txBody>
          <a:bodyPr/>
          <a:lstStyle/>
          <a:p>
            <a:fld id="{C1723E7C-2B84-5249-B235-AAB2295D86A3}" type="datetimeFigureOut">
              <a:rPr lang="en-US" smtClean="0"/>
              <a:t>9/6/23</a:t>
            </a:fld>
            <a:endParaRPr lang="en-US"/>
          </a:p>
        </p:txBody>
      </p:sp>
      <p:sp>
        <p:nvSpPr>
          <p:cNvPr id="6" name="Footer Placeholder 5">
            <a:extLst>
              <a:ext uri="{FF2B5EF4-FFF2-40B4-BE49-F238E27FC236}">
                <a16:creationId xmlns:a16="http://schemas.microsoft.com/office/drawing/2014/main" id="{75583696-CA8D-858E-539B-6C77523CC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D66C5-6495-98F3-D455-AB4303EE0190}"/>
              </a:ext>
            </a:extLst>
          </p:cNvPr>
          <p:cNvSpPr>
            <a:spLocks noGrp="1"/>
          </p:cNvSpPr>
          <p:nvPr>
            <p:ph type="sldNum" sz="quarter" idx="12"/>
          </p:nvPr>
        </p:nvSpPr>
        <p:spPr/>
        <p:txBody>
          <a:bodyPr/>
          <a:lstStyle/>
          <a:p>
            <a:fld id="{45FEA158-626D-4649-A1FB-D94219B9F74C}" type="slidenum">
              <a:rPr lang="en-US" smtClean="0"/>
              <a:t>‹#›</a:t>
            </a:fld>
            <a:endParaRPr lang="en-US"/>
          </a:p>
        </p:txBody>
      </p:sp>
    </p:spTree>
    <p:extLst>
      <p:ext uri="{BB962C8B-B14F-4D97-AF65-F5344CB8AC3E}">
        <p14:creationId xmlns:p14="http://schemas.microsoft.com/office/powerpoint/2010/main" val="336035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F7984-8DB3-1A12-4F77-4B727391F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3151DC-33AF-92CC-ECCB-8021A7EE10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DD2E7-02D2-67B1-225D-DB207D78A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23E7C-2B84-5249-B235-AAB2295D86A3}" type="datetimeFigureOut">
              <a:rPr lang="en-US" smtClean="0"/>
              <a:t>9/6/23</a:t>
            </a:fld>
            <a:endParaRPr lang="en-US"/>
          </a:p>
        </p:txBody>
      </p:sp>
      <p:sp>
        <p:nvSpPr>
          <p:cNvPr id="5" name="Footer Placeholder 4">
            <a:extLst>
              <a:ext uri="{FF2B5EF4-FFF2-40B4-BE49-F238E27FC236}">
                <a16:creationId xmlns:a16="http://schemas.microsoft.com/office/drawing/2014/main" id="{3B8649BD-6D46-2154-B0A2-1259EBD1B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E10D3D-7916-55CF-4263-19FED3CE1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EA158-626D-4649-A1FB-D94219B9F74C}" type="slidenum">
              <a:rPr lang="en-US" smtClean="0"/>
              <a:t>‹#›</a:t>
            </a:fld>
            <a:endParaRPr lang="en-US"/>
          </a:p>
        </p:txBody>
      </p:sp>
    </p:spTree>
    <p:extLst>
      <p:ext uri="{BB962C8B-B14F-4D97-AF65-F5344CB8AC3E}">
        <p14:creationId xmlns:p14="http://schemas.microsoft.com/office/powerpoint/2010/main" val="3229561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app/profile/bilawal.haesri/viz/customer_profile_dashboard_16940136006630/Dashboard1?publish=ye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8BEE-E9F8-3910-A467-AF3A780EE740}"/>
              </a:ext>
            </a:extLst>
          </p:cNvPr>
          <p:cNvSpPr>
            <a:spLocks noGrp="1"/>
          </p:cNvSpPr>
          <p:nvPr>
            <p:ph type="ctrTitle"/>
          </p:nvPr>
        </p:nvSpPr>
        <p:spPr>
          <a:xfrm>
            <a:off x="1411044" y="2785632"/>
            <a:ext cx="9369911" cy="1286735"/>
          </a:xfrm>
        </p:spPr>
        <p:txBody>
          <a:bodyPr>
            <a:noAutofit/>
          </a:bodyPr>
          <a:lstStyle/>
          <a:p>
            <a:pPr algn="l"/>
            <a:r>
              <a:rPr lang="en-ID" sz="4800" b="1" i="1" dirty="0" err="1">
                <a:solidFill>
                  <a:schemeClr val="bg1"/>
                </a:solidFill>
                <a:latin typeface="Calibri" panose="020F0502020204030204" pitchFamily="34" charset="0"/>
                <a:cs typeface="Calibri" panose="020F0502020204030204" pitchFamily="34" charset="0"/>
              </a:rPr>
              <a:t>Analyzing</a:t>
            </a:r>
            <a:r>
              <a:rPr lang="en-ID" sz="4800" b="1" i="1" dirty="0">
                <a:solidFill>
                  <a:schemeClr val="bg1"/>
                </a:solidFill>
                <a:latin typeface="Calibri" panose="020F0502020204030204" pitchFamily="34" charset="0"/>
                <a:cs typeface="Calibri" panose="020F0502020204030204" pitchFamily="34" charset="0"/>
              </a:rPr>
              <a:t> Customer Attrition Trends</a:t>
            </a:r>
            <a:br>
              <a:rPr lang="en-ID" sz="4800" b="1" i="1" dirty="0">
                <a:solidFill>
                  <a:schemeClr val="bg1"/>
                </a:solidFill>
                <a:latin typeface="Calibri" panose="020F0502020204030204" pitchFamily="34" charset="0"/>
                <a:cs typeface="Calibri" panose="020F0502020204030204" pitchFamily="34" charset="0"/>
              </a:rPr>
            </a:br>
            <a:r>
              <a:rPr lang="en-ID" sz="4800" b="1" i="1" dirty="0">
                <a:solidFill>
                  <a:schemeClr val="bg1"/>
                </a:solidFill>
                <a:latin typeface="Calibri" panose="020F0502020204030204" pitchFamily="34" charset="0"/>
                <a:cs typeface="Calibri" panose="020F0502020204030204" pitchFamily="34" charset="0"/>
              </a:rPr>
              <a:t>in Credit Card Services</a:t>
            </a:r>
            <a:endParaRPr lang="en-US" sz="4800" b="1" i="1" dirty="0">
              <a:solidFill>
                <a:schemeClr val="bg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B5AD654-5733-5707-AD39-CFBF1A98B862}"/>
              </a:ext>
            </a:extLst>
          </p:cNvPr>
          <p:cNvSpPr>
            <a:spLocks noGrp="1"/>
          </p:cNvSpPr>
          <p:nvPr>
            <p:ph type="subTitle" idx="1"/>
          </p:nvPr>
        </p:nvSpPr>
        <p:spPr>
          <a:xfrm>
            <a:off x="1411043" y="4201015"/>
            <a:ext cx="3205780" cy="292230"/>
          </a:xfrm>
        </p:spPr>
        <p:txBody>
          <a:bodyPr>
            <a:normAutofit lnSpcReduction="10000"/>
          </a:bodyPr>
          <a:lstStyle/>
          <a:p>
            <a:pPr algn="l"/>
            <a:r>
              <a:rPr lang="en-US" sz="1600" dirty="0">
                <a:solidFill>
                  <a:srgbClr val="084C35"/>
                </a:solidFill>
              </a:rPr>
              <a:t>Data Exploration and Visualization</a:t>
            </a:r>
          </a:p>
        </p:txBody>
      </p:sp>
      <p:sp>
        <p:nvSpPr>
          <p:cNvPr id="4" name="Subtitle 2">
            <a:extLst>
              <a:ext uri="{FF2B5EF4-FFF2-40B4-BE49-F238E27FC236}">
                <a16:creationId xmlns:a16="http://schemas.microsoft.com/office/drawing/2014/main" id="{F5DE3A7C-03CB-4FB5-FE43-AE996491FBCC}"/>
              </a:ext>
            </a:extLst>
          </p:cNvPr>
          <p:cNvSpPr txBox="1">
            <a:spLocks/>
          </p:cNvSpPr>
          <p:nvPr/>
        </p:nvSpPr>
        <p:spPr>
          <a:xfrm>
            <a:off x="1411043" y="2282963"/>
            <a:ext cx="4410637" cy="2922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084C35"/>
                </a:solidFill>
              </a:rPr>
              <a:t>Data Engineer | Virtual Internship</a:t>
            </a:r>
          </a:p>
        </p:txBody>
      </p:sp>
    </p:spTree>
    <p:extLst>
      <p:ext uri="{BB962C8B-B14F-4D97-AF65-F5344CB8AC3E}">
        <p14:creationId xmlns:p14="http://schemas.microsoft.com/office/powerpoint/2010/main" val="1927247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78B087F-60D1-F231-A5CF-6D98CA6E15E3}"/>
              </a:ext>
            </a:extLst>
          </p:cNvPr>
          <p:cNvSpPr txBox="1"/>
          <p:nvPr/>
        </p:nvSpPr>
        <p:spPr>
          <a:xfrm>
            <a:off x="777264" y="907806"/>
            <a:ext cx="10834165" cy="1815882"/>
          </a:xfrm>
          <a:prstGeom prst="rect">
            <a:avLst/>
          </a:prstGeom>
          <a:noFill/>
        </p:spPr>
        <p:txBody>
          <a:bodyPr wrap="square" rtlCol="0" anchor="ctr">
            <a:spAutoFit/>
          </a:bodyPr>
          <a:lstStyle/>
          <a:p>
            <a:r>
              <a:rPr lang="en-ID" sz="3200" b="1" i="0" dirty="0">
                <a:solidFill>
                  <a:srgbClr val="FFA039"/>
                </a:solidFill>
                <a:effectLst/>
                <a:latin typeface="Calibri" panose="020F0502020204030204" pitchFamily="34" charset="0"/>
                <a:cs typeface="Calibri" panose="020F0502020204030204" pitchFamily="34" charset="0"/>
              </a:rPr>
              <a:t>Dimensional Table</a:t>
            </a:r>
          </a:p>
          <a:p>
            <a:r>
              <a:rPr lang="en-ID" sz="2400" dirty="0" err="1">
                <a:latin typeface="Calibri" panose="020F0502020204030204" pitchFamily="34" charset="0"/>
                <a:cs typeface="Calibri" panose="020F0502020204030204" pitchFamily="34" charset="0"/>
              </a:rPr>
              <a:t>Education_Level</a:t>
            </a:r>
            <a:endParaRPr lang="en-ID" sz="2400" dirty="0">
              <a:latin typeface="Calibri" panose="020F0502020204030204" pitchFamily="34" charset="0"/>
              <a:cs typeface="Calibri" panose="020F0502020204030204" pitchFamily="34" charset="0"/>
            </a:endParaRPr>
          </a:p>
          <a:p>
            <a:endParaRPr lang="en-ID" sz="2400" dirty="0">
              <a:latin typeface="Calibri" panose="020F0502020204030204" pitchFamily="34" charset="0"/>
              <a:cs typeface="Calibri" panose="020F0502020204030204" pitchFamily="34" charset="0"/>
            </a:endParaRPr>
          </a:p>
          <a:p>
            <a:r>
              <a:rPr lang="en-ID" sz="1600" dirty="0"/>
              <a:t>The ‘</a:t>
            </a:r>
            <a:r>
              <a:rPr lang="en-ID" sz="1600" dirty="0" err="1"/>
              <a:t>education_level</a:t>
            </a:r>
            <a:r>
              <a:rPr lang="en-ID" sz="1600" dirty="0"/>
              <a:t>' dimension table is a reference table that is referred to by the '</a:t>
            </a:r>
            <a:r>
              <a:rPr lang="en-ID" sz="1600" dirty="0" err="1"/>
              <a:t>customer_data_history</a:t>
            </a:r>
            <a:r>
              <a:rPr lang="en-ID" sz="1600" dirty="0"/>
              <a:t>' table. It holds information about customer education level and is connected to the '</a:t>
            </a:r>
            <a:r>
              <a:rPr lang="en-ID" sz="1600" dirty="0" err="1"/>
              <a:t>customer_data_history</a:t>
            </a:r>
            <a:r>
              <a:rPr lang="en-ID" sz="1600" dirty="0"/>
              <a:t>' table via the 'id' as the primary key.</a:t>
            </a:r>
            <a:endParaRPr lang="en-US" sz="1600" dirty="0"/>
          </a:p>
        </p:txBody>
      </p:sp>
      <p:grpSp>
        <p:nvGrpSpPr>
          <p:cNvPr id="8" name="Group 7">
            <a:extLst>
              <a:ext uri="{FF2B5EF4-FFF2-40B4-BE49-F238E27FC236}">
                <a16:creationId xmlns:a16="http://schemas.microsoft.com/office/drawing/2014/main" id="{058A38EA-7EE8-1423-D3A8-6582B3DEED44}"/>
              </a:ext>
            </a:extLst>
          </p:cNvPr>
          <p:cNvGrpSpPr/>
          <p:nvPr/>
        </p:nvGrpSpPr>
        <p:grpSpPr>
          <a:xfrm>
            <a:off x="2770882" y="3267635"/>
            <a:ext cx="5675366" cy="2451100"/>
            <a:chOff x="2752952" y="3329898"/>
            <a:chExt cx="5675366" cy="2451100"/>
          </a:xfrm>
        </p:grpSpPr>
        <p:pic>
          <p:nvPicPr>
            <p:cNvPr id="3" name="Picture 2">
              <a:extLst>
                <a:ext uri="{FF2B5EF4-FFF2-40B4-BE49-F238E27FC236}">
                  <a16:creationId xmlns:a16="http://schemas.microsoft.com/office/drawing/2014/main" id="{CB67BD9D-7409-F41E-DC82-608216E281E8}"/>
                </a:ext>
              </a:extLst>
            </p:cNvPr>
            <p:cNvPicPr>
              <a:picLocks noChangeAspect="1"/>
            </p:cNvPicPr>
            <p:nvPr/>
          </p:nvPicPr>
          <p:blipFill rotWithShape="1">
            <a:blip r:embed="rId2"/>
            <a:srcRect l="1" t="18252" r="66740" b="66630"/>
            <a:stretch/>
          </p:blipFill>
          <p:spPr>
            <a:xfrm>
              <a:off x="2752952" y="3973558"/>
              <a:ext cx="3343048" cy="1163781"/>
            </a:xfrm>
            <a:prstGeom prst="rect">
              <a:avLst/>
            </a:prstGeom>
          </p:spPr>
        </p:pic>
        <p:pic>
          <p:nvPicPr>
            <p:cNvPr id="7" name="Picture 6">
              <a:extLst>
                <a:ext uri="{FF2B5EF4-FFF2-40B4-BE49-F238E27FC236}">
                  <a16:creationId xmlns:a16="http://schemas.microsoft.com/office/drawing/2014/main" id="{819735B0-8150-7F8B-800A-8AA6B11A9CA4}"/>
                </a:ext>
              </a:extLst>
            </p:cNvPr>
            <p:cNvPicPr>
              <a:picLocks noChangeAspect="1"/>
            </p:cNvPicPr>
            <p:nvPr/>
          </p:nvPicPr>
          <p:blipFill>
            <a:blip r:embed="rId3"/>
            <a:stretch>
              <a:fillRect/>
            </a:stretch>
          </p:blipFill>
          <p:spPr>
            <a:xfrm>
              <a:off x="6955118" y="3329898"/>
              <a:ext cx="1473200" cy="2451100"/>
            </a:xfrm>
            <a:prstGeom prst="rect">
              <a:avLst/>
            </a:prstGeom>
            <a:ln>
              <a:solidFill>
                <a:schemeClr val="accent2"/>
              </a:solidFill>
            </a:ln>
          </p:spPr>
        </p:pic>
      </p:grpSp>
    </p:spTree>
    <p:extLst>
      <p:ext uri="{BB962C8B-B14F-4D97-AF65-F5344CB8AC3E}">
        <p14:creationId xmlns:p14="http://schemas.microsoft.com/office/powerpoint/2010/main" val="107805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78B087F-60D1-F231-A5CF-6D98CA6E15E3}"/>
              </a:ext>
            </a:extLst>
          </p:cNvPr>
          <p:cNvSpPr txBox="1"/>
          <p:nvPr/>
        </p:nvSpPr>
        <p:spPr>
          <a:xfrm>
            <a:off x="777264" y="907806"/>
            <a:ext cx="10834165" cy="1815882"/>
          </a:xfrm>
          <a:prstGeom prst="rect">
            <a:avLst/>
          </a:prstGeom>
          <a:noFill/>
        </p:spPr>
        <p:txBody>
          <a:bodyPr wrap="square" rtlCol="0" anchor="ctr">
            <a:spAutoFit/>
          </a:bodyPr>
          <a:lstStyle/>
          <a:p>
            <a:r>
              <a:rPr lang="en-ID" sz="3200" b="1" i="0" dirty="0">
                <a:solidFill>
                  <a:srgbClr val="FFA039"/>
                </a:solidFill>
                <a:effectLst/>
                <a:latin typeface="Calibri" panose="020F0502020204030204" pitchFamily="34" charset="0"/>
                <a:cs typeface="Calibri" panose="020F0502020204030204" pitchFamily="34" charset="0"/>
              </a:rPr>
              <a:t>Dimensional Table</a:t>
            </a:r>
          </a:p>
          <a:p>
            <a:r>
              <a:rPr lang="en-ID" sz="2400" dirty="0" err="1">
                <a:latin typeface="Calibri" panose="020F0502020204030204" pitchFamily="34" charset="0"/>
                <a:cs typeface="Calibri" panose="020F0502020204030204" pitchFamily="34" charset="0"/>
              </a:rPr>
              <a:t>Marital_Status</a:t>
            </a:r>
            <a:endParaRPr lang="en-ID" sz="2400" dirty="0">
              <a:latin typeface="Calibri" panose="020F0502020204030204" pitchFamily="34" charset="0"/>
              <a:cs typeface="Calibri" panose="020F0502020204030204" pitchFamily="34" charset="0"/>
            </a:endParaRPr>
          </a:p>
          <a:p>
            <a:endParaRPr lang="en-ID" sz="2400" dirty="0">
              <a:latin typeface="Calibri" panose="020F0502020204030204" pitchFamily="34" charset="0"/>
              <a:cs typeface="Calibri" panose="020F0502020204030204" pitchFamily="34" charset="0"/>
            </a:endParaRPr>
          </a:p>
          <a:p>
            <a:r>
              <a:rPr lang="en-ID" sz="1600" dirty="0"/>
              <a:t>The ‘</a:t>
            </a:r>
            <a:r>
              <a:rPr lang="en-ID" sz="1600" dirty="0" err="1"/>
              <a:t>marital_status</a:t>
            </a:r>
            <a:r>
              <a:rPr lang="en-ID" sz="1600" dirty="0"/>
              <a:t>' dimension table is a reference table that is referred to by the '</a:t>
            </a:r>
            <a:r>
              <a:rPr lang="en-ID" sz="1600" dirty="0" err="1"/>
              <a:t>customer_data_history</a:t>
            </a:r>
            <a:r>
              <a:rPr lang="en-ID" sz="1600" dirty="0"/>
              <a:t>' table. It holds information about customer marital status and is connected to the '</a:t>
            </a:r>
            <a:r>
              <a:rPr lang="en-ID" sz="1600" dirty="0" err="1"/>
              <a:t>customer_data_history</a:t>
            </a:r>
            <a:r>
              <a:rPr lang="en-ID" sz="1600" dirty="0"/>
              <a:t>' table via the 'id' as the primary key.</a:t>
            </a:r>
            <a:endParaRPr lang="en-US" sz="1600" dirty="0"/>
          </a:p>
        </p:txBody>
      </p:sp>
      <p:grpSp>
        <p:nvGrpSpPr>
          <p:cNvPr id="5" name="Group 4">
            <a:extLst>
              <a:ext uri="{FF2B5EF4-FFF2-40B4-BE49-F238E27FC236}">
                <a16:creationId xmlns:a16="http://schemas.microsoft.com/office/drawing/2014/main" id="{13BE7002-9191-2931-86D4-3D8AA3693DF0}"/>
              </a:ext>
            </a:extLst>
          </p:cNvPr>
          <p:cNvGrpSpPr/>
          <p:nvPr/>
        </p:nvGrpSpPr>
        <p:grpSpPr>
          <a:xfrm>
            <a:off x="2752952" y="3429000"/>
            <a:ext cx="5375810" cy="1498600"/>
            <a:chOff x="2752952" y="3743884"/>
            <a:chExt cx="5375810" cy="1498600"/>
          </a:xfrm>
        </p:grpSpPr>
        <p:pic>
          <p:nvPicPr>
            <p:cNvPr id="3" name="Picture 2">
              <a:extLst>
                <a:ext uri="{FF2B5EF4-FFF2-40B4-BE49-F238E27FC236}">
                  <a16:creationId xmlns:a16="http://schemas.microsoft.com/office/drawing/2014/main" id="{CB67BD9D-7409-F41E-DC82-608216E281E8}"/>
                </a:ext>
              </a:extLst>
            </p:cNvPr>
            <p:cNvPicPr>
              <a:picLocks noChangeAspect="1"/>
            </p:cNvPicPr>
            <p:nvPr/>
          </p:nvPicPr>
          <p:blipFill rotWithShape="1">
            <a:blip r:embed="rId2"/>
            <a:srcRect l="1" t="36365" r="66740" b="48303"/>
            <a:stretch/>
          </p:blipFill>
          <p:spPr>
            <a:xfrm>
              <a:off x="2752952" y="3903078"/>
              <a:ext cx="3343048" cy="1180213"/>
            </a:xfrm>
            <a:prstGeom prst="rect">
              <a:avLst/>
            </a:prstGeom>
          </p:spPr>
        </p:pic>
        <p:pic>
          <p:nvPicPr>
            <p:cNvPr id="4" name="Picture 3">
              <a:extLst>
                <a:ext uri="{FF2B5EF4-FFF2-40B4-BE49-F238E27FC236}">
                  <a16:creationId xmlns:a16="http://schemas.microsoft.com/office/drawing/2014/main" id="{82C1F852-D239-0DDA-0C41-5DC68FEAE6F3}"/>
                </a:ext>
              </a:extLst>
            </p:cNvPr>
            <p:cNvPicPr>
              <a:picLocks noChangeAspect="1"/>
            </p:cNvPicPr>
            <p:nvPr/>
          </p:nvPicPr>
          <p:blipFill>
            <a:blip r:embed="rId3"/>
            <a:stretch>
              <a:fillRect/>
            </a:stretch>
          </p:blipFill>
          <p:spPr>
            <a:xfrm>
              <a:off x="6769862" y="3743884"/>
              <a:ext cx="1358900" cy="1498600"/>
            </a:xfrm>
            <a:prstGeom prst="rect">
              <a:avLst/>
            </a:prstGeom>
            <a:ln>
              <a:solidFill>
                <a:schemeClr val="accent2"/>
              </a:solidFill>
            </a:ln>
          </p:spPr>
        </p:pic>
      </p:grpSp>
    </p:spTree>
    <p:extLst>
      <p:ext uri="{BB962C8B-B14F-4D97-AF65-F5344CB8AC3E}">
        <p14:creationId xmlns:p14="http://schemas.microsoft.com/office/powerpoint/2010/main" val="86330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AFBB-EEA8-8F97-8282-39B4B1831BB9}"/>
              </a:ext>
            </a:extLst>
          </p:cNvPr>
          <p:cNvSpPr>
            <a:spLocks noGrp="1"/>
          </p:cNvSpPr>
          <p:nvPr>
            <p:ph type="title"/>
          </p:nvPr>
        </p:nvSpPr>
        <p:spPr>
          <a:xfrm>
            <a:off x="1001806" y="449665"/>
            <a:ext cx="3484133" cy="733257"/>
          </a:xfrm>
        </p:spPr>
        <p:txBody>
          <a:bodyPr>
            <a:normAutofit/>
          </a:bodyPr>
          <a:lstStyle/>
          <a:p>
            <a:r>
              <a:rPr lang="en-US" sz="3200" b="1" dirty="0">
                <a:solidFill>
                  <a:srgbClr val="FFA039"/>
                </a:solidFill>
                <a:latin typeface="Calibri" panose="020F0502020204030204" pitchFamily="34" charset="0"/>
                <a:cs typeface="Calibri" panose="020F0502020204030204" pitchFamily="34" charset="0"/>
              </a:rPr>
              <a:t>Data Model</a:t>
            </a:r>
          </a:p>
        </p:txBody>
      </p:sp>
      <p:pic>
        <p:nvPicPr>
          <p:cNvPr id="8" name="Picture 7">
            <a:extLst>
              <a:ext uri="{FF2B5EF4-FFF2-40B4-BE49-F238E27FC236}">
                <a16:creationId xmlns:a16="http://schemas.microsoft.com/office/drawing/2014/main" id="{E0F65011-5837-51E3-F4E1-5854812BC710}"/>
              </a:ext>
            </a:extLst>
          </p:cNvPr>
          <p:cNvPicPr>
            <a:picLocks noChangeAspect="1"/>
          </p:cNvPicPr>
          <p:nvPr/>
        </p:nvPicPr>
        <p:blipFill>
          <a:blip r:embed="rId2"/>
          <a:stretch>
            <a:fillRect/>
          </a:stretch>
        </p:blipFill>
        <p:spPr>
          <a:xfrm>
            <a:off x="3016207" y="1324059"/>
            <a:ext cx="6159586" cy="4717647"/>
          </a:xfrm>
          <a:prstGeom prst="rect">
            <a:avLst/>
          </a:prstGeom>
        </p:spPr>
      </p:pic>
    </p:spTree>
    <p:extLst>
      <p:ext uri="{BB962C8B-B14F-4D97-AF65-F5344CB8AC3E}">
        <p14:creationId xmlns:p14="http://schemas.microsoft.com/office/powerpoint/2010/main" val="253731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8BEE-E9F8-3910-A467-AF3A780EE740}"/>
              </a:ext>
            </a:extLst>
          </p:cNvPr>
          <p:cNvSpPr>
            <a:spLocks noGrp="1"/>
          </p:cNvSpPr>
          <p:nvPr>
            <p:ph type="ctrTitle"/>
          </p:nvPr>
        </p:nvSpPr>
        <p:spPr>
          <a:xfrm>
            <a:off x="1411044" y="2785632"/>
            <a:ext cx="9369911" cy="1286735"/>
          </a:xfrm>
        </p:spPr>
        <p:txBody>
          <a:bodyPr anchor="ctr">
            <a:noAutofit/>
          </a:bodyPr>
          <a:lstStyle/>
          <a:p>
            <a:pPr algn="l"/>
            <a:r>
              <a:rPr lang="en-ID" sz="5600" b="1" i="1" dirty="0">
                <a:solidFill>
                  <a:schemeClr val="bg1"/>
                </a:solidFill>
                <a:latin typeface="Calibri" panose="020F0502020204030204" pitchFamily="34" charset="0"/>
                <a:cs typeface="Calibri" panose="020F0502020204030204" pitchFamily="34" charset="0"/>
              </a:rPr>
              <a:t>Insight Visualization</a:t>
            </a:r>
            <a:endParaRPr lang="en-US" sz="5600" b="1"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104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4E5613-B51E-8237-F412-59CC0B2B048A}"/>
              </a:ext>
            </a:extLst>
          </p:cNvPr>
          <p:cNvPicPr>
            <a:picLocks noChangeAspect="1"/>
          </p:cNvPicPr>
          <p:nvPr/>
        </p:nvPicPr>
        <p:blipFill>
          <a:blip r:embed="rId2"/>
          <a:stretch>
            <a:fillRect/>
          </a:stretch>
        </p:blipFill>
        <p:spPr>
          <a:xfrm>
            <a:off x="2209800" y="3205967"/>
            <a:ext cx="7772400" cy="2674916"/>
          </a:xfrm>
          <a:prstGeom prst="rect">
            <a:avLst/>
          </a:prstGeom>
          <a:effectLst>
            <a:softEdge rad="63500"/>
          </a:effectLst>
        </p:spPr>
      </p:pic>
      <p:sp>
        <p:nvSpPr>
          <p:cNvPr id="6" name="TextBox 5">
            <a:extLst>
              <a:ext uri="{FF2B5EF4-FFF2-40B4-BE49-F238E27FC236}">
                <a16:creationId xmlns:a16="http://schemas.microsoft.com/office/drawing/2014/main" id="{C5CE7A7D-4A88-C057-0199-60D97F36CEB7}"/>
              </a:ext>
            </a:extLst>
          </p:cNvPr>
          <p:cNvSpPr txBox="1"/>
          <p:nvPr/>
        </p:nvSpPr>
        <p:spPr>
          <a:xfrm>
            <a:off x="777264" y="661586"/>
            <a:ext cx="7772400" cy="2308324"/>
          </a:xfrm>
          <a:prstGeom prst="rect">
            <a:avLst/>
          </a:prstGeom>
          <a:noFill/>
        </p:spPr>
        <p:txBody>
          <a:bodyPr wrap="square" rtlCol="0" anchor="ctr">
            <a:spAutoFit/>
          </a:bodyPr>
          <a:lstStyle/>
          <a:p>
            <a:r>
              <a:rPr lang="en-ID" sz="3200" b="1" i="0" dirty="0">
                <a:solidFill>
                  <a:srgbClr val="FFA039"/>
                </a:solidFill>
                <a:effectLst/>
                <a:latin typeface="Calibri" panose="020F0502020204030204" pitchFamily="34" charset="0"/>
                <a:cs typeface="Calibri" panose="020F0502020204030204" pitchFamily="34" charset="0"/>
              </a:rPr>
              <a:t>Customer Gender</a:t>
            </a:r>
          </a:p>
          <a:p>
            <a:r>
              <a:rPr lang="en-ID" sz="2400" dirty="0">
                <a:latin typeface="Calibri" panose="020F0502020204030204" pitchFamily="34" charset="0"/>
                <a:cs typeface="Calibri" panose="020F0502020204030204" pitchFamily="34" charset="0"/>
              </a:rPr>
              <a:t>Existing and </a:t>
            </a:r>
            <a:r>
              <a:rPr lang="en-ID" sz="2400" dirty="0" err="1">
                <a:latin typeface="Calibri" panose="020F0502020204030204" pitchFamily="34" charset="0"/>
                <a:cs typeface="Calibri" panose="020F0502020204030204" pitchFamily="34" charset="0"/>
              </a:rPr>
              <a:t>Attrited</a:t>
            </a:r>
            <a:r>
              <a:rPr lang="en-ID" sz="2400" dirty="0">
                <a:latin typeface="Calibri" panose="020F0502020204030204" pitchFamily="34" charset="0"/>
                <a:cs typeface="Calibri" panose="020F0502020204030204" pitchFamily="34" charset="0"/>
              </a:rPr>
              <a:t> Customer</a:t>
            </a:r>
          </a:p>
          <a:p>
            <a:endParaRPr lang="en-ID" sz="2400" dirty="0">
              <a:latin typeface="Calibri" panose="020F0502020204030204" pitchFamily="34" charset="0"/>
              <a:cs typeface="Calibri" panose="020F0502020204030204" pitchFamily="34" charset="0"/>
            </a:endParaRPr>
          </a:p>
          <a:p>
            <a:r>
              <a:rPr lang="en-ID" sz="3200" b="1" dirty="0">
                <a:solidFill>
                  <a:srgbClr val="FFA039"/>
                </a:solidFill>
              </a:rPr>
              <a:t>44% </a:t>
            </a:r>
            <a:r>
              <a:rPr lang="en-ID" sz="2400" dirty="0"/>
              <a:t>of existing customers are female-dominated, while among </a:t>
            </a:r>
            <a:r>
              <a:rPr lang="en-ID" sz="2400" dirty="0" err="1"/>
              <a:t>attrited</a:t>
            </a:r>
            <a:r>
              <a:rPr lang="en-ID" sz="2400" dirty="0"/>
              <a:t> customers, females dominate by </a:t>
            </a:r>
            <a:r>
              <a:rPr lang="en-ID" sz="3200" b="1" dirty="0">
                <a:solidFill>
                  <a:srgbClr val="FFA039"/>
                </a:solidFill>
              </a:rPr>
              <a:t>9%.</a:t>
            </a:r>
            <a:endParaRPr lang="en-US" sz="3200" b="1" dirty="0">
              <a:solidFill>
                <a:srgbClr val="FFA039"/>
              </a:solidFill>
            </a:endParaRPr>
          </a:p>
        </p:txBody>
      </p:sp>
    </p:spTree>
    <p:extLst>
      <p:ext uri="{BB962C8B-B14F-4D97-AF65-F5344CB8AC3E}">
        <p14:creationId xmlns:p14="http://schemas.microsoft.com/office/powerpoint/2010/main" val="2925026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CE7A7D-4A88-C057-0199-60D97F36CEB7}"/>
              </a:ext>
            </a:extLst>
          </p:cNvPr>
          <p:cNvSpPr txBox="1"/>
          <p:nvPr/>
        </p:nvSpPr>
        <p:spPr>
          <a:xfrm>
            <a:off x="777263" y="423103"/>
            <a:ext cx="9081111" cy="2185214"/>
          </a:xfrm>
          <a:prstGeom prst="rect">
            <a:avLst/>
          </a:prstGeom>
          <a:noFill/>
        </p:spPr>
        <p:txBody>
          <a:bodyPr wrap="square" rtlCol="0" anchor="ctr">
            <a:spAutoFit/>
          </a:bodyPr>
          <a:lstStyle/>
          <a:p>
            <a:r>
              <a:rPr lang="en-ID" sz="3200" b="1" i="0" dirty="0">
                <a:solidFill>
                  <a:srgbClr val="FFA039"/>
                </a:solidFill>
                <a:effectLst/>
                <a:latin typeface="Calibri" panose="020F0502020204030204" pitchFamily="34" charset="0"/>
                <a:cs typeface="Calibri" panose="020F0502020204030204" pitchFamily="34" charset="0"/>
              </a:rPr>
              <a:t>Customer Age</a:t>
            </a:r>
          </a:p>
          <a:p>
            <a:r>
              <a:rPr lang="en-ID" sz="2400" dirty="0" err="1">
                <a:latin typeface="Calibri" panose="020F0502020204030204" pitchFamily="34" charset="0"/>
                <a:cs typeface="Calibri" panose="020F0502020204030204" pitchFamily="34" charset="0"/>
              </a:rPr>
              <a:t>Attrited</a:t>
            </a:r>
            <a:r>
              <a:rPr lang="en-ID" sz="2400" dirty="0">
                <a:latin typeface="Calibri" panose="020F0502020204030204" pitchFamily="34" charset="0"/>
                <a:cs typeface="Calibri" panose="020F0502020204030204" pitchFamily="34" charset="0"/>
              </a:rPr>
              <a:t> Customer</a:t>
            </a:r>
          </a:p>
          <a:p>
            <a:endParaRPr lang="en-ID" sz="2400" dirty="0">
              <a:latin typeface="Calibri" panose="020F0502020204030204" pitchFamily="34" charset="0"/>
              <a:cs typeface="Calibri" panose="020F0502020204030204" pitchFamily="34" charset="0"/>
            </a:endParaRPr>
          </a:p>
          <a:p>
            <a:r>
              <a:rPr lang="en-ID" sz="2400" dirty="0"/>
              <a:t>The age group that experiences the highest attrition rate in credit card services is typically between </a:t>
            </a:r>
            <a:r>
              <a:rPr lang="en-ID" sz="3200" b="1" dirty="0">
                <a:solidFill>
                  <a:srgbClr val="FFA039"/>
                </a:solidFill>
              </a:rPr>
              <a:t>40</a:t>
            </a:r>
            <a:r>
              <a:rPr lang="en-ID" sz="2400" dirty="0"/>
              <a:t> and </a:t>
            </a:r>
            <a:r>
              <a:rPr lang="en-ID" sz="3200" b="1" dirty="0">
                <a:solidFill>
                  <a:srgbClr val="FFA039"/>
                </a:solidFill>
              </a:rPr>
              <a:t>50</a:t>
            </a:r>
            <a:r>
              <a:rPr lang="en-ID" sz="2400" dirty="0"/>
              <a:t> years old.</a:t>
            </a:r>
            <a:endParaRPr lang="en-US" sz="2400" dirty="0"/>
          </a:p>
        </p:txBody>
      </p:sp>
      <p:pic>
        <p:nvPicPr>
          <p:cNvPr id="3" name="Picture 2">
            <a:extLst>
              <a:ext uri="{FF2B5EF4-FFF2-40B4-BE49-F238E27FC236}">
                <a16:creationId xmlns:a16="http://schemas.microsoft.com/office/drawing/2014/main" id="{57ECF418-AEE6-7BBE-6BD3-BB7CEC15A932}"/>
              </a:ext>
            </a:extLst>
          </p:cNvPr>
          <p:cNvPicPr>
            <a:picLocks noChangeAspect="1"/>
          </p:cNvPicPr>
          <p:nvPr/>
        </p:nvPicPr>
        <p:blipFill>
          <a:blip r:embed="rId2"/>
          <a:stretch>
            <a:fillRect/>
          </a:stretch>
        </p:blipFill>
        <p:spPr>
          <a:xfrm>
            <a:off x="3662642" y="2864853"/>
            <a:ext cx="4866715" cy="3704514"/>
          </a:xfrm>
          <a:prstGeom prst="rect">
            <a:avLst/>
          </a:prstGeom>
        </p:spPr>
      </p:pic>
    </p:spTree>
    <p:extLst>
      <p:ext uri="{BB962C8B-B14F-4D97-AF65-F5344CB8AC3E}">
        <p14:creationId xmlns:p14="http://schemas.microsoft.com/office/powerpoint/2010/main" val="313382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CE7A7D-4A88-C057-0199-60D97F36CEB7}"/>
              </a:ext>
            </a:extLst>
          </p:cNvPr>
          <p:cNvSpPr txBox="1"/>
          <p:nvPr/>
        </p:nvSpPr>
        <p:spPr>
          <a:xfrm>
            <a:off x="777263" y="423103"/>
            <a:ext cx="9081111" cy="2185214"/>
          </a:xfrm>
          <a:prstGeom prst="rect">
            <a:avLst/>
          </a:prstGeom>
          <a:noFill/>
        </p:spPr>
        <p:txBody>
          <a:bodyPr wrap="square" rtlCol="0" anchor="ctr">
            <a:spAutoFit/>
          </a:bodyPr>
          <a:lstStyle/>
          <a:p>
            <a:r>
              <a:rPr lang="en-ID" sz="3200" b="1" i="0" dirty="0">
                <a:solidFill>
                  <a:srgbClr val="FFA039"/>
                </a:solidFill>
                <a:effectLst/>
                <a:latin typeface="Calibri" panose="020F0502020204030204" pitchFamily="34" charset="0"/>
                <a:cs typeface="Calibri" panose="020F0502020204030204" pitchFamily="34" charset="0"/>
              </a:rPr>
              <a:t>Customer Income Category</a:t>
            </a:r>
          </a:p>
          <a:p>
            <a:r>
              <a:rPr lang="en-ID" sz="2400" dirty="0" err="1">
                <a:latin typeface="Calibri" panose="020F0502020204030204" pitchFamily="34" charset="0"/>
                <a:cs typeface="Calibri" panose="020F0502020204030204" pitchFamily="34" charset="0"/>
              </a:rPr>
              <a:t>Attrited</a:t>
            </a:r>
            <a:r>
              <a:rPr lang="en-ID" sz="2400" dirty="0">
                <a:latin typeface="Calibri" panose="020F0502020204030204" pitchFamily="34" charset="0"/>
                <a:cs typeface="Calibri" panose="020F0502020204030204" pitchFamily="34" charset="0"/>
              </a:rPr>
              <a:t> Customer</a:t>
            </a:r>
          </a:p>
          <a:p>
            <a:endParaRPr lang="en-ID" sz="2400" dirty="0">
              <a:latin typeface="Calibri" panose="020F0502020204030204" pitchFamily="34" charset="0"/>
              <a:cs typeface="Calibri" panose="020F0502020204030204" pitchFamily="34" charset="0"/>
            </a:endParaRPr>
          </a:p>
          <a:p>
            <a:r>
              <a:rPr lang="en-ID" sz="2400" dirty="0"/>
              <a:t>The customer category most prone to attrition in credit card services consists of those with an income of </a:t>
            </a:r>
            <a:r>
              <a:rPr lang="en-ID" sz="3200" b="1" dirty="0">
                <a:solidFill>
                  <a:srgbClr val="FFA039"/>
                </a:solidFill>
              </a:rPr>
              <a:t>less than $40,000.</a:t>
            </a:r>
            <a:endParaRPr lang="en-US" sz="3200" b="1" dirty="0">
              <a:solidFill>
                <a:srgbClr val="FFA039"/>
              </a:solidFill>
            </a:endParaRPr>
          </a:p>
        </p:txBody>
      </p:sp>
      <p:pic>
        <p:nvPicPr>
          <p:cNvPr id="4" name="Picture 3">
            <a:extLst>
              <a:ext uri="{FF2B5EF4-FFF2-40B4-BE49-F238E27FC236}">
                <a16:creationId xmlns:a16="http://schemas.microsoft.com/office/drawing/2014/main" id="{1755DEBB-27B1-25B2-0DF9-5F91DD478097}"/>
              </a:ext>
            </a:extLst>
          </p:cNvPr>
          <p:cNvPicPr>
            <a:picLocks noChangeAspect="1"/>
          </p:cNvPicPr>
          <p:nvPr/>
        </p:nvPicPr>
        <p:blipFill>
          <a:blip r:embed="rId2"/>
          <a:stretch>
            <a:fillRect/>
          </a:stretch>
        </p:blipFill>
        <p:spPr>
          <a:xfrm>
            <a:off x="3479800" y="2751897"/>
            <a:ext cx="5232400" cy="3683000"/>
          </a:xfrm>
          <a:prstGeom prst="rect">
            <a:avLst/>
          </a:prstGeom>
        </p:spPr>
      </p:pic>
    </p:spTree>
    <p:extLst>
      <p:ext uri="{BB962C8B-B14F-4D97-AF65-F5344CB8AC3E}">
        <p14:creationId xmlns:p14="http://schemas.microsoft.com/office/powerpoint/2010/main" val="239367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CE7A7D-4A88-C057-0199-60D97F36CEB7}"/>
              </a:ext>
            </a:extLst>
          </p:cNvPr>
          <p:cNvSpPr txBox="1"/>
          <p:nvPr/>
        </p:nvSpPr>
        <p:spPr>
          <a:xfrm>
            <a:off x="777263" y="447302"/>
            <a:ext cx="9081111" cy="954107"/>
          </a:xfrm>
          <a:prstGeom prst="rect">
            <a:avLst/>
          </a:prstGeom>
          <a:noFill/>
        </p:spPr>
        <p:txBody>
          <a:bodyPr wrap="square" rtlCol="0" anchor="ctr">
            <a:spAutoFit/>
          </a:bodyPr>
          <a:lstStyle/>
          <a:p>
            <a:r>
              <a:rPr lang="en-ID" sz="3200" b="1" i="0" dirty="0">
                <a:solidFill>
                  <a:srgbClr val="FFA039"/>
                </a:solidFill>
                <a:effectLst/>
                <a:latin typeface="Calibri" panose="020F0502020204030204" pitchFamily="34" charset="0"/>
                <a:cs typeface="Calibri" panose="020F0502020204030204" pitchFamily="34" charset="0"/>
              </a:rPr>
              <a:t>Customer Profile Dashboard</a:t>
            </a:r>
          </a:p>
          <a:p>
            <a:r>
              <a:rPr lang="en-ID" sz="2400" dirty="0">
                <a:latin typeface="Calibri" panose="020F0502020204030204" pitchFamily="34" charset="0"/>
                <a:cs typeface="Calibri" panose="020F0502020204030204" pitchFamily="34" charset="0"/>
              </a:rPr>
              <a:t>Tableau</a:t>
            </a:r>
          </a:p>
        </p:txBody>
      </p:sp>
      <p:pic>
        <p:nvPicPr>
          <p:cNvPr id="3" name="Picture 2">
            <a:extLst>
              <a:ext uri="{FF2B5EF4-FFF2-40B4-BE49-F238E27FC236}">
                <a16:creationId xmlns:a16="http://schemas.microsoft.com/office/drawing/2014/main" id="{1E1BA669-DC54-8C19-BA7C-06F87B91FB0C}"/>
              </a:ext>
            </a:extLst>
          </p:cNvPr>
          <p:cNvPicPr>
            <a:picLocks noChangeAspect="1"/>
          </p:cNvPicPr>
          <p:nvPr/>
        </p:nvPicPr>
        <p:blipFill>
          <a:blip r:embed="rId2"/>
          <a:stretch>
            <a:fillRect/>
          </a:stretch>
        </p:blipFill>
        <p:spPr>
          <a:xfrm>
            <a:off x="1598827" y="1659586"/>
            <a:ext cx="8994345" cy="4074033"/>
          </a:xfrm>
          <a:prstGeom prst="rect">
            <a:avLst/>
          </a:prstGeom>
        </p:spPr>
      </p:pic>
      <p:sp>
        <p:nvSpPr>
          <p:cNvPr id="5" name="TextBox 4">
            <a:extLst>
              <a:ext uri="{FF2B5EF4-FFF2-40B4-BE49-F238E27FC236}">
                <a16:creationId xmlns:a16="http://schemas.microsoft.com/office/drawing/2014/main" id="{01772C48-D60B-A434-5B8F-24271DCF7491}"/>
              </a:ext>
            </a:extLst>
          </p:cNvPr>
          <p:cNvSpPr txBox="1"/>
          <p:nvPr/>
        </p:nvSpPr>
        <p:spPr>
          <a:xfrm>
            <a:off x="4667980" y="5949033"/>
            <a:ext cx="2856038" cy="461665"/>
          </a:xfrm>
          <a:prstGeom prst="rect">
            <a:avLst/>
          </a:prstGeom>
          <a:noFill/>
        </p:spPr>
        <p:txBody>
          <a:bodyPr wrap="none" rtlCol="0">
            <a:spAutoFit/>
          </a:bodyPr>
          <a:lstStyle/>
          <a:p>
            <a:r>
              <a:rPr lang="en-US" sz="2400" b="1" dirty="0">
                <a:solidFill>
                  <a:srgbClr val="FFA039"/>
                </a:solidFill>
                <a:hlinkClick r:id="rId3">
                  <a:extLst>
                    <a:ext uri="{A12FA001-AC4F-418D-AE19-62706E023703}">
                      <ahyp:hlinkClr xmlns:ahyp="http://schemas.microsoft.com/office/drawing/2018/hyperlinkcolor" val="tx"/>
                    </a:ext>
                  </a:extLst>
                </a:hlinkClick>
              </a:rPr>
              <a:t>See in Tableau Public</a:t>
            </a:r>
            <a:endParaRPr lang="en-US" sz="2400" b="1" dirty="0">
              <a:solidFill>
                <a:srgbClr val="FFA039"/>
              </a:solidFill>
            </a:endParaRPr>
          </a:p>
        </p:txBody>
      </p:sp>
    </p:spTree>
    <p:extLst>
      <p:ext uri="{BB962C8B-B14F-4D97-AF65-F5344CB8AC3E}">
        <p14:creationId xmlns:p14="http://schemas.microsoft.com/office/powerpoint/2010/main" val="351654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F571F-B1D1-C0FB-372F-CF32CAC32C50}"/>
              </a:ext>
            </a:extLst>
          </p:cNvPr>
          <p:cNvSpPr txBox="1"/>
          <p:nvPr/>
        </p:nvSpPr>
        <p:spPr>
          <a:xfrm>
            <a:off x="1001806" y="3060183"/>
            <a:ext cx="4173968" cy="1292662"/>
          </a:xfrm>
          <a:prstGeom prst="rect">
            <a:avLst/>
          </a:prstGeom>
          <a:noFill/>
        </p:spPr>
        <p:txBody>
          <a:bodyPr wrap="square" rtlCol="0" anchor="ctr">
            <a:spAutoFit/>
          </a:bodyPr>
          <a:lstStyle/>
          <a:p>
            <a:r>
              <a:rPr lang="en-ID" sz="2400" b="1" i="0" dirty="0">
                <a:solidFill>
                  <a:srgbClr val="FFA039"/>
                </a:solidFill>
                <a:effectLst/>
                <a:latin typeface="Calibri" panose="020F0502020204030204" pitchFamily="34" charset="0"/>
                <a:cs typeface="Calibri" panose="020F0502020204030204" pitchFamily="34" charset="0"/>
              </a:rPr>
              <a:t>Income Category and Age</a:t>
            </a:r>
            <a:endParaRPr lang="en-ID" sz="2400" b="1" dirty="0">
              <a:solidFill>
                <a:srgbClr val="FFA039"/>
              </a:solidFill>
              <a:latin typeface="Calibri" panose="020F0502020204030204" pitchFamily="34" charset="0"/>
              <a:cs typeface="Calibri" panose="020F0502020204030204" pitchFamily="34" charset="0"/>
            </a:endParaRPr>
          </a:p>
          <a:p>
            <a:r>
              <a:rPr lang="en-ID" dirty="0"/>
              <a:t>Income category and age are the most significant factors that cause customers to withdraw from credit card services.</a:t>
            </a:r>
            <a:endParaRPr lang="en-US" dirty="0"/>
          </a:p>
        </p:txBody>
      </p:sp>
      <p:sp>
        <p:nvSpPr>
          <p:cNvPr id="4" name="TextBox 3">
            <a:extLst>
              <a:ext uri="{FF2B5EF4-FFF2-40B4-BE49-F238E27FC236}">
                <a16:creationId xmlns:a16="http://schemas.microsoft.com/office/drawing/2014/main" id="{0F5CEE05-1A5B-97CC-A073-20886AD12E56}"/>
              </a:ext>
            </a:extLst>
          </p:cNvPr>
          <p:cNvSpPr txBox="1"/>
          <p:nvPr/>
        </p:nvSpPr>
        <p:spPr>
          <a:xfrm>
            <a:off x="7016228" y="2921684"/>
            <a:ext cx="4173968" cy="1569660"/>
          </a:xfrm>
          <a:prstGeom prst="rect">
            <a:avLst/>
          </a:prstGeom>
          <a:noFill/>
        </p:spPr>
        <p:txBody>
          <a:bodyPr wrap="square" rtlCol="0" anchor="ctr">
            <a:spAutoFit/>
          </a:bodyPr>
          <a:lstStyle/>
          <a:p>
            <a:r>
              <a:rPr lang="en-ID" sz="2400" b="1" i="0" dirty="0">
                <a:solidFill>
                  <a:srgbClr val="FFA039"/>
                </a:solidFill>
                <a:effectLst/>
                <a:latin typeface="Söhne"/>
              </a:rPr>
              <a:t>Approach</a:t>
            </a:r>
            <a:endParaRPr lang="en-ID" sz="2400" b="1" dirty="0">
              <a:solidFill>
                <a:srgbClr val="FFA039"/>
              </a:solidFill>
              <a:latin typeface="Söhne"/>
            </a:endParaRPr>
          </a:p>
          <a:p>
            <a:r>
              <a:rPr lang="en-ID" dirty="0"/>
              <a:t>Facilitating a proactive approach to providing enhanced financial services to customers who are in their elder age and have an income of less than $40,000.</a:t>
            </a:r>
            <a:endParaRPr lang="en-US" dirty="0"/>
          </a:p>
        </p:txBody>
      </p:sp>
      <p:sp>
        <p:nvSpPr>
          <p:cNvPr id="7" name="Title 1">
            <a:extLst>
              <a:ext uri="{FF2B5EF4-FFF2-40B4-BE49-F238E27FC236}">
                <a16:creationId xmlns:a16="http://schemas.microsoft.com/office/drawing/2014/main" id="{FE2B0CED-268D-9F31-3E2D-19A68CBE93F3}"/>
              </a:ext>
            </a:extLst>
          </p:cNvPr>
          <p:cNvSpPr>
            <a:spLocks noGrp="1"/>
          </p:cNvSpPr>
          <p:nvPr>
            <p:ph type="title"/>
          </p:nvPr>
        </p:nvSpPr>
        <p:spPr>
          <a:xfrm>
            <a:off x="773206" y="743119"/>
            <a:ext cx="4173968" cy="733257"/>
          </a:xfrm>
        </p:spPr>
        <p:txBody>
          <a:bodyPr>
            <a:normAutofit fontScale="90000"/>
          </a:bodyPr>
          <a:lstStyle/>
          <a:p>
            <a:r>
              <a:rPr lang="en-US" sz="3200" b="1" dirty="0">
                <a:solidFill>
                  <a:srgbClr val="FFA039"/>
                </a:solidFill>
                <a:latin typeface="Calibri" panose="020F0502020204030204" pitchFamily="34" charset="0"/>
                <a:cs typeface="Calibri" panose="020F0502020204030204" pitchFamily="34" charset="0"/>
              </a:rPr>
              <a:t>Conclusions and Solutions</a:t>
            </a:r>
          </a:p>
        </p:txBody>
      </p:sp>
    </p:spTree>
    <p:extLst>
      <p:ext uri="{BB962C8B-B14F-4D97-AF65-F5344CB8AC3E}">
        <p14:creationId xmlns:p14="http://schemas.microsoft.com/office/powerpoint/2010/main" val="380436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8BEE-E9F8-3910-A467-AF3A780EE740}"/>
              </a:ext>
            </a:extLst>
          </p:cNvPr>
          <p:cNvSpPr>
            <a:spLocks noGrp="1"/>
          </p:cNvSpPr>
          <p:nvPr>
            <p:ph type="ctrTitle"/>
          </p:nvPr>
        </p:nvSpPr>
        <p:spPr>
          <a:xfrm>
            <a:off x="1411044" y="2785632"/>
            <a:ext cx="9369911" cy="1286735"/>
          </a:xfrm>
        </p:spPr>
        <p:txBody>
          <a:bodyPr anchor="ctr">
            <a:noAutofit/>
          </a:bodyPr>
          <a:lstStyle/>
          <a:p>
            <a:pPr algn="l"/>
            <a:r>
              <a:rPr lang="en-ID" sz="5600" b="1" i="1" dirty="0">
                <a:solidFill>
                  <a:schemeClr val="bg1"/>
                </a:solidFill>
                <a:latin typeface="Calibri" panose="020F0502020204030204" pitchFamily="34" charset="0"/>
                <a:cs typeface="Calibri" panose="020F0502020204030204" pitchFamily="34" charset="0"/>
              </a:rPr>
              <a:t>Thank You</a:t>
            </a:r>
            <a:endParaRPr lang="en-US" sz="5600" b="1"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521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AFBB-EEA8-8F97-8282-39B4B1831BB9}"/>
              </a:ext>
            </a:extLst>
          </p:cNvPr>
          <p:cNvSpPr>
            <a:spLocks noGrp="1"/>
          </p:cNvSpPr>
          <p:nvPr>
            <p:ph type="title"/>
          </p:nvPr>
        </p:nvSpPr>
        <p:spPr>
          <a:xfrm>
            <a:off x="1001806" y="957431"/>
            <a:ext cx="3484133" cy="733257"/>
          </a:xfrm>
        </p:spPr>
        <p:txBody>
          <a:bodyPr>
            <a:normAutofit/>
          </a:bodyPr>
          <a:lstStyle/>
          <a:p>
            <a:r>
              <a:rPr lang="en-US" sz="3200" b="1" dirty="0">
                <a:solidFill>
                  <a:srgbClr val="FFA039"/>
                </a:solidFill>
                <a:latin typeface="Calibri" panose="020F0502020204030204" pitchFamily="34" charset="0"/>
                <a:cs typeface="Calibri" panose="020F0502020204030204" pitchFamily="34" charset="0"/>
              </a:rPr>
              <a:t>Case Study</a:t>
            </a:r>
          </a:p>
        </p:txBody>
      </p:sp>
      <p:sp>
        <p:nvSpPr>
          <p:cNvPr id="3" name="Content Placeholder 2">
            <a:extLst>
              <a:ext uri="{FF2B5EF4-FFF2-40B4-BE49-F238E27FC236}">
                <a16:creationId xmlns:a16="http://schemas.microsoft.com/office/drawing/2014/main" id="{E6E3D561-4335-1DA6-5D5A-42AB8B9A25E6}"/>
              </a:ext>
            </a:extLst>
          </p:cNvPr>
          <p:cNvSpPr>
            <a:spLocks noGrp="1"/>
          </p:cNvSpPr>
          <p:nvPr>
            <p:ph idx="1"/>
          </p:nvPr>
        </p:nvSpPr>
        <p:spPr>
          <a:xfrm>
            <a:off x="1001806" y="1786871"/>
            <a:ext cx="10188388" cy="3284257"/>
          </a:xfrm>
        </p:spPr>
        <p:txBody>
          <a:bodyPr anchor="ctr">
            <a:normAutofit/>
          </a:bodyPr>
          <a:lstStyle/>
          <a:p>
            <a:pPr marL="0" indent="0">
              <a:buNone/>
            </a:pPr>
            <a:r>
              <a:rPr lang="en-ID" sz="2400" dirty="0">
                <a:effectLst/>
              </a:rPr>
              <a:t>The credit card services of a bank </a:t>
            </a:r>
            <a:r>
              <a:rPr lang="en-ID" sz="2400" dirty="0"/>
              <a:t>are </a:t>
            </a:r>
            <a:r>
              <a:rPr lang="en-ID" sz="2400" b="1" dirty="0">
                <a:solidFill>
                  <a:srgbClr val="FFA039"/>
                </a:solidFill>
                <a:effectLst/>
              </a:rPr>
              <a:t>experiencing a growing trend of customer attrition</a:t>
            </a:r>
            <a:r>
              <a:rPr lang="en-ID" sz="2400" dirty="0">
                <a:effectLst/>
              </a:rPr>
              <a:t>. In this case study, the goal is to identify the issues and determine the profiles of customers who are frequently abandoning their credit card services.</a:t>
            </a:r>
          </a:p>
          <a:p>
            <a:pPr marL="0" indent="0">
              <a:buNone/>
            </a:pPr>
            <a:endParaRPr lang="en-ID" sz="2400" dirty="0"/>
          </a:p>
          <a:p>
            <a:pPr marL="0" indent="0">
              <a:buNone/>
            </a:pPr>
            <a:r>
              <a:rPr lang="en-ID" sz="2400" dirty="0">
                <a:effectLst/>
              </a:rPr>
              <a:t>This will enable to </a:t>
            </a:r>
            <a:r>
              <a:rPr lang="en-ID" sz="2400" b="1" dirty="0">
                <a:solidFill>
                  <a:srgbClr val="FFA039"/>
                </a:solidFill>
                <a:effectLst/>
              </a:rPr>
              <a:t>pinpoint which customers are likely to churn</a:t>
            </a:r>
            <a:r>
              <a:rPr lang="en-ID" sz="2400" dirty="0">
                <a:effectLst/>
              </a:rPr>
              <a:t>, facilitating a proactive approach to providing enhanced financial services. The goal is to persuade these customers to reconsider their decision to leave the credit card service.</a:t>
            </a:r>
            <a:endParaRPr lang="en-US" sz="2400" dirty="0"/>
          </a:p>
        </p:txBody>
      </p:sp>
    </p:spTree>
    <p:extLst>
      <p:ext uri="{BB962C8B-B14F-4D97-AF65-F5344CB8AC3E}">
        <p14:creationId xmlns:p14="http://schemas.microsoft.com/office/powerpoint/2010/main" val="43047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AFBB-EEA8-8F97-8282-39B4B1831BB9}"/>
              </a:ext>
            </a:extLst>
          </p:cNvPr>
          <p:cNvSpPr>
            <a:spLocks noGrp="1"/>
          </p:cNvSpPr>
          <p:nvPr>
            <p:ph type="title"/>
          </p:nvPr>
        </p:nvSpPr>
        <p:spPr>
          <a:xfrm>
            <a:off x="1001806" y="957431"/>
            <a:ext cx="3774589" cy="733257"/>
          </a:xfrm>
        </p:spPr>
        <p:txBody>
          <a:bodyPr>
            <a:normAutofit/>
          </a:bodyPr>
          <a:lstStyle/>
          <a:p>
            <a:r>
              <a:rPr lang="en-US" sz="3200" b="1" dirty="0">
                <a:solidFill>
                  <a:srgbClr val="FFA039"/>
                </a:solidFill>
                <a:latin typeface="Calibri" panose="020F0502020204030204" pitchFamily="34" charset="0"/>
                <a:cs typeface="Calibri" panose="020F0502020204030204" pitchFamily="34" charset="0"/>
              </a:rPr>
              <a:t>Business Objective </a:t>
            </a:r>
          </a:p>
        </p:txBody>
      </p:sp>
      <p:sp>
        <p:nvSpPr>
          <p:cNvPr id="3" name="Content Placeholder 2">
            <a:extLst>
              <a:ext uri="{FF2B5EF4-FFF2-40B4-BE49-F238E27FC236}">
                <a16:creationId xmlns:a16="http://schemas.microsoft.com/office/drawing/2014/main" id="{E6E3D561-4335-1DA6-5D5A-42AB8B9A25E6}"/>
              </a:ext>
            </a:extLst>
          </p:cNvPr>
          <p:cNvSpPr>
            <a:spLocks noGrp="1"/>
          </p:cNvSpPr>
          <p:nvPr>
            <p:ph idx="1"/>
          </p:nvPr>
        </p:nvSpPr>
        <p:spPr>
          <a:xfrm>
            <a:off x="1001806" y="1786871"/>
            <a:ext cx="10188388" cy="859509"/>
          </a:xfrm>
        </p:spPr>
        <p:txBody>
          <a:bodyPr anchor="ctr">
            <a:normAutofit/>
          </a:bodyPr>
          <a:lstStyle/>
          <a:p>
            <a:pPr marL="0" indent="0">
              <a:buNone/>
            </a:pPr>
            <a:r>
              <a:rPr lang="en-ID" sz="2400" dirty="0"/>
              <a:t>From the case study provided, the business objectives can be summarized as follows:</a:t>
            </a:r>
          </a:p>
        </p:txBody>
      </p:sp>
      <p:sp>
        <p:nvSpPr>
          <p:cNvPr id="4" name="TextBox 3">
            <a:extLst>
              <a:ext uri="{FF2B5EF4-FFF2-40B4-BE49-F238E27FC236}">
                <a16:creationId xmlns:a16="http://schemas.microsoft.com/office/drawing/2014/main" id="{6278EE99-1B8C-7FC2-4CED-68B4046A8EF3}"/>
              </a:ext>
            </a:extLst>
          </p:cNvPr>
          <p:cNvSpPr txBox="1"/>
          <p:nvPr/>
        </p:nvSpPr>
        <p:spPr>
          <a:xfrm>
            <a:off x="1001806" y="3050271"/>
            <a:ext cx="4173968" cy="1569660"/>
          </a:xfrm>
          <a:prstGeom prst="rect">
            <a:avLst/>
          </a:prstGeom>
          <a:noFill/>
        </p:spPr>
        <p:txBody>
          <a:bodyPr wrap="square" rtlCol="0" anchor="ctr">
            <a:spAutoFit/>
          </a:bodyPr>
          <a:lstStyle/>
          <a:p>
            <a:r>
              <a:rPr lang="en-ID" sz="2400" b="1" i="0" dirty="0">
                <a:solidFill>
                  <a:srgbClr val="FFA039"/>
                </a:solidFill>
                <a:effectLst/>
                <a:latin typeface="Calibri" panose="020F0502020204030204" pitchFamily="34" charset="0"/>
                <a:cs typeface="Calibri" panose="020F0502020204030204" pitchFamily="34" charset="0"/>
              </a:rPr>
              <a:t>Identify the Causes of Customer Attrition</a:t>
            </a:r>
            <a:endParaRPr lang="en-ID" sz="2400" b="1" dirty="0">
              <a:solidFill>
                <a:srgbClr val="FFA039"/>
              </a:solidFill>
              <a:latin typeface="Calibri" panose="020F0502020204030204" pitchFamily="34" charset="0"/>
              <a:cs typeface="Calibri" panose="020F0502020204030204" pitchFamily="34" charset="0"/>
            </a:endParaRPr>
          </a:p>
          <a:p>
            <a:r>
              <a:rPr lang="en-ID" sz="1600" dirty="0"/>
              <a:t>The objective is to understand the reasons behind the increasing trend of customer attrition in the credit card services of the bank. </a:t>
            </a:r>
            <a:endParaRPr lang="en-US" sz="1600" dirty="0"/>
          </a:p>
        </p:txBody>
      </p:sp>
      <p:sp>
        <p:nvSpPr>
          <p:cNvPr id="5" name="TextBox 4">
            <a:extLst>
              <a:ext uri="{FF2B5EF4-FFF2-40B4-BE49-F238E27FC236}">
                <a16:creationId xmlns:a16="http://schemas.microsoft.com/office/drawing/2014/main" id="{6C732321-1942-FA78-40A4-A05953F32E14}"/>
              </a:ext>
            </a:extLst>
          </p:cNvPr>
          <p:cNvSpPr txBox="1"/>
          <p:nvPr/>
        </p:nvSpPr>
        <p:spPr>
          <a:xfrm>
            <a:off x="7016228" y="3050271"/>
            <a:ext cx="4173968" cy="1569660"/>
          </a:xfrm>
          <a:prstGeom prst="rect">
            <a:avLst/>
          </a:prstGeom>
          <a:noFill/>
        </p:spPr>
        <p:txBody>
          <a:bodyPr wrap="square" rtlCol="0" anchor="ctr">
            <a:spAutoFit/>
          </a:bodyPr>
          <a:lstStyle/>
          <a:p>
            <a:r>
              <a:rPr lang="en-ID" sz="2400" b="1" i="0" dirty="0">
                <a:solidFill>
                  <a:srgbClr val="FFA039"/>
                </a:solidFill>
                <a:effectLst/>
                <a:latin typeface="Söhne"/>
              </a:rPr>
              <a:t>Customer Profile</a:t>
            </a:r>
          </a:p>
          <a:p>
            <a:r>
              <a:rPr lang="en-ID" sz="2400" b="1" dirty="0">
                <a:solidFill>
                  <a:srgbClr val="FFA039"/>
                </a:solidFill>
                <a:latin typeface="Söhne"/>
              </a:rPr>
              <a:t>Analysis</a:t>
            </a:r>
          </a:p>
          <a:p>
            <a:r>
              <a:rPr lang="en-ID" sz="1600" dirty="0">
                <a:latin typeface="Calibri" panose="020F0502020204030204" pitchFamily="34" charset="0"/>
                <a:cs typeface="Calibri" panose="020F0502020204030204" pitchFamily="34" charset="0"/>
              </a:rPr>
              <a:t>C</a:t>
            </a:r>
            <a:r>
              <a:rPr lang="en-ID" sz="1600" b="0" i="0" dirty="0">
                <a:effectLst/>
                <a:latin typeface="Calibri" panose="020F0502020204030204" pitchFamily="34" charset="0"/>
                <a:cs typeface="Calibri" panose="020F0502020204030204" pitchFamily="34" charset="0"/>
              </a:rPr>
              <a:t>reate customer profiles that highlight the characteristics of customers who are frequently churning.</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684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8BEE-E9F8-3910-A467-AF3A780EE740}"/>
              </a:ext>
            </a:extLst>
          </p:cNvPr>
          <p:cNvSpPr>
            <a:spLocks noGrp="1"/>
          </p:cNvSpPr>
          <p:nvPr>
            <p:ph type="ctrTitle"/>
          </p:nvPr>
        </p:nvSpPr>
        <p:spPr>
          <a:xfrm>
            <a:off x="1411044" y="2785632"/>
            <a:ext cx="9369911" cy="1286735"/>
          </a:xfrm>
        </p:spPr>
        <p:txBody>
          <a:bodyPr anchor="ctr">
            <a:noAutofit/>
          </a:bodyPr>
          <a:lstStyle/>
          <a:p>
            <a:pPr algn="l"/>
            <a:r>
              <a:rPr lang="en-ID" sz="5600" b="1" i="1" dirty="0">
                <a:solidFill>
                  <a:schemeClr val="bg1"/>
                </a:solidFill>
                <a:latin typeface="Calibri" panose="020F0502020204030204" pitchFamily="34" charset="0"/>
                <a:cs typeface="Calibri" panose="020F0502020204030204" pitchFamily="34" charset="0"/>
              </a:rPr>
              <a:t>Data Exploration</a:t>
            </a:r>
            <a:endParaRPr lang="en-US" sz="5600" b="1"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11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3D561-4335-1DA6-5D5A-42AB8B9A25E6}"/>
              </a:ext>
            </a:extLst>
          </p:cNvPr>
          <p:cNvSpPr>
            <a:spLocks noGrp="1"/>
          </p:cNvSpPr>
          <p:nvPr>
            <p:ph idx="1"/>
          </p:nvPr>
        </p:nvSpPr>
        <p:spPr>
          <a:xfrm>
            <a:off x="1001808" y="1169034"/>
            <a:ext cx="10188388" cy="1117694"/>
          </a:xfrm>
        </p:spPr>
        <p:txBody>
          <a:bodyPr anchor="ctr">
            <a:noAutofit/>
          </a:bodyPr>
          <a:lstStyle/>
          <a:p>
            <a:pPr marL="0" indent="0">
              <a:buNone/>
            </a:pPr>
            <a:r>
              <a:rPr lang="en-ID" sz="2400" dirty="0"/>
              <a:t>The data provided is in CSV file format and contains over 10,000 records of customer data history. It includes personal information about bank customers as well as their financial information.</a:t>
            </a:r>
          </a:p>
        </p:txBody>
      </p:sp>
      <p:sp>
        <p:nvSpPr>
          <p:cNvPr id="5" name="TextBox 4">
            <a:extLst>
              <a:ext uri="{FF2B5EF4-FFF2-40B4-BE49-F238E27FC236}">
                <a16:creationId xmlns:a16="http://schemas.microsoft.com/office/drawing/2014/main" id="{6C732321-1942-FA78-40A4-A05953F32E14}"/>
              </a:ext>
            </a:extLst>
          </p:cNvPr>
          <p:cNvSpPr txBox="1"/>
          <p:nvPr/>
        </p:nvSpPr>
        <p:spPr>
          <a:xfrm>
            <a:off x="6096000" y="2785651"/>
            <a:ext cx="5094196" cy="1938992"/>
          </a:xfrm>
          <a:prstGeom prst="rect">
            <a:avLst/>
          </a:prstGeom>
          <a:noFill/>
        </p:spPr>
        <p:txBody>
          <a:bodyPr wrap="square" rtlCol="0" anchor="ctr">
            <a:spAutoFit/>
          </a:bodyPr>
          <a:lstStyle/>
          <a:p>
            <a:r>
              <a:rPr lang="en-ID" sz="2400" b="1" i="0" dirty="0">
                <a:solidFill>
                  <a:srgbClr val="FFA039"/>
                </a:solidFill>
                <a:effectLst/>
                <a:latin typeface="Söhne"/>
              </a:rPr>
              <a:t>Data Preparation</a:t>
            </a:r>
            <a:endParaRPr lang="en-ID" sz="2400" b="1" dirty="0">
              <a:solidFill>
                <a:srgbClr val="FFA039"/>
              </a:solidFill>
              <a:latin typeface="Söhne"/>
            </a:endParaRPr>
          </a:p>
          <a:p>
            <a:r>
              <a:rPr lang="en-ID" sz="1600" dirty="0"/>
              <a:t>Before the data is ready for use, I applied several data cleansing and data manipulation techniques, including removing missing values, converting CSV files into a relational database format (SQL), and changing incorrect data types of records to ensure they match the appropriate data types.</a:t>
            </a:r>
            <a:endParaRPr lang="en-US" sz="1600" dirty="0"/>
          </a:p>
        </p:txBody>
      </p:sp>
      <p:pic>
        <p:nvPicPr>
          <p:cNvPr id="9" name="Picture 8">
            <a:extLst>
              <a:ext uri="{FF2B5EF4-FFF2-40B4-BE49-F238E27FC236}">
                <a16:creationId xmlns:a16="http://schemas.microsoft.com/office/drawing/2014/main" id="{A41BFB74-3243-5FB4-7FA1-4A993DD6B899}"/>
              </a:ext>
            </a:extLst>
          </p:cNvPr>
          <p:cNvPicPr>
            <a:picLocks noChangeAspect="1"/>
          </p:cNvPicPr>
          <p:nvPr/>
        </p:nvPicPr>
        <p:blipFill>
          <a:blip r:embed="rId2"/>
          <a:stretch>
            <a:fillRect/>
          </a:stretch>
        </p:blipFill>
        <p:spPr>
          <a:xfrm>
            <a:off x="1971293" y="2435090"/>
            <a:ext cx="2719043" cy="3228864"/>
          </a:xfrm>
          <a:prstGeom prst="rect">
            <a:avLst/>
          </a:prstGeom>
          <a:ln>
            <a:solidFill>
              <a:schemeClr val="accent2"/>
            </a:solidFill>
          </a:ln>
          <a:effectLst/>
        </p:spPr>
      </p:pic>
    </p:spTree>
    <p:extLst>
      <p:ext uri="{BB962C8B-B14F-4D97-AF65-F5344CB8AC3E}">
        <p14:creationId xmlns:p14="http://schemas.microsoft.com/office/powerpoint/2010/main" val="139756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D160FC8-A57D-DCB6-0BF6-F8E11161479F}"/>
              </a:ext>
            </a:extLst>
          </p:cNvPr>
          <p:cNvPicPr>
            <a:picLocks noChangeAspect="1"/>
          </p:cNvPicPr>
          <p:nvPr/>
        </p:nvPicPr>
        <p:blipFill rotWithShape="1">
          <a:blip r:embed="rId2"/>
          <a:srcRect l="1" t="35988" r="37213"/>
          <a:stretch/>
        </p:blipFill>
        <p:spPr>
          <a:xfrm>
            <a:off x="6862892" y="538475"/>
            <a:ext cx="3896810" cy="5781050"/>
          </a:xfrm>
          <a:prstGeom prst="rect">
            <a:avLst/>
          </a:prstGeom>
        </p:spPr>
      </p:pic>
      <p:sp>
        <p:nvSpPr>
          <p:cNvPr id="19" name="TextBox 18">
            <a:extLst>
              <a:ext uri="{FF2B5EF4-FFF2-40B4-BE49-F238E27FC236}">
                <a16:creationId xmlns:a16="http://schemas.microsoft.com/office/drawing/2014/main" id="{F78B087F-60D1-F231-A5CF-6D98CA6E15E3}"/>
              </a:ext>
            </a:extLst>
          </p:cNvPr>
          <p:cNvSpPr txBox="1"/>
          <p:nvPr/>
        </p:nvSpPr>
        <p:spPr>
          <a:xfrm>
            <a:off x="777265" y="538475"/>
            <a:ext cx="4971974" cy="2554545"/>
          </a:xfrm>
          <a:prstGeom prst="rect">
            <a:avLst/>
          </a:prstGeom>
          <a:noFill/>
        </p:spPr>
        <p:txBody>
          <a:bodyPr wrap="square" rtlCol="0" anchor="ctr">
            <a:spAutoFit/>
          </a:bodyPr>
          <a:lstStyle/>
          <a:p>
            <a:r>
              <a:rPr lang="en-ID" sz="3200" b="1" i="0" dirty="0">
                <a:solidFill>
                  <a:srgbClr val="FFA039"/>
                </a:solidFill>
                <a:effectLst/>
                <a:latin typeface="Calibri" panose="020F0502020204030204" pitchFamily="34" charset="0"/>
                <a:cs typeface="Calibri" panose="020F0502020204030204" pitchFamily="34" charset="0"/>
              </a:rPr>
              <a:t>Fact Table</a:t>
            </a:r>
          </a:p>
          <a:p>
            <a:r>
              <a:rPr lang="en-ID" sz="2400" dirty="0" err="1">
                <a:latin typeface="Calibri" panose="020F0502020204030204" pitchFamily="34" charset="0"/>
                <a:cs typeface="Calibri" panose="020F0502020204030204" pitchFamily="34" charset="0"/>
              </a:rPr>
              <a:t>Customer_Data_History</a:t>
            </a:r>
            <a:endParaRPr lang="en-ID" sz="2400" dirty="0">
              <a:latin typeface="Calibri" panose="020F0502020204030204" pitchFamily="34" charset="0"/>
              <a:cs typeface="Calibri" panose="020F0502020204030204" pitchFamily="34" charset="0"/>
            </a:endParaRPr>
          </a:p>
          <a:p>
            <a:endParaRPr lang="en-ID" sz="2400" dirty="0">
              <a:latin typeface="Calibri" panose="020F0502020204030204" pitchFamily="34" charset="0"/>
              <a:cs typeface="Calibri" panose="020F0502020204030204" pitchFamily="34" charset="0"/>
            </a:endParaRPr>
          </a:p>
          <a:p>
            <a:r>
              <a:rPr lang="en-ID" sz="1600" dirty="0"/>
              <a:t>The CSV files were converted into a relational database format. These files contain both personal information about bank customers and their financial data. They serve as fact tables that reference dimension tables through foreign keys. This design minimizes data redundancy.</a:t>
            </a:r>
            <a:endParaRPr lang="en-US" sz="1600" dirty="0">
              <a:latin typeface="Calibri" panose="020F0502020204030204" pitchFamily="34" charset="0"/>
              <a:cs typeface="Calibri" panose="020F0502020204030204" pitchFamily="34" charset="0"/>
            </a:endParaRPr>
          </a:p>
        </p:txBody>
      </p:sp>
      <p:pic>
        <p:nvPicPr>
          <p:cNvPr id="23" name="Picture 22">
            <a:extLst>
              <a:ext uri="{FF2B5EF4-FFF2-40B4-BE49-F238E27FC236}">
                <a16:creationId xmlns:a16="http://schemas.microsoft.com/office/drawing/2014/main" id="{210971AF-C523-DFFE-0B2A-9FE72AFE3B2C}"/>
              </a:ext>
            </a:extLst>
          </p:cNvPr>
          <p:cNvPicPr>
            <a:picLocks noChangeAspect="1"/>
          </p:cNvPicPr>
          <p:nvPr/>
        </p:nvPicPr>
        <p:blipFill>
          <a:blip r:embed="rId3"/>
          <a:stretch>
            <a:fillRect/>
          </a:stretch>
        </p:blipFill>
        <p:spPr>
          <a:xfrm>
            <a:off x="777265" y="3429000"/>
            <a:ext cx="5528800" cy="1040631"/>
          </a:xfrm>
          <a:prstGeom prst="rect">
            <a:avLst/>
          </a:prstGeom>
          <a:ln>
            <a:solidFill>
              <a:schemeClr val="accent2"/>
            </a:solidFill>
          </a:ln>
        </p:spPr>
      </p:pic>
      <p:pic>
        <p:nvPicPr>
          <p:cNvPr id="25" name="Picture 24">
            <a:extLst>
              <a:ext uri="{FF2B5EF4-FFF2-40B4-BE49-F238E27FC236}">
                <a16:creationId xmlns:a16="http://schemas.microsoft.com/office/drawing/2014/main" id="{4F617663-50B8-4F6A-A42F-2A3A03DA85DD}"/>
              </a:ext>
            </a:extLst>
          </p:cNvPr>
          <p:cNvPicPr>
            <a:picLocks noChangeAspect="1"/>
          </p:cNvPicPr>
          <p:nvPr/>
        </p:nvPicPr>
        <p:blipFill>
          <a:blip r:embed="rId4"/>
          <a:stretch>
            <a:fillRect/>
          </a:stretch>
        </p:blipFill>
        <p:spPr>
          <a:xfrm>
            <a:off x="777265" y="4762171"/>
            <a:ext cx="5528800" cy="999015"/>
          </a:xfrm>
          <a:prstGeom prst="rect">
            <a:avLst/>
          </a:prstGeom>
          <a:ln>
            <a:solidFill>
              <a:schemeClr val="accent2"/>
            </a:solidFill>
          </a:ln>
        </p:spPr>
      </p:pic>
    </p:spTree>
    <p:extLst>
      <p:ext uri="{BB962C8B-B14F-4D97-AF65-F5344CB8AC3E}">
        <p14:creationId xmlns:p14="http://schemas.microsoft.com/office/powerpoint/2010/main" val="311268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6F9E69D-EC7F-DAD5-C2D3-80DC79C748E5}"/>
              </a:ext>
            </a:extLst>
          </p:cNvPr>
          <p:cNvSpPr txBox="1"/>
          <p:nvPr/>
        </p:nvSpPr>
        <p:spPr>
          <a:xfrm>
            <a:off x="1008218" y="797510"/>
            <a:ext cx="10175564" cy="5262979"/>
          </a:xfrm>
          <a:prstGeom prst="rect">
            <a:avLst/>
          </a:prstGeom>
          <a:noFill/>
        </p:spPr>
        <p:txBody>
          <a:bodyPr wrap="square" rtlCol="0" anchor="ctr">
            <a:spAutoFit/>
          </a:bodyPr>
          <a:lstStyle/>
          <a:p>
            <a:r>
              <a:rPr lang="en-ID" sz="3200" b="1" i="0" dirty="0">
                <a:solidFill>
                  <a:srgbClr val="FFA039"/>
                </a:solidFill>
                <a:effectLst/>
                <a:latin typeface="Calibri" panose="020F0502020204030204" pitchFamily="34" charset="0"/>
                <a:cs typeface="Calibri" panose="020F0502020204030204" pitchFamily="34" charset="0"/>
              </a:rPr>
              <a:t>Fields Description</a:t>
            </a:r>
            <a:endParaRPr lang="en-ID" sz="32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Client_id</a:t>
            </a:r>
            <a:r>
              <a:rPr lang="en-ID" sz="1600" dirty="0">
                <a:latin typeface="Calibri" panose="020F0502020204030204" pitchFamily="34" charset="0"/>
                <a:cs typeface="Calibri" panose="020F0502020204030204" pitchFamily="34" charset="0"/>
              </a:rPr>
              <a:t>: Client ID number</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Idstatus</a:t>
            </a:r>
            <a:r>
              <a:rPr lang="en-ID" sz="1600" dirty="0">
                <a:latin typeface="Calibri" panose="020F0502020204030204" pitchFamily="34" charset="0"/>
                <a:cs typeface="Calibri" panose="020F0502020204030204" pitchFamily="34" charset="0"/>
              </a:rPr>
              <a:t>: Customer status description</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Customer_age</a:t>
            </a:r>
            <a:r>
              <a:rPr lang="en-ID" sz="1600" dirty="0">
                <a:latin typeface="Calibri" panose="020F0502020204030204" pitchFamily="34" charset="0"/>
                <a:cs typeface="Calibri" panose="020F0502020204030204" pitchFamily="34" charset="0"/>
              </a:rPr>
              <a:t>: Customer's age</a:t>
            </a:r>
          </a:p>
          <a:p>
            <a:pPr marL="285750" indent="-285750" algn="l">
              <a:buFont typeface="Arial" panose="020B0604020202020204" pitchFamily="34" charset="0"/>
              <a:buChar char="•"/>
            </a:pPr>
            <a:r>
              <a:rPr lang="en-ID" sz="1600" dirty="0">
                <a:latin typeface="Calibri" panose="020F0502020204030204" pitchFamily="34" charset="0"/>
                <a:cs typeface="Calibri" panose="020F0502020204030204" pitchFamily="34" charset="0"/>
              </a:rPr>
              <a:t>Gender: Customer's gender</a:t>
            </a:r>
          </a:p>
          <a:p>
            <a:pPr marL="285750" indent="-285750" algn="l">
              <a:buFont typeface="Arial" panose="020B0604020202020204" pitchFamily="34" charset="0"/>
              <a:buChar char="•"/>
            </a:pPr>
            <a:r>
              <a:rPr lang="en-ID" sz="1600" dirty="0">
                <a:latin typeface="Calibri" panose="020F0502020204030204" pitchFamily="34" charset="0"/>
                <a:cs typeface="Calibri" panose="020F0502020204030204" pitchFamily="34" charset="0"/>
              </a:rPr>
              <a:t>Dependent count: Number of dependents for the customer</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Educationid</a:t>
            </a:r>
            <a:r>
              <a:rPr lang="en-ID" sz="1600" dirty="0">
                <a:latin typeface="Calibri" panose="020F0502020204030204" pitchFamily="34" charset="0"/>
                <a:cs typeface="Calibri" panose="020F0502020204030204" pitchFamily="34" charset="0"/>
              </a:rPr>
              <a:t>: Description of customer's education level</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Maritalid</a:t>
            </a:r>
            <a:r>
              <a:rPr lang="en-ID" sz="1600" dirty="0">
                <a:latin typeface="Calibri" panose="020F0502020204030204" pitchFamily="34" charset="0"/>
                <a:cs typeface="Calibri" panose="020F0502020204030204" pitchFamily="34" charset="0"/>
              </a:rPr>
              <a:t>: Customer's marital status</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Income_category</a:t>
            </a:r>
            <a:r>
              <a:rPr lang="en-ID" sz="1600" dirty="0">
                <a:latin typeface="Calibri" panose="020F0502020204030204" pitchFamily="34" charset="0"/>
                <a:cs typeface="Calibri" panose="020F0502020204030204" pitchFamily="34" charset="0"/>
              </a:rPr>
              <a:t>: Customer's income category</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Card_categoryid</a:t>
            </a:r>
            <a:r>
              <a:rPr lang="en-ID" sz="1600" dirty="0">
                <a:latin typeface="Calibri" panose="020F0502020204030204" pitchFamily="34" charset="0"/>
                <a:cs typeface="Calibri" panose="020F0502020204030204" pitchFamily="34" charset="0"/>
              </a:rPr>
              <a:t>: Type of customer's credit card</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Month_on_book</a:t>
            </a:r>
            <a:r>
              <a:rPr lang="en-ID" sz="1600" dirty="0">
                <a:latin typeface="Calibri" panose="020F0502020204030204" pitchFamily="34" charset="0"/>
                <a:cs typeface="Calibri" panose="020F0502020204030204" pitchFamily="34" charset="0"/>
              </a:rPr>
              <a:t>: Duration of the customer's relationship with the bank</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Relationship_in_count</a:t>
            </a:r>
            <a:r>
              <a:rPr lang="en-ID" sz="1600" dirty="0">
                <a:latin typeface="Calibri" panose="020F0502020204030204" pitchFamily="34" charset="0"/>
                <a:cs typeface="Calibri" panose="020F0502020204030204" pitchFamily="34" charset="0"/>
              </a:rPr>
              <a:t>: Total number of products held by the customer</a:t>
            </a:r>
          </a:p>
          <a:p>
            <a:pPr marL="285750" indent="-285750" algn="l">
              <a:buFont typeface="Arial" panose="020B0604020202020204" pitchFamily="34" charset="0"/>
              <a:buChar char="•"/>
            </a:pPr>
            <a:r>
              <a:rPr lang="en-ID" sz="1600" dirty="0">
                <a:latin typeface="Calibri" panose="020F0502020204030204" pitchFamily="34" charset="0"/>
                <a:cs typeface="Calibri" panose="020F0502020204030204" pitchFamily="34" charset="0"/>
              </a:rPr>
              <a:t>Months_inactive_in_12_month: Number of months of inactivity in the last 12 months</a:t>
            </a:r>
          </a:p>
          <a:p>
            <a:pPr marL="285750" indent="-285750" algn="l">
              <a:buFont typeface="Arial" panose="020B0604020202020204" pitchFamily="34" charset="0"/>
              <a:buChar char="•"/>
            </a:pPr>
            <a:r>
              <a:rPr lang="en-ID" sz="1600" dirty="0">
                <a:latin typeface="Calibri" panose="020F0502020204030204" pitchFamily="34" charset="0"/>
                <a:cs typeface="Calibri" panose="020F0502020204030204" pitchFamily="34" charset="0"/>
              </a:rPr>
              <a:t>Contacts_Count_12_mon: Total times the bank contacted the customer in the last 12 months</a:t>
            </a:r>
          </a:p>
          <a:p>
            <a:pPr marL="285750" indent="-285750" algn="l">
              <a:buFont typeface="Arial" panose="020B0604020202020204" pitchFamily="34" charset="0"/>
              <a:buChar char="•"/>
            </a:pPr>
            <a:r>
              <a:rPr lang="en-ID" sz="1600" dirty="0">
                <a:latin typeface="Calibri" panose="020F0502020204030204" pitchFamily="34" charset="0"/>
                <a:cs typeface="Calibri" panose="020F0502020204030204" pitchFamily="34" charset="0"/>
              </a:rPr>
              <a:t>Credit limit: Credit limit</a:t>
            </a:r>
          </a:p>
          <a:p>
            <a:pPr marL="285750" indent="-285750" algn="l">
              <a:buFont typeface="Arial" panose="020B0604020202020204" pitchFamily="34" charset="0"/>
              <a:buChar char="•"/>
            </a:pPr>
            <a:r>
              <a:rPr lang="en-ID" sz="1600" dirty="0">
                <a:latin typeface="Calibri" panose="020F0502020204030204" pitchFamily="34" charset="0"/>
                <a:cs typeface="Calibri" panose="020F0502020204030204" pitchFamily="34" charset="0"/>
              </a:rPr>
              <a:t>Total Revolving Balance on the Credit Card: Total balance carried over on the credit card</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Avg_open_to_buy</a:t>
            </a:r>
            <a:r>
              <a:rPr lang="en-ID" sz="1600" dirty="0">
                <a:latin typeface="Calibri" panose="020F0502020204030204" pitchFamily="34" charset="0"/>
                <a:cs typeface="Calibri" panose="020F0502020204030204" pitchFamily="34" charset="0"/>
              </a:rPr>
              <a:t>: Amount available for purchases on the credit card on average in the last 12 months</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Total_trans_amt</a:t>
            </a:r>
            <a:r>
              <a:rPr lang="en-ID" sz="1600" dirty="0">
                <a:latin typeface="Calibri" panose="020F0502020204030204" pitchFamily="34" charset="0"/>
                <a:cs typeface="Calibri" panose="020F0502020204030204" pitchFamily="34" charset="0"/>
              </a:rPr>
              <a:t>: Total transaction amount</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Total_trans_ct</a:t>
            </a:r>
            <a:r>
              <a:rPr lang="en-ID" sz="1600" dirty="0">
                <a:latin typeface="Calibri" panose="020F0502020204030204" pitchFamily="34" charset="0"/>
                <a:cs typeface="Calibri" panose="020F0502020204030204" pitchFamily="34" charset="0"/>
              </a:rPr>
              <a:t>: Frequency of transactions</a:t>
            </a:r>
          </a:p>
          <a:p>
            <a:pPr marL="285750" indent="-285750" algn="l">
              <a:buFont typeface="Arial" panose="020B0604020202020204" pitchFamily="34" charset="0"/>
              <a:buChar char="•"/>
            </a:pPr>
            <a:r>
              <a:rPr lang="en-ID" sz="1600" dirty="0" err="1">
                <a:latin typeface="Calibri" panose="020F0502020204030204" pitchFamily="34" charset="0"/>
                <a:cs typeface="Calibri" panose="020F0502020204030204" pitchFamily="34" charset="0"/>
              </a:rPr>
              <a:t>Avg_utilization_ratio</a:t>
            </a:r>
            <a:r>
              <a:rPr lang="en-ID" sz="1600" dirty="0">
                <a:latin typeface="Calibri" panose="020F0502020204030204" pitchFamily="34" charset="0"/>
                <a:cs typeface="Calibri" panose="020F0502020204030204" pitchFamily="34" charset="0"/>
              </a:rPr>
              <a:t>: Average credit card utilization ratio</a:t>
            </a:r>
          </a:p>
        </p:txBody>
      </p:sp>
    </p:spTree>
    <p:extLst>
      <p:ext uri="{BB962C8B-B14F-4D97-AF65-F5344CB8AC3E}">
        <p14:creationId xmlns:p14="http://schemas.microsoft.com/office/powerpoint/2010/main" val="74483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78B087F-60D1-F231-A5CF-6D98CA6E15E3}"/>
              </a:ext>
            </a:extLst>
          </p:cNvPr>
          <p:cNvSpPr txBox="1"/>
          <p:nvPr/>
        </p:nvSpPr>
        <p:spPr>
          <a:xfrm>
            <a:off x="777264" y="784696"/>
            <a:ext cx="10834165" cy="2062103"/>
          </a:xfrm>
          <a:prstGeom prst="rect">
            <a:avLst/>
          </a:prstGeom>
          <a:noFill/>
        </p:spPr>
        <p:txBody>
          <a:bodyPr wrap="square" rtlCol="0" anchor="ctr">
            <a:spAutoFit/>
          </a:bodyPr>
          <a:lstStyle/>
          <a:p>
            <a:r>
              <a:rPr lang="en-ID" sz="3200" b="1" i="0" dirty="0">
                <a:solidFill>
                  <a:srgbClr val="FFA039"/>
                </a:solidFill>
                <a:effectLst/>
                <a:latin typeface="Calibri" panose="020F0502020204030204" pitchFamily="34" charset="0"/>
                <a:cs typeface="Calibri" panose="020F0502020204030204" pitchFamily="34" charset="0"/>
              </a:rPr>
              <a:t>Dimensional Table</a:t>
            </a:r>
          </a:p>
          <a:p>
            <a:r>
              <a:rPr lang="en-ID" sz="2400" dirty="0" err="1">
                <a:latin typeface="Calibri" panose="020F0502020204030204" pitchFamily="34" charset="0"/>
                <a:cs typeface="Calibri" panose="020F0502020204030204" pitchFamily="34" charset="0"/>
              </a:rPr>
              <a:t>Customer_Status</a:t>
            </a:r>
            <a:endParaRPr lang="en-ID" sz="2400" dirty="0">
              <a:latin typeface="Calibri" panose="020F0502020204030204" pitchFamily="34" charset="0"/>
              <a:cs typeface="Calibri" panose="020F0502020204030204" pitchFamily="34" charset="0"/>
            </a:endParaRPr>
          </a:p>
          <a:p>
            <a:endParaRPr lang="en-ID" sz="2400" dirty="0">
              <a:latin typeface="Calibri" panose="020F0502020204030204" pitchFamily="34" charset="0"/>
              <a:cs typeface="Calibri" panose="020F0502020204030204" pitchFamily="34" charset="0"/>
            </a:endParaRPr>
          </a:p>
          <a:p>
            <a:r>
              <a:rPr lang="en-ID" sz="1600" dirty="0"/>
              <a:t>The ‘</a:t>
            </a:r>
            <a:r>
              <a:rPr lang="en-ID" sz="1600" dirty="0" err="1"/>
              <a:t>customer_status</a:t>
            </a:r>
            <a:r>
              <a:rPr lang="en-ID" sz="1600" dirty="0"/>
              <a:t>' dimension table is a reference table that is referred to by the '</a:t>
            </a:r>
            <a:r>
              <a:rPr lang="en-ID" sz="1600" dirty="0" err="1"/>
              <a:t>customer_data_history</a:t>
            </a:r>
            <a:r>
              <a:rPr lang="en-ID" sz="1600" dirty="0"/>
              <a:t>' table. It holds information about customer existing/</a:t>
            </a:r>
            <a:r>
              <a:rPr lang="en-ID" sz="1600" dirty="0" err="1"/>
              <a:t>attrited</a:t>
            </a:r>
            <a:r>
              <a:rPr lang="en-ID" sz="1600" dirty="0"/>
              <a:t> status and is connected to the '</a:t>
            </a:r>
            <a:r>
              <a:rPr lang="en-ID" sz="1600" dirty="0" err="1"/>
              <a:t>customer_data_history</a:t>
            </a:r>
            <a:r>
              <a:rPr lang="en-ID" sz="1600" dirty="0"/>
              <a:t>' table via the 'id' as the primary key.</a:t>
            </a:r>
            <a:endParaRPr lang="en-US" sz="1600" dirty="0"/>
          </a:p>
        </p:txBody>
      </p:sp>
      <p:pic>
        <p:nvPicPr>
          <p:cNvPr id="7" name="Picture 6">
            <a:extLst>
              <a:ext uri="{FF2B5EF4-FFF2-40B4-BE49-F238E27FC236}">
                <a16:creationId xmlns:a16="http://schemas.microsoft.com/office/drawing/2014/main" id="{8EE57810-E089-1BF7-A09A-8417BC6B520C}"/>
              </a:ext>
            </a:extLst>
          </p:cNvPr>
          <p:cNvPicPr>
            <a:picLocks noChangeAspect="1"/>
          </p:cNvPicPr>
          <p:nvPr/>
        </p:nvPicPr>
        <p:blipFill>
          <a:blip r:embed="rId2"/>
          <a:stretch>
            <a:fillRect/>
          </a:stretch>
        </p:blipFill>
        <p:spPr>
          <a:xfrm>
            <a:off x="7058478" y="3746500"/>
            <a:ext cx="1536700" cy="863600"/>
          </a:xfrm>
          <a:prstGeom prst="rect">
            <a:avLst/>
          </a:prstGeom>
          <a:ln>
            <a:solidFill>
              <a:schemeClr val="accent2"/>
            </a:solidFill>
          </a:ln>
        </p:spPr>
      </p:pic>
      <p:pic>
        <p:nvPicPr>
          <p:cNvPr id="2" name="Picture 1">
            <a:extLst>
              <a:ext uri="{FF2B5EF4-FFF2-40B4-BE49-F238E27FC236}">
                <a16:creationId xmlns:a16="http://schemas.microsoft.com/office/drawing/2014/main" id="{CEBE4BF3-443A-A04F-F029-67D535B1A62B}"/>
              </a:ext>
            </a:extLst>
          </p:cNvPr>
          <p:cNvPicPr>
            <a:picLocks noChangeAspect="1"/>
          </p:cNvPicPr>
          <p:nvPr/>
        </p:nvPicPr>
        <p:blipFill rotWithShape="1">
          <a:blip r:embed="rId3"/>
          <a:srcRect l="1" r="66740" b="84800"/>
          <a:stretch/>
        </p:blipFill>
        <p:spPr>
          <a:xfrm>
            <a:off x="2752952" y="3593232"/>
            <a:ext cx="3343048" cy="1170136"/>
          </a:xfrm>
          <a:prstGeom prst="rect">
            <a:avLst/>
          </a:prstGeom>
        </p:spPr>
      </p:pic>
    </p:spTree>
    <p:extLst>
      <p:ext uri="{BB962C8B-B14F-4D97-AF65-F5344CB8AC3E}">
        <p14:creationId xmlns:p14="http://schemas.microsoft.com/office/powerpoint/2010/main" val="166227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78B087F-60D1-F231-A5CF-6D98CA6E15E3}"/>
              </a:ext>
            </a:extLst>
          </p:cNvPr>
          <p:cNvSpPr txBox="1"/>
          <p:nvPr/>
        </p:nvSpPr>
        <p:spPr>
          <a:xfrm>
            <a:off x="777264" y="907806"/>
            <a:ext cx="10834165" cy="1815882"/>
          </a:xfrm>
          <a:prstGeom prst="rect">
            <a:avLst/>
          </a:prstGeom>
          <a:noFill/>
        </p:spPr>
        <p:txBody>
          <a:bodyPr wrap="square" rtlCol="0" anchor="ctr">
            <a:spAutoFit/>
          </a:bodyPr>
          <a:lstStyle/>
          <a:p>
            <a:r>
              <a:rPr lang="en-ID" sz="3200" b="1" i="0" dirty="0">
                <a:solidFill>
                  <a:srgbClr val="FFA039"/>
                </a:solidFill>
                <a:effectLst/>
                <a:latin typeface="Calibri" panose="020F0502020204030204" pitchFamily="34" charset="0"/>
                <a:cs typeface="Calibri" panose="020F0502020204030204" pitchFamily="34" charset="0"/>
              </a:rPr>
              <a:t>Dimensional Table</a:t>
            </a:r>
          </a:p>
          <a:p>
            <a:r>
              <a:rPr lang="en-ID" sz="2400" dirty="0" err="1">
                <a:latin typeface="Calibri" panose="020F0502020204030204" pitchFamily="34" charset="0"/>
                <a:cs typeface="Calibri" panose="020F0502020204030204" pitchFamily="34" charset="0"/>
              </a:rPr>
              <a:t>Card_Category</a:t>
            </a:r>
            <a:endParaRPr lang="en-ID" sz="2400" dirty="0">
              <a:latin typeface="Calibri" panose="020F0502020204030204" pitchFamily="34" charset="0"/>
              <a:cs typeface="Calibri" panose="020F0502020204030204" pitchFamily="34" charset="0"/>
            </a:endParaRPr>
          </a:p>
          <a:p>
            <a:endParaRPr lang="en-ID" sz="2400" dirty="0">
              <a:latin typeface="Calibri" panose="020F0502020204030204" pitchFamily="34" charset="0"/>
              <a:cs typeface="Calibri" panose="020F0502020204030204" pitchFamily="34" charset="0"/>
            </a:endParaRPr>
          </a:p>
          <a:p>
            <a:r>
              <a:rPr lang="en-ID" sz="1600" dirty="0"/>
              <a:t>The '</a:t>
            </a:r>
            <a:r>
              <a:rPr lang="en-ID" sz="1600" dirty="0" err="1"/>
              <a:t>card_category</a:t>
            </a:r>
            <a:r>
              <a:rPr lang="en-ID" sz="1600" dirty="0"/>
              <a:t>' dimension table is a reference table that is referred to by the '</a:t>
            </a:r>
            <a:r>
              <a:rPr lang="en-ID" sz="1600" dirty="0" err="1"/>
              <a:t>customer_data_history</a:t>
            </a:r>
            <a:r>
              <a:rPr lang="en-ID" sz="1600" dirty="0"/>
              <a:t>' table. It holds information about customer card categories and is connected to the '</a:t>
            </a:r>
            <a:r>
              <a:rPr lang="en-ID" sz="1600" dirty="0" err="1"/>
              <a:t>customer_data_history</a:t>
            </a:r>
            <a:r>
              <a:rPr lang="en-ID" sz="1600" dirty="0"/>
              <a:t>' table via the 'id' as the primary key.</a:t>
            </a:r>
            <a:endParaRPr lang="en-US" sz="1600" dirty="0"/>
          </a:p>
        </p:txBody>
      </p:sp>
      <p:pic>
        <p:nvPicPr>
          <p:cNvPr id="4" name="Picture 3">
            <a:extLst>
              <a:ext uri="{FF2B5EF4-FFF2-40B4-BE49-F238E27FC236}">
                <a16:creationId xmlns:a16="http://schemas.microsoft.com/office/drawing/2014/main" id="{DE821A67-A26E-CC6E-1D31-91577AD11428}"/>
              </a:ext>
            </a:extLst>
          </p:cNvPr>
          <p:cNvPicPr>
            <a:picLocks noChangeAspect="1"/>
          </p:cNvPicPr>
          <p:nvPr/>
        </p:nvPicPr>
        <p:blipFill>
          <a:blip r:embed="rId2"/>
          <a:stretch>
            <a:fillRect/>
          </a:stretch>
        </p:blipFill>
        <p:spPr>
          <a:xfrm>
            <a:off x="6894835" y="3249202"/>
            <a:ext cx="1397000" cy="1524000"/>
          </a:xfrm>
          <a:prstGeom prst="rect">
            <a:avLst/>
          </a:prstGeom>
          <a:ln>
            <a:solidFill>
              <a:schemeClr val="accent2"/>
            </a:solidFill>
          </a:ln>
        </p:spPr>
      </p:pic>
      <p:pic>
        <p:nvPicPr>
          <p:cNvPr id="3" name="Picture 2">
            <a:extLst>
              <a:ext uri="{FF2B5EF4-FFF2-40B4-BE49-F238E27FC236}">
                <a16:creationId xmlns:a16="http://schemas.microsoft.com/office/drawing/2014/main" id="{A9D4F810-806B-ADE3-2511-36C20BB9D0A4}"/>
              </a:ext>
            </a:extLst>
          </p:cNvPr>
          <p:cNvPicPr>
            <a:picLocks noChangeAspect="1"/>
          </p:cNvPicPr>
          <p:nvPr/>
        </p:nvPicPr>
        <p:blipFill rotWithShape="1">
          <a:blip r:embed="rId3"/>
          <a:srcRect l="1" t="54773" r="66740" b="30044"/>
          <a:stretch/>
        </p:blipFill>
        <p:spPr>
          <a:xfrm>
            <a:off x="2752952" y="3429000"/>
            <a:ext cx="3343048" cy="1168782"/>
          </a:xfrm>
          <a:prstGeom prst="rect">
            <a:avLst/>
          </a:prstGeom>
        </p:spPr>
      </p:pic>
    </p:spTree>
    <p:extLst>
      <p:ext uri="{BB962C8B-B14F-4D97-AF65-F5344CB8AC3E}">
        <p14:creationId xmlns:p14="http://schemas.microsoft.com/office/powerpoint/2010/main" val="3355551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7716</TotalTime>
  <Words>888</Words>
  <Application>Microsoft Macintosh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Söhne</vt:lpstr>
      <vt:lpstr>Office Theme</vt:lpstr>
      <vt:lpstr>Analyzing Customer Attrition Trends in Credit Card Services</vt:lpstr>
      <vt:lpstr>Case Study</vt:lpstr>
      <vt:lpstr>Business Objective </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vt:lpstr>
      <vt:lpstr>Insight Visualization</vt:lpstr>
      <vt:lpstr>PowerPoint Presentation</vt:lpstr>
      <vt:lpstr>PowerPoint Presentation</vt:lpstr>
      <vt:lpstr>PowerPoint Presentation</vt:lpstr>
      <vt:lpstr>PowerPoint Presentation</vt:lpstr>
      <vt:lpstr>Conclusions and 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Customer Attrition Trends in Credit Card Services</dc:title>
  <dc:creator>Bilawal Haesri</dc:creator>
  <cp:lastModifiedBy>Bilawal Haesri</cp:lastModifiedBy>
  <cp:revision>4</cp:revision>
  <dcterms:created xsi:type="dcterms:W3CDTF">2023-08-26T11:07:47Z</dcterms:created>
  <dcterms:modified xsi:type="dcterms:W3CDTF">2023-09-06T15:28:26Z</dcterms:modified>
</cp:coreProperties>
</file>