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2" r:id="rId4"/>
    <p:sldId id="258" r:id="rId5"/>
    <p:sldId id="274" r:id="rId6"/>
    <p:sldId id="275" r:id="rId7"/>
    <p:sldId id="259" r:id="rId8"/>
    <p:sldId id="273" r:id="rId9"/>
    <p:sldId id="260" r:id="rId10"/>
    <p:sldId id="261" r:id="rId11"/>
    <p:sldId id="262" r:id="rId12"/>
    <p:sldId id="263" r:id="rId13"/>
    <p:sldId id="265" r:id="rId14"/>
    <p:sldId id="264" r:id="rId15"/>
    <p:sldId id="266" r:id="rId16"/>
    <p:sldId id="267"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4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8"/>
  </p:normalViewPr>
  <p:slideViewPr>
    <p:cSldViewPr snapToGrid="0">
      <p:cViewPr>
        <p:scale>
          <a:sx n="121" d="100"/>
          <a:sy n="121" d="100"/>
        </p:scale>
        <p:origin x="20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688D42-FBB1-E23A-A5AE-1D572C4608B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328ACA-1A3A-E50D-4300-56667194CC12}"/>
              </a:ext>
            </a:extLst>
          </p:cNvPr>
          <p:cNvSpPr>
            <a:spLocks noGrp="1"/>
          </p:cNvSpPr>
          <p:nvPr>
            <p:ph type="ctrTitle"/>
          </p:nvPr>
        </p:nvSpPr>
        <p:spPr>
          <a:xfrm>
            <a:off x="1524000" y="1122363"/>
            <a:ext cx="9144000" cy="2387600"/>
          </a:xfrm>
        </p:spPr>
        <p:txBody>
          <a:bodyPr anchor="b"/>
          <a:lstStyle>
            <a:lvl1pPr algn="ctr">
              <a:defRPr sz="6000" b="0">
                <a:solidFill>
                  <a:schemeClr val="bg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A1F720BD-9862-7AEB-A51F-3262ED88CB6A}"/>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F40513D-6D67-6FD0-6264-B81ED864D59B}"/>
              </a:ext>
            </a:extLst>
          </p:cNvPr>
          <p:cNvSpPr>
            <a:spLocks noGrp="1"/>
          </p:cNvSpPr>
          <p:nvPr>
            <p:ph type="dt" sz="half" idx="10"/>
          </p:nvPr>
        </p:nvSpPr>
        <p:spPr/>
        <p:txBody>
          <a:bodyPr/>
          <a:lstStyle/>
          <a:p>
            <a:fld id="{8C9D7EB0-EBAF-7148-8605-D5931A2C8491}" type="datetimeFigureOut">
              <a:rPr lang="en-US" smtClean="0"/>
              <a:t>9/5/23</a:t>
            </a:fld>
            <a:endParaRPr lang="en-US"/>
          </a:p>
        </p:txBody>
      </p:sp>
      <p:sp>
        <p:nvSpPr>
          <p:cNvPr id="5" name="Footer Placeholder 4">
            <a:extLst>
              <a:ext uri="{FF2B5EF4-FFF2-40B4-BE49-F238E27FC236}">
                <a16:creationId xmlns:a16="http://schemas.microsoft.com/office/drawing/2014/main" id="{71A6CF3A-5944-445A-529C-BF79A9A4C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D2B0E-EEA4-EA85-5DF8-FD320FA678D3}"/>
              </a:ext>
            </a:extLst>
          </p:cNvPr>
          <p:cNvSpPr>
            <a:spLocks noGrp="1"/>
          </p:cNvSpPr>
          <p:nvPr>
            <p:ph type="sldNum" sz="quarter" idx="12"/>
          </p:nvPr>
        </p:nvSpPr>
        <p:spPr/>
        <p:txBody>
          <a:bodyPr/>
          <a:lstStyle/>
          <a:p>
            <a:fld id="{74CCEFD7-2057-E044-8DE9-C94973E50440}" type="slidenum">
              <a:rPr lang="en-US" smtClean="0"/>
              <a:t>‹#›</a:t>
            </a:fld>
            <a:endParaRPr lang="en-US"/>
          </a:p>
        </p:txBody>
      </p:sp>
    </p:spTree>
    <p:extLst>
      <p:ext uri="{BB962C8B-B14F-4D97-AF65-F5344CB8AC3E}">
        <p14:creationId xmlns:p14="http://schemas.microsoft.com/office/powerpoint/2010/main" val="71379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3DA5-396B-F4D7-6027-ED0713C7FD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10AC65-2DDC-5E38-62E1-5ABC7E6491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45D44-2249-B752-C135-5671242121DF}"/>
              </a:ext>
            </a:extLst>
          </p:cNvPr>
          <p:cNvSpPr>
            <a:spLocks noGrp="1"/>
          </p:cNvSpPr>
          <p:nvPr>
            <p:ph type="dt" sz="half" idx="10"/>
          </p:nvPr>
        </p:nvSpPr>
        <p:spPr/>
        <p:txBody>
          <a:bodyPr/>
          <a:lstStyle/>
          <a:p>
            <a:fld id="{8C9D7EB0-EBAF-7148-8605-D5931A2C8491}" type="datetimeFigureOut">
              <a:rPr lang="en-US" smtClean="0"/>
              <a:t>9/5/23</a:t>
            </a:fld>
            <a:endParaRPr lang="en-US"/>
          </a:p>
        </p:txBody>
      </p:sp>
      <p:sp>
        <p:nvSpPr>
          <p:cNvPr id="5" name="Footer Placeholder 4">
            <a:extLst>
              <a:ext uri="{FF2B5EF4-FFF2-40B4-BE49-F238E27FC236}">
                <a16:creationId xmlns:a16="http://schemas.microsoft.com/office/drawing/2014/main" id="{C890535F-AB41-9B8B-7EA1-6E5208B69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2196E-AA5F-4B6A-B0AF-EAD03945719B}"/>
              </a:ext>
            </a:extLst>
          </p:cNvPr>
          <p:cNvSpPr>
            <a:spLocks noGrp="1"/>
          </p:cNvSpPr>
          <p:nvPr>
            <p:ph type="sldNum" sz="quarter" idx="12"/>
          </p:nvPr>
        </p:nvSpPr>
        <p:spPr/>
        <p:txBody>
          <a:bodyPr/>
          <a:lstStyle/>
          <a:p>
            <a:fld id="{74CCEFD7-2057-E044-8DE9-C94973E50440}" type="slidenum">
              <a:rPr lang="en-US" smtClean="0"/>
              <a:t>‹#›</a:t>
            </a:fld>
            <a:endParaRPr lang="en-US"/>
          </a:p>
        </p:txBody>
      </p:sp>
    </p:spTree>
    <p:extLst>
      <p:ext uri="{BB962C8B-B14F-4D97-AF65-F5344CB8AC3E}">
        <p14:creationId xmlns:p14="http://schemas.microsoft.com/office/powerpoint/2010/main" val="1576993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9B579E-FD2F-BFF1-2070-EEC8DD447D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2EE16A-4833-A270-3A7B-92BE393489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81EE2-0FDF-2DC7-2723-ED2D535C9C26}"/>
              </a:ext>
            </a:extLst>
          </p:cNvPr>
          <p:cNvSpPr>
            <a:spLocks noGrp="1"/>
          </p:cNvSpPr>
          <p:nvPr>
            <p:ph type="dt" sz="half" idx="10"/>
          </p:nvPr>
        </p:nvSpPr>
        <p:spPr/>
        <p:txBody>
          <a:bodyPr/>
          <a:lstStyle/>
          <a:p>
            <a:fld id="{8C9D7EB0-EBAF-7148-8605-D5931A2C8491}" type="datetimeFigureOut">
              <a:rPr lang="en-US" smtClean="0"/>
              <a:t>9/5/23</a:t>
            </a:fld>
            <a:endParaRPr lang="en-US"/>
          </a:p>
        </p:txBody>
      </p:sp>
      <p:sp>
        <p:nvSpPr>
          <p:cNvPr id="5" name="Footer Placeholder 4">
            <a:extLst>
              <a:ext uri="{FF2B5EF4-FFF2-40B4-BE49-F238E27FC236}">
                <a16:creationId xmlns:a16="http://schemas.microsoft.com/office/drawing/2014/main" id="{E268D05E-F865-20CB-15FF-93A937961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62A1-D518-2D08-EAAD-0E165C7E5B48}"/>
              </a:ext>
            </a:extLst>
          </p:cNvPr>
          <p:cNvSpPr>
            <a:spLocks noGrp="1"/>
          </p:cNvSpPr>
          <p:nvPr>
            <p:ph type="sldNum" sz="quarter" idx="12"/>
          </p:nvPr>
        </p:nvSpPr>
        <p:spPr/>
        <p:txBody>
          <a:bodyPr/>
          <a:lstStyle/>
          <a:p>
            <a:fld id="{74CCEFD7-2057-E044-8DE9-C94973E50440}" type="slidenum">
              <a:rPr lang="en-US" smtClean="0"/>
              <a:t>‹#›</a:t>
            </a:fld>
            <a:endParaRPr lang="en-US"/>
          </a:p>
        </p:txBody>
      </p:sp>
    </p:spTree>
    <p:extLst>
      <p:ext uri="{BB962C8B-B14F-4D97-AF65-F5344CB8AC3E}">
        <p14:creationId xmlns:p14="http://schemas.microsoft.com/office/powerpoint/2010/main" val="968976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5480B2-B82C-4381-67D4-030DB4785B0B}"/>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42AB01-BB28-F4CF-85A4-4E5E93ECAA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1035E2-4BC9-10D5-75FC-E86E468EC7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59EE9-7B2E-6988-BBA8-93EA420429EE}"/>
              </a:ext>
            </a:extLst>
          </p:cNvPr>
          <p:cNvSpPr>
            <a:spLocks noGrp="1"/>
          </p:cNvSpPr>
          <p:nvPr>
            <p:ph type="dt" sz="half" idx="10"/>
          </p:nvPr>
        </p:nvSpPr>
        <p:spPr/>
        <p:txBody>
          <a:bodyPr/>
          <a:lstStyle/>
          <a:p>
            <a:fld id="{8C9D7EB0-EBAF-7148-8605-D5931A2C8491}" type="datetimeFigureOut">
              <a:rPr lang="en-US" smtClean="0"/>
              <a:t>9/5/23</a:t>
            </a:fld>
            <a:endParaRPr lang="en-US"/>
          </a:p>
        </p:txBody>
      </p:sp>
      <p:sp>
        <p:nvSpPr>
          <p:cNvPr id="5" name="Footer Placeholder 4">
            <a:extLst>
              <a:ext uri="{FF2B5EF4-FFF2-40B4-BE49-F238E27FC236}">
                <a16:creationId xmlns:a16="http://schemas.microsoft.com/office/drawing/2014/main" id="{93AA7458-DC99-25C6-7C56-FD7E87FA8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A95CA-71C2-F0DD-916D-E3F7D8A54BB4}"/>
              </a:ext>
            </a:extLst>
          </p:cNvPr>
          <p:cNvSpPr>
            <a:spLocks noGrp="1"/>
          </p:cNvSpPr>
          <p:nvPr>
            <p:ph type="sldNum" sz="quarter" idx="12"/>
          </p:nvPr>
        </p:nvSpPr>
        <p:spPr/>
        <p:txBody>
          <a:bodyPr/>
          <a:lstStyle/>
          <a:p>
            <a:fld id="{74CCEFD7-2057-E044-8DE9-C94973E50440}" type="slidenum">
              <a:rPr lang="en-US" smtClean="0"/>
              <a:t>‹#›</a:t>
            </a:fld>
            <a:endParaRPr lang="en-US"/>
          </a:p>
        </p:txBody>
      </p:sp>
    </p:spTree>
    <p:extLst>
      <p:ext uri="{BB962C8B-B14F-4D97-AF65-F5344CB8AC3E}">
        <p14:creationId xmlns:p14="http://schemas.microsoft.com/office/powerpoint/2010/main" val="2008418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8FF6-05E7-24CA-61A7-C79E9F1B62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7F1A59-5031-FE16-D26B-FAA4C5A4D3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6DDA44-7280-3F25-B78A-13E57A7A8D75}"/>
              </a:ext>
            </a:extLst>
          </p:cNvPr>
          <p:cNvSpPr>
            <a:spLocks noGrp="1"/>
          </p:cNvSpPr>
          <p:nvPr>
            <p:ph type="dt" sz="half" idx="10"/>
          </p:nvPr>
        </p:nvSpPr>
        <p:spPr/>
        <p:txBody>
          <a:bodyPr/>
          <a:lstStyle/>
          <a:p>
            <a:fld id="{8C9D7EB0-EBAF-7148-8605-D5931A2C8491}" type="datetimeFigureOut">
              <a:rPr lang="en-US" smtClean="0"/>
              <a:t>9/5/23</a:t>
            </a:fld>
            <a:endParaRPr lang="en-US"/>
          </a:p>
        </p:txBody>
      </p:sp>
      <p:sp>
        <p:nvSpPr>
          <p:cNvPr id="5" name="Footer Placeholder 4">
            <a:extLst>
              <a:ext uri="{FF2B5EF4-FFF2-40B4-BE49-F238E27FC236}">
                <a16:creationId xmlns:a16="http://schemas.microsoft.com/office/drawing/2014/main" id="{E82B33FE-2625-B839-146D-A9679BC5C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96E21-5558-CA88-07DB-A45709B38074}"/>
              </a:ext>
            </a:extLst>
          </p:cNvPr>
          <p:cNvSpPr>
            <a:spLocks noGrp="1"/>
          </p:cNvSpPr>
          <p:nvPr>
            <p:ph type="sldNum" sz="quarter" idx="12"/>
          </p:nvPr>
        </p:nvSpPr>
        <p:spPr/>
        <p:txBody>
          <a:bodyPr/>
          <a:lstStyle/>
          <a:p>
            <a:fld id="{74CCEFD7-2057-E044-8DE9-C94973E50440}" type="slidenum">
              <a:rPr lang="en-US" smtClean="0"/>
              <a:t>‹#›</a:t>
            </a:fld>
            <a:endParaRPr lang="en-US"/>
          </a:p>
        </p:txBody>
      </p:sp>
    </p:spTree>
    <p:extLst>
      <p:ext uri="{BB962C8B-B14F-4D97-AF65-F5344CB8AC3E}">
        <p14:creationId xmlns:p14="http://schemas.microsoft.com/office/powerpoint/2010/main" val="1881660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44B8-CFB7-DD6E-D4A8-6CDE842663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11538-7468-3DD1-1D75-0ADD9BA52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08426-DCA5-AD18-2FF9-F8D34C61B2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7544B4-1AD1-5629-CED1-80D898C19E8E}"/>
              </a:ext>
            </a:extLst>
          </p:cNvPr>
          <p:cNvSpPr>
            <a:spLocks noGrp="1"/>
          </p:cNvSpPr>
          <p:nvPr>
            <p:ph type="dt" sz="half" idx="10"/>
          </p:nvPr>
        </p:nvSpPr>
        <p:spPr/>
        <p:txBody>
          <a:bodyPr/>
          <a:lstStyle/>
          <a:p>
            <a:fld id="{8C9D7EB0-EBAF-7148-8605-D5931A2C8491}" type="datetimeFigureOut">
              <a:rPr lang="en-US" smtClean="0"/>
              <a:t>9/5/23</a:t>
            </a:fld>
            <a:endParaRPr lang="en-US"/>
          </a:p>
        </p:txBody>
      </p:sp>
      <p:sp>
        <p:nvSpPr>
          <p:cNvPr id="6" name="Footer Placeholder 5">
            <a:extLst>
              <a:ext uri="{FF2B5EF4-FFF2-40B4-BE49-F238E27FC236}">
                <a16:creationId xmlns:a16="http://schemas.microsoft.com/office/drawing/2014/main" id="{6CB12595-7ADA-BBDA-D23F-C4331DC90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66F6E-534C-BA0A-A172-14902938CBB2}"/>
              </a:ext>
            </a:extLst>
          </p:cNvPr>
          <p:cNvSpPr>
            <a:spLocks noGrp="1"/>
          </p:cNvSpPr>
          <p:nvPr>
            <p:ph type="sldNum" sz="quarter" idx="12"/>
          </p:nvPr>
        </p:nvSpPr>
        <p:spPr/>
        <p:txBody>
          <a:bodyPr/>
          <a:lstStyle/>
          <a:p>
            <a:fld id="{74CCEFD7-2057-E044-8DE9-C94973E50440}" type="slidenum">
              <a:rPr lang="en-US" smtClean="0"/>
              <a:t>‹#›</a:t>
            </a:fld>
            <a:endParaRPr lang="en-US"/>
          </a:p>
        </p:txBody>
      </p:sp>
    </p:spTree>
    <p:extLst>
      <p:ext uri="{BB962C8B-B14F-4D97-AF65-F5344CB8AC3E}">
        <p14:creationId xmlns:p14="http://schemas.microsoft.com/office/powerpoint/2010/main" val="294481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7033-732F-3C09-1C27-7931AFD5CB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416248-29AF-090A-7498-4C6746115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5C1CD2-FF06-2CB9-6AFA-2039AF6936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F7DB0-8CB6-FCEE-7682-64CF3C8FC3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25CD7A-3372-FEBC-9EE9-D7FE083554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83AB67-A664-3904-6D67-5A7CD7226420}"/>
              </a:ext>
            </a:extLst>
          </p:cNvPr>
          <p:cNvSpPr>
            <a:spLocks noGrp="1"/>
          </p:cNvSpPr>
          <p:nvPr>
            <p:ph type="dt" sz="half" idx="10"/>
          </p:nvPr>
        </p:nvSpPr>
        <p:spPr/>
        <p:txBody>
          <a:bodyPr/>
          <a:lstStyle/>
          <a:p>
            <a:fld id="{8C9D7EB0-EBAF-7148-8605-D5931A2C8491}" type="datetimeFigureOut">
              <a:rPr lang="en-US" smtClean="0"/>
              <a:t>9/5/23</a:t>
            </a:fld>
            <a:endParaRPr lang="en-US"/>
          </a:p>
        </p:txBody>
      </p:sp>
      <p:sp>
        <p:nvSpPr>
          <p:cNvPr id="8" name="Footer Placeholder 7">
            <a:extLst>
              <a:ext uri="{FF2B5EF4-FFF2-40B4-BE49-F238E27FC236}">
                <a16:creationId xmlns:a16="http://schemas.microsoft.com/office/drawing/2014/main" id="{D9241DC6-F452-8039-D4BD-CE8D93F2AE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A62A85-F308-94ED-FEBE-CEB919FE68A8}"/>
              </a:ext>
            </a:extLst>
          </p:cNvPr>
          <p:cNvSpPr>
            <a:spLocks noGrp="1"/>
          </p:cNvSpPr>
          <p:nvPr>
            <p:ph type="sldNum" sz="quarter" idx="12"/>
          </p:nvPr>
        </p:nvSpPr>
        <p:spPr/>
        <p:txBody>
          <a:bodyPr/>
          <a:lstStyle/>
          <a:p>
            <a:fld id="{74CCEFD7-2057-E044-8DE9-C94973E50440}" type="slidenum">
              <a:rPr lang="en-US" smtClean="0"/>
              <a:t>‹#›</a:t>
            </a:fld>
            <a:endParaRPr lang="en-US"/>
          </a:p>
        </p:txBody>
      </p:sp>
    </p:spTree>
    <p:extLst>
      <p:ext uri="{BB962C8B-B14F-4D97-AF65-F5344CB8AC3E}">
        <p14:creationId xmlns:p14="http://schemas.microsoft.com/office/powerpoint/2010/main" val="3467677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CA14-D3E4-E34B-9C81-80817BAE67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31C02C-8677-F047-3984-6831DB421DE5}"/>
              </a:ext>
            </a:extLst>
          </p:cNvPr>
          <p:cNvSpPr>
            <a:spLocks noGrp="1"/>
          </p:cNvSpPr>
          <p:nvPr>
            <p:ph type="dt" sz="half" idx="10"/>
          </p:nvPr>
        </p:nvSpPr>
        <p:spPr/>
        <p:txBody>
          <a:bodyPr/>
          <a:lstStyle/>
          <a:p>
            <a:fld id="{8C9D7EB0-EBAF-7148-8605-D5931A2C8491}" type="datetimeFigureOut">
              <a:rPr lang="en-US" smtClean="0"/>
              <a:t>9/5/23</a:t>
            </a:fld>
            <a:endParaRPr lang="en-US"/>
          </a:p>
        </p:txBody>
      </p:sp>
      <p:sp>
        <p:nvSpPr>
          <p:cNvPr id="4" name="Footer Placeholder 3">
            <a:extLst>
              <a:ext uri="{FF2B5EF4-FFF2-40B4-BE49-F238E27FC236}">
                <a16:creationId xmlns:a16="http://schemas.microsoft.com/office/drawing/2014/main" id="{5BE6476C-89CF-5A91-EBCE-073B4483B4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D6B397-89D8-4EAB-7862-B5ACD573D399}"/>
              </a:ext>
            </a:extLst>
          </p:cNvPr>
          <p:cNvSpPr>
            <a:spLocks noGrp="1"/>
          </p:cNvSpPr>
          <p:nvPr>
            <p:ph type="sldNum" sz="quarter" idx="12"/>
          </p:nvPr>
        </p:nvSpPr>
        <p:spPr/>
        <p:txBody>
          <a:bodyPr/>
          <a:lstStyle/>
          <a:p>
            <a:fld id="{74CCEFD7-2057-E044-8DE9-C94973E50440}" type="slidenum">
              <a:rPr lang="en-US" smtClean="0"/>
              <a:t>‹#›</a:t>
            </a:fld>
            <a:endParaRPr lang="en-US"/>
          </a:p>
        </p:txBody>
      </p:sp>
    </p:spTree>
    <p:extLst>
      <p:ext uri="{BB962C8B-B14F-4D97-AF65-F5344CB8AC3E}">
        <p14:creationId xmlns:p14="http://schemas.microsoft.com/office/powerpoint/2010/main" val="120079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B27BB1-59B0-B43B-1BD7-8379CEA8D34C}"/>
              </a:ext>
            </a:extLst>
          </p:cNvPr>
          <p:cNvSpPr>
            <a:spLocks noGrp="1"/>
          </p:cNvSpPr>
          <p:nvPr>
            <p:ph type="dt" sz="half" idx="10"/>
          </p:nvPr>
        </p:nvSpPr>
        <p:spPr/>
        <p:txBody>
          <a:bodyPr/>
          <a:lstStyle/>
          <a:p>
            <a:fld id="{8C9D7EB0-EBAF-7148-8605-D5931A2C8491}" type="datetimeFigureOut">
              <a:rPr lang="en-US" smtClean="0"/>
              <a:t>9/5/23</a:t>
            </a:fld>
            <a:endParaRPr lang="en-US"/>
          </a:p>
        </p:txBody>
      </p:sp>
      <p:sp>
        <p:nvSpPr>
          <p:cNvPr id="3" name="Footer Placeholder 2">
            <a:extLst>
              <a:ext uri="{FF2B5EF4-FFF2-40B4-BE49-F238E27FC236}">
                <a16:creationId xmlns:a16="http://schemas.microsoft.com/office/drawing/2014/main" id="{BDB839B5-E6D9-9E20-CC8D-5A8BA47EB3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6951BF-507B-90C8-62D1-1B24321DB502}"/>
              </a:ext>
            </a:extLst>
          </p:cNvPr>
          <p:cNvSpPr>
            <a:spLocks noGrp="1"/>
          </p:cNvSpPr>
          <p:nvPr>
            <p:ph type="sldNum" sz="quarter" idx="12"/>
          </p:nvPr>
        </p:nvSpPr>
        <p:spPr/>
        <p:txBody>
          <a:bodyPr/>
          <a:lstStyle/>
          <a:p>
            <a:fld id="{74CCEFD7-2057-E044-8DE9-C94973E50440}" type="slidenum">
              <a:rPr lang="en-US" smtClean="0"/>
              <a:t>‹#›</a:t>
            </a:fld>
            <a:endParaRPr lang="en-US"/>
          </a:p>
        </p:txBody>
      </p:sp>
    </p:spTree>
    <p:extLst>
      <p:ext uri="{BB962C8B-B14F-4D97-AF65-F5344CB8AC3E}">
        <p14:creationId xmlns:p14="http://schemas.microsoft.com/office/powerpoint/2010/main" val="367986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A0C4E-693F-A1F8-CC6D-31697864A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77F91E-12C8-80F7-F841-CAB07D230E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F4D1EA-34B9-1D7D-57EA-C9D75CCEA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9592A4-5143-3D82-57DA-60796194AF7C}"/>
              </a:ext>
            </a:extLst>
          </p:cNvPr>
          <p:cNvSpPr>
            <a:spLocks noGrp="1"/>
          </p:cNvSpPr>
          <p:nvPr>
            <p:ph type="dt" sz="half" idx="10"/>
          </p:nvPr>
        </p:nvSpPr>
        <p:spPr/>
        <p:txBody>
          <a:bodyPr/>
          <a:lstStyle/>
          <a:p>
            <a:fld id="{8C9D7EB0-EBAF-7148-8605-D5931A2C8491}" type="datetimeFigureOut">
              <a:rPr lang="en-US" smtClean="0"/>
              <a:t>9/5/23</a:t>
            </a:fld>
            <a:endParaRPr lang="en-US"/>
          </a:p>
        </p:txBody>
      </p:sp>
      <p:sp>
        <p:nvSpPr>
          <p:cNvPr id="6" name="Footer Placeholder 5">
            <a:extLst>
              <a:ext uri="{FF2B5EF4-FFF2-40B4-BE49-F238E27FC236}">
                <a16:creationId xmlns:a16="http://schemas.microsoft.com/office/drawing/2014/main" id="{6E5C4F07-8406-B33D-A0D8-904C56894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AC1E4-AA81-63D5-D89F-76BC861D1802}"/>
              </a:ext>
            </a:extLst>
          </p:cNvPr>
          <p:cNvSpPr>
            <a:spLocks noGrp="1"/>
          </p:cNvSpPr>
          <p:nvPr>
            <p:ph type="sldNum" sz="quarter" idx="12"/>
          </p:nvPr>
        </p:nvSpPr>
        <p:spPr/>
        <p:txBody>
          <a:bodyPr/>
          <a:lstStyle/>
          <a:p>
            <a:fld id="{74CCEFD7-2057-E044-8DE9-C94973E50440}" type="slidenum">
              <a:rPr lang="en-US" smtClean="0"/>
              <a:t>‹#›</a:t>
            </a:fld>
            <a:endParaRPr lang="en-US"/>
          </a:p>
        </p:txBody>
      </p:sp>
    </p:spTree>
    <p:extLst>
      <p:ext uri="{BB962C8B-B14F-4D97-AF65-F5344CB8AC3E}">
        <p14:creationId xmlns:p14="http://schemas.microsoft.com/office/powerpoint/2010/main" val="174811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FE79-16C8-FE0D-D18B-02C161F533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4CAE67-A1B8-E2D2-F4E3-D4CDE1D182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5BF5DA-D99B-9EB8-09F4-9D4ED1A31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63810A-8FFD-F6FD-6E39-79C0C3C5212E}"/>
              </a:ext>
            </a:extLst>
          </p:cNvPr>
          <p:cNvSpPr>
            <a:spLocks noGrp="1"/>
          </p:cNvSpPr>
          <p:nvPr>
            <p:ph type="dt" sz="half" idx="10"/>
          </p:nvPr>
        </p:nvSpPr>
        <p:spPr/>
        <p:txBody>
          <a:bodyPr/>
          <a:lstStyle/>
          <a:p>
            <a:fld id="{8C9D7EB0-EBAF-7148-8605-D5931A2C8491}" type="datetimeFigureOut">
              <a:rPr lang="en-US" smtClean="0"/>
              <a:t>9/5/23</a:t>
            </a:fld>
            <a:endParaRPr lang="en-US"/>
          </a:p>
        </p:txBody>
      </p:sp>
      <p:sp>
        <p:nvSpPr>
          <p:cNvPr id="6" name="Footer Placeholder 5">
            <a:extLst>
              <a:ext uri="{FF2B5EF4-FFF2-40B4-BE49-F238E27FC236}">
                <a16:creationId xmlns:a16="http://schemas.microsoft.com/office/drawing/2014/main" id="{763058E7-5849-2B4E-E32F-DD325854D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DD847-44A4-2F34-591C-A3149B237351}"/>
              </a:ext>
            </a:extLst>
          </p:cNvPr>
          <p:cNvSpPr>
            <a:spLocks noGrp="1"/>
          </p:cNvSpPr>
          <p:nvPr>
            <p:ph type="sldNum" sz="quarter" idx="12"/>
          </p:nvPr>
        </p:nvSpPr>
        <p:spPr/>
        <p:txBody>
          <a:bodyPr/>
          <a:lstStyle/>
          <a:p>
            <a:fld id="{74CCEFD7-2057-E044-8DE9-C94973E50440}" type="slidenum">
              <a:rPr lang="en-US" smtClean="0"/>
              <a:t>‹#›</a:t>
            </a:fld>
            <a:endParaRPr lang="en-US"/>
          </a:p>
        </p:txBody>
      </p:sp>
    </p:spTree>
    <p:extLst>
      <p:ext uri="{BB962C8B-B14F-4D97-AF65-F5344CB8AC3E}">
        <p14:creationId xmlns:p14="http://schemas.microsoft.com/office/powerpoint/2010/main" val="1961489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A400B4-2C4E-9AD9-FBB0-2ACFCF7B2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0F60D7-54E2-8CFE-3304-A020B36A3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EFF679-D7BE-7D58-3F64-1FD400092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D7EB0-EBAF-7148-8605-D5931A2C8491}" type="datetimeFigureOut">
              <a:rPr lang="en-US" smtClean="0"/>
              <a:t>9/5/23</a:t>
            </a:fld>
            <a:endParaRPr lang="en-US"/>
          </a:p>
        </p:txBody>
      </p:sp>
      <p:sp>
        <p:nvSpPr>
          <p:cNvPr id="5" name="Footer Placeholder 4">
            <a:extLst>
              <a:ext uri="{FF2B5EF4-FFF2-40B4-BE49-F238E27FC236}">
                <a16:creationId xmlns:a16="http://schemas.microsoft.com/office/drawing/2014/main" id="{A8BD516F-E70B-7384-BE26-AB00D2CAE2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C27951-7F7F-C44C-DE2E-8463E45DD3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CCEFD7-2057-E044-8DE9-C94973E50440}" type="slidenum">
              <a:rPr lang="en-US" smtClean="0"/>
              <a:t>‹#›</a:t>
            </a:fld>
            <a:endParaRPr lang="en-US"/>
          </a:p>
        </p:txBody>
      </p:sp>
    </p:spTree>
    <p:extLst>
      <p:ext uri="{BB962C8B-B14F-4D97-AF65-F5344CB8AC3E}">
        <p14:creationId xmlns:p14="http://schemas.microsoft.com/office/powerpoint/2010/main" val="2249826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D03853-3128-9DD4-798D-FE60B4F8EAEC}"/>
              </a:ext>
            </a:extLst>
          </p:cNvPr>
          <p:cNvSpPr>
            <a:spLocks noGrp="1"/>
          </p:cNvSpPr>
          <p:nvPr>
            <p:ph type="ctrTitle"/>
          </p:nvPr>
        </p:nvSpPr>
        <p:spPr>
          <a:xfrm>
            <a:off x="1411044" y="2785632"/>
            <a:ext cx="9369911" cy="643368"/>
          </a:xfrm>
        </p:spPr>
        <p:txBody>
          <a:bodyPr anchor="ctr">
            <a:noAutofit/>
          </a:bodyPr>
          <a:lstStyle/>
          <a:p>
            <a:pPr algn="l"/>
            <a:r>
              <a:rPr lang="en-ID" sz="4800" b="1" i="1" dirty="0">
                <a:solidFill>
                  <a:schemeClr val="bg1"/>
                </a:solidFill>
                <a:latin typeface="Calibri" panose="020F0502020204030204" pitchFamily="34" charset="0"/>
                <a:cs typeface="Calibri" panose="020F0502020204030204" pitchFamily="34" charset="0"/>
              </a:rPr>
              <a:t>Data Engineer Final Project</a:t>
            </a:r>
            <a:endParaRPr lang="en-US" sz="4800" b="1" i="1" dirty="0">
              <a:solidFill>
                <a:schemeClr val="bg1"/>
              </a:solidFill>
              <a:latin typeface="Calibri" panose="020F0502020204030204" pitchFamily="34" charset="0"/>
              <a:cs typeface="Calibri" panose="020F0502020204030204" pitchFamily="34" charset="0"/>
            </a:endParaRPr>
          </a:p>
        </p:txBody>
      </p:sp>
      <p:sp>
        <p:nvSpPr>
          <p:cNvPr id="5" name="Subtitle 2">
            <a:extLst>
              <a:ext uri="{FF2B5EF4-FFF2-40B4-BE49-F238E27FC236}">
                <a16:creationId xmlns:a16="http://schemas.microsoft.com/office/drawing/2014/main" id="{13D1CC3E-8CBD-5B8D-078B-D5AD7ACE2961}"/>
              </a:ext>
            </a:extLst>
          </p:cNvPr>
          <p:cNvSpPr>
            <a:spLocks noGrp="1"/>
          </p:cNvSpPr>
          <p:nvPr>
            <p:ph type="subTitle" idx="1"/>
          </p:nvPr>
        </p:nvSpPr>
        <p:spPr>
          <a:xfrm>
            <a:off x="1434350" y="3493325"/>
            <a:ext cx="4848116" cy="292230"/>
          </a:xfrm>
        </p:spPr>
        <p:txBody>
          <a:bodyPr anchor="ctr">
            <a:normAutofit lnSpcReduction="10000"/>
          </a:bodyPr>
          <a:lstStyle/>
          <a:p>
            <a:pPr algn="l"/>
            <a:r>
              <a:rPr lang="en-US" sz="1600" dirty="0"/>
              <a:t>Shell Scripting, Data Transformation, Data Cleansing</a:t>
            </a:r>
          </a:p>
        </p:txBody>
      </p:sp>
      <p:sp>
        <p:nvSpPr>
          <p:cNvPr id="6" name="Subtitle 2">
            <a:extLst>
              <a:ext uri="{FF2B5EF4-FFF2-40B4-BE49-F238E27FC236}">
                <a16:creationId xmlns:a16="http://schemas.microsoft.com/office/drawing/2014/main" id="{442ADE1B-F20F-8A0C-BAEA-F06FA96F68E9}"/>
              </a:ext>
            </a:extLst>
          </p:cNvPr>
          <p:cNvSpPr txBox="1">
            <a:spLocks/>
          </p:cNvSpPr>
          <p:nvPr/>
        </p:nvSpPr>
        <p:spPr>
          <a:xfrm>
            <a:off x="1411043" y="2276321"/>
            <a:ext cx="4410637" cy="44498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rPr>
              <a:t>Data Engineer | Virtual Internship</a:t>
            </a:r>
          </a:p>
        </p:txBody>
      </p:sp>
    </p:spTree>
    <p:extLst>
      <p:ext uri="{BB962C8B-B14F-4D97-AF65-F5344CB8AC3E}">
        <p14:creationId xmlns:p14="http://schemas.microsoft.com/office/powerpoint/2010/main" val="615577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4AD8E54-0907-9FEC-549C-89123D7D7C98}"/>
              </a:ext>
            </a:extLst>
          </p:cNvPr>
          <p:cNvSpPr>
            <a:spLocks noGrp="1"/>
          </p:cNvSpPr>
          <p:nvPr>
            <p:ph idx="1"/>
          </p:nvPr>
        </p:nvSpPr>
        <p:spPr>
          <a:xfrm>
            <a:off x="731519" y="2488517"/>
            <a:ext cx="5572461" cy="641960"/>
          </a:xfrm>
        </p:spPr>
        <p:txBody>
          <a:bodyPr anchor="ctr">
            <a:noAutofit/>
          </a:bodyPr>
          <a:lstStyle/>
          <a:p>
            <a:pPr marL="0" indent="0">
              <a:buNone/>
            </a:pPr>
            <a:r>
              <a:rPr lang="en-ID" sz="2300" b="1" dirty="0">
                <a:solidFill>
                  <a:srgbClr val="01642E"/>
                </a:solidFill>
              </a:rPr>
              <a:t>Insert below data into the table:</a:t>
            </a:r>
          </a:p>
        </p:txBody>
      </p:sp>
      <p:pic>
        <p:nvPicPr>
          <p:cNvPr id="6" name="Picture 5">
            <a:extLst>
              <a:ext uri="{FF2B5EF4-FFF2-40B4-BE49-F238E27FC236}">
                <a16:creationId xmlns:a16="http://schemas.microsoft.com/office/drawing/2014/main" id="{4C624A63-5718-1EBF-5904-ACB0476A005F}"/>
              </a:ext>
            </a:extLst>
          </p:cNvPr>
          <p:cNvPicPr>
            <a:picLocks noChangeAspect="1"/>
          </p:cNvPicPr>
          <p:nvPr/>
        </p:nvPicPr>
        <p:blipFill>
          <a:blip r:embed="rId2"/>
          <a:stretch>
            <a:fillRect/>
          </a:stretch>
        </p:blipFill>
        <p:spPr>
          <a:xfrm>
            <a:off x="834091" y="3130477"/>
            <a:ext cx="4340337" cy="1012497"/>
          </a:xfrm>
          <a:prstGeom prst="rect">
            <a:avLst/>
          </a:prstGeom>
        </p:spPr>
      </p:pic>
      <p:pic>
        <p:nvPicPr>
          <p:cNvPr id="9" name="Picture 8">
            <a:extLst>
              <a:ext uri="{FF2B5EF4-FFF2-40B4-BE49-F238E27FC236}">
                <a16:creationId xmlns:a16="http://schemas.microsoft.com/office/drawing/2014/main" id="{6650EDF1-886F-8B88-E39A-2695D6F44056}"/>
              </a:ext>
            </a:extLst>
          </p:cNvPr>
          <p:cNvPicPr>
            <a:picLocks noChangeAspect="1"/>
          </p:cNvPicPr>
          <p:nvPr/>
        </p:nvPicPr>
        <p:blipFill>
          <a:blip r:embed="rId3"/>
          <a:stretch>
            <a:fillRect/>
          </a:stretch>
        </p:blipFill>
        <p:spPr>
          <a:xfrm>
            <a:off x="5448455" y="2172574"/>
            <a:ext cx="6273916" cy="2512851"/>
          </a:xfrm>
          <a:prstGeom prst="rect">
            <a:avLst/>
          </a:prstGeom>
        </p:spPr>
      </p:pic>
    </p:spTree>
    <p:extLst>
      <p:ext uri="{BB962C8B-B14F-4D97-AF65-F5344CB8AC3E}">
        <p14:creationId xmlns:p14="http://schemas.microsoft.com/office/powerpoint/2010/main" val="3484916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4AD8E54-0907-9FEC-549C-89123D7D7C98}"/>
              </a:ext>
            </a:extLst>
          </p:cNvPr>
          <p:cNvSpPr>
            <a:spLocks noGrp="1"/>
          </p:cNvSpPr>
          <p:nvPr>
            <p:ph idx="1"/>
          </p:nvPr>
        </p:nvSpPr>
        <p:spPr>
          <a:xfrm>
            <a:off x="634700" y="2649880"/>
            <a:ext cx="5572461" cy="1558239"/>
          </a:xfrm>
        </p:spPr>
        <p:txBody>
          <a:bodyPr anchor="ctr">
            <a:noAutofit/>
          </a:bodyPr>
          <a:lstStyle/>
          <a:p>
            <a:pPr marL="0" indent="0">
              <a:buNone/>
            </a:pPr>
            <a:r>
              <a:rPr lang="en-ID" sz="2300" b="1" dirty="0">
                <a:solidFill>
                  <a:srgbClr val="01642E"/>
                </a:solidFill>
              </a:rPr>
              <a:t>Show </a:t>
            </a:r>
            <a:r>
              <a:rPr lang="en-ID" sz="2300" b="1" dirty="0" err="1">
                <a:solidFill>
                  <a:srgbClr val="01642E"/>
                </a:solidFill>
              </a:rPr>
              <a:t>Item_name</a:t>
            </a:r>
            <a:r>
              <a:rPr lang="en-ID" sz="2300" b="1" dirty="0">
                <a:solidFill>
                  <a:srgbClr val="01642E"/>
                </a:solidFill>
              </a:rPr>
              <a:t> that has the highest number in </a:t>
            </a:r>
            <a:r>
              <a:rPr lang="en-ID" sz="2300" b="1" dirty="0" err="1">
                <a:solidFill>
                  <a:srgbClr val="01642E"/>
                </a:solidFill>
              </a:rPr>
              <a:t>Item_total</a:t>
            </a:r>
            <a:r>
              <a:rPr lang="en-ID" sz="2300" b="1" dirty="0">
                <a:solidFill>
                  <a:srgbClr val="01642E"/>
                </a:solidFill>
              </a:rPr>
              <a:t>.</a:t>
            </a:r>
          </a:p>
        </p:txBody>
      </p:sp>
      <p:pic>
        <p:nvPicPr>
          <p:cNvPr id="3" name="Picture 2">
            <a:extLst>
              <a:ext uri="{FF2B5EF4-FFF2-40B4-BE49-F238E27FC236}">
                <a16:creationId xmlns:a16="http://schemas.microsoft.com/office/drawing/2014/main" id="{3346AD1F-31D5-C205-2568-60F19CFB0FE1}"/>
              </a:ext>
            </a:extLst>
          </p:cNvPr>
          <p:cNvPicPr>
            <a:picLocks noChangeAspect="1"/>
          </p:cNvPicPr>
          <p:nvPr/>
        </p:nvPicPr>
        <p:blipFill>
          <a:blip r:embed="rId2"/>
          <a:stretch>
            <a:fillRect/>
          </a:stretch>
        </p:blipFill>
        <p:spPr>
          <a:xfrm>
            <a:off x="5273528" y="2308755"/>
            <a:ext cx="6549125" cy="2240489"/>
          </a:xfrm>
          <a:prstGeom prst="rect">
            <a:avLst/>
          </a:prstGeom>
        </p:spPr>
      </p:pic>
    </p:spTree>
    <p:extLst>
      <p:ext uri="{BB962C8B-B14F-4D97-AF65-F5344CB8AC3E}">
        <p14:creationId xmlns:p14="http://schemas.microsoft.com/office/powerpoint/2010/main" val="240372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4AD8E54-0907-9FEC-549C-89123D7D7C98}"/>
              </a:ext>
            </a:extLst>
          </p:cNvPr>
          <p:cNvSpPr>
            <a:spLocks noGrp="1"/>
          </p:cNvSpPr>
          <p:nvPr>
            <p:ph idx="1"/>
          </p:nvPr>
        </p:nvSpPr>
        <p:spPr>
          <a:xfrm>
            <a:off x="978945" y="2649880"/>
            <a:ext cx="4539728" cy="1558239"/>
          </a:xfrm>
        </p:spPr>
        <p:txBody>
          <a:bodyPr anchor="ctr">
            <a:noAutofit/>
          </a:bodyPr>
          <a:lstStyle/>
          <a:p>
            <a:pPr marL="0" indent="0">
              <a:buNone/>
            </a:pPr>
            <a:r>
              <a:rPr lang="en-ID" sz="2400" b="1" dirty="0">
                <a:solidFill>
                  <a:srgbClr val="01642E"/>
                </a:solidFill>
              </a:rPr>
              <a:t>Update the </a:t>
            </a:r>
            <a:r>
              <a:rPr lang="en-ID" sz="2400" b="1" dirty="0" err="1">
                <a:solidFill>
                  <a:srgbClr val="01642E"/>
                </a:solidFill>
              </a:rPr>
              <a:t>Item_price</a:t>
            </a:r>
            <a:r>
              <a:rPr lang="en-ID" sz="2400" b="1" dirty="0">
                <a:solidFill>
                  <a:srgbClr val="01642E"/>
                </a:solidFill>
              </a:rPr>
              <a:t> of the output of question bullet.</a:t>
            </a:r>
          </a:p>
        </p:txBody>
      </p:sp>
      <p:pic>
        <p:nvPicPr>
          <p:cNvPr id="4" name="Picture 3">
            <a:extLst>
              <a:ext uri="{FF2B5EF4-FFF2-40B4-BE49-F238E27FC236}">
                <a16:creationId xmlns:a16="http://schemas.microsoft.com/office/drawing/2014/main" id="{38CD3593-9ED8-CFBA-C7BF-BDD66EA63378}"/>
              </a:ext>
            </a:extLst>
          </p:cNvPr>
          <p:cNvPicPr>
            <a:picLocks noChangeAspect="1"/>
          </p:cNvPicPr>
          <p:nvPr/>
        </p:nvPicPr>
        <p:blipFill>
          <a:blip r:embed="rId2"/>
          <a:stretch>
            <a:fillRect/>
          </a:stretch>
        </p:blipFill>
        <p:spPr>
          <a:xfrm>
            <a:off x="5271248" y="1466896"/>
            <a:ext cx="6827669" cy="3924208"/>
          </a:xfrm>
          <a:prstGeom prst="rect">
            <a:avLst/>
          </a:prstGeom>
        </p:spPr>
      </p:pic>
    </p:spTree>
    <p:extLst>
      <p:ext uri="{BB962C8B-B14F-4D97-AF65-F5344CB8AC3E}">
        <p14:creationId xmlns:p14="http://schemas.microsoft.com/office/powerpoint/2010/main" val="67234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4AD8E54-0907-9FEC-549C-89123D7D7C98}"/>
              </a:ext>
            </a:extLst>
          </p:cNvPr>
          <p:cNvSpPr>
            <a:spLocks noGrp="1"/>
          </p:cNvSpPr>
          <p:nvPr>
            <p:ph idx="1"/>
          </p:nvPr>
        </p:nvSpPr>
        <p:spPr>
          <a:xfrm>
            <a:off x="978945" y="2649880"/>
            <a:ext cx="4539728" cy="1558239"/>
          </a:xfrm>
        </p:spPr>
        <p:txBody>
          <a:bodyPr anchor="ctr">
            <a:noAutofit/>
          </a:bodyPr>
          <a:lstStyle/>
          <a:p>
            <a:pPr marL="0" indent="0">
              <a:buNone/>
            </a:pPr>
            <a:r>
              <a:rPr lang="en-ID" sz="2400" b="1" dirty="0">
                <a:solidFill>
                  <a:srgbClr val="01642E"/>
                </a:solidFill>
              </a:rPr>
              <a:t>What will happen if we insert another </a:t>
            </a:r>
            <a:r>
              <a:rPr lang="en-ID" sz="2400" b="1" dirty="0" err="1">
                <a:solidFill>
                  <a:srgbClr val="01642E"/>
                </a:solidFill>
              </a:rPr>
              <a:t>Item_name</a:t>
            </a:r>
            <a:r>
              <a:rPr lang="en-ID" sz="2400" b="1" dirty="0">
                <a:solidFill>
                  <a:srgbClr val="01642E"/>
                </a:solidFill>
              </a:rPr>
              <a:t> with </a:t>
            </a:r>
            <a:r>
              <a:rPr lang="en-ID" sz="2400" b="1" dirty="0" err="1">
                <a:solidFill>
                  <a:srgbClr val="01642E"/>
                </a:solidFill>
              </a:rPr>
              <a:t>Item_code</a:t>
            </a:r>
            <a:r>
              <a:rPr lang="en-ID" sz="2400" b="1" dirty="0">
                <a:solidFill>
                  <a:srgbClr val="01642E"/>
                </a:solidFill>
              </a:rPr>
              <a:t> of 2343 into the table?</a:t>
            </a:r>
          </a:p>
        </p:txBody>
      </p:sp>
      <p:sp>
        <p:nvSpPr>
          <p:cNvPr id="2" name="Content Placeholder 2">
            <a:extLst>
              <a:ext uri="{FF2B5EF4-FFF2-40B4-BE49-F238E27FC236}">
                <a16:creationId xmlns:a16="http://schemas.microsoft.com/office/drawing/2014/main" id="{322409CB-A51C-02CF-984E-31859A37EDB3}"/>
              </a:ext>
            </a:extLst>
          </p:cNvPr>
          <p:cNvSpPr txBox="1">
            <a:spLocks/>
          </p:cNvSpPr>
          <p:nvPr/>
        </p:nvSpPr>
        <p:spPr>
          <a:xfrm>
            <a:off x="6219712" y="2649880"/>
            <a:ext cx="4539728" cy="155823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ID" sz="1600" i="0" dirty="0">
                <a:effectLst/>
                <a:latin typeface="Söhne"/>
              </a:rPr>
              <a:t>It cannot be performed because the '</a:t>
            </a:r>
            <a:r>
              <a:rPr lang="en-ID" sz="1600" i="0" dirty="0" err="1">
                <a:effectLst/>
                <a:latin typeface="Söhne"/>
              </a:rPr>
              <a:t>item_code</a:t>
            </a:r>
            <a:r>
              <a:rPr lang="en-ID" sz="1600" i="0" dirty="0">
                <a:effectLst/>
                <a:latin typeface="Söhne"/>
              </a:rPr>
              <a:t>' field already contains an item with the code '2343,' and this field has a </a:t>
            </a:r>
            <a:r>
              <a:rPr lang="en-ID" sz="1600" b="1" i="0" dirty="0">
                <a:solidFill>
                  <a:srgbClr val="01642E"/>
                </a:solidFill>
                <a:effectLst/>
                <a:latin typeface="Söhne"/>
              </a:rPr>
              <a:t>unique constraint </a:t>
            </a:r>
            <a:r>
              <a:rPr lang="en-ID" sz="1600" i="0" dirty="0">
                <a:effectLst/>
                <a:latin typeface="Söhne"/>
              </a:rPr>
              <a:t>that prevents the addition of new records with the same value.</a:t>
            </a:r>
            <a:endParaRPr lang="en-ID" sz="1600" dirty="0"/>
          </a:p>
        </p:txBody>
      </p:sp>
    </p:spTree>
    <p:extLst>
      <p:ext uri="{BB962C8B-B14F-4D97-AF65-F5344CB8AC3E}">
        <p14:creationId xmlns:p14="http://schemas.microsoft.com/office/powerpoint/2010/main" val="424937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4AD8E54-0907-9FEC-549C-89123D7D7C98}"/>
              </a:ext>
            </a:extLst>
          </p:cNvPr>
          <p:cNvSpPr>
            <a:spLocks noGrp="1"/>
          </p:cNvSpPr>
          <p:nvPr>
            <p:ph idx="1"/>
          </p:nvPr>
        </p:nvSpPr>
        <p:spPr>
          <a:xfrm>
            <a:off x="978945" y="2649880"/>
            <a:ext cx="4539728" cy="1558239"/>
          </a:xfrm>
        </p:spPr>
        <p:txBody>
          <a:bodyPr anchor="ctr">
            <a:noAutofit/>
          </a:bodyPr>
          <a:lstStyle/>
          <a:p>
            <a:pPr marL="0" indent="0">
              <a:buNone/>
            </a:pPr>
            <a:r>
              <a:rPr lang="en-ID" sz="2400" b="1" dirty="0">
                <a:solidFill>
                  <a:srgbClr val="01642E"/>
                </a:solidFill>
              </a:rPr>
              <a:t>Delete the </a:t>
            </a:r>
            <a:r>
              <a:rPr lang="en-ID" sz="2400" b="1" dirty="0" err="1">
                <a:solidFill>
                  <a:srgbClr val="01642E"/>
                </a:solidFill>
              </a:rPr>
              <a:t>Item_name</a:t>
            </a:r>
            <a:r>
              <a:rPr lang="en-ID" sz="2400" b="1" dirty="0">
                <a:solidFill>
                  <a:srgbClr val="01642E"/>
                </a:solidFill>
              </a:rPr>
              <a:t> that has the lowest number of </a:t>
            </a:r>
            <a:r>
              <a:rPr lang="en-ID" sz="2400" b="1" dirty="0" err="1">
                <a:solidFill>
                  <a:srgbClr val="01642E"/>
                </a:solidFill>
              </a:rPr>
              <a:t>Item_total</a:t>
            </a:r>
            <a:r>
              <a:rPr lang="en-ID" sz="2400" b="1" dirty="0">
                <a:solidFill>
                  <a:srgbClr val="01642E"/>
                </a:solidFill>
              </a:rPr>
              <a:t>.</a:t>
            </a:r>
          </a:p>
        </p:txBody>
      </p:sp>
      <p:pic>
        <p:nvPicPr>
          <p:cNvPr id="3" name="Picture 2">
            <a:extLst>
              <a:ext uri="{FF2B5EF4-FFF2-40B4-BE49-F238E27FC236}">
                <a16:creationId xmlns:a16="http://schemas.microsoft.com/office/drawing/2014/main" id="{F30DAEA9-D9EB-B1FA-8271-2B6E76683721}"/>
              </a:ext>
            </a:extLst>
          </p:cNvPr>
          <p:cNvPicPr>
            <a:picLocks noChangeAspect="1"/>
          </p:cNvPicPr>
          <p:nvPr/>
        </p:nvPicPr>
        <p:blipFill>
          <a:blip r:embed="rId2"/>
          <a:stretch>
            <a:fillRect/>
          </a:stretch>
        </p:blipFill>
        <p:spPr>
          <a:xfrm>
            <a:off x="5518673" y="2459023"/>
            <a:ext cx="6166844" cy="1939953"/>
          </a:xfrm>
          <a:prstGeom prst="rect">
            <a:avLst/>
          </a:prstGeom>
        </p:spPr>
      </p:pic>
    </p:spTree>
    <p:extLst>
      <p:ext uri="{BB962C8B-B14F-4D97-AF65-F5344CB8AC3E}">
        <p14:creationId xmlns:p14="http://schemas.microsoft.com/office/powerpoint/2010/main" val="4078497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D03853-3128-9DD4-798D-FE60B4F8EAEC}"/>
              </a:ext>
            </a:extLst>
          </p:cNvPr>
          <p:cNvSpPr>
            <a:spLocks noGrp="1"/>
          </p:cNvSpPr>
          <p:nvPr>
            <p:ph type="ctrTitle"/>
          </p:nvPr>
        </p:nvSpPr>
        <p:spPr>
          <a:xfrm>
            <a:off x="1411044" y="2785632"/>
            <a:ext cx="9369911" cy="643368"/>
          </a:xfrm>
        </p:spPr>
        <p:txBody>
          <a:bodyPr anchor="ctr">
            <a:noAutofit/>
          </a:bodyPr>
          <a:lstStyle/>
          <a:p>
            <a:pPr algn="l"/>
            <a:r>
              <a:rPr lang="en-ID" sz="4800" b="1" i="1" dirty="0">
                <a:solidFill>
                  <a:schemeClr val="bg1"/>
                </a:solidFill>
                <a:latin typeface="Calibri" panose="020F0502020204030204" pitchFamily="34" charset="0"/>
                <a:cs typeface="Calibri" panose="020F0502020204030204" pitchFamily="34" charset="0"/>
              </a:rPr>
              <a:t>Customer Orders Table</a:t>
            </a:r>
            <a:endParaRPr lang="en-US" sz="4800" b="1" i="1" dirty="0">
              <a:solidFill>
                <a:schemeClr val="bg1"/>
              </a:solidFill>
              <a:latin typeface="Calibri" panose="020F0502020204030204" pitchFamily="34" charset="0"/>
              <a:cs typeface="Calibri" panose="020F0502020204030204" pitchFamily="34" charset="0"/>
            </a:endParaRPr>
          </a:p>
        </p:txBody>
      </p:sp>
      <p:sp>
        <p:nvSpPr>
          <p:cNvPr id="5" name="Subtitle 2">
            <a:extLst>
              <a:ext uri="{FF2B5EF4-FFF2-40B4-BE49-F238E27FC236}">
                <a16:creationId xmlns:a16="http://schemas.microsoft.com/office/drawing/2014/main" id="{13D1CC3E-8CBD-5B8D-078B-D5AD7ACE2961}"/>
              </a:ext>
            </a:extLst>
          </p:cNvPr>
          <p:cNvSpPr>
            <a:spLocks noGrp="1"/>
          </p:cNvSpPr>
          <p:nvPr>
            <p:ph type="subTitle" idx="1"/>
          </p:nvPr>
        </p:nvSpPr>
        <p:spPr>
          <a:xfrm>
            <a:off x="1434350" y="3493325"/>
            <a:ext cx="4848116" cy="292230"/>
          </a:xfrm>
        </p:spPr>
        <p:txBody>
          <a:bodyPr anchor="ctr">
            <a:normAutofit lnSpcReduction="10000"/>
          </a:bodyPr>
          <a:lstStyle/>
          <a:p>
            <a:pPr algn="l"/>
            <a:r>
              <a:rPr lang="en-US" sz="1600" dirty="0"/>
              <a:t>MySQL DML</a:t>
            </a:r>
          </a:p>
        </p:txBody>
      </p:sp>
      <p:sp>
        <p:nvSpPr>
          <p:cNvPr id="6" name="Subtitle 2">
            <a:extLst>
              <a:ext uri="{FF2B5EF4-FFF2-40B4-BE49-F238E27FC236}">
                <a16:creationId xmlns:a16="http://schemas.microsoft.com/office/drawing/2014/main" id="{442ADE1B-F20F-8A0C-BAEA-F06FA96F68E9}"/>
              </a:ext>
            </a:extLst>
          </p:cNvPr>
          <p:cNvSpPr txBox="1">
            <a:spLocks/>
          </p:cNvSpPr>
          <p:nvPr/>
        </p:nvSpPr>
        <p:spPr>
          <a:xfrm>
            <a:off x="1411043" y="2276321"/>
            <a:ext cx="4410637" cy="44498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rPr>
              <a:t>Task 4</a:t>
            </a:r>
          </a:p>
        </p:txBody>
      </p:sp>
    </p:spTree>
    <p:extLst>
      <p:ext uri="{BB962C8B-B14F-4D97-AF65-F5344CB8AC3E}">
        <p14:creationId xmlns:p14="http://schemas.microsoft.com/office/powerpoint/2010/main" val="388222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4AD8E54-0907-9FEC-549C-89123D7D7C98}"/>
              </a:ext>
            </a:extLst>
          </p:cNvPr>
          <p:cNvSpPr>
            <a:spLocks noGrp="1"/>
          </p:cNvSpPr>
          <p:nvPr>
            <p:ph idx="1"/>
          </p:nvPr>
        </p:nvSpPr>
        <p:spPr>
          <a:xfrm>
            <a:off x="882126" y="1870761"/>
            <a:ext cx="4851700" cy="1558239"/>
          </a:xfrm>
        </p:spPr>
        <p:txBody>
          <a:bodyPr anchor="ctr">
            <a:noAutofit/>
          </a:bodyPr>
          <a:lstStyle/>
          <a:p>
            <a:pPr marL="0" indent="0">
              <a:buNone/>
            </a:pPr>
            <a:r>
              <a:rPr lang="en-ID" sz="2400" b="1" dirty="0">
                <a:solidFill>
                  <a:srgbClr val="01642E"/>
                </a:solidFill>
              </a:rPr>
              <a:t>Create customer orders table in the ’KALBE’ database with this field and value as shown in the table below.</a:t>
            </a:r>
          </a:p>
        </p:txBody>
      </p:sp>
      <p:pic>
        <p:nvPicPr>
          <p:cNvPr id="4" name="Picture 3">
            <a:extLst>
              <a:ext uri="{FF2B5EF4-FFF2-40B4-BE49-F238E27FC236}">
                <a16:creationId xmlns:a16="http://schemas.microsoft.com/office/drawing/2014/main" id="{207BDA2F-BAAA-EF8F-CE6B-767D9E9A3F34}"/>
              </a:ext>
            </a:extLst>
          </p:cNvPr>
          <p:cNvPicPr>
            <a:picLocks noChangeAspect="1"/>
          </p:cNvPicPr>
          <p:nvPr/>
        </p:nvPicPr>
        <p:blipFill>
          <a:blip r:embed="rId2"/>
          <a:stretch>
            <a:fillRect/>
          </a:stretch>
        </p:blipFill>
        <p:spPr>
          <a:xfrm>
            <a:off x="882126" y="3429000"/>
            <a:ext cx="4658062" cy="1321689"/>
          </a:xfrm>
          <a:prstGeom prst="rect">
            <a:avLst/>
          </a:prstGeom>
        </p:spPr>
      </p:pic>
      <p:pic>
        <p:nvPicPr>
          <p:cNvPr id="7" name="Picture 6">
            <a:extLst>
              <a:ext uri="{FF2B5EF4-FFF2-40B4-BE49-F238E27FC236}">
                <a16:creationId xmlns:a16="http://schemas.microsoft.com/office/drawing/2014/main" id="{6A34DF36-8C33-A534-BE54-525E4D16CEE2}"/>
              </a:ext>
            </a:extLst>
          </p:cNvPr>
          <p:cNvPicPr>
            <a:picLocks noChangeAspect="1"/>
          </p:cNvPicPr>
          <p:nvPr/>
        </p:nvPicPr>
        <p:blipFill>
          <a:blip r:embed="rId3"/>
          <a:stretch>
            <a:fillRect/>
          </a:stretch>
        </p:blipFill>
        <p:spPr>
          <a:xfrm>
            <a:off x="6605642" y="839290"/>
            <a:ext cx="4567176" cy="3107037"/>
          </a:xfrm>
          <a:prstGeom prst="rect">
            <a:avLst/>
          </a:prstGeom>
        </p:spPr>
      </p:pic>
      <p:pic>
        <p:nvPicPr>
          <p:cNvPr id="9" name="Picture 8">
            <a:extLst>
              <a:ext uri="{FF2B5EF4-FFF2-40B4-BE49-F238E27FC236}">
                <a16:creationId xmlns:a16="http://schemas.microsoft.com/office/drawing/2014/main" id="{C5C15DF2-2027-DFC9-665C-CCEDA24E6322}"/>
              </a:ext>
            </a:extLst>
          </p:cNvPr>
          <p:cNvPicPr>
            <a:picLocks noChangeAspect="1"/>
          </p:cNvPicPr>
          <p:nvPr/>
        </p:nvPicPr>
        <p:blipFill>
          <a:blip r:embed="rId4"/>
          <a:stretch>
            <a:fillRect/>
          </a:stretch>
        </p:blipFill>
        <p:spPr>
          <a:xfrm>
            <a:off x="6096000" y="3235865"/>
            <a:ext cx="5586459" cy="3029647"/>
          </a:xfrm>
          <a:prstGeom prst="rect">
            <a:avLst/>
          </a:prstGeom>
        </p:spPr>
      </p:pic>
    </p:spTree>
    <p:extLst>
      <p:ext uri="{BB962C8B-B14F-4D97-AF65-F5344CB8AC3E}">
        <p14:creationId xmlns:p14="http://schemas.microsoft.com/office/powerpoint/2010/main" val="4233091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4AD8E54-0907-9FEC-549C-89123D7D7C98}"/>
              </a:ext>
            </a:extLst>
          </p:cNvPr>
          <p:cNvSpPr>
            <a:spLocks noGrp="1"/>
          </p:cNvSpPr>
          <p:nvPr>
            <p:ph idx="1"/>
          </p:nvPr>
        </p:nvSpPr>
        <p:spPr>
          <a:xfrm>
            <a:off x="789759" y="2649881"/>
            <a:ext cx="5306241" cy="1558239"/>
          </a:xfrm>
        </p:spPr>
        <p:txBody>
          <a:bodyPr anchor="ctr">
            <a:noAutofit/>
          </a:bodyPr>
          <a:lstStyle/>
          <a:p>
            <a:pPr marL="0" indent="0">
              <a:buNone/>
            </a:pPr>
            <a:r>
              <a:rPr lang="en-ID" sz="2400" b="1" dirty="0">
                <a:solidFill>
                  <a:srgbClr val="01642E"/>
                </a:solidFill>
              </a:rPr>
              <a:t>Create a Query to display all customer orders where purchase amount is less than 100 or exclude those orders which order date is on or greater than 25 Aug 2022 and customer id is above 2001.</a:t>
            </a:r>
          </a:p>
        </p:txBody>
      </p:sp>
      <p:pic>
        <p:nvPicPr>
          <p:cNvPr id="4" name="Picture 3">
            <a:extLst>
              <a:ext uri="{FF2B5EF4-FFF2-40B4-BE49-F238E27FC236}">
                <a16:creationId xmlns:a16="http://schemas.microsoft.com/office/drawing/2014/main" id="{73842BCF-16BE-A624-31F7-E90CCEB919B5}"/>
              </a:ext>
            </a:extLst>
          </p:cNvPr>
          <p:cNvPicPr>
            <a:picLocks noChangeAspect="1"/>
          </p:cNvPicPr>
          <p:nvPr/>
        </p:nvPicPr>
        <p:blipFill>
          <a:blip r:embed="rId2"/>
          <a:stretch>
            <a:fillRect/>
          </a:stretch>
        </p:blipFill>
        <p:spPr>
          <a:xfrm>
            <a:off x="6096000" y="2377062"/>
            <a:ext cx="5544426" cy="2103876"/>
          </a:xfrm>
          <a:prstGeom prst="rect">
            <a:avLst/>
          </a:prstGeom>
        </p:spPr>
      </p:pic>
    </p:spTree>
    <p:extLst>
      <p:ext uri="{BB962C8B-B14F-4D97-AF65-F5344CB8AC3E}">
        <p14:creationId xmlns:p14="http://schemas.microsoft.com/office/powerpoint/2010/main" val="471272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D03853-3128-9DD4-798D-FE60B4F8EAEC}"/>
              </a:ext>
            </a:extLst>
          </p:cNvPr>
          <p:cNvSpPr>
            <a:spLocks noGrp="1"/>
          </p:cNvSpPr>
          <p:nvPr>
            <p:ph type="ctrTitle"/>
          </p:nvPr>
        </p:nvSpPr>
        <p:spPr>
          <a:xfrm>
            <a:off x="1411044" y="2785632"/>
            <a:ext cx="9369911" cy="643368"/>
          </a:xfrm>
        </p:spPr>
        <p:txBody>
          <a:bodyPr anchor="ctr">
            <a:noAutofit/>
          </a:bodyPr>
          <a:lstStyle/>
          <a:p>
            <a:pPr algn="l"/>
            <a:r>
              <a:rPr lang="en-ID" sz="4800" b="1" i="1" dirty="0">
                <a:solidFill>
                  <a:schemeClr val="bg1"/>
                </a:solidFill>
                <a:latin typeface="Calibri" panose="020F0502020204030204" pitchFamily="34" charset="0"/>
                <a:cs typeface="Calibri" panose="020F0502020204030204" pitchFamily="34" charset="0"/>
              </a:rPr>
              <a:t>Sales Order Table</a:t>
            </a:r>
            <a:endParaRPr lang="en-US" sz="4800" b="1" i="1" dirty="0">
              <a:solidFill>
                <a:schemeClr val="bg1"/>
              </a:solidFill>
              <a:latin typeface="Calibri" panose="020F0502020204030204" pitchFamily="34" charset="0"/>
              <a:cs typeface="Calibri" panose="020F0502020204030204" pitchFamily="34" charset="0"/>
            </a:endParaRPr>
          </a:p>
        </p:txBody>
      </p:sp>
      <p:sp>
        <p:nvSpPr>
          <p:cNvPr id="5" name="Subtitle 2">
            <a:extLst>
              <a:ext uri="{FF2B5EF4-FFF2-40B4-BE49-F238E27FC236}">
                <a16:creationId xmlns:a16="http://schemas.microsoft.com/office/drawing/2014/main" id="{13D1CC3E-8CBD-5B8D-078B-D5AD7ACE2961}"/>
              </a:ext>
            </a:extLst>
          </p:cNvPr>
          <p:cNvSpPr>
            <a:spLocks noGrp="1"/>
          </p:cNvSpPr>
          <p:nvPr>
            <p:ph type="subTitle" idx="1"/>
          </p:nvPr>
        </p:nvSpPr>
        <p:spPr>
          <a:xfrm>
            <a:off x="1434350" y="3493325"/>
            <a:ext cx="4848116" cy="292230"/>
          </a:xfrm>
        </p:spPr>
        <p:txBody>
          <a:bodyPr anchor="ctr">
            <a:normAutofit lnSpcReduction="10000"/>
          </a:bodyPr>
          <a:lstStyle/>
          <a:p>
            <a:pPr algn="l"/>
            <a:r>
              <a:rPr lang="en-US" sz="1600" dirty="0"/>
              <a:t>Star Scheme</a:t>
            </a:r>
          </a:p>
        </p:txBody>
      </p:sp>
      <p:sp>
        <p:nvSpPr>
          <p:cNvPr id="6" name="Subtitle 2">
            <a:extLst>
              <a:ext uri="{FF2B5EF4-FFF2-40B4-BE49-F238E27FC236}">
                <a16:creationId xmlns:a16="http://schemas.microsoft.com/office/drawing/2014/main" id="{442ADE1B-F20F-8A0C-BAEA-F06FA96F68E9}"/>
              </a:ext>
            </a:extLst>
          </p:cNvPr>
          <p:cNvSpPr txBox="1">
            <a:spLocks/>
          </p:cNvSpPr>
          <p:nvPr/>
        </p:nvSpPr>
        <p:spPr>
          <a:xfrm>
            <a:off x="1411043" y="2276321"/>
            <a:ext cx="4410637" cy="44498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rPr>
              <a:t>Task 5</a:t>
            </a:r>
          </a:p>
        </p:txBody>
      </p:sp>
    </p:spTree>
    <p:extLst>
      <p:ext uri="{BB962C8B-B14F-4D97-AF65-F5344CB8AC3E}">
        <p14:creationId xmlns:p14="http://schemas.microsoft.com/office/powerpoint/2010/main" val="93689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4AD8E54-0907-9FEC-549C-89123D7D7C98}"/>
              </a:ext>
            </a:extLst>
          </p:cNvPr>
          <p:cNvSpPr>
            <a:spLocks noGrp="1"/>
          </p:cNvSpPr>
          <p:nvPr>
            <p:ph idx="1"/>
          </p:nvPr>
        </p:nvSpPr>
        <p:spPr>
          <a:xfrm>
            <a:off x="757486" y="253522"/>
            <a:ext cx="10677027" cy="779119"/>
          </a:xfrm>
        </p:spPr>
        <p:txBody>
          <a:bodyPr anchor="ctr">
            <a:noAutofit/>
          </a:bodyPr>
          <a:lstStyle/>
          <a:p>
            <a:pPr marL="0" indent="0">
              <a:buNone/>
            </a:pPr>
            <a:r>
              <a:rPr lang="en-ID" sz="2400" b="1" dirty="0">
                <a:solidFill>
                  <a:srgbClr val="01642E"/>
                </a:solidFill>
              </a:rPr>
              <a:t>Create a simple star schema for KALBE database consist of 1 Fact and 5 Dimensions using Physical Data Model Theory.</a:t>
            </a:r>
          </a:p>
        </p:txBody>
      </p:sp>
      <p:pic>
        <p:nvPicPr>
          <p:cNvPr id="3" name="Picture 2">
            <a:extLst>
              <a:ext uri="{FF2B5EF4-FFF2-40B4-BE49-F238E27FC236}">
                <a16:creationId xmlns:a16="http://schemas.microsoft.com/office/drawing/2014/main" id="{DCAD98A2-5CE7-E83E-BF0B-DE1C0AD2115F}"/>
              </a:ext>
            </a:extLst>
          </p:cNvPr>
          <p:cNvPicPr>
            <a:picLocks noChangeAspect="1"/>
          </p:cNvPicPr>
          <p:nvPr/>
        </p:nvPicPr>
        <p:blipFill>
          <a:blip r:embed="rId2"/>
          <a:stretch>
            <a:fillRect/>
          </a:stretch>
        </p:blipFill>
        <p:spPr>
          <a:xfrm>
            <a:off x="2187683" y="1158898"/>
            <a:ext cx="7816631" cy="5271681"/>
          </a:xfrm>
          <a:prstGeom prst="rect">
            <a:avLst/>
          </a:prstGeom>
        </p:spPr>
      </p:pic>
    </p:spTree>
    <p:extLst>
      <p:ext uri="{BB962C8B-B14F-4D97-AF65-F5344CB8AC3E}">
        <p14:creationId xmlns:p14="http://schemas.microsoft.com/office/powerpoint/2010/main" val="294614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65AF9A-4C4E-9157-E9A6-481511CE3B63}"/>
              </a:ext>
            </a:extLst>
          </p:cNvPr>
          <p:cNvSpPr>
            <a:spLocks noGrp="1"/>
          </p:cNvSpPr>
          <p:nvPr>
            <p:ph type="title"/>
          </p:nvPr>
        </p:nvSpPr>
        <p:spPr>
          <a:xfrm>
            <a:off x="1001806" y="1882589"/>
            <a:ext cx="3484133" cy="733257"/>
          </a:xfrm>
        </p:spPr>
        <p:txBody>
          <a:bodyPr>
            <a:normAutofit/>
          </a:bodyPr>
          <a:lstStyle/>
          <a:p>
            <a:r>
              <a:rPr lang="en-US" sz="3200" b="1" dirty="0">
                <a:solidFill>
                  <a:srgbClr val="01642E"/>
                </a:solidFill>
                <a:latin typeface="Calibri" panose="020F0502020204030204" pitchFamily="34" charset="0"/>
                <a:cs typeface="Calibri" panose="020F0502020204030204" pitchFamily="34" charset="0"/>
              </a:rPr>
              <a:t>Task</a:t>
            </a:r>
          </a:p>
        </p:txBody>
      </p:sp>
      <p:sp>
        <p:nvSpPr>
          <p:cNvPr id="5" name="Content Placeholder 2">
            <a:extLst>
              <a:ext uri="{FF2B5EF4-FFF2-40B4-BE49-F238E27FC236}">
                <a16:creationId xmlns:a16="http://schemas.microsoft.com/office/drawing/2014/main" id="{84AD8E54-0907-9FEC-549C-89123D7D7C98}"/>
              </a:ext>
            </a:extLst>
          </p:cNvPr>
          <p:cNvSpPr>
            <a:spLocks noGrp="1"/>
          </p:cNvSpPr>
          <p:nvPr>
            <p:ph idx="1"/>
          </p:nvPr>
        </p:nvSpPr>
        <p:spPr>
          <a:xfrm>
            <a:off x="1001806" y="2712029"/>
            <a:ext cx="10188388" cy="1870729"/>
          </a:xfrm>
        </p:spPr>
        <p:txBody>
          <a:bodyPr anchor="ctr">
            <a:normAutofit/>
          </a:bodyPr>
          <a:lstStyle/>
          <a:p>
            <a:pPr marL="0" indent="0">
              <a:buNone/>
            </a:pPr>
            <a:r>
              <a:rPr lang="en-ID" sz="2400" dirty="0"/>
              <a:t>The final project in the Kalbe </a:t>
            </a:r>
            <a:r>
              <a:rPr lang="en-ID" sz="2400" dirty="0" err="1"/>
              <a:t>Nutritionals</a:t>
            </a:r>
            <a:r>
              <a:rPr lang="en-ID" sz="2400" dirty="0"/>
              <a:t> virtual internship program consists of several tasks and questions that need to be completed, such as creating a </a:t>
            </a:r>
            <a:r>
              <a:rPr lang="en-ID" sz="2400" b="1" dirty="0">
                <a:solidFill>
                  <a:srgbClr val="01642E"/>
                </a:solidFill>
              </a:rPr>
              <a:t>shell script </a:t>
            </a:r>
            <a:r>
              <a:rPr lang="en-ID" sz="2400" dirty="0"/>
              <a:t>to check the availability of a directory, performing </a:t>
            </a:r>
            <a:r>
              <a:rPr lang="en-ID" sz="2400" b="1" dirty="0">
                <a:solidFill>
                  <a:srgbClr val="01642E"/>
                </a:solidFill>
              </a:rPr>
              <a:t>data ingestion </a:t>
            </a:r>
            <a:r>
              <a:rPr lang="en-ID" sz="2400" dirty="0"/>
              <a:t>using Python and SQL, converting raw data into </a:t>
            </a:r>
            <a:r>
              <a:rPr lang="en-ID" sz="2400" b="1" dirty="0">
                <a:solidFill>
                  <a:srgbClr val="01642E"/>
                </a:solidFill>
              </a:rPr>
              <a:t>SQL format</a:t>
            </a:r>
            <a:r>
              <a:rPr lang="en-ID" sz="2400" dirty="0"/>
              <a:t>, executing requested queries, and performing table </a:t>
            </a:r>
            <a:r>
              <a:rPr lang="en-ID" sz="2400" b="1" dirty="0">
                <a:solidFill>
                  <a:srgbClr val="01642E"/>
                </a:solidFill>
              </a:rPr>
              <a:t>normalization</a:t>
            </a:r>
            <a:r>
              <a:rPr lang="en-ID" sz="2400" dirty="0"/>
              <a:t>.</a:t>
            </a:r>
            <a:endParaRPr lang="en-US" sz="2400" dirty="0"/>
          </a:p>
        </p:txBody>
      </p:sp>
    </p:spTree>
    <p:extLst>
      <p:ext uri="{BB962C8B-B14F-4D97-AF65-F5344CB8AC3E}">
        <p14:creationId xmlns:p14="http://schemas.microsoft.com/office/powerpoint/2010/main" val="2312506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D03853-3128-9DD4-798D-FE60B4F8EAEC}"/>
              </a:ext>
            </a:extLst>
          </p:cNvPr>
          <p:cNvSpPr>
            <a:spLocks noGrp="1"/>
          </p:cNvSpPr>
          <p:nvPr>
            <p:ph type="ctrTitle"/>
          </p:nvPr>
        </p:nvSpPr>
        <p:spPr>
          <a:xfrm>
            <a:off x="1411044" y="2785632"/>
            <a:ext cx="9369911" cy="643368"/>
          </a:xfrm>
        </p:spPr>
        <p:txBody>
          <a:bodyPr anchor="ctr">
            <a:noAutofit/>
          </a:bodyPr>
          <a:lstStyle/>
          <a:p>
            <a:pPr algn="l"/>
            <a:r>
              <a:rPr lang="en-ID" sz="4800" b="1" i="1" dirty="0">
                <a:solidFill>
                  <a:schemeClr val="bg1"/>
                </a:solidFill>
                <a:latin typeface="Calibri" panose="020F0502020204030204" pitchFamily="34" charset="0"/>
                <a:cs typeface="Calibri" panose="020F0502020204030204" pitchFamily="34" charset="0"/>
              </a:rPr>
              <a:t>Thank You!</a:t>
            </a:r>
            <a:endParaRPr lang="en-US" sz="4800" b="1" i="1" dirty="0">
              <a:solidFill>
                <a:schemeClr val="bg1"/>
              </a:solidFill>
              <a:latin typeface="Calibri" panose="020F0502020204030204" pitchFamily="34" charset="0"/>
              <a:cs typeface="Calibri" panose="020F0502020204030204" pitchFamily="34" charset="0"/>
            </a:endParaRPr>
          </a:p>
        </p:txBody>
      </p:sp>
      <p:sp>
        <p:nvSpPr>
          <p:cNvPr id="5" name="Subtitle 2">
            <a:extLst>
              <a:ext uri="{FF2B5EF4-FFF2-40B4-BE49-F238E27FC236}">
                <a16:creationId xmlns:a16="http://schemas.microsoft.com/office/drawing/2014/main" id="{13D1CC3E-8CBD-5B8D-078B-D5AD7ACE2961}"/>
              </a:ext>
            </a:extLst>
          </p:cNvPr>
          <p:cNvSpPr>
            <a:spLocks noGrp="1"/>
          </p:cNvSpPr>
          <p:nvPr>
            <p:ph type="subTitle" idx="1"/>
          </p:nvPr>
        </p:nvSpPr>
        <p:spPr>
          <a:xfrm>
            <a:off x="1434350" y="3493325"/>
            <a:ext cx="4848116" cy="292230"/>
          </a:xfrm>
        </p:spPr>
        <p:txBody>
          <a:bodyPr anchor="ctr">
            <a:normAutofit lnSpcReduction="10000"/>
          </a:bodyPr>
          <a:lstStyle/>
          <a:p>
            <a:pPr algn="l"/>
            <a:r>
              <a:rPr lang="en-US" sz="1600" dirty="0" err="1"/>
              <a:t>billawalhaesri@gmail.com</a:t>
            </a:r>
            <a:r>
              <a:rPr lang="en-US" sz="1600" dirty="0"/>
              <a:t> </a:t>
            </a:r>
          </a:p>
        </p:txBody>
      </p:sp>
    </p:spTree>
    <p:extLst>
      <p:ext uri="{BB962C8B-B14F-4D97-AF65-F5344CB8AC3E}">
        <p14:creationId xmlns:p14="http://schemas.microsoft.com/office/powerpoint/2010/main" val="318801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D03853-3128-9DD4-798D-FE60B4F8EAEC}"/>
              </a:ext>
            </a:extLst>
          </p:cNvPr>
          <p:cNvSpPr>
            <a:spLocks noGrp="1"/>
          </p:cNvSpPr>
          <p:nvPr>
            <p:ph type="ctrTitle"/>
          </p:nvPr>
        </p:nvSpPr>
        <p:spPr>
          <a:xfrm>
            <a:off x="1411044" y="2785632"/>
            <a:ext cx="9369911" cy="643368"/>
          </a:xfrm>
        </p:spPr>
        <p:txBody>
          <a:bodyPr anchor="ctr">
            <a:noAutofit/>
          </a:bodyPr>
          <a:lstStyle/>
          <a:p>
            <a:pPr algn="l"/>
            <a:r>
              <a:rPr lang="en-ID" sz="4800" b="1" i="1" dirty="0">
                <a:solidFill>
                  <a:schemeClr val="bg1"/>
                </a:solidFill>
                <a:latin typeface="Calibri" panose="020F0502020204030204" pitchFamily="34" charset="0"/>
                <a:cs typeface="Calibri" panose="020F0502020204030204" pitchFamily="34" charset="0"/>
              </a:rPr>
              <a:t>Directory Check</a:t>
            </a:r>
            <a:endParaRPr lang="en-US" sz="4800" b="1" i="1" dirty="0">
              <a:solidFill>
                <a:schemeClr val="bg1"/>
              </a:solidFill>
              <a:latin typeface="Calibri" panose="020F0502020204030204" pitchFamily="34" charset="0"/>
              <a:cs typeface="Calibri" panose="020F0502020204030204" pitchFamily="34" charset="0"/>
            </a:endParaRPr>
          </a:p>
        </p:txBody>
      </p:sp>
      <p:sp>
        <p:nvSpPr>
          <p:cNvPr id="5" name="Subtitle 2">
            <a:extLst>
              <a:ext uri="{FF2B5EF4-FFF2-40B4-BE49-F238E27FC236}">
                <a16:creationId xmlns:a16="http://schemas.microsoft.com/office/drawing/2014/main" id="{13D1CC3E-8CBD-5B8D-078B-D5AD7ACE2961}"/>
              </a:ext>
            </a:extLst>
          </p:cNvPr>
          <p:cNvSpPr>
            <a:spLocks noGrp="1"/>
          </p:cNvSpPr>
          <p:nvPr>
            <p:ph type="subTitle" idx="1"/>
          </p:nvPr>
        </p:nvSpPr>
        <p:spPr>
          <a:xfrm>
            <a:off x="1434350" y="3493325"/>
            <a:ext cx="4848116" cy="292230"/>
          </a:xfrm>
        </p:spPr>
        <p:txBody>
          <a:bodyPr anchor="ctr">
            <a:normAutofit lnSpcReduction="10000"/>
          </a:bodyPr>
          <a:lstStyle/>
          <a:p>
            <a:pPr algn="l"/>
            <a:r>
              <a:rPr lang="en-US" sz="1600" dirty="0"/>
              <a:t>Shell Scripting</a:t>
            </a:r>
          </a:p>
        </p:txBody>
      </p:sp>
      <p:sp>
        <p:nvSpPr>
          <p:cNvPr id="6" name="Subtitle 2">
            <a:extLst>
              <a:ext uri="{FF2B5EF4-FFF2-40B4-BE49-F238E27FC236}">
                <a16:creationId xmlns:a16="http://schemas.microsoft.com/office/drawing/2014/main" id="{442ADE1B-F20F-8A0C-BAEA-F06FA96F68E9}"/>
              </a:ext>
            </a:extLst>
          </p:cNvPr>
          <p:cNvSpPr txBox="1">
            <a:spLocks/>
          </p:cNvSpPr>
          <p:nvPr/>
        </p:nvSpPr>
        <p:spPr>
          <a:xfrm>
            <a:off x="1411043" y="2276321"/>
            <a:ext cx="4410637" cy="44498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rPr>
              <a:t>Task 1</a:t>
            </a:r>
          </a:p>
        </p:txBody>
      </p:sp>
    </p:spTree>
    <p:extLst>
      <p:ext uri="{BB962C8B-B14F-4D97-AF65-F5344CB8AC3E}">
        <p14:creationId xmlns:p14="http://schemas.microsoft.com/office/powerpoint/2010/main" val="328166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4AD8E54-0907-9FEC-549C-89123D7D7C98}"/>
              </a:ext>
            </a:extLst>
          </p:cNvPr>
          <p:cNvSpPr>
            <a:spLocks noGrp="1"/>
          </p:cNvSpPr>
          <p:nvPr>
            <p:ph idx="1"/>
          </p:nvPr>
        </p:nvSpPr>
        <p:spPr>
          <a:xfrm>
            <a:off x="1650124" y="2816365"/>
            <a:ext cx="3674911" cy="1225270"/>
          </a:xfrm>
        </p:spPr>
        <p:txBody>
          <a:bodyPr anchor="ctr">
            <a:noAutofit/>
          </a:bodyPr>
          <a:lstStyle/>
          <a:p>
            <a:pPr marL="0" indent="0">
              <a:buNone/>
            </a:pPr>
            <a:r>
              <a:rPr lang="en-ID" sz="2400" b="1" dirty="0">
                <a:solidFill>
                  <a:srgbClr val="01642E"/>
                </a:solidFill>
              </a:rPr>
              <a:t>Create a bash shell script to check whether directory exists inside a given path.</a:t>
            </a:r>
            <a:endParaRPr lang="en-US" sz="2400" b="1" dirty="0">
              <a:solidFill>
                <a:srgbClr val="01642E"/>
              </a:solidFill>
            </a:endParaRPr>
          </a:p>
        </p:txBody>
      </p:sp>
      <p:pic>
        <p:nvPicPr>
          <p:cNvPr id="6" name="Picture 5">
            <a:extLst>
              <a:ext uri="{FF2B5EF4-FFF2-40B4-BE49-F238E27FC236}">
                <a16:creationId xmlns:a16="http://schemas.microsoft.com/office/drawing/2014/main" id="{6CA485CE-9910-79A7-FD47-87C9D22789D4}"/>
              </a:ext>
            </a:extLst>
          </p:cNvPr>
          <p:cNvPicPr>
            <a:picLocks noChangeAspect="1"/>
          </p:cNvPicPr>
          <p:nvPr/>
        </p:nvPicPr>
        <p:blipFill>
          <a:blip r:embed="rId2"/>
          <a:stretch>
            <a:fillRect/>
          </a:stretch>
        </p:blipFill>
        <p:spPr>
          <a:xfrm>
            <a:off x="5704352" y="1304102"/>
            <a:ext cx="5995412" cy="4249796"/>
          </a:xfrm>
          <a:prstGeom prst="rect">
            <a:avLst/>
          </a:prstGeom>
        </p:spPr>
      </p:pic>
    </p:spTree>
    <p:extLst>
      <p:ext uri="{BB962C8B-B14F-4D97-AF65-F5344CB8AC3E}">
        <p14:creationId xmlns:p14="http://schemas.microsoft.com/office/powerpoint/2010/main" val="175559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D03853-3128-9DD4-798D-FE60B4F8EAEC}"/>
              </a:ext>
            </a:extLst>
          </p:cNvPr>
          <p:cNvSpPr>
            <a:spLocks noGrp="1"/>
          </p:cNvSpPr>
          <p:nvPr>
            <p:ph type="ctrTitle"/>
          </p:nvPr>
        </p:nvSpPr>
        <p:spPr>
          <a:xfrm>
            <a:off x="1411044" y="2785632"/>
            <a:ext cx="9369911" cy="643368"/>
          </a:xfrm>
        </p:spPr>
        <p:txBody>
          <a:bodyPr anchor="ctr">
            <a:noAutofit/>
          </a:bodyPr>
          <a:lstStyle/>
          <a:p>
            <a:pPr algn="l"/>
            <a:r>
              <a:rPr lang="en-ID" sz="4800" b="1" i="1" dirty="0">
                <a:solidFill>
                  <a:schemeClr val="bg1"/>
                </a:solidFill>
                <a:latin typeface="Calibri" panose="020F0502020204030204" pitchFamily="34" charset="0"/>
                <a:cs typeface="Calibri" panose="020F0502020204030204" pitchFamily="34" charset="0"/>
              </a:rPr>
              <a:t>Python to SQL</a:t>
            </a:r>
            <a:endParaRPr lang="en-US" sz="4800" b="1" i="1" dirty="0">
              <a:solidFill>
                <a:schemeClr val="bg1"/>
              </a:solidFill>
              <a:latin typeface="Calibri" panose="020F0502020204030204" pitchFamily="34" charset="0"/>
              <a:cs typeface="Calibri" panose="020F0502020204030204" pitchFamily="34" charset="0"/>
            </a:endParaRPr>
          </a:p>
        </p:txBody>
      </p:sp>
      <p:sp>
        <p:nvSpPr>
          <p:cNvPr id="5" name="Subtitle 2">
            <a:extLst>
              <a:ext uri="{FF2B5EF4-FFF2-40B4-BE49-F238E27FC236}">
                <a16:creationId xmlns:a16="http://schemas.microsoft.com/office/drawing/2014/main" id="{13D1CC3E-8CBD-5B8D-078B-D5AD7ACE2961}"/>
              </a:ext>
            </a:extLst>
          </p:cNvPr>
          <p:cNvSpPr>
            <a:spLocks noGrp="1"/>
          </p:cNvSpPr>
          <p:nvPr>
            <p:ph type="subTitle" idx="1"/>
          </p:nvPr>
        </p:nvSpPr>
        <p:spPr>
          <a:xfrm>
            <a:off x="1434350" y="3493325"/>
            <a:ext cx="4848116" cy="292230"/>
          </a:xfrm>
        </p:spPr>
        <p:txBody>
          <a:bodyPr anchor="ctr">
            <a:normAutofit lnSpcReduction="10000"/>
          </a:bodyPr>
          <a:lstStyle/>
          <a:p>
            <a:pPr algn="l"/>
            <a:r>
              <a:rPr lang="en-US" sz="1600" dirty="0"/>
              <a:t>Python</a:t>
            </a:r>
          </a:p>
        </p:txBody>
      </p:sp>
      <p:sp>
        <p:nvSpPr>
          <p:cNvPr id="6" name="Subtitle 2">
            <a:extLst>
              <a:ext uri="{FF2B5EF4-FFF2-40B4-BE49-F238E27FC236}">
                <a16:creationId xmlns:a16="http://schemas.microsoft.com/office/drawing/2014/main" id="{442ADE1B-F20F-8A0C-BAEA-F06FA96F68E9}"/>
              </a:ext>
            </a:extLst>
          </p:cNvPr>
          <p:cNvSpPr txBox="1">
            <a:spLocks/>
          </p:cNvSpPr>
          <p:nvPr/>
        </p:nvSpPr>
        <p:spPr>
          <a:xfrm>
            <a:off x="1411043" y="2276321"/>
            <a:ext cx="4410637" cy="44498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rPr>
              <a:t>Task 2</a:t>
            </a:r>
          </a:p>
        </p:txBody>
      </p:sp>
    </p:spTree>
    <p:extLst>
      <p:ext uri="{BB962C8B-B14F-4D97-AF65-F5344CB8AC3E}">
        <p14:creationId xmlns:p14="http://schemas.microsoft.com/office/powerpoint/2010/main" val="52817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4AD8E54-0907-9FEC-549C-89123D7D7C98}"/>
              </a:ext>
            </a:extLst>
          </p:cNvPr>
          <p:cNvSpPr>
            <a:spLocks noGrp="1"/>
          </p:cNvSpPr>
          <p:nvPr>
            <p:ph idx="1"/>
          </p:nvPr>
        </p:nvSpPr>
        <p:spPr>
          <a:xfrm>
            <a:off x="2333295" y="672255"/>
            <a:ext cx="7525407" cy="612635"/>
          </a:xfrm>
        </p:spPr>
        <p:txBody>
          <a:bodyPr anchor="ctr">
            <a:noAutofit/>
          </a:bodyPr>
          <a:lstStyle/>
          <a:p>
            <a:pPr marL="0" indent="0">
              <a:buNone/>
            </a:pPr>
            <a:r>
              <a:rPr lang="en-ID" sz="2400" b="1" dirty="0">
                <a:solidFill>
                  <a:srgbClr val="01642E"/>
                </a:solidFill>
              </a:rPr>
              <a:t>Insert data to inventory table in KALBE database from Python to MySQL</a:t>
            </a:r>
            <a:endParaRPr lang="en-US" sz="2400" b="1" dirty="0">
              <a:solidFill>
                <a:srgbClr val="01642E"/>
              </a:solidFill>
            </a:endParaRPr>
          </a:p>
        </p:txBody>
      </p:sp>
      <p:pic>
        <p:nvPicPr>
          <p:cNvPr id="6" name="Picture 5">
            <a:extLst>
              <a:ext uri="{FF2B5EF4-FFF2-40B4-BE49-F238E27FC236}">
                <a16:creationId xmlns:a16="http://schemas.microsoft.com/office/drawing/2014/main" id="{D6FAEDD4-6E5C-7798-594C-E43D99DD5D16}"/>
              </a:ext>
            </a:extLst>
          </p:cNvPr>
          <p:cNvPicPr>
            <a:picLocks noChangeAspect="1"/>
          </p:cNvPicPr>
          <p:nvPr/>
        </p:nvPicPr>
        <p:blipFill>
          <a:blip r:embed="rId2"/>
          <a:stretch>
            <a:fillRect/>
          </a:stretch>
        </p:blipFill>
        <p:spPr>
          <a:xfrm>
            <a:off x="2099414" y="1492469"/>
            <a:ext cx="7993171" cy="4566411"/>
          </a:xfrm>
          <a:prstGeom prst="rect">
            <a:avLst/>
          </a:prstGeom>
        </p:spPr>
      </p:pic>
    </p:spTree>
    <p:extLst>
      <p:ext uri="{BB962C8B-B14F-4D97-AF65-F5344CB8AC3E}">
        <p14:creationId xmlns:p14="http://schemas.microsoft.com/office/powerpoint/2010/main" val="1348333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D03853-3128-9DD4-798D-FE60B4F8EAEC}"/>
              </a:ext>
            </a:extLst>
          </p:cNvPr>
          <p:cNvSpPr>
            <a:spLocks noGrp="1"/>
          </p:cNvSpPr>
          <p:nvPr>
            <p:ph type="ctrTitle"/>
          </p:nvPr>
        </p:nvSpPr>
        <p:spPr>
          <a:xfrm>
            <a:off x="1411044" y="2785632"/>
            <a:ext cx="9369911" cy="643368"/>
          </a:xfrm>
        </p:spPr>
        <p:txBody>
          <a:bodyPr anchor="ctr">
            <a:noAutofit/>
          </a:bodyPr>
          <a:lstStyle/>
          <a:p>
            <a:pPr algn="l"/>
            <a:r>
              <a:rPr lang="en-ID" sz="4800" b="1" i="1" dirty="0">
                <a:solidFill>
                  <a:schemeClr val="bg1"/>
                </a:solidFill>
                <a:latin typeface="Calibri" panose="020F0502020204030204" pitchFamily="34" charset="0"/>
                <a:cs typeface="Calibri" panose="020F0502020204030204" pitchFamily="34" charset="0"/>
              </a:rPr>
              <a:t>Inventory Table</a:t>
            </a:r>
            <a:endParaRPr lang="en-US" sz="4800" b="1" i="1" dirty="0">
              <a:solidFill>
                <a:schemeClr val="bg1"/>
              </a:solidFill>
              <a:latin typeface="Calibri" panose="020F0502020204030204" pitchFamily="34" charset="0"/>
              <a:cs typeface="Calibri" panose="020F0502020204030204" pitchFamily="34" charset="0"/>
            </a:endParaRPr>
          </a:p>
        </p:txBody>
      </p:sp>
      <p:sp>
        <p:nvSpPr>
          <p:cNvPr id="5" name="Subtitle 2">
            <a:extLst>
              <a:ext uri="{FF2B5EF4-FFF2-40B4-BE49-F238E27FC236}">
                <a16:creationId xmlns:a16="http://schemas.microsoft.com/office/drawing/2014/main" id="{13D1CC3E-8CBD-5B8D-078B-D5AD7ACE2961}"/>
              </a:ext>
            </a:extLst>
          </p:cNvPr>
          <p:cNvSpPr>
            <a:spLocks noGrp="1"/>
          </p:cNvSpPr>
          <p:nvPr>
            <p:ph type="subTitle" idx="1"/>
          </p:nvPr>
        </p:nvSpPr>
        <p:spPr>
          <a:xfrm>
            <a:off x="1434350" y="3493325"/>
            <a:ext cx="4848116" cy="292230"/>
          </a:xfrm>
        </p:spPr>
        <p:txBody>
          <a:bodyPr anchor="ctr">
            <a:normAutofit lnSpcReduction="10000"/>
          </a:bodyPr>
          <a:lstStyle/>
          <a:p>
            <a:pPr algn="l"/>
            <a:r>
              <a:rPr lang="en-US" sz="1600" dirty="0"/>
              <a:t>MySQL DDL &amp; DML</a:t>
            </a:r>
          </a:p>
        </p:txBody>
      </p:sp>
      <p:sp>
        <p:nvSpPr>
          <p:cNvPr id="6" name="Subtitle 2">
            <a:extLst>
              <a:ext uri="{FF2B5EF4-FFF2-40B4-BE49-F238E27FC236}">
                <a16:creationId xmlns:a16="http://schemas.microsoft.com/office/drawing/2014/main" id="{442ADE1B-F20F-8A0C-BAEA-F06FA96F68E9}"/>
              </a:ext>
            </a:extLst>
          </p:cNvPr>
          <p:cNvSpPr txBox="1">
            <a:spLocks/>
          </p:cNvSpPr>
          <p:nvPr/>
        </p:nvSpPr>
        <p:spPr>
          <a:xfrm>
            <a:off x="1411043" y="2276321"/>
            <a:ext cx="4410637" cy="44498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chemeClr val="bg1"/>
                </a:solidFill>
              </a:rPr>
              <a:t>Task 3</a:t>
            </a:r>
          </a:p>
        </p:txBody>
      </p:sp>
    </p:spTree>
    <p:extLst>
      <p:ext uri="{BB962C8B-B14F-4D97-AF65-F5344CB8AC3E}">
        <p14:creationId xmlns:p14="http://schemas.microsoft.com/office/powerpoint/2010/main" val="419733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4AD8E54-0907-9FEC-549C-89123D7D7C98}"/>
              </a:ext>
            </a:extLst>
          </p:cNvPr>
          <p:cNvSpPr>
            <a:spLocks noGrp="1"/>
          </p:cNvSpPr>
          <p:nvPr>
            <p:ph idx="1"/>
          </p:nvPr>
        </p:nvSpPr>
        <p:spPr>
          <a:xfrm>
            <a:off x="2120601" y="2816365"/>
            <a:ext cx="3204434" cy="1225270"/>
          </a:xfrm>
        </p:spPr>
        <p:txBody>
          <a:bodyPr anchor="ctr">
            <a:normAutofit/>
          </a:bodyPr>
          <a:lstStyle/>
          <a:p>
            <a:pPr marL="0" indent="0">
              <a:buNone/>
            </a:pPr>
            <a:r>
              <a:rPr lang="en-ID" sz="2400" b="1" dirty="0">
                <a:solidFill>
                  <a:srgbClr val="01642E"/>
                </a:solidFill>
              </a:rPr>
              <a:t>Create a database with ‘KALBE’ as the name. </a:t>
            </a:r>
            <a:endParaRPr lang="en-US" sz="2400" b="1" dirty="0">
              <a:solidFill>
                <a:srgbClr val="01642E"/>
              </a:solidFill>
            </a:endParaRPr>
          </a:p>
        </p:txBody>
      </p:sp>
      <p:pic>
        <p:nvPicPr>
          <p:cNvPr id="11" name="Picture 10">
            <a:extLst>
              <a:ext uri="{FF2B5EF4-FFF2-40B4-BE49-F238E27FC236}">
                <a16:creationId xmlns:a16="http://schemas.microsoft.com/office/drawing/2014/main" id="{D552F223-43A1-5080-1AC4-921E9C02FAB5}"/>
              </a:ext>
            </a:extLst>
          </p:cNvPr>
          <p:cNvPicPr>
            <a:picLocks noChangeAspect="1"/>
          </p:cNvPicPr>
          <p:nvPr/>
        </p:nvPicPr>
        <p:blipFill>
          <a:blip r:embed="rId2"/>
          <a:stretch>
            <a:fillRect/>
          </a:stretch>
        </p:blipFill>
        <p:spPr>
          <a:xfrm>
            <a:off x="6096000" y="1892300"/>
            <a:ext cx="4267200" cy="3073400"/>
          </a:xfrm>
          <a:prstGeom prst="rect">
            <a:avLst/>
          </a:prstGeom>
        </p:spPr>
      </p:pic>
    </p:spTree>
    <p:extLst>
      <p:ext uri="{BB962C8B-B14F-4D97-AF65-F5344CB8AC3E}">
        <p14:creationId xmlns:p14="http://schemas.microsoft.com/office/powerpoint/2010/main" val="165461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4AD8E54-0907-9FEC-549C-89123D7D7C98}"/>
              </a:ext>
            </a:extLst>
          </p:cNvPr>
          <p:cNvSpPr>
            <a:spLocks noGrp="1"/>
          </p:cNvSpPr>
          <p:nvPr>
            <p:ph idx="1"/>
          </p:nvPr>
        </p:nvSpPr>
        <p:spPr>
          <a:xfrm>
            <a:off x="860611" y="2649880"/>
            <a:ext cx="5572461" cy="1558239"/>
          </a:xfrm>
        </p:spPr>
        <p:txBody>
          <a:bodyPr anchor="ctr">
            <a:noAutofit/>
          </a:bodyPr>
          <a:lstStyle/>
          <a:p>
            <a:pPr marL="0" indent="0">
              <a:buNone/>
            </a:pPr>
            <a:r>
              <a:rPr lang="en-ID" sz="2400" b="1" dirty="0">
                <a:solidFill>
                  <a:srgbClr val="01642E"/>
                </a:solidFill>
              </a:rPr>
              <a:t>Inside the database, create a table with the name ‘Inventory’, with columns </a:t>
            </a:r>
            <a:r>
              <a:rPr lang="en-ID" sz="2400" b="1" dirty="0" err="1">
                <a:solidFill>
                  <a:srgbClr val="01642E"/>
                </a:solidFill>
              </a:rPr>
              <a:t>Item_code</a:t>
            </a:r>
            <a:r>
              <a:rPr lang="en-ID" sz="2400" b="1" dirty="0">
                <a:solidFill>
                  <a:srgbClr val="01642E"/>
                </a:solidFill>
              </a:rPr>
              <a:t>, </a:t>
            </a:r>
            <a:r>
              <a:rPr lang="en-ID" sz="2400" b="1" dirty="0" err="1">
                <a:solidFill>
                  <a:srgbClr val="01642E"/>
                </a:solidFill>
              </a:rPr>
              <a:t>Item_name</a:t>
            </a:r>
            <a:r>
              <a:rPr lang="en-ID" sz="2400" b="1" dirty="0">
                <a:solidFill>
                  <a:srgbClr val="01642E"/>
                </a:solidFill>
              </a:rPr>
              <a:t>, </a:t>
            </a:r>
            <a:r>
              <a:rPr lang="en-ID" sz="2400" b="1" dirty="0" err="1">
                <a:solidFill>
                  <a:srgbClr val="01642E"/>
                </a:solidFill>
              </a:rPr>
              <a:t>Item_price</a:t>
            </a:r>
            <a:r>
              <a:rPr lang="en-ID" sz="2400" b="1" dirty="0">
                <a:solidFill>
                  <a:srgbClr val="01642E"/>
                </a:solidFill>
              </a:rPr>
              <a:t>, and </a:t>
            </a:r>
            <a:r>
              <a:rPr lang="en-ID" sz="2400" b="1" dirty="0" err="1">
                <a:solidFill>
                  <a:srgbClr val="01642E"/>
                </a:solidFill>
              </a:rPr>
              <a:t>Item_total</a:t>
            </a:r>
            <a:r>
              <a:rPr lang="en-ID" sz="2400" b="1" dirty="0">
                <a:solidFill>
                  <a:srgbClr val="01642E"/>
                </a:solidFill>
              </a:rPr>
              <a:t>.</a:t>
            </a:r>
          </a:p>
        </p:txBody>
      </p:sp>
      <p:pic>
        <p:nvPicPr>
          <p:cNvPr id="7" name="Picture 6">
            <a:extLst>
              <a:ext uri="{FF2B5EF4-FFF2-40B4-BE49-F238E27FC236}">
                <a16:creationId xmlns:a16="http://schemas.microsoft.com/office/drawing/2014/main" id="{B739B967-C7B0-BD0E-E240-D233B2DA848D}"/>
              </a:ext>
            </a:extLst>
          </p:cNvPr>
          <p:cNvPicPr>
            <a:picLocks noChangeAspect="1"/>
          </p:cNvPicPr>
          <p:nvPr/>
        </p:nvPicPr>
        <p:blipFill>
          <a:blip r:embed="rId2"/>
          <a:stretch>
            <a:fillRect/>
          </a:stretch>
        </p:blipFill>
        <p:spPr>
          <a:xfrm>
            <a:off x="6096000" y="1562867"/>
            <a:ext cx="5317938" cy="3732265"/>
          </a:xfrm>
          <a:prstGeom prst="rect">
            <a:avLst/>
          </a:prstGeom>
        </p:spPr>
      </p:pic>
    </p:spTree>
    <p:extLst>
      <p:ext uri="{BB962C8B-B14F-4D97-AF65-F5344CB8AC3E}">
        <p14:creationId xmlns:p14="http://schemas.microsoft.com/office/powerpoint/2010/main" val="1192049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4841</TotalTime>
  <Words>376</Words>
  <Application>Microsoft Macintosh PowerPoint</Application>
  <PresentationFormat>Widescreen</PresentationFormat>
  <Paragraphs>35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Söhne</vt:lpstr>
      <vt:lpstr>Office Theme</vt:lpstr>
      <vt:lpstr>Data Engineer Final Project</vt:lpstr>
      <vt:lpstr>Task</vt:lpstr>
      <vt:lpstr>Directory Check</vt:lpstr>
      <vt:lpstr>PowerPoint Presentation</vt:lpstr>
      <vt:lpstr>Python to SQL</vt:lpstr>
      <vt:lpstr>PowerPoint Presentation</vt:lpstr>
      <vt:lpstr>Inventory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Orders Table</vt:lpstr>
      <vt:lpstr>PowerPoint Presentation</vt:lpstr>
      <vt:lpstr>PowerPoint Presentation</vt:lpstr>
      <vt:lpstr>Sales Order Table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Bilawal Haesri</dc:creator>
  <cp:lastModifiedBy>Bilawal Haesri</cp:lastModifiedBy>
  <cp:revision>4</cp:revision>
  <dcterms:created xsi:type="dcterms:W3CDTF">2023-08-30T14:22:10Z</dcterms:created>
  <dcterms:modified xsi:type="dcterms:W3CDTF">2023-09-06T11:00:08Z</dcterms:modified>
</cp:coreProperties>
</file>