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00">
          <p15:clr>
            <a:srgbClr val="A4A3A4"/>
          </p15:clr>
        </p15:guide>
        <p15:guide id="2" orient="horz" pos="26928">
          <p15:clr>
            <a:srgbClr val="A4A3A4"/>
          </p15:clr>
        </p15:guide>
        <p15:guide id="3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D2"/>
    <a:srgbClr val="A7C4FF"/>
    <a:srgbClr val="EAEAEA"/>
    <a:srgbClr val="C0C0C0"/>
    <a:srgbClr val="FF0000"/>
    <a:srgbClr val="698ED9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1" autoAdjust="0"/>
    <p:restoredTop sz="94075" autoAdjust="0"/>
  </p:normalViewPr>
  <p:slideViewPr>
    <p:cSldViewPr snapToGrid="0">
      <p:cViewPr>
        <p:scale>
          <a:sx n="17" d="100"/>
          <a:sy n="17" d="100"/>
        </p:scale>
        <p:origin x="2028" y="12"/>
      </p:cViewPr>
      <p:guideLst>
        <p:guide orient="horz" pos="13900"/>
        <p:guide orient="horz" pos="26928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FAAFE-A09A-49C7-A548-84F87876B1EA}" type="doc">
      <dgm:prSet loTypeId="urn:microsoft.com/office/officeart/2008/layout/PictureAccentList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7092D99-F6AD-4DA3-8583-6DB9CFA6E997}">
      <dgm:prSet phldrT="[Text]"/>
      <dgm:spPr/>
      <dgm:t>
        <a:bodyPr/>
        <a:lstStyle/>
        <a:p>
          <a:r>
            <a:rPr lang="en-US" b="0" i="0" dirty="0" smtClean="0"/>
            <a:t>4 steps to creating your plan</a:t>
          </a:r>
        </a:p>
      </dgm:t>
    </dgm:pt>
    <dgm:pt modelId="{50BB17F5-F293-4257-9D5D-A5F8857031D2}" type="parTrans" cxnId="{1815D61F-B6F7-4FD6-8CD0-19197BA799B2}">
      <dgm:prSet/>
      <dgm:spPr/>
      <dgm:t>
        <a:bodyPr/>
        <a:lstStyle/>
        <a:p>
          <a:endParaRPr lang="en-US"/>
        </a:p>
      </dgm:t>
    </dgm:pt>
    <dgm:pt modelId="{C33DE805-B29E-441A-AA05-E48ACF6EE329}" type="sibTrans" cxnId="{1815D61F-B6F7-4FD6-8CD0-19197BA799B2}">
      <dgm:prSet/>
      <dgm:spPr/>
      <dgm:t>
        <a:bodyPr/>
        <a:lstStyle/>
        <a:p>
          <a:endParaRPr lang="en-US"/>
        </a:p>
      </dgm:t>
    </dgm:pt>
    <dgm:pt modelId="{8606D2E7-37A4-4D0A-B734-CC9C4495F4CD}">
      <dgm:prSet phldrT="[Text]"/>
      <dgm:spPr/>
      <dgm:t>
        <a:bodyPr/>
        <a:lstStyle/>
        <a:p>
          <a:r>
            <a:rPr lang="en-US" b="1" i="0" dirty="0" smtClean="0"/>
            <a:t>1. Set specific and realistic goals</a:t>
          </a:r>
        </a:p>
      </dgm:t>
    </dgm:pt>
    <dgm:pt modelId="{E52F5393-63EF-44F6-81EA-76510636F245}" type="parTrans" cxnId="{79F7ACC5-9374-4C50-A58D-173A01CD10D6}">
      <dgm:prSet/>
      <dgm:spPr/>
      <dgm:t>
        <a:bodyPr/>
        <a:lstStyle/>
        <a:p>
          <a:endParaRPr lang="en-US"/>
        </a:p>
      </dgm:t>
    </dgm:pt>
    <dgm:pt modelId="{FED10300-0683-46B6-8128-FE809455C5F0}" type="sibTrans" cxnId="{79F7ACC5-9374-4C50-A58D-173A01CD10D6}">
      <dgm:prSet/>
      <dgm:spPr/>
      <dgm:t>
        <a:bodyPr/>
        <a:lstStyle/>
        <a:p>
          <a:endParaRPr lang="en-US"/>
        </a:p>
      </dgm:t>
    </dgm:pt>
    <dgm:pt modelId="{4ABBD80C-5DE4-45BC-8F3C-1811E33B34DF}">
      <dgm:prSet phldrT="[Text]"/>
      <dgm:spPr/>
      <dgm:t>
        <a:bodyPr/>
        <a:lstStyle/>
        <a:p>
          <a:r>
            <a:rPr lang="en-US" b="1" i="0" dirty="0" smtClean="0"/>
            <a:t>4. Develop an investment policy statement</a:t>
          </a:r>
        </a:p>
      </dgm:t>
    </dgm:pt>
    <dgm:pt modelId="{BAC0E208-F449-4E80-8ED2-3ECC30E6DE3C}" type="parTrans" cxnId="{72CCB388-E911-4C86-9171-7E3CB2842CE5}">
      <dgm:prSet/>
      <dgm:spPr/>
      <dgm:t>
        <a:bodyPr/>
        <a:lstStyle/>
        <a:p>
          <a:endParaRPr lang="en-US"/>
        </a:p>
      </dgm:t>
    </dgm:pt>
    <dgm:pt modelId="{8F5A9D6F-FE74-4E85-8DD7-929B4B6B1741}" type="sibTrans" cxnId="{72CCB388-E911-4C86-9171-7E3CB2842CE5}">
      <dgm:prSet/>
      <dgm:spPr/>
      <dgm:t>
        <a:bodyPr/>
        <a:lstStyle/>
        <a:p>
          <a:endParaRPr lang="en-US"/>
        </a:p>
      </dgm:t>
    </dgm:pt>
    <dgm:pt modelId="{6D54DE15-F735-4865-938F-4C871BE547C1}">
      <dgm:prSet/>
      <dgm:spPr/>
      <dgm:t>
        <a:bodyPr/>
        <a:lstStyle/>
        <a:p>
          <a:r>
            <a:rPr lang="en-US" b="1" i="0" dirty="0" smtClean="0"/>
            <a:t>2. Calculate how much you need to save each month</a:t>
          </a:r>
        </a:p>
      </dgm:t>
    </dgm:pt>
    <dgm:pt modelId="{2067E80A-EA5A-49A2-9FC4-B2FFCC5C9731}" type="parTrans" cxnId="{CF68F355-A5D1-451F-AD15-16F336AB593F}">
      <dgm:prSet/>
      <dgm:spPr/>
      <dgm:t>
        <a:bodyPr/>
        <a:lstStyle/>
        <a:p>
          <a:endParaRPr lang="en-US"/>
        </a:p>
      </dgm:t>
    </dgm:pt>
    <dgm:pt modelId="{6215B46D-1ED3-4D5B-9EB2-1A7273275EC2}" type="sibTrans" cxnId="{CF68F355-A5D1-451F-AD15-16F336AB593F}">
      <dgm:prSet/>
      <dgm:spPr/>
      <dgm:t>
        <a:bodyPr/>
        <a:lstStyle/>
        <a:p>
          <a:endParaRPr lang="en-US"/>
        </a:p>
      </dgm:t>
    </dgm:pt>
    <dgm:pt modelId="{9AC03524-4A45-43CE-8163-AE8C6CB1C449}">
      <dgm:prSet/>
      <dgm:spPr/>
      <dgm:t>
        <a:bodyPr/>
        <a:lstStyle/>
        <a:p>
          <a:r>
            <a:rPr lang="en-US" b="1" i="0" dirty="0" smtClean="0"/>
            <a:t>3. Choose your investment strategy</a:t>
          </a:r>
        </a:p>
      </dgm:t>
    </dgm:pt>
    <dgm:pt modelId="{0B6D0820-7538-43EE-AE6C-274183ADA801}" type="parTrans" cxnId="{21F2D1FF-34DC-431C-B542-9ED810E94CA1}">
      <dgm:prSet/>
      <dgm:spPr/>
      <dgm:t>
        <a:bodyPr/>
        <a:lstStyle/>
        <a:p>
          <a:endParaRPr lang="en-US"/>
        </a:p>
      </dgm:t>
    </dgm:pt>
    <dgm:pt modelId="{215C5BBA-26AC-462F-B06B-1B76B094CF82}" type="sibTrans" cxnId="{21F2D1FF-34DC-431C-B542-9ED810E94CA1}">
      <dgm:prSet/>
      <dgm:spPr/>
      <dgm:t>
        <a:bodyPr/>
        <a:lstStyle/>
        <a:p>
          <a:endParaRPr lang="en-US"/>
        </a:p>
      </dgm:t>
    </dgm:pt>
    <dgm:pt modelId="{08AB0F12-ED0E-4CD1-8950-56DB27C4892D}" type="pres">
      <dgm:prSet presAssocID="{61BFAAFE-A09A-49C7-A548-84F87876B1E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0D99490-4B8C-4882-8755-E7C3321C313B}" type="pres">
      <dgm:prSet presAssocID="{17092D99-F6AD-4DA3-8583-6DB9CFA6E997}" presName="root" presStyleCnt="0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27CD822B-311E-4BCF-ADD6-D93864A55E5C}" type="pres">
      <dgm:prSet presAssocID="{17092D99-F6AD-4DA3-8583-6DB9CFA6E997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530844CF-03F9-46A9-8C48-D391B3ABD185}" type="pres">
      <dgm:prSet presAssocID="{17092D99-F6AD-4DA3-8583-6DB9CFA6E997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C4F8D976-028C-4A09-A2B9-03571AB0DFF9}" type="pres">
      <dgm:prSet presAssocID="{17092D99-F6AD-4DA3-8583-6DB9CFA6E997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EFFC3C3-3778-46AA-B1EC-19BBD78EE48D}" type="pres">
      <dgm:prSet presAssocID="{8606D2E7-37A4-4D0A-B734-CC9C4495F4CD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A9CFD73-0C7F-4708-8FA3-CC292FB5A23C}" type="pres">
      <dgm:prSet presAssocID="{8606D2E7-37A4-4D0A-B734-CC9C4495F4CD}" presName="Imag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661093B7-4C10-41F3-810D-FD4374AA29C8}" type="pres">
      <dgm:prSet presAssocID="{8606D2E7-37A4-4D0A-B734-CC9C4495F4CD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4BBC6-945D-412D-99EC-BCEAEF8C0F93}" type="pres">
      <dgm:prSet presAssocID="{6D54DE15-F735-4865-938F-4C871BE547C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327CFB2-795E-41D6-938A-F5D0F21DCADC}" type="pres">
      <dgm:prSet presAssocID="{6D54DE15-F735-4865-938F-4C871BE547C1}" presName="Image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DD0D39AB-46B7-4E7D-AF7D-A15E9D1B9EC0}" type="pres">
      <dgm:prSet presAssocID="{6D54DE15-F735-4865-938F-4C871BE547C1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A3F27-3049-4E98-81DA-4954B59EEE73}" type="pres">
      <dgm:prSet presAssocID="{9AC03524-4A45-43CE-8163-AE8C6CB1C449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46D50B2-69D1-4FE3-8FFB-19837EEDB2F3}" type="pres">
      <dgm:prSet presAssocID="{9AC03524-4A45-43CE-8163-AE8C6CB1C449}" presName="Image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</dgm:spPr>
      <dgm:t>
        <a:bodyPr/>
        <a:lstStyle/>
        <a:p>
          <a:endParaRPr lang="en-US"/>
        </a:p>
      </dgm:t>
    </dgm:pt>
    <dgm:pt modelId="{C583A163-C033-4B53-8F30-78D8AD143517}" type="pres">
      <dgm:prSet presAssocID="{9AC03524-4A45-43CE-8163-AE8C6CB1C449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953EA-5A6C-4436-8C0F-B743B6125B6C}" type="pres">
      <dgm:prSet presAssocID="{4ABBD80C-5DE4-45BC-8F3C-1811E33B34DF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B401E2C-7CF4-46E5-B518-6FCCC6D0F722}" type="pres">
      <dgm:prSet presAssocID="{4ABBD80C-5DE4-45BC-8F3C-1811E33B34DF}" presName="Image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79F1D226-B1AB-48CC-BC64-6C998CE002D0}" type="pres">
      <dgm:prSet presAssocID="{4ABBD80C-5DE4-45BC-8F3C-1811E33B34DF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68F355-A5D1-451F-AD15-16F336AB593F}" srcId="{17092D99-F6AD-4DA3-8583-6DB9CFA6E997}" destId="{6D54DE15-F735-4865-938F-4C871BE547C1}" srcOrd="1" destOrd="0" parTransId="{2067E80A-EA5A-49A2-9FC4-B2FFCC5C9731}" sibTransId="{6215B46D-1ED3-4D5B-9EB2-1A7273275EC2}"/>
    <dgm:cxn modelId="{934F6372-67A8-4AB5-A684-DF7F55B15860}" type="presOf" srcId="{8606D2E7-37A4-4D0A-B734-CC9C4495F4CD}" destId="{661093B7-4C10-41F3-810D-FD4374AA29C8}" srcOrd="0" destOrd="0" presId="urn:microsoft.com/office/officeart/2008/layout/PictureAccentList"/>
    <dgm:cxn modelId="{8CADE18E-3F71-4F5C-886B-2988EBD92B39}" type="presOf" srcId="{6D54DE15-F735-4865-938F-4C871BE547C1}" destId="{DD0D39AB-46B7-4E7D-AF7D-A15E9D1B9EC0}" srcOrd="0" destOrd="0" presId="urn:microsoft.com/office/officeart/2008/layout/PictureAccentList"/>
    <dgm:cxn modelId="{1815D61F-B6F7-4FD6-8CD0-19197BA799B2}" srcId="{61BFAAFE-A09A-49C7-A548-84F87876B1EA}" destId="{17092D99-F6AD-4DA3-8583-6DB9CFA6E997}" srcOrd="0" destOrd="0" parTransId="{50BB17F5-F293-4257-9D5D-A5F8857031D2}" sibTransId="{C33DE805-B29E-441A-AA05-E48ACF6EE329}"/>
    <dgm:cxn modelId="{21F2D1FF-34DC-431C-B542-9ED810E94CA1}" srcId="{17092D99-F6AD-4DA3-8583-6DB9CFA6E997}" destId="{9AC03524-4A45-43CE-8163-AE8C6CB1C449}" srcOrd="2" destOrd="0" parTransId="{0B6D0820-7538-43EE-AE6C-274183ADA801}" sibTransId="{215C5BBA-26AC-462F-B06B-1B76B094CF82}"/>
    <dgm:cxn modelId="{6E53613D-D40C-4675-9692-7095988BA921}" type="presOf" srcId="{17092D99-F6AD-4DA3-8583-6DB9CFA6E997}" destId="{530844CF-03F9-46A9-8C48-D391B3ABD185}" srcOrd="0" destOrd="0" presId="urn:microsoft.com/office/officeart/2008/layout/PictureAccentList"/>
    <dgm:cxn modelId="{EC16F5C6-EA7A-4592-97EC-D7D35649129E}" type="presOf" srcId="{9AC03524-4A45-43CE-8163-AE8C6CB1C449}" destId="{C583A163-C033-4B53-8F30-78D8AD143517}" srcOrd="0" destOrd="0" presId="urn:microsoft.com/office/officeart/2008/layout/PictureAccentList"/>
    <dgm:cxn modelId="{79F7ACC5-9374-4C50-A58D-173A01CD10D6}" srcId="{17092D99-F6AD-4DA3-8583-6DB9CFA6E997}" destId="{8606D2E7-37A4-4D0A-B734-CC9C4495F4CD}" srcOrd="0" destOrd="0" parTransId="{E52F5393-63EF-44F6-81EA-76510636F245}" sibTransId="{FED10300-0683-46B6-8128-FE809455C5F0}"/>
    <dgm:cxn modelId="{5193F9F6-C440-4083-8B5A-ACB24A52871C}" type="presOf" srcId="{61BFAAFE-A09A-49C7-A548-84F87876B1EA}" destId="{08AB0F12-ED0E-4CD1-8950-56DB27C4892D}" srcOrd="0" destOrd="0" presId="urn:microsoft.com/office/officeart/2008/layout/PictureAccentList"/>
    <dgm:cxn modelId="{72CCB388-E911-4C86-9171-7E3CB2842CE5}" srcId="{17092D99-F6AD-4DA3-8583-6DB9CFA6E997}" destId="{4ABBD80C-5DE4-45BC-8F3C-1811E33B34DF}" srcOrd="3" destOrd="0" parTransId="{BAC0E208-F449-4E80-8ED2-3ECC30E6DE3C}" sibTransId="{8F5A9D6F-FE74-4E85-8DD7-929B4B6B1741}"/>
    <dgm:cxn modelId="{6E090A67-ACF1-4E75-909A-F167DB37573B}" type="presOf" srcId="{4ABBD80C-5DE4-45BC-8F3C-1811E33B34DF}" destId="{79F1D226-B1AB-48CC-BC64-6C998CE002D0}" srcOrd="0" destOrd="0" presId="urn:microsoft.com/office/officeart/2008/layout/PictureAccentList"/>
    <dgm:cxn modelId="{CF7B3B28-A11D-4670-BA13-D9195252A1FA}" type="presParOf" srcId="{08AB0F12-ED0E-4CD1-8950-56DB27C4892D}" destId="{F0D99490-4B8C-4882-8755-E7C3321C313B}" srcOrd="0" destOrd="0" presId="urn:microsoft.com/office/officeart/2008/layout/PictureAccentList"/>
    <dgm:cxn modelId="{9F6BEEEE-2F92-4F1B-A289-22D28E045A86}" type="presParOf" srcId="{F0D99490-4B8C-4882-8755-E7C3321C313B}" destId="{27CD822B-311E-4BCF-ADD6-D93864A55E5C}" srcOrd="0" destOrd="0" presId="urn:microsoft.com/office/officeart/2008/layout/PictureAccentList"/>
    <dgm:cxn modelId="{470AB82E-CD03-43D9-9570-E5AB81E84A6C}" type="presParOf" srcId="{27CD822B-311E-4BCF-ADD6-D93864A55E5C}" destId="{530844CF-03F9-46A9-8C48-D391B3ABD185}" srcOrd="0" destOrd="0" presId="urn:microsoft.com/office/officeart/2008/layout/PictureAccentList"/>
    <dgm:cxn modelId="{5EFFFB53-E346-4062-B3D2-DB5D336F36F1}" type="presParOf" srcId="{F0D99490-4B8C-4882-8755-E7C3321C313B}" destId="{C4F8D976-028C-4A09-A2B9-03571AB0DFF9}" srcOrd="1" destOrd="0" presId="urn:microsoft.com/office/officeart/2008/layout/PictureAccentList"/>
    <dgm:cxn modelId="{BF0F9CF6-2CCE-4A49-9AFD-DA2DC0596845}" type="presParOf" srcId="{C4F8D976-028C-4A09-A2B9-03571AB0DFF9}" destId="{0EFFC3C3-3778-46AA-B1EC-19BBD78EE48D}" srcOrd="0" destOrd="0" presId="urn:microsoft.com/office/officeart/2008/layout/PictureAccentList"/>
    <dgm:cxn modelId="{C7BC634E-1A3E-441D-A005-A73AFD646803}" type="presParOf" srcId="{0EFFC3C3-3778-46AA-B1EC-19BBD78EE48D}" destId="{2A9CFD73-0C7F-4708-8FA3-CC292FB5A23C}" srcOrd="0" destOrd="0" presId="urn:microsoft.com/office/officeart/2008/layout/PictureAccentList"/>
    <dgm:cxn modelId="{32722FBD-78E5-4C3D-84EA-B8D0AA12CDBD}" type="presParOf" srcId="{0EFFC3C3-3778-46AA-B1EC-19BBD78EE48D}" destId="{661093B7-4C10-41F3-810D-FD4374AA29C8}" srcOrd="1" destOrd="0" presId="urn:microsoft.com/office/officeart/2008/layout/PictureAccentList"/>
    <dgm:cxn modelId="{6D85401A-27A4-4F8C-AFA5-486A7BB3A300}" type="presParOf" srcId="{C4F8D976-028C-4A09-A2B9-03571AB0DFF9}" destId="{8584BBC6-945D-412D-99EC-BCEAEF8C0F93}" srcOrd="1" destOrd="0" presId="urn:microsoft.com/office/officeart/2008/layout/PictureAccentList"/>
    <dgm:cxn modelId="{1EC1035C-5C81-48E7-93B4-AF52703E83F8}" type="presParOf" srcId="{8584BBC6-945D-412D-99EC-BCEAEF8C0F93}" destId="{6327CFB2-795E-41D6-938A-F5D0F21DCADC}" srcOrd="0" destOrd="0" presId="urn:microsoft.com/office/officeart/2008/layout/PictureAccentList"/>
    <dgm:cxn modelId="{99F61E80-697B-4395-9C07-824425434D1D}" type="presParOf" srcId="{8584BBC6-945D-412D-99EC-BCEAEF8C0F93}" destId="{DD0D39AB-46B7-4E7D-AF7D-A15E9D1B9EC0}" srcOrd="1" destOrd="0" presId="urn:microsoft.com/office/officeart/2008/layout/PictureAccentList"/>
    <dgm:cxn modelId="{32FC051F-E658-4A7F-B0BE-C20827A8C294}" type="presParOf" srcId="{C4F8D976-028C-4A09-A2B9-03571AB0DFF9}" destId="{CBFA3F27-3049-4E98-81DA-4954B59EEE73}" srcOrd="2" destOrd="0" presId="urn:microsoft.com/office/officeart/2008/layout/PictureAccentList"/>
    <dgm:cxn modelId="{2E262B2F-13EA-425D-BBB0-54FB6AA0425E}" type="presParOf" srcId="{CBFA3F27-3049-4E98-81DA-4954B59EEE73}" destId="{146D50B2-69D1-4FE3-8FFB-19837EEDB2F3}" srcOrd="0" destOrd="0" presId="urn:microsoft.com/office/officeart/2008/layout/PictureAccentList"/>
    <dgm:cxn modelId="{B1FC139B-8A08-42D3-96FC-7381549DBD4F}" type="presParOf" srcId="{CBFA3F27-3049-4E98-81DA-4954B59EEE73}" destId="{C583A163-C033-4B53-8F30-78D8AD143517}" srcOrd="1" destOrd="0" presId="urn:microsoft.com/office/officeart/2008/layout/PictureAccentList"/>
    <dgm:cxn modelId="{D8E60DBC-154B-469D-B448-38F1E2210337}" type="presParOf" srcId="{C4F8D976-028C-4A09-A2B9-03571AB0DFF9}" destId="{C43953EA-5A6C-4436-8C0F-B743B6125B6C}" srcOrd="3" destOrd="0" presId="urn:microsoft.com/office/officeart/2008/layout/PictureAccentList"/>
    <dgm:cxn modelId="{7BFCA7BA-159A-4530-A0F7-9342FD4611CF}" type="presParOf" srcId="{C43953EA-5A6C-4436-8C0F-B743B6125B6C}" destId="{CB401E2C-7CF4-46E5-B518-6FCCC6D0F722}" srcOrd="0" destOrd="0" presId="urn:microsoft.com/office/officeart/2008/layout/PictureAccentList"/>
    <dgm:cxn modelId="{B2BC2E1C-2FA2-4B5E-AAF5-6E2C9EE9AAD6}" type="presParOf" srcId="{C43953EA-5A6C-4436-8C0F-B743B6125B6C}" destId="{79F1D226-B1AB-48CC-BC64-6C998CE002D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844CF-03F9-46A9-8C48-D391B3ABD185}">
      <dsp:nvSpPr>
        <dsp:cNvPr id="0" name=""/>
        <dsp:cNvSpPr/>
      </dsp:nvSpPr>
      <dsp:spPr>
        <a:xfrm>
          <a:off x="1958273" y="2988"/>
          <a:ext cx="10155540" cy="2276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0" i="0" kern="1200" dirty="0" smtClean="0"/>
            <a:t>4 steps to creating your plan</a:t>
          </a:r>
        </a:p>
      </dsp:txBody>
      <dsp:txXfrm>
        <a:off x="2024950" y="69665"/>
        <a:ext cx="10022186" cy="2143152"/>
      </dsp:txXfrm>
    </dsp:sp>
    <dsp:sp modelId="{2A9CFD73-0C7F-4708-8FA3-CC292FB5A23C}">
      <dsp:nvSpPr>
        <dsp:cNvPr id="0" name=""/>
        <dsp:cNvSpPr/>
      </dsp:nvSpPr>
      <dsp:spPr>
        <a:xfrm>
          <a:off x="1958273" y="2689265"/>
          <a:ext cx="2276506" cy="227650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1093B7-4C10-41F3-810D-FD4374AA29C8}">
      <dsp:nvSpPr>
        <dsp:cNvPr id="0" name=""/>
        <dsp:cNvSpPr/>
      </dsp:nvSpPr>
      <dsp:spPr>
        <a:xfrm>
          <a:off x="4371370" y="2689265"/>
          <a:ext cx="7742443" cy="227650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i="0" kern="1200" dirty="0" smtClean="0"/>
            <a:t>1. Set specific and realistic goals</a:t>
          </a:r>
        </a:p>
      </dsp:txBody>
      <dsp:txXfrm>
        <a:off x="4482520" y="2800415"/>
        <a:ext cx="7520143" cy="2054206"/>
      </dsp:txXfrm>
    </dsp:sp>
    <dsp:sp modelId="{6327CFB2-795E-41D6-938A-F5D0F21DCADC}">
      <dsp:nvSpPr>
        <dsp:cNvPr id="0" name=""/>
        <dsp:cNvSpPr/>
      </dsp:nvSpPr>
      <dsp:spPr>
        <a:xfrm>
          <a:off x="1958273" y="5238952"/>
          <a:ext cx="2276506" cy="227650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0D39AB-46B7-4E7D-AF7D-A15E9D1B9EC0}">
      <dsp:nvSpPr>
        <dsp:cNvPr id="0" name=""/>
        <dsp:cNvSpPr/>
      </dsp:nvSpPr>
      <dsp:spPr>
        <a:xfrm>
          <a:off x="4371370" y="5238952"/>
          <a:ext cx="7742443" cy="227650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-9340"/>
                <a:lumOff val="10584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-9340"/>
                <a:lumOff val="10584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-9340"/>
                <a:lumOff val="1058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i="0" kern="1200" dirty="0" smtClean="0"/>
            <a:t>2. Calculate how much you need to save each month</a:t>
          </a:r>
        </a:p>
      </dsp:txBody>
      <dsp:txXfrm>
        <a:off x="4482520" y="5350102"/>
        <a:ext cx="7520143" cy="2054206"/>
      </dsp:txXfrm>
    </dsp:sp>
    <dsp:sp modelId="{146D50B2-69D1-4FE3-8FFB-19837EEDB2F3}">
      <dsp:nvSpPr>
        <dsp:cNvPr id="0" name=""/>
        <dsp:cNvSpPr/>
      </dsp:nvSpPr>
      <dsp:spPr>
        <a:xfrm>
          <a:off x="1958273" y="7788640"/>
          <a:ext cx="2276506" cy="227650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83A163-C033-4B53-8F30-78D8AD143517}">
      <dsp:nvSpPr>
        <dsp:cNvPr id="0" name=""/>
        <dsp:cNvSpPr/>
      </dsp:nvSpPr>
      <dsp:spPr>
        <a:xfrm>
          <a:off x="4371370" y="7788640"/>
          <a:ext cx="7742443" cy="227650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-18679"/>
                <a:lumOff val="21168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-18679"/>
                <a:lumOff val="21168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-18679"/>
                <a:lumOff val="2116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i="0" kern="1200" dirty="0" smtClean="0"/>
            <a:t>3. Choose your investment strategy</a:t>
          </a:r>
        </a:p>
      </dsp:txBody>
      <dsp:txXfrm>
        <a:off x="4482520" y="7899790"/>
        <a:ext cx="7520143" cy="2054206"/>
      </dsp:txXfrm>
    </dsp:sp>
    <dsp:sp modelId="{CB401E2C-7CF4-46E5-B518-6FCCC6D0F722}">
      <dsp:nvSpPr>
        <dsp:cNvPr id="0" name=""/>
        <dsp:cNvSpPr/>
      </dsp:nvSpPr>
      <dsp:spPr>
        <a:xfrm>
          <a:off x="1958273" y="10338327"/>
          <a:ext cx="2276506" cy="227650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F1D226-B1AB-48CC-BC64-6C998CE002D0}">
      <dsp:nvSpPr>
        <dsp:cNvPr id="0" name=""/>
        <dsp:cNvSpPr/>
      </dsp:nvSpPr>
      <dsp:spPr>
        <a:xfrm>
          <a:off x="4371370" y="10338327"/>
          <a:ext cx="7742443" cy="227650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-28019"/>
                <a:lumOff val="31752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-28019"/>
                <a:lumOff val="31752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-28019"/>
                <a:lumOff val="31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i="0" kern="1200" dirty="0" smtClean="0"/>
            <a:t>4. Develop an investment policy statement</a:t>
          </a:r>
        </a:p>
      </dsp:txBody>
      <dsp:txXfrm>
        <a:off x="4482520" y="10449477"/>
        <a:ext cx="7520143" cy="2054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8988" y="692150"/>
            <a:ext cx="259873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4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4904006" y="43215386"/>
            <a:ext cx="41417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/>
          <p:cNvSpPr txBox="1"/>
          <p:nvPr userDrawn="1"/>
        </p:nvSpPr>
        <p:spPr>
          <a:xfrm>
            <a:off x="29045793" y="43138551"/>
            <a:ext cx="238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DC70A7-D2F1-4488-9AB9-7757FFE6E9FF}"/>
              </a:ext>
            </a:extLst>
          </p:cNvPr>
          <p:cNvSpPr txBox="1"/>
          <p:nvPr userDrawn="1"/>
        </p:nvSpPr>
        <p:spPr>
          <a:xfrm>
            <a:off x="152180" y="43781455"/>
            <a:ext cx="48282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" b="1" dirty="0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9.png"/><Relationship Id="rId3" Type="http://schemas.openxmlformats.org/officeDocument/2006/relationships/hyperlink" Target="https://walkccc.gitbooks.io/clrs/Chap15/15-10.html" TargetMode="External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7.jpg"/><Relationship Id="rId5" Type="http://schemas.openxmlformats.org/officeDocument/2006/relationships/diagramData" Target="../diagrams/data1.xml"/><Relationship Id="rId10" Type="http://schemas.openxmlformats.org/officeDocument/2006/relationships/image" Target="../media/image6.jpg"/><Relationship Id="rId4" Type="http://schemas.openxmlformats.org/officeDocument/2006/relationships/hyperlink" Target="https://www.getsmarteraboutmoney.ca/invest/investing-basics/making-a-plan/create-your-investment-plan/" TargetMode="Externa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AutoShape 50"/>
          <p:cNvSpPr>
            <a:spLocks noChangeArrowheads="1"/>
          </p:cNvSpPr>
          <p:nvPr/>
        </p:nvSpPr>
        <p:spPr bwMode="auto">
          <a:xfrm>
            <a:off x="16783050" y="8166100"/>
            <a:ext cx="15487650" cy="34645600"/>
          </a:xfrm>
          <a:prstGeom prst="roundRect">
            <a:avLst>
              <a:gd name="adj" fmla="val 700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8800" dirty="0">
              <a:solidFill>
                <a:srgbClr val="0046D2"/>
              </a:solidFill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sz="8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571500" y="7968972"/>
            <a:ext cx="15487650" cy="34645600"/>
          </a:xfrm>
          <a:prstGeom prst="roundRect">
            <a:avLst>
              <a:gd name="adj" fmla="val 700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924818" y="12176959"/>
            <a:ext cx="14935200" cy="1471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endParaRPr lang="en-US" sz="4000" b="1" dirty="0" smtClean="0">
              <a:latin typeface="+mn-lt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en-US" sz="4800" b="1" dirty="0" smtClean="0">
                <a:latin typeface="+mn-lt"/>
              </a:rPr>
              <a:t>In </a:t>
            </a:r>
            <a:r>
              <a:rPr lang="en-US" sz="4800" b="1" dirty="0">
                <a:latin typeface="+mn-lt"/>
              </a:rPr>
              <a:t>computer science, mathematics, management science, economics and bioinformatics, dynamic programming (also known as dynamic optimization) is a method for solving a complex problem by breaking it down into a collection of simpler </a:t>
            </a:r>
            <a:r>
              <a:rPr lang="en-US" sz="4800" b="1" dirty="0" err="1">
                <a:latin typeface="+mn-lt"/>
              </a:rPr>
              <a:t>subproblems</a:t>
            </a:r>
            <a:r>
              <a:rPr lang="en-US" sz="4800" b="1" dirty="0">
                <a:latin typeface="+mn-lt"/>
              </a:rPr>
              <a:t>, solving each of those </a:t>
            </a:r>
            <a:r>
              <a:rPr lang="en-US" sz="4800" b="1" dirty="0" err="1">
                <a:latin typeface="+mn-lt"/>
              </a:rPr>
              <a:t>subproblems</a:t>
            </a:r>
            <a:r>
              <a:rPr lang="en-US" sz="4800" b="1" dirty="0">
                <a:latin typeface="+mn-lt"/>
              </a:rPr>
              <a:t> just once, and storing their solutions</a:t>
            </a:r>
            <a:r>
              <a:rPr lang="en-US" sz="4800" b="1" dirty="0" smtClean="0">
                <a:latin typeface="+mn-lt"/>
              </a:rPr>
              <a:t>.</a:t>
            </a:r>
          </a:p>
          <a:p>
            <a:pPr algn="l" defTabSz="4389438" eaLnBrk="0" hangingPunct="0">
              <a:lnSpc>
                <a:spcPct val="95000"/>
              </a:lnSpc>
            </a:pPr>
            <a:endParaRPr lang="en-US" sz="4000" b="1" dirty="0">
              <a:latin typeface="+mn-lt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en-US" sz="4000" b="1" dirty="0" smtClean="0">
                <a:latin typeface="+mn-lt"/>
              </a:rPr>
              <a:t> </a:t>
            </a:r>
            <a:endParaRPr lang="en-US" sz="4000" b="1" dirty="0" smtClean="0">
              <a:latin typeface="+mn-lt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4800" b="1" dirty="0" smtClean="0">
              <a:latin typeface="+mn-lt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4800" b="1" dirty="0" smtClean="0">
              <a:latin typeface="+mn-lt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4800" b="1" dirty="0" smtClean="0">
              <a:latin typeface="+mn-lt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en-US" sz="4800" b="1" dirty="0" smtClean="0">
                <a:latin typeface="+mn-lt"/>
              </a:rPr>
              <a:t>A</a:t>
            </a:r>
            <a:r>
              <a:rPr lang="en-US" sz="4800" b="1" dirty="0" smtClean="0">
                <a:latin typeface="+mn-lt"/>
              </a:rPr>
              <a:t>n </a:t>
            </a:r>
            <a:r>
              <a:rPr lang="en-US" sz="4800" b="1" dirty="0" smtClean="0">
                <a:latin typeface="+mn-lt"/>
              </a:rPr>
              <a:t>investment strategy guide an investor's actions with asset allocation. Strategies </a:t>
            </a:r>
            <a:r>
              <a:rPr lang="en-US" sz="4800" b="1" dirty="0" err="1" smtClean="0">
                <a:latin typeface="+mn-lt"/>
              </a:rPr>
              <a:t>vary,but</a:t>
            </a:r>
            <a:r>
              <a:rPr lang="en-US" sz="4800" b="1" dirty="0" smtClean="0">
                <a:latin typeface="+mn-lt"/>
              </a:rPr>
              <a:t> they are based on individual goals, risk tolerance and future needs for capital</a:t>
            </a:r>
            <a:r>
              <a:rPr lang="en-US" sz="4000" b="1" dirty="0" smtClean="0">
                <a:latin typeface="+mn-lt"/>
              </a:rPr>
              <a:t>.</a:t>
            </a:r>
          </a:p>
          <a:p>
            <a:pPr algn="l" defTabSz="4389438" eaLnBrk="0" hangingPunct="0">
              <a:lnSpc>
                <a:spcPct val="95000"/>
              </a:lnSpc>
            </a:pPr>
            <a:endParaRPr lang="en-US" sz="4000" b="1" dirty="0">
              <a:latin typeface="+mn-lt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4000" b="1" dirty="0" smtClean="0">
              <a:latin typeface="+mn-lt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en-US" sz="8000" b="1" dirty="0" smtClean="0">
                <a:solidFill>
                  <a:srgbClr val="0046D2"/>
                </a:solidFill>
                <a:latin typeface="Arial Black" panose="020B0A04020102020204" pitchFamily="34" charset="0"/>
              </a:rPr>
              <a:t> </a:t>
            </a:r>
            <a:endParaRPr lang="en-US" sz="4000" b="1" dirty="0">
              <a:latin typeface="+mn-lt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514350" y="508000"/>
            <a:ext cx="31889700" cy="7010400"/>
          </a:xfrm>
          <a:prstGeom prst="roundRect">
            <a:avLst>
              <a:gd name="adj" fmla="val 1087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C00000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defTabSz="4389438"/>
            <a:endParaRPr 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085850" y="1778000"/>
            <a:ext cx="3068955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PLANNING AND INVESTMENT STRATEGY</a:t>
            </a:r>
          </a:p>
          <a:p>
            <a:pPr defTabSz="4389438">
              <a:spcBef>
                <a:spcPct val="50000"/>
              </a:spcBef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CS-322</a:t>
            </a:r>
          </a:p>
          <a:p>
            <a:pPr defTabSz="4389438">
              <a:spcBef>
                <a:spcPct val="50000"/>
              </a:spcBef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DESIGN AND ANALYSIS OF ALGORITHM</a:t>
            </a:r>
          </a:p>
          <a:p>
            <a:pPr defTabSz="4389438">
              <a:spcBef>
                <a:spcPct val="50000"/>
              </a:spcBef>
            </a:pP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MUHAMMAD FARRUKH SEIKH 15B-013-BS, BILAWAL SAIKH 15B-054-BS, </a:t>
            </a:r>
          </a:p>
          <a:p>
            <a:pPr defTabSz="4389438">
              <a:spcBef>
                <a:spcPct val="50000"/>
              </a:spcBef>
            </a:pP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HAFIZ YASIR IQBAL 15B-032-BS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19679478" y="36957000"/>
            <a:ext cx="9144000" cy="132343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8000" dirty="0" smtClean="0">
                <a:solidFill>
                  <a:srgbClr val="0046D2"/>
                </a:solidFill>
                <a:latin typeface="Arial Black" panose="020B0A04020102020204" pitchFamily="34" charset="0"/>
              </a:rPr>
              <a:t>REFRENCES</a:t>
            </a:r>
            <a:endParaRPr lang="en-US" sz="8000" dirty="0">
              <a:solidFill>
                <a:srgbClr val="0046D2"/>
              </a:solidFill>
              <a:latin typeface="Arial Black" panose="020B0A04020102020204" pitchFamily="34" charset="0"/>
            </a:endParaRPr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17341849" y="37963475"/>
            <a:ext cx="14347825" cy="4564536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70" tIns="30584" rIns="61170" bIns="30584">
            <a:spAutoFit/>
          </a:bodyPr>
          <a:lstStyle/>
          <a:p>
            <a:pPr marL="342900" indent="-342900" algn="l" defTabSz="612775" eaLnBrk="0" hangingPunct="0">
              <a:lnSpc>
                <a:spcPct val="95000"/>
              </a:lnSpc>
              <a:buFont typeface="Symbol" pitchFamily="18" charset="2"/>
              <a:buAutoNum type="arabicPeriod"/>
            </a:pPr>
            <a:endParaRPr lang="en-US" sz="4400" b="1" dirty="0" smtClean="0">
              <a:latin typeface="+mn-lt"/>
              <a:hlinkClick r:id="rId3"/>
            </a:endParaRPr>
          </a:p>
          <a:p>
            <a:pPr marL="342900" indent="-342900" algn="l" defTabSz="612775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4400" b="1" dirty="0" smtClean="0">
                <a:latin typeface="+mn-lt"/>
                <a:hlinkClick r:id="rId3"/>
              </a:rPr>
              <a:t>https</a:t>
            </a:r>
            <a:r>
              <a:rPr lang="en-US" sz="4400" b="1" dirty="0">
                <a:latin typeface="+mn-lt"/>
                <a:hlinkClick r:id="rId3"/>
              </a:rPr>
              <a:t>://</a:t>
            </a:r>
            <a:r>
              <a:rPr lang="en-US" sz="4400" b="1" dirty="0" smtClean="0">
                <a:latin typeface="+mn-lt"/>
                <a:hlinkClick r:id="rId3"/>
              </a:rPr>
              <a:t>walkccc.gitbooks.io/clrs/Chap15/15-10.html</a:t>
            </a:r>
            <a:endParaRPr lang="en-US" sz="4400" b="1" dirty="0" smtClean="0">
              <a:latin typeface="+mn-lt"/>
            </a:endParaRPr>
          </a:p>
          <a:p>
            <a:pPr marL="342900" indent="-342900" algn="l" defTabSz="612775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4400" b="1" dirty="0">
                <a:latin typeface="+mn-lt"/>
                <a:hlinkClick r:id="rId4"/>
              </a:rPr>
              <a:t>https://www.getsmarteraboutmoney.ca/invest/investing-basics/making-a-plan/create-your-investment-plan</a:t>
            </a:r>
            <a:r>
              <a:rPr lang="en-US" sz="4400" b="1" dirty="0" smtClean="0">
                <a:latin typeface="+mn-lt"/>
                <a:hlinkClick r:id="rId4"/>
              </a:rPr>
              <a:t>/</a:t>
            </a:r>
            <a:endParaRPr lang="en-US" sz="4400" b="1" dirty="0" smtClean="0">
              <a:latin typeface="+mn-lt"/>
            </a:endParaRPr>
          </a:p>
          <a:p>
            <a:pPr marL="342900" indent="-342900" algn="l" defTabSz="612775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4400" b="1" dirty="0" smtClean="0">
                <a:latin typeface="+mn-lt"/>
              </a:rPr>
              <a:t>Introduction To Algorithm (Second Edition)by </a:t>
            </a:r>
            <a:r>
              <a:rPr lang="en-US" sz="4400" b="1" dirty="0" err="1" smtClean="0">
                <a:latin typeface="+mn-lt"/>
              </a:rPr>
              <a:t>T.Cormen</a:t>
            </a:r>
            <a:r>
              <a:rPr lang="en-US" sz="4400" b="1" dirty="0" smtClean="0">
                <a:latin typeface="+mn-lt"/>
              </a:rPr>
              <a:t>, C. </a:t>
            </a:r>
            <a:r>
              <a:rPr lang="en-US" sz="4400" b="1" dirty="0" err="1" smtClean="0">
                <a:latin typeface="+mn-lt"/>
              </a:rPr>
              <a:t>Leiserson</a:t>
            </a:r>
            <a:r>
              <a:rPr lang="en-US" sz="4400" b="1" dirty="0" smtClean="0">
                <a:latin typeface="+mn-lt"/>
              </a:rPr>
              <a:t>, and R . </a:t>
            </a:r>
            <a:r>
              <a:rPr lang="en-US" sz="4400" b="1" dirty="0" err="1" smtClean="0">
                <a:latin typeface="+mn-lt"/>
              </a:rPr>
              <a:t>Rivest</a:t>
            </a:r>
            <a:endParaRPr lang="en-US" sz="4400" b="1" dirty="0">
              <a:latin typeface="+mn-lt"/>
            </a:endParaRP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17164050" y="32899350"/>
            <a:ext cx="14525625" cy="1172839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924817" y="9220091"/>
            <a:ext cx="8678037" cy="255454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8000" b="1" dirty="0" smtClean="0">
                <a:solidFill>
                  <a:srgbClr val="0046D2"/>
                </a:solidFill>
                <a:latin typeface="Arial Black" panose="020B0A04020102020204" pitchFamily="34" charset="0"/>
              </a:rPr>
              <a:t>DYNAMIC </a:t>
            </a:r>
            <a:r>
              <a:rPr lang="en-US" sz="8000" b="1" dirty="0" smtClean="0">
                <a:solidFill>
                  <a:srgbClr val="0046D2"/>
                </a:solidFill>
                <a:latin typeface="Arial Black" panose="020B0A04020102020204" pitchFamily="34" charset="0"/>
              </a:rPr>
              <a:t>PROGRAMING</a:t>
            </a:r>
            <a:endParaRPr lang="en-US" sz="8000" b="1" dirty="0">
              <a:solidFill>
                <a:srgbClr val="0046D2"/>
              </a:solidFill>
              <a:latin typeface="Arial Black" panose="020B0A04020102020204" pitchFamily="34" charset="0"/>
            </a:endParaRP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18428677" y="8751888"/>
            <a:ext cx="9574823" cy="141577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 smtClean="0">
                <a:solidFill>
                  <a:srgbClr val="0046D2"/>
                </a:solidFill>
                <a:latin typeface="Arial Black" panose="020B0A04020102020204" pitchFamily="34" charset="0"/>
              </a:rPr>
              <a:t>FLOW CHART</a:t>
            </a:r>
            <a:endParaRPr lang="en-US" b="1" dirty="0">
              <a:solidFill>
                <a:srgbClr val="0046D2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6406505"/>
              </p:ext>
            </p:extLst>
          </p:nvPr>
        </p:nvGraphicFramePr>
        <p:xfrm>
          <a:off x="1085850" y="28876915"/>
          <a:ext cx="14072088" cy="12617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459" y="24261311"/>
            <a:ext cx="4028211" cy="395317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155" y="9060000"/>
            <a:ext cx="5563078" cy="292234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7" b="5582"/>
          <a:stretch/>
        </p:blipFill>
        <p:spPr>
          <a:xfrm>
            <a:off x="17341850" y="11594044"/>
            <a:ext cx="9414289" cy="1162863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939" y="11774636"/>
            <a:ext cx="4460461" cy="11461055"/>
          </a:xfrm>
          <a:prstGeom prst="rect">
            <a:avLst/>
          </a:prstGeom>
          <a:noFill/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674354" y="25243649"/>
            <a:ext cx="11330607" cy="110799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INVEST(d, n) 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initialize tables I and R of size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11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 all filled with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0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 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+mn-lt"/>
              </a:rPr>
              <a:t>for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k =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10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downto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1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endParaRPr lang="en-US" altLang="en-US" sz="4000" dirty="0">
              <a:solidFill>
                <a:srgbClr val="F5871F"/>
              </a:solidFill>
              <a:latin typeface="+mn-lt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q =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1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endParaRPr lang="en-US" altLang="en-US" sz="4000" dirty="0">
              <a:solidFill>
                <a:srgbClr val="F5871F"/>
              </a:solidFill>
              <a:latin typeface="+mn-lt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+mn-lt"/>
              </a:rPr>
              <a:t>for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=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1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to n </a:t>
            </a:r>
            <a:endParaRPr lang="en-US" altLang="en-US" sz="4000" dirty="0">
              <a:solidFill>
                <a:srgbClr val="F5871F"/>
              </a:solidFill>
              <a:latin typeface="+mn-lt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+mn-lt"/>
              </a:rPr>
              <a:t>if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r[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][k] &gt; r[q][k]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E908C"/>
                </a:solidFill>
                <a:effectLst/>
                <a:latin typeface="+mn-lt"/>
              </a:rPr>
              <a:t>//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8E908C"/>
                </a:solidFill>
                <a:effectLst/>
                <a:latin typeface="+mn-lt"/>
              </a:rPr>
              <a:t>i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E908C"/>
                </a:solidFill>
                <a:effectLst/>
                <a:latin typeface="+mn-lt"/>
              </a:rPr>
              <a:t> now holds the investment which looks best for a given year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endParaRPr lang="en-US" altLang="en-US" sz="4000" dirty="0">
              <a:solidFill>
                <a:srgbClr val="F5871F"/>
              </a:solidFill>
              <a:latin typeface="+mn-lt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q =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endParaRPr lang="en-US" altLang="en-US" sz="4000" dirty="0">
              <a:solidFill>
                <a:srgbClr val="F5871F"/>
              </a:solidFill>
              <a:latin typeface="+mn-lt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+mn-lt"/>
              </a:rPr>
              <a:t>if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R[k +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1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] +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drI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[k +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1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]k - f[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1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] &gt; R[k +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1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] +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dr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[q][k] - f[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2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]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E908C"/>
                </a:solidFill>
                <a:effectLst/>
                <a:latin typeface="+mn-lt"/>
              </a:rPr>
              <a:t>// If revenue is greater when money is not moved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endParaRPr lang="en-US" altLang="en-US" sz="4000" dirty="0">
              <a:solidFill>
                <a:srgbClr val="F5871F"/>
              </a:solidFill>
              <a:latin typeface="+mn-lt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R[k] = R[k +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1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] +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drI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[k +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1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]k - f[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1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] </a:t>
            </a:r>
            <a:endParaRPr lang="en-US" altLang="en-US" sz="4000" dirty="0">
              <a:solidFill>
                <a:srgbClr val="F5871F"/>
              </a:solidFill>
              <a:latin typeface="+mn-lt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I[k] = I[k +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1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] </a:t>
            </a:r>
            <a:endParaRPr lang="en-US" altLang="en-US" sz="4000" dirty="0">
              <a:solidFill>
                <a:srgbClr val="F5871F"/>
              </a:solidFill>
              <a:latin typeface="+mn-lt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+mn-lt"/>
              </a:rPr>
              <a:t>else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endParaRPr lang="en-US" altLang="en-US" sz="4000" dirty="0">
              <a:solidFill>
                <a:srgbClr val="F5871F"/>
              </a:solidFill>
              <a:latin typeface="+mn-lt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R[k] = R[k +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1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] +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dr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[q][k] - f[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2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] </a:t>
            </a:r>
            <a:endParaRPr lang="en-US" altLang="en-US" sz="4000" dirty="0">
              <a:solidFill>
                <a:srgbClr val="F5871F"/>
              </a:solidFill>
              <a:latin typeface="+mn-lt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I[k] = q </a:t>
            </a:r>
            <a:endParaRPr lang="en-US" altLang="en-US" sz="4000" dirty="0">
              <a:solidFill>
                <a:srgbClr val="F5871F"/>
              </a:solidFill>
              <a:latin typeface="+mn-lt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+mn-lt"/>
              </a:rPr>
              <a:t>return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I as an optimal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stategy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with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+mn-lt"/>
              </a:rPr>
              <a:t>return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R[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+mn-lt"/>
              </a:rPr>
              <a:t>1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].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034734" y="18916650"/>
            <a:ext cx="14624366" cy="18859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4389438" eaLnBrk="0" hangingPunct="0">
              <a:lnSpc>
                <a:spcPct val="95000"/>
              </a:lnSpc>
            </a:pPr>
            <a:endParaRPr lang="en-US" sz="8000" b="1" dirty="0" smtClean="0">
              <a:solidFill>
                <a:srgbClr val="0046D2"/>
              </a:solidFill>
              <a:latin typeface="Arial Black" panose="020B0A04020102020204" pitchFamily="34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en-US" sz="8000" b="1" dirty="0" smtClean="0">
                <a:solidFill>
                  <a:srgbClr val="0046D2"/>
                </a:solidFill>
                <a:latin typeface="Arial Black" panose="020B0A04020102020204" pitchFamily="34" charset="0"/>
              </a:rPr>
              <a:t>INVESTMENT </a:t>
            </a:r>
            <a:r>
              <a:rPr lang="en-US" sz="8000" b="1" dirty="0">
                <a:solidFill>
                  <a:srgbClr val="0046D2"/>
                </a:solidFill>
                <a:latin typeface="Arial Black" panose="020B0A04020102020204" pitchFamily="34" charset="0"/>
              </a:rPr>
              <a:t>STRATEGY</a:t>
            </a:r>
          </a:p>
          <a:p>
            <a:pPr algn="l" defTabSz="4389438" eaLnBrk="0" hangingPunct="0">
              <a:lnSpc>
                <a:spcPct val="95000"/>
              </a:lnSpc>
            </a:pPr>
            <a:r>
              <a:rPr lang="en-US" sz="4400" b="1" dirty="0"/>
              <a:t> 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085850" y="25243649"/>
            <a:ext cx="10100129" cy="23598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8800" b="1" dirty="0">
                <a:solidFill>
                  <a:srgbClr val="0046D2"/>
                </a:solidFill>
                <a:latin typeface="Arial Black" panose="020B0A04020102020204" pitchFamily="34" charset="0"/>
              </a:rPr>
              <a:t>Create your </a:t>
            </a:r>
          </a:p>
          <a:p>
            <a:pPr algn="l" defTabSz="4389438" eaLnBrk="0" hangingPunct="0">
              <a:lnSpc>
                <a:spcPct val="95000"/>
              </a:lnSpc>
            </a:pPr>
            <a:r>
              <a:rPr lang="en-US" sz="8800" b="1" dirty="0">
                <a:solidFill>
                  <a:srgbClr val="0046D2"/>
                </a:solidFill>
                <a:latin typeface="Arial Black" panose="020B0A04020102020204" pitchFamily="34" charset="0"/>
              </a:rPr>
              <a:t>investment plan</a:t>
            </a:r>
            <a:endParaRPr lang="en-US" sz="8800" b="1" dirty="0">
              <a:solidFill>
                <a:srgbClr val="0046D2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679478" y="23701471"/>
            <a:ext cx="10325483" cy="11551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0" dirty="0">
                <a:solidFill>
                  <a:srgbClr val="0046D2"/>
                </a:solidFill>
                <a:latin typeface="Arial Black" panose="020B0A04020102020204" pitchFamily="34" charset="0"/>
              </a:rPr>
              <a:t>ALGORITHM</a:t>
            </a:r>
            <a:endParaRPr lang="en-US" sz="8000" dirty="0">
              <a:solidFill>
                <a:srgbClr val="0046D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212167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338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Arial Narrow</vt:lpstr>
      <vt:lpstr>Symbol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</dc:title>
  <dc:creator>Ethan Shulda;www.postersession.com</dc:creator>
  <cp:keywords>www.postersession.com</cp:keywords>
  <dc:description>©MegaPrint Inc. 2009</dc:description>
  <cp:lastModifiedBy>Yasir Iqbal</cp:lastModifiedBy>
  <cp:revision>50</cp:revision>
  <dcterms:created xsi:type="dcterms:W3CDTF">2008-12-04T00:20:37Z</dcterms:created>
  <dcterms:modified xsi:type="dcterms:W3CDTF">2018-05-18T20:33:31Z</dcterms:modified>
  <cp:category>Research Poster</cp:category>
</cp:coreProperties>
</file>