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e7b7e35d35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e7b7e35d35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e7b7e35d35_0_10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e7b7e35d35_0_10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ge7b7e35d35_0_9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4" name="Google Shape;754;ge7b7e35d35_0_9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e7b7e35d35_0_9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1" name="Google Shape;761;ge7b7e35d35_0_9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ge7b7e35d35_0_10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8" name="Google Shape;768;ge7b7e35d35_0_10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ge7b7e35d35_0_10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6" name="Google Shape;776;ge7b7e35d35_0_10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e7b7e35d35_0_10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e7b7e35d35_0_10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e7b7e35d35_0_10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e7b7e35d35_0_10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ge7d7aa788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6" name="Google Shape;796;ge7d7aa788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e7b7e35d35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e7b7e35d35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e7b7e35d35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e7b7e35d35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e7b7e35d35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e7b7e35d35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e7b7e35d35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e7b7e35d35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e7b7e35d35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e7b7e35d35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e7b7e35d35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e7b7e35d35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e7b7e35d35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e7b7e35d35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e7b7e35d35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e7b7e35d35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e7b7e35d35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e7b7e35d35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e7b7e35d3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e7b7e35d3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e7b7e35d35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e7b7e35d35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e7b7e35d35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e7b7e35d35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e7b7e35d35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e7b7e35d35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e7b7e35d35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e7b7e35d35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e7b7e35d35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e7b7e35d35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e7b7e35d35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e7b7e35d35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e7b7e35d35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e7b7e35d35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e7b7e35d35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e7b7e35d35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e7b7e35d35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e7b7e35d35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e7b7e35d35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e7b7e35d35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e7b7e35d35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e7b7e35d35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e7b7e35d35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e7b7e35d35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e7b7e35d35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e7b7e35d35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e7b7e35d35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e7b7e35d35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e7b7e35d35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e7b7e35d35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e7b7e35d35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e7b7e35d35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e7b7e35d35_0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e7b7e35d35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e7b7e35d35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e7b7e35d35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e7b7e35d35_0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e7b7e35d35_0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e7b7e35d35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e7b7e35d35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e7b7e35d35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e7b7e35d35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e7b7e35d35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e7b7e35d35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e7b7e35d35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e7b7e35d35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e7b7e35d35_0_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e7b7e35d35_0_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e7b7e35d35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e7b7e35d35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e7b7e35d35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e7b7e35d35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e7b7e35d35_0_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e7b7e35d35_0_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e7b7e35d35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e7b7e35d35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e7b7e35d35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e7b7e35d35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e7b7e35d35_0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e7b7e35d35_0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e7b7e35d35_0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e7b7e35d35_0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e7b7e35d35_0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e7b7e35d35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e7b7e35d35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e7b7e35d35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e7b7e35d35_0_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e7b7e35d35_0_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e7b7e35d35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e7b7e35d35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e7b7e35d35_0_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e7b7e35d35_0_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e7b7e35d35_0_6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e7b7e35d35_0_6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e7b7e35d35_0_6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e7b7e35d35_0_6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e7b7e35d35_0_6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e7b7e35d35_0_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e7b7e35d35_0_6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e7b7e35d35_0_6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e7b7e35d35_0_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e7b7e35d35_0_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e7b7e35d35_0_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e7b7e35d35_0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e7b7e35d35_0_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e7b7e35d35_0_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e7b7e35d35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e7b7e35d35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e7b7e35d35_0_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e7b7e35d35_0_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e7b7e35d35_0_7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e7b7e35d35_0_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e7d7aa788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e7d7aa788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e7b7e35d35_0_7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e7b7e35d35_0_7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e7b7e35d35_0_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e7b7e35d35_0_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e7b7e35d35_0_7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e7b7e35d35_0_7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e7b7e35d35_0_7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e7b7e35d35_0_7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e7b7e35d35_0_7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e7b7e35d35_0_7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e7b7e35d35_0_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e7b7e35d35_0_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e7b7e35d35_0_7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e7b7e35d35_0_7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e7b7e35d35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e7b7e35d35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e7d7aa788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e7d7aa788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e7b7e35d35_0_7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e7b7e35d35_0_7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e7b7e35d35_0_7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e7b7e35d35_0_7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e7b7e35d35_0_7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e7b7e35d35_0_7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e7b7e35d35_0_8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e7b7e35d35_0_8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e7b7e35d35_0_8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e7b7e35d35_0_8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e7b7e35d35_0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e7b7e35d35_0_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e7b7e35d35_0_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e7b7e35d35_0_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e7b7e35d35_0_8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e7b7e35d35_0_8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e7b7e35d35_0_8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e7b7e35d35_0_8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e7b7e35d35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e7b7e35d35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e7b7e35d35_0_8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e7b7e35d35_0_8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e7b7e35d35_0_8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e7b7e35d35_0_8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e7b7e35d35_0_8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e7b7e35d35_0_8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e7b7e35d35_0_8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e7b7e35d35_0_8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e7b7e35d35_0_8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e7b7e35d35_0_8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e7b7e35d35_0_9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e7b7e35d35_0_9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e7b7e35d35_0_9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e7b7e35d35_0_9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e7b7e35d35_0_9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e7b7e35d35_0_9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e7b7e35d35_0_9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e7b7e35d35_0_9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e7b7e35d35_0_9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e7b7e35d35_0_9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e7b7e35d35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e7b7e35d35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e7b7e35d35_0_9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e7b7e35d35_0_9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e7b7e35d35_0_9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e7b7e35d35_0_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e7d7aa788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e7d7aa788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e7b7e35d35_0_9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7" name="Google Shape;697;ge7b7e35d35_0_9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e7b7e35d35_0_9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3" name="Google Shape;703;ge7b7e35d35_0_9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ge7b7e35d35_0_9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9" name="Google Shape;709;ge7b7e35d35_0_9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e7b7e35d35_0_10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e7b7e35d35_0_10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e7b7e35d35_0_9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e7b7e35d35_0_9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ge7b7e35d35_0_9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3" name="Google Shape;733;ge7b7e35d35_0_9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ge7b7e35d35_0_10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1" name="Google Shape;741;ge7b7e35d35_0_10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image" Target="../media/image92.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image" Target="../media/image93.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89.png"/><Relationship Id="rId4" Type="http://schemas.openxmlformats.org/officeDocument/2006/relationships/image" Target="../media/image9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94.png"/><Relationship Id="rId4" Type="http://schemas.openxmlformats.org/officeDocument/2006/relationships/image" Target="../media/image95.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0.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5.png"/><Relationship Id="rId4" Type="http://schemas.openxmlformats.org/officeDocument/2006/relationships/image" Target="../media/image23.png"/><Relationship Id="rId5"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35.png"/><Relationship Id="rId4" Type="http://schemas.openxmlformats.org/officeDocument/2006/relationships/image" Target="../media/image2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3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3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3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38.png"/><Relationship Id="rId4" Type="http://schemas.openxmlformats.org/officeDocument/2006/relationships/image" Target="../media/image3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2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3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28.png"/><Relationship Id="rId4" Type="http://schemas.openxmlformats.org/officeDocument/2006/relationships/image" Target="../media/image3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4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4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42.png"/><Relationship Id="rId4" Type="http://schemas.openxmlformats.org/officeDocument/2006/relationships/image" Target="../media/image4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5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5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50.png"/><Relationship Id="rId4" Type="http://schemas.openxmlformats.org/officeDocument/2006/relationships/image" Target="../media/image47.png"/><Relationship Id="rId5" Type="http://schemas.openxmlformats.org/officeDocument/2006/relationships/image" Target="../media/image56.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41.png"/><Relationship Id="rId4" Type="http://schemas.openxmlformats.org/officeDocument/2006/relationships/image" Target="../media/image49.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43.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46.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55.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59.png"/><Relationship Id="rId4" Type="http://schemas.openxmlformats.org/officeDocument/2006/relationships/image" Target="../media/image53.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57.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44.png"/><Relationship Id="rId4" Type="http://schemas.openxmlformats.org/officeDocument/2006/relationships/image" Target="../media/image54.png"/><Relationship Id="rId5" Type="http://schemas.openxmlformats.org/officeDocument/2006/relationships/image" Target="../media/image58.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60.png"/><Relationship Id="rId4" Type="http://schemas.openxmlformats.org/officeDocument/2006/relationships/image" Target="../media/image64.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63.png"/><Relationship Id="rId4" Type="http://schemas.openxmlformats.org/officeDocument/2006/relationships/image" Target="../media/image6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65.png"/><Relationship Id="rId4" Type="http://schemas.openxmlformats.org/officeDocument/2006/relationships/image" Target="../media/image67.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6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68.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69.png"/><Relationship Id="rId4" Type="http://schemas.openxmlformats.org/officeDocument/2006/relationships/image" Target="../media/image71.png"/><Relationship Id="rId5" Type="http://schemas.openxmlformats.org/officeDocument/2006/relationships/image" Target="../media/image70.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72.png"/><Relationship Id="rId4" Type="http://schemas.openxmlformats.org/officeDocument/2006/relationships/image" Target="../media/image76.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66.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78.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74.png"/><Relationship Id="rId4" Type="http://schemas.openxmlformats.org/officeDocument/2006/relationships/image" Target="../media/image73.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75.png"/><Relationship Id="rId4" Type="http://schemas.openxmlformats.org/officeDocument/2006/relationships/image" Target="../media/image7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77.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82.png"/><Relationship Id="rId4" Type="http://schemas.openxmlformats.org/officeDocument/2006/relationships/image" Target="../media/image85.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image" Target="../media/image88.png"/><Relationship Id="rId4" Type="http://schemas.openxmlformats.org/officeDocument/2006/relationships/image" Target="../media/image84.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image" Target="../media/image80.png"/><Relationship Id="rId4" Type="http://schemas.openxmlformats.org/officeDocument/2006/relationships/image" Target="../media/image87.png"/><Relationship Id="rId5" Type="http://schemas.openxmlformats.org/officeDocument/2006/relationships/image" Target="../media/image81.png"/><Relationship Id="rId6" Type="http://schemas.openxmlformats.org/officeDocument/2006/relationships/image" Target="../media/image90.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 Id="rId3" Type="http://schemas.openxmlformats.org/officeDocument/2006/relationships/image" Target="../media/image83.png"/><Relationship Id="rId4" Type="http://schemas.openxmlformats.org/officeDocument/2006/relationships/image" Target="../media/image86.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image" Target="../media/image9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Linux basics and </a:t>
            </a:r>
            <a:r>
              <a:rPr lang="en"/>
              <a:t>bash scripting</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Part 1</a:t>
            </a:r>
            <a:endParaRPr/>
          </a:p>
        </p:txBody>
      </p:sp>
      <p:sp>
        <p:nvSpPr>
          <p:cNvPr id="64" name="Google Shape;64;p13"/>
          <p:cNvSpPr txBox="1"/>
          <p:nvPr/>
        </p:nvSpPr>
        <p:spPr>
          <a:xfrm>
            <a:off x="5596925" y="4516150"/>
            <a:ext cx="3525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aseline="-25000" lang="en" sz="1200">
                <a:latin typeface="Open Sans"/>
                <a:ea typeface="Open Sans"/>
                <a:cs typeface="Open Sans"/>
                <a:sym typeface="Open Sans"/>
              </a:rPr>
              <a:t>Based on https://michael-herbst.com/teaching/advanced-bash-scripting-2017/</a:t>
            </a:r>
            <a:endParaRPr baseline="-25000" sz="1200">
              <a:latin typeface="Open Sans"/>
              <a:ea typeface="Open Sans"/>
              <a:cs typeface="Open Sans"/>
              <a:sym typeface="Open Sans"/>
            </a:endParaRPr>
          </a:p>
          <a:p>
            <a:pPr indent="0" lvl="0" marL="0" rtl="0" algn="l">
              <a:spcBef>
                <a:spcPts val="0"/>
              </a:spcBef>
              <a:spcAft>
                <a:spcPts val="0"/>
              </a:spcAft>
              <a:buNone/>
            </a:pPr>
            <a:r>
              <a:t/>
            </a:r>
            <a:endParaRPr baseline="-25000" sz="1200">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Modifying files or directories - Cont</a:t>
            </a:r>
            <a:endParaRPr/>
          </a:p>
        </p:txBody>
      </p:sp>
      <p:sp>
        <p:nvSpPr>
          <p:cNvPr id="121" name="Google Shape;121;p2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2" name="Google Shape;122;p22"/>
          <p:cNvPicPr preferRelativeResize="0"/>
          <p:nvPr/>
        </p:nvPicPr>
        <p:blipFill>
          <a:blip r:embed="rId3">
            <a:alphaModFix/>
          </a:blip>
          <a:stretch>
            <a:fillRect/>
          </a:stretch>
        </p:blipFill>
        <p:spPr>
          <a:xfrm>
            <a:off x="311688" y="1247763"/>
            <a:ext cx="5800725" cy="1323975"/>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11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Word splitting and quoting</a:t>
            </a:r>
            <a:endParaRPr/>
          </a:p>
        </p:txBody>
      </p:sp>
      <p:sp>
        <p:nvSpPr>
          <p:cNvPr id="751" name="Google Shape;751;p11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en"/>
              <a:t>Similar to escaping, quoting also causes some special characters to loose their meaning inside the quotation:</a:t>
            </a:r>
            <a:endParaRPr/>
          </a:p>
          <a:p>
            <a:pPr indent="0" lvl="0" marL="0" rtl="0" algn="l">
              <a:spcBef>
                <a:spcPts val="1200"/>
              </a:spcBef>
              <a:spcAft>
                <a:spcPts val="0"/>
              </a:spcAft>
              <a:buNone/>
            </a:pPr>
            <a:r>
              <a:rPr lang="en"/>
              <a:t>• single quote ': No special characters, but ' survive</a:t>
            </a:r>
            <a:endParaRPr/>
          </a:p>
          <a:p>
            <a:pPr indent="0" lvl="0" marL="457200" rtl="0" algn="l">
              <a:spcBef>
                <a:spcPts val="1200"/>
              </a:spcBef>
              <a:spcAft>
                <a:spcPts val="0"/>
              </a:spcAft>
              <a:buNone/>
            </a:pPr>
            <a:r>
              <a:rPr lang="en"/>
              <a:t>⇒ ", “$”, “#” are all non-special</a:t>
            </a:r>
            <a:endParaRPr/>
          </a:p>
          <a:p>
            <a:pPr indent="0" lvl="0" marL="457200" rtl="0" algn="l">
              <a:spcBef>
                <a:spcPts val="1200"/>
              </a:spcBef>
              <a:spcAft>
                <a:spcPts val="0"/>
              </a:spcAft>
              <a:buNone/>
            </a:pPr>
            <a:r>
              <a:rPr lang="en"/>
              <a:t>⇒ No parameter expansion or command substitution</a:t>
            </a:r>
            <a:endParaRPr/>
          </a:p>
          <a:p>
            <a:pPr indent="0" lvl="0" marL="457200" rtl="0" algn="l">
              <a:spcBef>
                <a:spcPts val="1200"/>
              </a:spcBef>
              <a:spcAft>
                <a:spcPts val="0"/>
              </a:spcAft>
              <a:buNone/>
            </a:pPr>
            <a:r>
              <a:rPr lang="en"/>
              <a:t>⇒ No word splitting</a:t>
            </a:r>
            <a:endParaRPr/>
          </a:p>
          <a:p>
            <a:pPr indent="0" lvl="0" marL="0" rtl="0" algn="l">
              <a:spcBef>
                <a:spcPts val="1200"/>
              </a:spcBef>
              <a:spcAft>
                <a:spcPts val="0"/>
              </a:spcAft>
              <a:buNone/>
            </a:pPr>
            <a:r>
              <a:rPr lang="en"/>
              <a:t>• double quote ": Only ", “$” and “\” remain special</a:t>
            </a:r>
            <a:endParaRPr/>
          </a:p>
          <a:p>
            <a:pPr indent="0" lvl="0" marL="457200" rtl="0" algn="l">
              <a:spcBef>
                <a:spcPts val="1200"/>
              </a:spcBef>
              <a:spcAft>
                <a:spcPts val="0"/>
              </a:spcAft>
              <a:buNone/>
            </a:pPr>
            <a:r>
              <a:rPr lang="en"/>
              <a:t>⇒ We can use parameter expansion, command substitution and escaping</a:t>
            </a:r>
            <a:endParaRPr/>
          </a:p>
          <a:p>
            <a:pPr indent="0" lvl="0" marL="457200" rtl="0" algn="l">
              <a:spcBef>
                <a:spcPts val="1200"/>
              </a:spcBef>
              <a:spcAft>
                <a:spcPts val="0"/>
              </a:spcAft>
              <a:buNone/>
            </a:pPr>
            <a:r>
              <a:rPr lang="en"/>
              <a:t>⇒ No word splitting</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11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Word splitting and quoting</a:t>
            </a:r>
            <a:endParaRPr/>
          </a:p>
        </p:txBody>
      </p:sp>
      <p:sp>
        <p:nvSpPr>
          <p:cNvPr id="757" name="Google Shape;757;p11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Consider the following script</a:t>
            </a:r>
            <a:endParaRPr/>
          </a:p>
        </p:txBody>
      </p:sp>
      <p:pic>
        <p:nvPicPr>
          <p:cNvPr id="758" name="Google Shape;758;p113"/>
          <p:cNvPicPr preferRelativeResize="0"/>
          <p:nvPr/>
        </p:nvPicPr>
        <p:blipFill>
          <a:blip r:embed="rId3">
            <a:alphaModFix/>
          </a:blip>
          <a:stretch>
            <a:fillRect/>
          </a:stretch>
        </p:blipFill>
        <p:spPr>
          <a:xfrm>
            <a:off x="1249470" y="1583496"/>
            <a:ext cx="6827825" cy="3442125"/>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1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Word splitting and quoting</a:t>
            </a:r>
            <a:endParaRPr/>
          </a:p>
        </p:txBody>
      </p:sp>
      <p:sp>
        <p:nvSpPr>
          <p:cNvPr id="764" name="Google Shape;764;p11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output will be</a:t>
            </a:r>
            <a:endParaRPr/>
          </a:p>
        </p:txBody>
      </p:sp>
      <p:pic>
        <p:nvPicPr>
          <p:cNvPr id="765" name="Google Shape;765;p114"/>
          <p:cNvPicPr preferRelativeResize="0"/>
          <p:nvPr/>
        </p:nvPicPr>
        <p:blipFill>
          <a:blip r:embed="rId3">
            <a:alphaModFix/>
          </a:blip>
          <a:stretch>
            <a:fillRect/>
          </a:stretch>
        </p:blipFill>
        <p:spPr>
          <a:xfrm>
            <a:off x="605227" y="1923550"/>
            <a:ext cx="8084600" cy="1098875"/>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1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Word splitting and quoting</a:t>
            </a:r>
            <a:endParaRPr/>
          </a:p>
        </p:txBody>
      </p:sp>
      <p:sp>
        <p:nvSpPr>
          <p:cNvPr id="771" name="Google Shape;771;p11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The only way to represent an empty string or pass an empty argument</a:t>
            </a:r>
            <a:endParaRPr/>
          </a:p>
          <a:p>
            <a:pPr indent="0" lvl="0" marL="0" rtl="0" algn="l">
              <a:spcBef>
                <a:spcPts val="1200"/>
              </a:spcBef>
              <a:spcAft>
                <a:spcPts val="0"/>
              </a:spcAft>
              <a:buNone/>
            </a:pPr>
            <a:r>
              <a:rPr lang="en"/>
              <a:t>to a function is by quoting it, e.g. calling</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rPr lang="en"/>
              <a:t>Will output</a:t>
            </a:r>
            <a:endParaRPr/>
          </a:p>
          <a:p>
            <a:pPr indent="0" lvl="0" marL="0" rtl="0" algn="l">
              <a:spcBef>
                <a:spcPts val="1200"/>
              </a:spcBef>
              <a:spcAft>
                <a:spcPts val="1200"/>
              </a:spcAft>
              <a:buNone/>
            </a:pPr>
            <a:r>
              <a:t/>
            </a:r>
            <a:endParaRPr/>
          </a:p>
        </p:txBody>
      </p:sp>
      <p:pic>
        <p:nvPicPr>
          <p:cNvPr id="772" name="Google Shape;772;p115"/>
          <p:cNvPicPr preferRelativeResize="0"/>
          <p:nvPr/>
        </p:nvPicPr>
        <p:blipFill>
          <a:blip r:embed="rId3">
            <a:alphaModFix/>
          </a:blip>
          <a:stretch>
            <a:fillRect/>
          </a:stretch>
        </p:blipFill>
        <p:spPr>
          <a:xfrm>
            <a:off x="431600" y="2121625"/>
            <a:ext cx="7374124" cy="489525"/>
          </a:xfrm>
          <a:prstGeom prst="rect">
            <a:avLst/>
          </a:prstGeom>
          <a:noFill/>
          <a:ln>
            <a:noFill/>
          </a:ln>
        </p:spPr>
      </p:pic>
      <p:pic>
        <p:nvPicPr>
          <p:cNvPr id="773" name="Google Shape;773;p115"/>
          <p:cNvPicPr preferRelativeResize="0"/>
          <p:nvPr/>
        </p:nvPicPr>
        <p:blipFill>
          <a:blip r:embed="rId4">
            <a:alphaModFix/>
          </a:blip>
          <a:stretch>
            <a:fillRect/>
          </a:stretch>
        </p:blipFill>
        <p:spPr>
          <a:xfrm>
            <a:off x="431601" y="3194501"/>
            <a:ext cx="7309250" cy="616675"/>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1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Word splitting and quoting</a:t>
            </a:r>
            <a:endParaRPr/>
          </a:p>
        </p:txBody>
      </p:sp>
      <p:sp>
        <p:nvSpPr>
          <p:cNvPr id="779" name="Google Shape;779;p1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But the following (VAR is quoted)</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Will output</a:t>
            </a:r>
            <a:endParaRPr/>
          </a:p>
        </p:txBody>
      </p:sp>
      <p:pic>
        <p:nvPicPr>
          <p:cNvPr id="780" name="Google Shape;780;p116"/>
          <p:cNvPicPr preferRelativeResize="0"/>
          <p:nvPr/>
        </p:nvPicPr>
        <p:blipFill>
          <a:blip r:embed="rId3">
            <a:alphaModFix/>
          </a:blip>
          <a:stretch>
            <a:fillRect/>
          </a:stretch>
        </p:blipFill>
        <p:spPr>
          <a:xfrm>
            <a:off x="368775" y="1855800"/>
            <a:ext cx="8384526" cy="342950"/>
          </a:xfrm>
          <a:prstGeom prst="rect">
            <a:avLst/>
          </a:prstGeom>
          <a:noFill/>
          <a:ln>
            <a:noFill/>
          </a:ln>
        </p:spPr>
      </p:pic>
      <p:pic>
        <p:nvPicPr>
          <p:cNvPr id="781" name="Google Shape;781;p116"/>
          <p:cNvPicPr preferRelativeResize="0"/>
          <p:nvPr/>
        </p:nvPicPr>
        <p:blipFill>
          <a:blip r:embed="rId4">
            <a:alphaModFix/>
          </a:blip>
          <a:stretch>
            <a:fillRect/>
          </a:stretch>
        </p:blipFill>
        <p:spPr>
          <a:xfrm>
            <a:off x="424650" y="2647950"/>
            <a:ext cx="7486250" cy="604225"/>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1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Word splitting and quoting</a:t>
            </a:r>
            <a:endParaRPr/>
          </a:p>
        </p:txBody>
      </p:sp>
      <p:sp>
        <p:nvSpPr>
          <p:cNvPr id="787" name="Google Shape;787;p11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lang="en"/>
              <a:t>Forgotten quoting or escaping is a very common source of error — some hints:</a:t>
            </a:r>
            <a:endParaRPr/>
          </a:p>
          <a:p>
            <a:pPr indent="0" lvl="0" marL="0" rtl="0" algn="l">
              <a:spcBef>
                <a:spcPts val="1200"/>
              </a:spcBef>
              <a:spcAft>
                <a:spcPts val="0"/>
              </a:spcAft>
              <a:buClr>
                <a:schemeClr val="dk1"/>
              </a:buClr>
              <a:buSzPct val="61111"/>
              <a:buFont typeface="Arial"/>
              <a:buNone/>
            </a:pPr>
            <a:r>
              <a:rPr lang="en"/>
              <a:t>• When passing arguments to commands always quote them using double quotes (unless you have a reason not to)</a:t>
            </a:r>
            <a:endParaRPr/>
          </a:p>
          <a:p>
            <a:pPr indent="0" lvl="0" marL="457200" rtl="0" algn="l">
              <a:spcBef>
                <a:spcPts val="1200"/>
              </a:spcBef>
              <a:spcAft>
                <a:spcPts val="0"/>
              </a:spcAft>
              <a:buClr>
                <a:schemeClr val="dk1"/>
              </a:buClr>
              <a:buSzPct val="61111"/>
              <a:buFont typeface="Arial"/>
              <a:buNone/>
            </a:pPr>
            <a:r>
              <a:rPr lang="en"/>
              <a:t>⇒ This avoids problems when variables are empty</a:t>
            </a:r>
            <a:endParaRPr/>
          </a:p>
          <a:p>
            <a:pPr indent="0" lvl="0" marL="457200" rtl="0" algn="l">
              <a:spcBef>
                <a:spcPts val="1200"/>
              </a:spcBef>
              <a:spcAft>
                <a:spcPts val="0"/>
              </a:spcAft>
              <a:buClr>
                <a:schemeClr val="dk1"/>
              </a:buClr>
              <a:buSzPct val="61111"/>
              <a:buFont typeface="Arial"/>
              <a:buNone/>
            </a:pPr>
            <a:r>
              <a:rPr lang="en"/>
              <a:t>⇒ It does not hurt anything</a:t>
            </a:r>
            <a:endParaRPr/>
          </a:p>
          <a:p>
            <a:pPr indent="0" lvl="0" marL="0" rtl="0" algn="l">
              <a:spcBef>
                <a:spcPts val="1200"/>
              </a:spcBef>
              <a:spcAft>
                <a:spcPts val="0"/>
              </a:spcAft>
              <a:buClr>
                <a:schemeClr val="dk1"/>
              </a:buClr>
              <a:buSzPct val="61111"/>
              <a:buFont typeface="Arial"/>
              <a:buNone/>
            </a:pPr>
            <a:r>
              <a:rPr lang="en"/>
              <a:t>• When initialising variables always quote the values on the right of the = using double quotes</a:t>
            </a:r>
            <a:endParaRPr/>
          </a:p>
          <a:p>
            <a:pPr indent="0" lvl="0" marL="457200" rtl="0" algn="l">
              <a:spcBef>
                <a:spcPts val="1200"/>
              </a:spcBef>
              <a:spcAft>
                <a:spcPts val="0"/>
              </a:spcAft>
              <a:buClr>
                <a:schemeClr val="dk1"/>
              </a:buClr>
              <a:buSzPct val="61111"/>
              <a:buFont typeface="Arial"/>
              <a:buNone/>
            </a:pPr>
            <a:r>
              <a:rPr lang="en"/>
              <a:t>⇒ Same reason as above</a:t>
            </a:r>
            <a:endParaRPr/>
          </a:p>
          <a:p>
            <a:pPr indent="0" lvl="0" marL="0" rtl="0" algn="l">
              <a:spcBef>
                <a:spcPts val="1200"/>
              </a:spcBef>
              <a:spcAft>
                <a:spcPts val="1200"/>
              </a:spcAft>
              <a:buNone/>
            </a:pPr>
            <a:r>
              <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1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Word splitting and quoting</a:t>
            </a:r>
            <a:endParaRPr/>
          </a:p>
        </p:txBody>
      </p:sp>
      <p:sp>
        <p:nvSpPr>
          <p:cNvPr id="793" name="Google Shape;793;p11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 When a variable contains a path be extra careful that you really use double quotes everywhere you use the variable</a:t>
            </a:r>
            <a:endParaRPr/>
          </a:p>
          <a:p>
            <a:pPr indent="0" lvl="0" marL="457200" rtl="0" algn="l">
              <a:spcBef>
                <a:spcPts val="1200"/>
              </a:spcBef>
              <a:spcAft>
                <a:spcPts val="0"/>
              </a:spcAft>
              <a:buClr>
                <a:schemeClr val="dk1"/>
              </a:buClr>
              <a:buSzPts val="1100"/>
              <a:buFont typeface="Arial"/>
              <a:buNone/>
            </a:pPr>
            <a:r>
              <a:rPr lang="en"/>
              <a:t>⇒ Paths or filenames may contain spaces</a:t>
            </a:r>
            <a:endParaRPr/>
          </a:p>
          <a:p>
            <a:pPr indent="0" lvl="0" marL="0" rtl="0" algn="l">
              <a:spcBef>
                <a:spcPts val="1200"/>
              </a:spcBef>
              <a:spcAft>
                <a:spcPts val="0"/>
              </a:spcAft>
              <a:buClr>
                <a:schemeClr val="dk1"/>
              </a:buClr>
              <a:buSzPts val="1100"/>
              <a:buFont typeface="Arial"/>
              <a:buNone/>
            </a:pPr>
            <a:r>
              <a:rPr lang="en"/>
              <a:t>• Use syntax highlighting in your editor 10</a:t>
            </a:r>
            <a:endParaRPr/>
          </a:p>
          <a:p>
            <a:pPr indent="0" lvl="0" marL="457200" rtl="0" algn="l">
              <a:spcBef>
                <a:spcPts val="1200"/>
              </a:spcBef>
              <a:spcAft>
                <a:spcPts val="1200"/>
              </a:spcAft>
              <a:buClr>
                <a:schemeClr val="dk1"/>
              </a:buClr>
              <a:buSzPts val="1100"/>
              <a:buFont typeface="Arial"/>
              <a:buNone/>
            </a:pPr>
            <a:r>
              <a:rPr lang="en"/>
              <a:t>⇒ You will discover missing escapes or closing quotes much more quickly</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119"/>
          <p:cNvSpPr txBox="1"/>
          <p:nvPr>
            <p:ph type="title"/>
          </p:nvPr>
        </p:nvSpPr>
        <p:spPr>
          <a:xfrm>
            <a:off x="311700" y="957125"/>
            <a:ext cx="8520600" cy="2128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Exercise!</a:t>
            </a:r>
            <a:endParaRPr/>
          </a:p>
        </p:txBody>
      </p:sp>
      <p:sp>
        <p:nvSpPr>
          <p:cNvPr id="799" name="Google Shape;799;p119"/>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Exercises 3.4 - 3.7</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Getting or filtering file content</a:t>
            </a:r>
            <a:endParaRPr/>
          </a:p>
        </p:txBody>
      </p:sp>
      <p:sp>
        <p:nvSpPr>
          <p:cNvPr id="128" name="Google Shape;128;p2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9" name="Google Shape;129;p23"/>
          <p:cNvPicPr preferRelativeResize="0"/>
          <p:nvPr/>
        </p:nvPicPr>
        <p:blipFill>
          <a:blip r:embed="rId3">
            <a:alphaModFix/>
          </a:blip>
          <a:stretch>
            <a:fillRect/>
          </a:stretch>
        </p:blipFill>
        <p:spPr>
          <a:xfrm>
            <a:off x="0" y="1278247"/>
            <a:ext cx="9144000" cy="319660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Getting or filtering file content - Cont</a:t>
            </a:r>
            <a:endParaRPr/>
          </a:p>
        </p:txBody>
      </p:sp>
      <p:sp>
        <p:nvSpPr>
          <p:cNvPr id="135" name="Google Shape;135;p2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6" name="Google Shape;136;p24"/>
          <p:cNvPicPr preferRelativeResize="0"/>
          <p:nvPr/>
        </p:nvPicPr>
        <p:blipFill>
          <a:blip r:embed="rId3">
            <a:alphaModFix/>
          </a:blip>
          <a:stretch>
            <a:fillRect/>
          </a:stretch>
        </p:blipFill>
        <p:spPr>
          <a:xfrm>
            <a:off x="295275" y="1152525"/>
            <a:ext cx="8553450" cy="3448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Getting or filtering file content - Cont</a:t>
            </a:r>
            <a:endParaRPr/>
          </a:p>
        </p:txBody>
      </p:sp>
      <p:sp>
        <p:nvSpPr>
          <p:cNvPr id="142" name="Google Shape;142;p2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3" name="Google Shape;143;p25"/>
          <p:cNvPicPr preferRelativeResize="0"/>
          <p:nvPr/>
        </p:nvPicPr>
        <p:blipFill>
          <a:blip r:embed="rId3">
            <a:alphaModFix/>
          </a:blip>
          <a:stretch>
            <a:fillRect/>
          </a:stretch>
        </p:blipFill>
        <p:spPr>
          <a:xfrm>
            <a:off x="0" y="1626680"/>
            <a:ext cx="9144000" cy="189014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Example 1.1.</a:t>
            </a:r>
            <a:endParaRPr/>
          </a:p>
        </p:txBody>
      </p:sp>
      <p:sp>
        <p:nvSpPr>
          <p:cNvPr id="149" name="Google Shape;149;p2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In this example we will assume that the current working directory is the Exercises directory of the git repository for this lesson (06 - shell scripts)</a:t>
            </a:r>
            <a:endParaRPr/>
          </a:p>
          <a:p>
            <a:pPr indent="0" lvl="0" marL="0" rtl="0" algn="l">
              <a:spcBef>
                <a:spcPts val="1200"/>
              </a:spcBef>
              <a:spcAft>
                <a:spcPts val="0"/>
              </a:spcAft>
              <a:buNone/>
            </a:pPr>
            <a:r>
              <a:rPr lang="en"/>
              <a:t>If we run</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We get the content of the file </a:t>
            </a:r>
            <a:r>
              <a:rPr i="1" lang="en"/>
              <a:t>resources/matrices/3.mtx</a:t>
            </a:r>
            <a:endParaRPr i="1"/>
          </a:p>
          <a:p>
            <a:pPr indent="0" lvl="0" marL="0" rtl="0" algn="l">
              <a:spcBef>
                <a:spcPts val="1200"/>
              </a:spcBef>
              <a:spcAft>
                <a:spcPts val="0"/>
              </a:spcAft>
              <a:buNone/>
            </a:pPr>
            <a:r>
              <a:rPr lang="en"/>
              <a:t>If we do the same thing with </a:t>
            </a:r>
            <a:r>
              <a:rPr b="1" i="1" lang="en"/>
              <a:t>tac</a:t>
            </a:r>
            <a:r>
              <a:rPr lang="en"/>
              <a:t>, we get the file again, but reversed line by line.</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pic>
        <p:nvPicPr>
          <p:cNvPr id="150" name="Google Shape;150;p26"/>
          <p:cNvPicPr preferRelativeResize="0"/>
          <p:nvPr/>
        </p:nvPicPr>
        <p:blipFill>
          <a:blip r:embed="rId3">
            <a:alphaModFix/>
          </a:blip>
          <a:stretch>
            <a:fillRect/>
          </a:stretch>
        </p:blipFill>
        <p:spPr>
          <a:xfrm>
            <a:off x="152400" y="2416752"/>
            <a:ext cx="9143999" cy="61479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Example 1.1</a:t>
            </a:r>
            <a:endParaRPr/>
          </a:p>
        </p:txBody>
      </p:sp>
      <p:sp>
        <p:nvSpPr>
          <p:cNvPr id="156" name="Google Shape;156;p2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Many of you probably already know the &lt; character can be used to get the input for a command from a file. I.e. the command</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takes its input from the file we just looked at and passes it onto cut</a:t>
            </a:r>
            <a:endParaRPr/>
          </a:p>
          <a:p>
            <a:pPr indent="0" lvl="0" marL="0" rtl="0" algn="l">
              <a:spcBef>
                <a:spcPts val="1200"/>
              </a:spcBef>
              <a:spcAft>
                <a:spcPts val="0"/>
              </a:spcAft>
              <a:buNone/>
            </a:pPr>
            <a:r>
              <a:rPr lang="en"/>
              <a:t>This will not print what we expect since the file is not tab based</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This will tell cut to use the space character as a delimiter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pic>
        <p:nvPicPr>
          <p:cNvPr id="157" name="Google Shape;157;p27"/>
          <p:cNvPicPr preferRelativeResize="0"/>
          <p:nvPr/>
        </p:nvPicPr>
        <p:blipFill>
          <a:blip r:embed="rId3">
            <a:alphaModFix/>
          </a:blip>
          <a:stretch>
            <a:fillRect/>
          </a:stretch>
        </p:blipFill>
        <p:spPr>
          <a:xfrm>
            <a:off x="661950" y="1995975"/>
            <a:ext cx="5504577" cy="259475"/>
          </a:xfrm>
          <a:prstGeom prst="rect">
            <a:avLst/>
          </a:prstGeom>
          <a:noFill/>
          <a:ln>
            <a:noFill/>
          </a:ln>
        </p:spPr>
      </p:pic>
      <p:pic>
        <p:nvPicPr>
          <p:cNvPr id="158" name="Google Shape;158;p27"/>
          <p:cNvPicPr preferRelativeResize="0"/>
          <p:nvPr/>
        </p:nvPicPr>
        <p:blipFill>
          <a:blip r:embed="rId4">
            <a:alphaModFix/>
          </a:blip>
          <a:stretch>
            <a:fillRect/>
          </a:stretch>
        </p:blipFill>
        <p:spPr>
          <a:xfrm>
            <a:off x="661950" y="3049375"/>
            <a:ext cx="5629275" cy="200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Example 1.2</a:t>
            </a:r>
            <a:endParaRPr/>
          </a:p>
        </p:txBody>
      </p:sp>
      <p:sp>
        <p:nvSpPr>
          <p:cNvPr id="164" name="Google Shape;164;p2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this example we want to find all lines of the Project Gutenberg books</a:t>
            </a:r>
            <a:endParaRPr/>
          </a:p>
          <a:p>
            <a:pPr indent="0" lvl="0" marL="0" rtl="0" algn="l">
              <a:spcBef>
                <a:spcPts val="1200"/>
              </a:spcBef>
              <a:spcAft>
                <a:spcPts val="0"/>
              </a:spcAft>
              <a:buClr>
                <a:schemeClr val="dk1"/>
              </a:buClr>
              <a:buSzPts val="1100"/>
              <a:buFont typeface="Arial"/>
              <a:buNone/>
            </a:pPr>
            <a:r>
              <a:rPr lang="en"/>
              <a:t>pg74 and pg76 that contain the word “hunger”</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or we can use the pipe “|” to connect the cat and grep commands together like</a:t>
            </a:r>
            <a:endParaRPr/>
          </a:p>
          <a:p>
            <a:pPr indent="0" lvl="0" marL="0" rtl="0" algn="l">
              <a:spcBef>
                <a:spcPts val="1200"/>
              </a:spcBef>
              <a:spcAft>
                <a:spcPts val="1200"/>
              </a:spcAft>
              <a:buNone/>
            </a:pPr>
            <a:r>
              <a:t/>
            </a:r>
            <a:endParaRPr/>
          </a:p>
        </p:txBody>
      </p:sp>
      <p:pic>
        <p:nvPicPr>
          <p:cNvPr id="165" name="Google Shape;165;p28"/>
          <p:cNvPicPr preferRelativeResize="0"/>
          <p:nvPr/>
        </p:nvPicPr>
        <p:blipFill>
          <a:blip r:embed="rId3">
            <a:alphaModFix/>
          </a:blip>
          <a:stretch>
            <a:fillRect/>
          </a:stretch>
        </p:blipFill>
        <p:spPr>
          <a:xfrm>
            <a:off x="480450" y="2312275"/>
            <a:ext cx="6907275" cy="444875"/>
          </a:xfrm>
          <a:prstGeom prst="rect">
            <a:avLst/>
          </a:prstGeom>
          <a:noFill/>
          <a:ln>
            <a:noFill/>
          </a:ln>
        </p:spPr>
      </p:pic>
      <p:pic>
        <p:nvPicPr>
          <p:cNvPr id="166" name="Google Shape;166;p28"/>
          <p:cNvPicPr preferRelativeResize="0"/>
          <p:nvPr/>
        </p:nvPicPr>
        <p:blipFill>
          <a:blip r:embed="rId4">
            <a:alphaModFix/>
          </a:blip>
          <a:stretch>
            <a:fillRect/>
          </a:stretch>
        </p:blipFill>
        <p:spPr>
          <a:xfrm>
            <a:off x="480450" y="3922200"/>
            <a:ext cx="6817025" cy="384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Example 1.3</a:t>
            </a:r>
            <a:endParaRPr/>
          </a:p>
        </p:txBody>
      </p:sp>
      <p:sp>
        <p:nvSpPr>
          <p:cNvPr id="172" name="Google Shape;172;p2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There exists a counterpart to “&lt;” which writes to a file, namely “&gt;”. </a:t>
            </a:r>
            <a:endParaRPr/>
          </a:p>
          <a:p>
            <a:pPr indent="0" lvl="0" marL="0" rtl="0" algn="l">
              <a:spcBef>
                <a:spcPts val="1200"/>
              </a:spcBef>
              <a:spcAft>
                <a:spcPts val="0"/>
              </a:spcAft>
              <a:buNone/>
            </a:pPr>
            <a:r>
              <a:rPr lang="en"/>
              <a:t>it just takes the output from the last command and writes it to the file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These two commands have the same effect</a:t>
            </a:r>
            <a:endParaRPr/>
          </a:p>
        </p:txBody>
      </p:sp>
      <p:pic>
        <p:nvPicPr>
          <p:cNvPr id="173" name="Google Shape;173;p29"/>
          <p:cNvPicPr preferRelativeResize="0"/>
          <p:nvPr/>
        </p:nvPicPr>
        <p:blipFill>
          <a:blip r:embed="rId3">
            <a:alphaModFix/>
          </a:blip>
          <a:stretch>
            <a:fillRect/>
          </a:stretch>
        </p:blipFill>
        <p:spPr>
          <a:xfrm>
            <a:off x="438000" y="2222700"/>
            <a:ext cx="7374175" cy="535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Example 1.4.</a:t>
            </a:r>
            <a:endParaRPr/>
          </a:p>
        </p:txBody>
      </p:sp>
      <p:sp>
        <p:nvSpPr>
          <p:cNvPr id="179" name="Google Shape;179;p3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Since uniq can only operate on sorted data, it is very common to see</a:t>
            </a:r>
            <a:endParaRPr/>
          </a:p>
          <a:p>
            <a:pPr indent="0" lvl="0" marL="0" rtl="0" algn="l">
              <a:spcBef>
                <a:spcPts val="1200"/>
              </a:spcBef>
              <a:spcAft>
                <a:spcPts val="0"/>
              </a:spcAft>
              <a:buNone/>
            </a:pPr>
            <a:r>
              <a:rPr lang="en"/>
              <a:t>for example</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rPr lang="en"/>
              <a:t>This can of course be replaced by the shorter (and quicker)</a:t>
            </a:r>
            <a:endParaRPr/>
          </a:p>
          <a:p>
            <a:pPr indent="0" lvl="0" marL="0" rtl="0" algn="l">
              <a:spcBef>
                <a:spcPts val="1200"/>
              </a:spcBef>
              <a:spcAft>
                <a:spcPts val="1200"/>
              </a:spcAft>
              <a:buNone/>
            </a:pPr>
            <a:r>
              <a:t/>
            </a:r>
            <a:endParaRPr/>
          </a:p>
        </p:txBody>
      </p:sp>
      <p:pic>
        <p:nvPicPr>
          <p:cNvPr id="180" name="Google Shape;180;p30"/>
          <p:cNvPicPr preferRelativeResize="0"/>
          <p:nvPr/>
        </p:nvPicPr>
        <p:blipFill>
          <a:blip r:embed="rId3">
            <a:alphaModFix/>
          </a:blip>
          <a:stretch>
            <a:fillRect/>
          </a:stretch>
        </p:blipFill>
        <p:spPr>
          <a:xfrm>
            <a:off x="500825" y="2281600"/>
            <a:ext cx="8106750" cy="342925"/>
          </a:xfrm>
          <a:prstGeom prst="rect">
            <a:avLst/>
          </a:prstGeom>
          <a:noFill/>
          <a:ln>
            <a:noFill/>
          </a:ln>
        </p:spPr>
      </p:pic>
      <p:pic>
        <p:nvPicPr>
          <p:cNvPr id="181" name="Google Shape;181;p30"/>
          <p:cNvPicPr preferRelativeResize="0"/>
          <p:nvPr/>
        </p:nvPicPr>
        <p:blipFill>
          <a:blip r:embed="rId4">
            <a:alphaModFix/>
          </a:blip>
          <a:stretch>
            <a:fillRect/>
          </a:stretch>
        </p:blipFill>
        <p:spPr>
          <a:xfrm>
            <a:off x="500825" y="3098275"/>
            <a:ext cx="8120464" cy="342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Example 1.4. - Cont</a:t>
            </a:r>
            <a:endParaRPr/>
          </a:p>
        </p:txBody>
      </p:sp>
      <p:sp>
        <p:nvSpPr>
          <p:cNvPr id="187" name="Google Shape;187;p3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in many cases a construct like &lt; file command” can actually be replaced</a:t>
            </a:r>
            <a:endParaRPr/>
          </a:p>
          <a:p>
            <a:pPr indent="0" lvl="0" marL="0" rtl="0" algn="l">
              <a:spcBef>
                <a:spcPts val="1200"/>
              </a:spcBef>
              <a:spcAft>
                <a:spcPts val="0"/>
              </a:spcAft>
              <a:buClr>
                <a:schemeClr val="dk1"/>
              </a:buClr>
              <a:buSzPts val="1100"/>
              <a:buFont typeface="Arial"/>
              <a:buNone/>
            </a:pPr>
            <a:r>
              <a:rPr lang="en"/>
              <a:t>by “ command file ”.</a:t>
            </a:r>
            <a:endParaRPr/>
          </a:p>
          <a:p>
            <a:pPr indent="0" lvl="0" marL="0" rtl="0" algn="l">
              <a:spcBef>
                <a:spcPts val="1200"/>
              </a:spcBef>
              <a:spcAft>
                <a:spcPts val="1200"/>
              </a:spcAft>
              <a:buNone/>
            </a:pPr>
            <a:r>
              <a:t/>
            </a:r>
            <a:endParaRPr/>
          </a:p>
        </p:txBody>
      </p:sp>
      <p:pic>
        <p:nvPicPr>
          <p:cNvPr id="188" name="Google Shape;188;p31"/>
          <p:cNvPicPr preferRelativeResize="0"/>
          <p:nvPr/>
        </p:nvPicPr>
        <p:blipFill>
          <a:blip r:embed="rId3">
            <a:alphaModFix/>
          </a:blip>
          <a:stretch>
            <a:fillRect/>
          </a:stretch>
        </p:blipFill>
        <p:spPr>
          <a:xfrm>
            <a:off x="410650" y="2440400"/>
            <a:ext cx="8046175" cy="328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Table of contents</a:t>
            </a:r>
            <a:endParaRPr/>
          </a:p>
        </p:txBody>
      </p:sp>
      <p:sp>
        <p:nvSpPr>
          <p:cNvPr id="70" name="Google Shape;70;p1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Introduction to Unix-like operating systems</a:t>
            </a:r>
            <a:endParaRPr/>
          </a:p>
          <a:p>
            <a:pPr indent="-342900" lvl="0" marL="457200" rtl="0" algn="l">
              <a:spcBef>
                <a:spcPts val="0"/>
              </a:spcBef>
              <a:spcAft>
                <a:spcPts val="0"/>
              </a:spcAft>
              <a:buSzPts val="1800"/>
              <a:buChar char="●"/>
            </a:pPr>
            <a:r>
              <a:rPr lang="en"/>
              <a:t>A first look at the bash shell</a:t>
            </a:r>
            <a:endParaRPr/>
          </a:p>
          <a:p>
            <a:pPr indent="-342900" lvl="0" marL="457200" rtl="0" algn="l">
              <a:spcBef>
                <a:spcPts val="0"/>
              </a:spcBef>
              <a:spcAft>
                <a:spcPts val="0"/>
              </a:spcAft>
              <a:buSzPts val="1800"/>
              <a:buChar char="●"/>
            </a:pPr>
            <a:r>
              <a:rPr lang="en"/>
              <a:t>Simple shell scripts</a:t>
            </a:r>
            <a:endParaRPr/>
          </a:p>
          <a:p>
            <a:pPr indent="-342900" lvl="0" marL="457200" rtl="0" algn="l">
              <a:spcBef>
                <a:spcPts val="0"/>
              </a:spcBef>
              <a:spcAft>
                <a:spcPts val="0"/>
              </a:spcAft>
              <a:buSzPts val="1800"/>
              <a:buChar char="●"/>
            </a:pPr>
            <a:r>
              <a:rPr lang="en"/>
              <a:t>Control structures and Input/Output</a:t>
            </a:r>
            <a:endParaRPr/>
          </a:p>
          <a:p>
            <a:pPr indent="-342900" lvl="0" marL="457200" rtl="0" algn="l">
              <a:spcBef>
                <a:spcPts val="0"/>
              </a:spcBef>
              <a:spcAft>
                <a:spcPts val="0"/>
              </a:spcAft>
              <a:buSzPts val="1800"/>
              <a:buChar char="●"/>
            </a:pPr>
            <a:r>
              <a:rPr lang="en"/>
              <a:t>Arithmetic expressions and advanced parameter expansions</a:t>
            </a:r>
            <a:endParaRPr/>
          </a:p>
          <a:p>
            <a:pPr indent="-342900" lvl="0" marL="457200" rtl="0" algn="l">
              <a:spcBef>
                <a:spcPts val="0"/>
              </a:spcBef>
              <a:spcAft>
                <a:spcPts val="0"/>
              </a:spcAft>
              <a:buSzPts val="1800"/>
              <a:buChar char="●"/>
            </a:pPr>
            <a:r>
              <a:rPr lang="en"/>
              <a:t>Subshells and functions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Other</a:t>
            </a:r>
            <a:endParaRPr/>
          </a:p>
        </p:txBody>
      </p:sp>
      <p:sp>
        <p:nvSpPr>
          <p:cNvPr id="194" name="Google Shape;194;p3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5" name="Google Shape;195;p32"/>
          <p:cNvPicPr preferRelativeResize="0"/>
          <p:nvPr/>
        </p:nvPicPr>
        <p:blipFill>
          <a:blip r:embed="rId3">
            <a:alphaModFix/>
          </a:blip>
          <a:stretch>
            <a:fillRect/>
          </a:stretch>
        </p:blipFill>
        <p:spPr>
          <a:xfrm>
            <a:off x="311704" y="1225229"/>
            <a:ext cx="5593499" cy="25471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Example 1.5.</a:t>
            </a:r>
            <a:endParaRPr/>
          </a:p>
        </p:txBody>
      </p:sp>
      <p:sp>
        <p:nvSpPr>
          <p:cNvPr id="201" name="Google Shape;201;p3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If we want to find help for the commands tail and head, we could use</a:t>
            </a:r>
            <a:endParaRPr/>
          </a:p>
          <a:p>
            <a:pPr indent="0" lvl="0" marL="0" rtl="0" algn="l">
              <a:spcBef>
                <a:spcPts val="1200"/>
              </a:spcBef>
              <a:spcAft>
                <a:spcPts val="0"/>
              </a:spcAft>
              <a:buNone/>
            </a:pPr>
            <a:r>
              <a:rPr lang="en"/>
              <a:t>the manpage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Even man itself has a manpage, e.g.</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id="202" name="Google Shape;202;p33"/>
          <p:cNvPicPr preferRelativeResize="0"/>
          <p:nvPr/>
        </p:nvPicPr>
        <p:blipFill>
          <a:blip r:embed="rId3">
            <a:alphaModFix/>
          </a:blip>
          <a:stretch>
            <a:fillRect/>
          </a:stretch>
        </p:blipFill>
        <p:spPr>
          <a:xfrm>
            <a:off x="410675" y="2141975"/>
            <a:ext cx="7497074" cy="517475"/>
          </a:xfrm>
          <a:prstGeom prst="rect">
            <a:avLst/>
          </a:prstGeom>
          <a:noFill/>
          <a:ln>
            <a:noFill/>
          </a:ln>
        </p:spPr>
      </p:pic>
      <p:pic>
        <p:nvPicPr>
          <p:cNvPr id="203" name="Google Shape;203;p33"/>
          <p:cNvPicPr preferRelativeResize="0"/>
          <p:nvPr/>
        </p:nvPicPr>
        <p:blipFill>
          <a:blip r:embed="rId4">
            <a:alphaModFix/>
          </a:blip>
          <a:stretch>
            <a:fillRect/>
          </a:stretch>
        </p:blipFill>
        <p:spPr>
          <a:xfrm>
            <a:off x="486875" y="3175050"/>
            <a:ext cx="7497075" cy="28050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4"/>
          <p:cNvSpPr txBox="1"/>
          <p:nvPr>
            <p:ph type="title"/>
          </p:nvPr>
        </p:nvSpPr>
        <p:spPr>
          <a:xfrm>
            <a:off x="311700" y="957125"/>
            <a:ext cx="8520600" cy="2128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Exercise!</a:t>
            </a:r>
            <a:endParaRPr/>
          </a:p>
        </p:txBody>
      </p:sp>
      <p:sp>
        <p:nvSpPr>
          <p:cNvPr id="209" name="Google Shape;209;p34"/>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Exercise 1.1 - 1.3</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5"/>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a:t>
            </a:r>
            <a:r>
              <a:rPr lang="en"/>
              <a:t>he Unix file and permission system</a:t>
            </a:r>
            <a:endParaRPr/>
          </a:p>
        </p:txBody>
      </p:sp>
      <p:sp>
        <p:nvSpPr>
          <p:cNvPr id="215" name="Google Shape;215;p35"/>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216" name="Google Shape;216;p3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Clr>
                <a:schemeClr val="dk1"/>
              </a:buClr>
              <a:buSzPct val="61111"/>
              <a:buFont typeface="Arial"/>
              <a:buNone/>
            </a:pPr>
            <a:r>
              <a:rPr lang="en"/>
              <a:t>• Convenience feature for programmers or users of the computer</a:t>
            </a:r>
            <a:endParaRPr/>
          </a:p>
          <a:p>
            <a:pPr indent="0" lvl="0" marL="0" rtl="0" algn="l">
              <a:spcBef>
                <a:spcPts val="1200"/>
              </a:spcBef>
              <a:spcAft>
                <a:spcPts val="0"/>
              </a:spcAft>
              <a:buClr>
                <a:schemeClr val="dk1"/>
              </a:buClr>
              <a:buSzPct val="61111"/>
              <a:buFont typeface="Arial"/>
              <a:buNone/>
            </a:pPr>
            <a:r>
              <a:rPr lang="en"/>
              <a:t>• File: Virtual chunk of data.</a:t>
            </a:r>
            <a:endParaRPr/>
          </a:p>
          <a:p>
            <a:pPr indent="0" lvl="0" marL="0" rtl="0" algn="l">
              <a:spcBef>
                <a:spcPts val="1200"/>
              </a:spcBef>
              <a:spcAft>
                <a:spcPts val="0"/>
              </a:spcAft>
              <a:buClr>
                <a:schemeClr val="dk1"/>
              </a:buClr>
              <a:buSzPct val="61111"/>
              <a:buFont typeface="Arial"/>
              <a:buNone/>
            </a:pPr>
            <a:r>
              <a:rPr lang="en"/>
              <a:t>• File path: Virtual location where user expects the file.</a:t>
            </a:r>
            <a:endParaRPr/>
          </a:p>
          <a:p>
            <a:pPr indent="0" lvl="0" marL="0" rtl="0" algn="l">
              <a:spcBef>
                <a:spcPts val="1200"/>
              </a:spcBef>
              <a:spcAft>
                <a:spcPts val="0"/>
              </a:spcAft>
              <a:buClr>
                <a:schemeClr val="dk1"/>
              </a:buClr>
              <a:buSzPct val="61111"/>
              <a:buFont typeface="Arial"/>
              <a:buNone/>
            </a:pPr>
            <a:r>
              <a:rPr lang="en"/>
              <a:t>• File system: Provides lookup feature to translate file path to hard drive location</a:t>
            </a:r>
            <a:endParaRPr/>
          </a:p>
          <a:p>
            <a:pPr indent="0" lvl="0" marL="0" rtl="0" algn="l">
              <a:spcBef>
                <a:spcPts val="1200"/>
              </a:spcBef>
              <a:spcAft>
                <a:spcPts val="0"/>
              </a:spcAft>
              <a:buClr>
                <a:schemeClr val="dk1"/>
              </a:buClr>
              <a:buSzPct val="61111"/>
              <a:buFont typeface="Arial"/>
              <a:buNone/>
            </a:pPr>
            <a:r>
              <a:rPr lang="en"/>
              <a:t>• Lookup mechanism incorporates extra information about the file:</a:t>
            </a:r>
            <a:endParaRPr/>
          </a:p>
          <a:p>
            <a:pPr indent="0" lvl="0" marL="457200" rtl="0" algn="l">
              <a:spcBef>
                <a:spcPts val="1200"/>
              </a:spcBef>
              <a:spcAft>
                <a:spcPts val="0"/>
              </a:spcAft>
              <a:buClr>
                <a:schemeClr val="dk1"/>
              </a:buClr>
              <a:buSzPct val="61111"/>
              <a:buFont typeface="Arial"/>
              <a:buNone/>
            </a:pPr>
            <a:r>
              <a:rPr lang="en"/>
              <a:t>– Owner (Person who created the file)</a:t>
            </a:r>
            <a:endParaRPr/>
          </a:p>
          <a:p>
            <a:pPr indent="0" lvl="0" marL="457200" rtl="0" algn="l">
              <a:spcBef>
                <a:spcPts val="1200"/>
              </a:spcBef>
              <a:spcAft>
                <a:spcPts val="0"/>
              </a:spcAft>
              <a:buClr>
                <a:schemeClr val="dk1"/>
              </a:buClr>
              <a:buSzPct val="61111"/>
              <a:buFont typeface="Arial"/>
              <a:buNone/>
            </a:pPr>
            <a:r>
              <a:rPr lang="en"/>
              <a:t>– Group (Group of people file is attributed to)</a:t>
            </a:r>
            <a:endParaRPr/>
          </a:p>
          <a:p>
            <a:pPr indent="0" lvl="0" marL="457200" rtl="0" algn="l">
              <a:spcBef>
                <a:spcPts val="1200"/>
              </a:spcBef>
              <a:spcAft>
                <a:spcPts val="0"/>
              </a:spcAft>
              <a:buClr>
                <a:schemeClr val="dk1"/>
              </a:buClr>
              <a:buSzPct val="61111"/>
              <a:buFont typeface="Arial"/>
              <a:buNone/>
            </a:pPr>
            <a:r>
              <a:rPr lang="en"/>
              <a:t>– Permissions for file access</a:t>
            </a:r>
            <a:endParaRPr/>
          </a:p>
          <a:p>
            <a:pPr indent="0" lvl="0" marL="457200" rtl="0" algn="l">
              <a:spcBef>
                <a:spcPts val="1200"/>
              </a:spcBef>
              <a:spcAft>
                <a:spcPts val="0"/>
              </a:spcAft>
              <a:buClr>
                <a:schemeClr val="dk1"/>
              </a:buClr>
              <a:buSzPct val="61111"/>
              <a:buFont typeface="Arial"/>
              <a:buNone/>
            </a:pPr>
            <a:r>
              <a:rPr lang="en"/>
              <a:t>– Time when file was created/accessed/modified</a:t>
            </a:r>
            <a:endParaRPr/>
          </a:p>
          <a:p>
            <a:pPr indent="0" lvl="0" marL="0" rtl="0" algn="l">
              <a:spcBef>
                <a:spcPts val="1200"/>
              </a:spcBef>
              <a:spcAft>
                <a:spcPts val="1200"/>
              </a:spcAft>
              <a:buNone/>
            </a:pPr>
            <a:r>
              <a:t/>
            </a:r>
            <a:endParaRPr/>
          </a:p>
        </p:txBody>
      </p:sp>
      <p:sp>
        <p:nvSpPr>
          <p:cNvPr id="222" name="Google Shape;222;p3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What are files?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 All this information can be obtained using the ls -l command</a:t>
            </a:r>
            <a:endParaRPr/>
          </a:p>
          <a:p>
            <a:pPr indent="0" lvl="0" marL="0" rtl="0" algn="l">
              <a:spcBef>
                <a:spcPts val="1200"/>
              </a:spcBef>
              <a:spcAft>
                <a:spcPts val="0"/>
              </a:spcAft>
              <a:buClr>
                <a:schemeClr val="dk1"/>
              </a:buClr>
              <a:buSzPts val="1100"/>
              <a:buFont typeface="Arial"/>
              <a:buNone/>
            </a:pPr>
            <a:r>
              <a:rPr lang="en"/>
              <a:t>• Some files are “special”, e.g.</a:t>
            </a:r>
            <a:endParaRPr/>
          </a:p>
          <a:p>
            <a:pPr indent="0" lvl="0" marL="457200" rtl="0" algn="l">
              <a:spcBef>
                <a:spcPts val="1200"/>
              </a:spcBef>
              <a:spcAft>
                <a:spcPts val="0"/>
              </a:spcAft>
              <a:buClr>
                <a:schemeClr val="dk1"/>
              </a:buClr>
              <a:buSzPts val="1100"/>
              <a:buFont typeface="Arial"/>
              <a:buNone/>
            </a:pPr>
            <a:r>
              <a:rPr lang="en"/>
              <a:t>– soft links: Files that point to a different file path</a:t>
            </a:r>
            <a:endParaRPr/>
          </a:p>
          <a:p>
            <a:pPr indent="0" lvl="0" marL="914400" rtl="0" algn="l">
              <a:spcBef>
                <a:spcPts val="1200"/>
              </a:spcBef>
              <a:spcAft>
                <a:spcPts val="0"/>
              </a:spcAft>
              <a:buClr>
                <a:schemeClr val="dk1"/>
              </a:buClr>
              <a:buSzPts val="1100"/>
              <a:buFont typeface="Arial"/>
              <a:buNone/>
            </a:pPr>
            <a:r>
              <a:rPr lang="en"/>
              <a:t>⇒ OS performs look-up at the other file path</a:t>
            </a:r>
            <a:endParaRPr/>
          </a:p>
          <a:p>
            <a:pPr indent="0" lvl="0" marL="457200" rtl="0" algn="l">
              <a:spcBef>
                <a:spcPts val="1200"/>
              </a:spcBef>
              <a:spcAft>
                <a:spcPts val="0"/>
              </a:spcAft>
              <a:buClr>
                <a:schemeClr val="dk1"/>
              </a:buClr>
              <a:buSzPts val="1100"/>
              <a:buFont typeface="Arial"/>
              <a:buNone/>
            </a:pPr>
            <a:r>
              <a:rPr lang="en"/>
              <a:t>– hard links: Duplicated entries in the lookup mechanism</a:t>
            </a:r>
            <a:endParaRPr/>
          </a:p>
          <a:p>
            <a:pPr indent="0" lvl="0" marL="914400" rtl="0" algn="l">
              <a:spcBef>
                <a:spcPts val="1200"/>
              </a:spcBef>
              <a:spcAft>
                <a:spcPts val="0"/>
              </a:spcAft>
              <a:buClr>
                <a:schemeClr val="dk1"/>
              </a:buClr>
              <a:buSzPts val="1100"/>
              <a:buFont typeface="Arial"/>
              <a:buNone/>
            </a:pPr>
            <a:r>
              <a:rPr lang="en"/>
              <a:t>⇒ Two paths point to the same hard drive location</a:t>
            </a:r>
            <a:endParaRPr/>
          </a:p>
          <a:p>
            <a:pPr indent="0" lvl="0" marL="0" rtl="0" algn="l">
              <a:spcBef>
                <a:spcPts val="1200"/>
              </a:spcBef>
              <a:spcAft>
                <a:spcPts val="1200"/>
              </a:spcAft>
              <a:buNone/>
            </a:pPr>
            <a:r>
              <a:t/>
            </a:r>
            <a:endParaRPr/>
          </a:p>
        </p:txBody>
      </p:sp>
      <p:sp>
        <p:nvSpPr>
          <p:cNvPr id="228" name="Google Shape;228;p3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What are files? - Cont.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Unix paths</a:t>
            </a:r>
            <a:endParaRPr/>
          </a:p>
        </p:txBody>
      </p:sp>
      <p:sp>
        <p:nvSpPr>
          <p:cNvPr id="234" name="Google Shape;234;p3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a:t>Paths are a structured syntax that allow the user to tell the operating system which file</a:t>
            </a:r>
            <a:endParaRPr/>
          </a:p>
          <a:p>
            <a:pPr indent="0" lvl="0" marL="0" rtl="0" algn="l">
              <a:spcBef>
                <a:spcPts val="1200"/>
              </a:spcBef>
              <a:spcAft>
                <a:spcPts val="0"/>
              </a:spcAft>
              <a:buClr>
                <a:schemeClr val="dk1"/>
              </a:buClr>
              <a:buSzPts val="1100"/>
              <a:buFont typeface="Arial"/>
              <a:buNone/>
            </a:pPr>
            <a:r>
              <a:rPr lang="en"/>
              <a:t>he or she is referring to. In Unix these paths are characterised as follows:</a:t>
            </a:r>
            <a:endParaRPr/>
          </a:p>
          <a:p>
            <a:pPr indent="0" lvl="0" marL="457200" rtl="0" algn="l">
              <a:spcBef>
                <a:spcPts val="1200"/>
              </a:spcBef>
              <a:spcAft>
                <a:spcPts val="0"/>
              </a:spcAft>
              <a:buClr>
                <a:schemeClr val="dk1"/>
              </a:buClr>
              <a:buSzPts val="1100"/>
              <a:buFont typeface="Arial"/>
              <a:buNone/>
            </a:pPr>
            <a:r>
              <a:rPr lang="en"/>
              <a:t>• Entities on the path are separated by “/”</a:t>
            </a:r>
            <a:endParaRPr/>
          </a:p>
          <a:p>
            <a:pPr indent="0" lvl="0" marL="457200" rtl="0" algn="l">
              <a:spcBef>
                <a:spcPts val="1200"/>
              </a:spcBef>
              <a:spcAft>
                <a:spcPts val="0"/>
              </a:spcAft>
              <a:buClr>
                <a:schemeClr val="dk1"/>
              </a:buClr>
              <a:buSzPts val="1100"/>
              <a:buFont typeface="Arial"/>
              <a:buNone/>
            </a:pPr>
            <a:r>
              <a:rPr lang="en"/>
              <a:t>• The last entity may be a file or directory, all the others are directories 5</a:t>
            </a:r>
            <a:endParaRPr/>
          </a:p>
          <a:p>
            <a:pPr indent="0" lvl="0" marL="457200" rtl="0" algn="l">
              <a:spcBef>
                <a:spcPts val="1200"/>
              </a:spcBef>
              <a:spcAft>
                <a:spcPts val="0"/>
              </a:spcAft>
              <a:buClr>
                <a:schemeClr val="dk1"/>
              </a:buClr>
              <a:buSzPts val="1100"/>
              <a:buFont typeface="Arial"/>
              <a:buNone/>
            </a:pPr>
            <a:r>
              <a:rPr lang="en"/>
              <a:t>• Absolute path: Path starting at the root directory, i.e. who has “/” as the first character</a:t>
            </a:r>
            <a:endParaRPr/>
          </a:p>
          <a:p>
            <a:pPr indent="0" lvl="0" marL="0" rtl="0" algn="l">
              <a:spcBef>
                <a:spcPts val="12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Unix paths - Cont.</a:t>
            </a:r>
            <a:endParaRPr/>
          </a:p>
        </p:txBody>
      </p:sp>
      <p:sp>
        <p:nvSpPr>
          <p:cNvPr id="240" name="Google Shape;240;p3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Relative path: Gives a location relative to the current directory.  May contain “..”  to denote the parent directory relative or “.” to denote the identical directory to the entity on the left. E.g. the paths</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rPr lang="en"/>
              <a:t>are all relative paths to exactly the same location.</a:t>
            </a:r>
            <a:endParaRPr/>
          </a:p>
          <a:p>
            <a:pPr indent="0" lvl="0" marL="0" rtl="0" algn="l">
              <a:spcBef>
                <a:spcPts val="1200"/>
              </a:spcBef>
              <a:spcAft>
                <a:spcPts val="1200"/>
              </a:spcAft>
              <a:buNone/>
            </a:pPr>
            <a:r>
              <a:t/>
            </a:r>
            <a:endParaRPr/>
          </a:p>
        </p:txBody>
      </p:sp>
      <p:pic>
        <p:nvPicPr>
          <p:cNvPr id="241" name="Google Shape;241;p39"/>
          <p:cNvPicPr preferRelativeResize="0"/>
          <p:nvPr/>
        </p:nvPicPr>
        <p:blipFill>
          <a:blip r:embed="rId3">
            <a:alphaModFix/>
          </a:blip>
          <a:stretch>
            <a:fillRect/>
          </a:stretch>
        </p:blipFill>
        <p:spPr>
          <a:xfrm>
            <a:off x="556100" y="2365833"/>
            <a:ext cx="6076950" cy="4198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0"/>
          <p:cNvSpPr txBox="1"/>
          <p:nvPr>
            <p:ph idx="1" type="body"/>
          </p:nvPr>
        </p:nvSpPr>
        <p:spPr>
          <a:xfrm>
            <a:off x="241900" y="1225225"/>
            <a:ext cx="8520600" cy="33540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
              <a:t>Consider the following output of the command ls -l</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ct val="61111"/>
              <a:buFont typeface="Arial"/>
              <a:buNone/>
            </a:pPr>
            <a:r>
              <a:rPr lang="en"/>
              <a:t>The output means from left to right:</a:t>
            </a:r>
            <a:endParaRPr/>
          </a:p>
          <a:p>
            <a:pPr indent="0" lvl="0" marL="0" rtl="0" algn="l">
              <a:spcBef>
                <a:spcPts val="1200"/>
              </a:spcBef>
              <a:spcAft>
                <a:spcPts val="0"/>
              </a:spcAft>
              <a:buClr>
                <a:schemeClr val="dk1"/>
              </a:buClr>
              <a:buSzPct val="61111"/>
              <a:buFont typeface="Arial"/>
              <a:buNone/>
            </a:pPr>
            <a:r>
              <a:rPr lang="en"/>
              <a:t>• Permissions (10 chars)</a:t>
            </a:r>
            <a:endParaRPr/>
          </a:p>
          <a:p>
            <a:pPr indent="0" lvl="0" marL="457200" rtl="0" algn="l">
              <a:spcBef>
                <a:spcPts val="1200"/>
              </a:spcBef>
              <a:spcAft>
                <a:spcPts val="0"/>
              </a:spcAft>
              <a:buClr>
                <a:schemeClr val="dk1"/>
              </a:buClr>
              <a:buSzPct val="61111"/>
              <a:buFont typeface="Arial"/>
              <a:buNone/>
            </a:pPr>
            <a:r>
              <a:rPr lang="en"/>
              <a:t>– 1 char (here d or -): Indicates the file type</a:t>
            </a:r>
            <a:endParaRPr/>
          </a:p>
          <a:p>
            <a:pPr indent="0" lvl="0" marL="457200" rtl="0" algn="l">
              <a:spcBef>
                <a:spcPts val="1200"/>
              </a:spcBef>
              <a:spcAft>
                <a:spcPts val="0"/>
              </a:spcAft>
              <a:buClr>
                <a:schemeClr val="dk1"/>
              </a:buClr>
              <a:buSzPct val="61111"/>
              <a:buFont typeface="Arial"/>
              <a:buNone/>
            </a:pPr>
            <a:r>
              <a:rPr lang="en"/>
              <a:t>– 3 chars: Access rights for the owner</a:t>
            </a:r>
            <a:endParaRPr/>
          </a:p>
          <a:p>
            <a:pPr indent="0" lvl="0" marL="457200" rtl="0" algn="l">
              <a:spcBef>
                <a:spcPts val="1200"/>
              </a:spcBef>
              <a:spcAft>
                <a:spcPts val="0"/>
              </a:spcAft>
              <a:buClr>
                <a:schemeClr val="dk1"/>
              </a:buClr>
              <a:buSzPct val="61111"/>
              <a:buFont typeface="Arial"/>
              <a:buNone/>
            </a:pPr>
            <a:r>
              <a:rPr lang="en"/>
              <a:t>– 3 chars: Access rights for the group</a:t>
            </a:r>
            <a:endParaRPr/>
          </a:p>
          <a:p>
            <a:pPr indent="0" lvl="0" marL="457200" rtl="0" algn="l">
              <a:spcBef>
                <a:spcPts val="1200"/>
              </a:spcBef>
              <a:spcAft>
                <a:spcPts val="0"/>
              </a:spcAft>
              <a:buClr>
                <a:schemeClr val="dk1"/>
              </a:buClr>
              <a:buSzPct val="61111"/>
              <a:buFont typeface="Arial"/>
              <a:buNone/>
            </a:pPr>
            <a:r>
              <a:rPr lang="en"/>
              <a:t>– 3 chars: Access rights for the world (anyone else on the machine)</a:t>
            </a:r>
            <a:endParaRPr/>
          </a:p>
          <a:p>
            <a:pPr indent="0" lvl="0" marL="457200" rtl="0" algn="l">
              <a:spcBef>
                <a:spcPts val="1200"/>
              </a:spcBef>
              <a:spcAft>
                <a:spcPts val="0"/>
              </a:spcAft>
              <a:buClr>
                <a:schemeClr val="dk1"/>
              </a:buClr>
              <a:buSzPct val="61111"/>
              <a:buFont typeface="Arial"/>
              <a:buNone/>
            </a:pPr>
            <a:r>
              <a:rPr lang="en"/>
              <a:t>– r means read, w means write, x means execute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247" name="Google Shape;247;p4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Unix permissions</a:t>
            </a:r>
            <a:endParaRPr/>
          </a:p>
        </p:txBody>
      </p:sp>
      <p:pic>
        <p:nvPicPr>
          <p:cNvPr id="248" name="Google Shape;248;p40"/>
          <p:cNvPicPr preferRelativeResize="0"/>
          <p:nvPr/>
        </p:nvPicPr>
        <p:blipFill>
          <a:blip r:embed="rId3">
            <a:alphaModFix/>
          </a:blip>
          <a:stretch>
            <a:fillRect/>
          </a:stretch>
        </p:blipFill>
        <p:spPr>
          <a:xfrm>
            <a:off x="2044425" y="1458838"/>
            <a:ext cx="5753100" cy="6762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Unix permissions - Cont.</a:t>
            </a:r>
            <a:endParaRPr/>
          </a:p>
        </p:txBody>
      </p:sp>
      <p:sp>
        <p:nvSpPr>
          <p:cNvPr id="254" name="Google Shape;254;p4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ct val="61111"/>
              <a:buFont typeface="Arial"/>
              <a:buNone/>
            </a:pPr>
            <a:r>
              <a:rPr lang="en"/>
              <a:t>• Number of hard links to this hard drive location</a:t>
            </a:r>
            <a:endParaRPr/>
          </a:p>
          <a:p>
            <a:pPr indent="0" lvl="0" marL="0" rtl="0" algn="l">
              <a:spcBef>
                <a:spcPts val="1200"/>
              </a:spcBef>
              <a:spcAft>
                <a:spcPts val="0"/>
              </a:spcAft>
              <a:buClr>
                <a:schemeClr val="dk1"/>
              </a:buClr>
              <a:buSzPct val="61111"/>
              <a:buFont typeface="Arial"/>
              <a:buNone/>
            </a:pPr>
            <a:r>
              <a:rPr lang="en"/>
              <a:t>• Owner</a:t>
            </a:r>
            <a:endParaRPr/>
          </a:p>
          <a:p>
            <a:pPr indent="0" lvl="0" marL="0" rtl="0" algn="l">
              <a:spcBef>
                <a:spcPts val="1200"/>
              </a:spcBef>
              <a:spcAft>
                <a:spcPts val="0"/>
              </a:spcAft>
              <a:buClr>
                <a:schemeClr val="dk1"/>
              </a:buClr>
              <a:buSzPct val="61111"/>
              <a:buFont typeface="Arial"/>
              <a:buNone/>
            </a:pPr>
            <a:r>
              <a:rPr lang="en"/>
              <a:t>• Group</a:t>
            </a:r>
            <a:endParaRPr/>
          </a:p>
          <a:p>
            <a:pPr indent="0" lvl="0" marL="0" rtl="0" algn="l">
              <a:spcBef>
                <a:spcPts val="1200"/>
              </a:spcBef>
              <a:spcAft>
                <a:spcPts val="0"/>
              </a:spcAft>
              <a:buClr>
                <a:schemeClr val="dk1"/>
              </a:buClr>
              <a:buSzPct val="61111"/>
              <a:buFont typeface="Arial"/>
              <a:buNone/>
            </a:pPr>
            <a:r>
              <a:rPr lang="en"/>
              <a:t>• Size (in bytes)</a:t>
            </a:r>
            <a:endParaRPr/>
          </a:p>
          <a:p>
            <a:pPr indent="0" lvl="0" marL="0" rtl="0" algn="l">
              <a:spcBef>
                <a:spcPts val="1200"/>
              </a:spcBef>
              <a:spcAft>
                <a:spcPts val="0"/>
              </a:spcAft>
              <a:buClr>
                <a:schemeClr val="dk1"/>
              </a:buClr>
              <a:buSzPct val="61111"/>
              <a:buFont typeface="Arial"/>
              <a:buNone/>
            </a:pPr>
            <a:r>
              <a:rPr lang="en"/>
              <a:t>• Last modification time</a:t>
            </a:r>
            <a:endParaRPr/>
          </a:p>
          <a:p>
            <a:pPr indent="0" lvl="0" marL="0" rtl="0" algn="l">
              <a:spcBef>
                <a:spcPts val="1200"/>
              </a:spcBef>
              <a:spcAft>
                <a:spcPts val="0"/>
              </a:spcAft>
              <a:buClr>
                <a:schemeClr val="dk1"/>
              </a:buClr>
              <a:buSzPct val="61111"/>
              <a:buFont typeface="Arial"/>
              <a:buNone/>
            </a:pPr>
            <a:r>
              <a:rPr lang="en"/>
              <a:t>• File name</a:t>
            </a:r>
            <a:endParaRPr/>
          </a:p>
          <a:p>
            <a:pPr indent="0" lvl="0" marL="0" rtl="0" algn="l">
              <a:spcBef>
                <a:spcPts val="1200"/>
              </a:spcBef>
              <a:spcAft>
                <a:spcPts val="1200"/>
              </a:spcAft>
              <a:buNone/>
            </a:pPr>
            <a:r>
              <a:t/>
            </a:r>
            <a:endParaRPr/>
          </a:p>
        </p:txBody>
      </p:sp>
      <p:pic>
        <p:nvPicPr>
          <p:cNvPr id="255" name="Google Shape;255;p41"/>
          <p:cNvPicPr preferRelativeResize="0"/>
          <p:nvPr/>
        </p:nvPicPr>
        <p:blipFill>
          <a:blip r:embed="rId3">
            <a:alphaModFix/>
          </a:blip>
          <a:stretch>
            <a:fillRect/>
          </a:stretch>
        </p:blipFill>
        <p:spPr>
          <a:xfrm>
            <a:off x="311700" y="1225213"/>
            <a:ext cx="5753100" cy="676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265500" y="929275"/>
            <a:ext cx="4045200" cy="1786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Introduction to Unix-like operating systems</a:t>
            </a:r>
            <a:endParaRPr/>
          </a:p>
        </p:txBody>
      </p:sp>
      <p:sp>
        <p:nvSpPr>
          <p:cNvPr id="76" name="Google Shape;76;p15"/>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Part 1</a:t>
            </a:r>
            <a:endParaRPr/>
          </a:p>
        </p:txBody>
      </p:sp>
      <p:sp>
        <p:nvSpPr>
          <p:cNvPr id="77" name="Google Shape;77;p1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Unix permissions - Cont.</a:t>
            </a:r>
            <a:endParaRPr/>
          </a:p>
        </p:txBody>
      </p:sp>
      <p:sp>
        <p:nvSpPr>
          <p:cNvPr id="261" name="Google Shape;261;p4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A file is (readable/writeable/executable) for a specific user if at least one of the following is true:</a:t>
            </a:r>
            <a:endParaRPr/>
          </a:p>
          <a:p>
            <a:pPr indent="0" lvl="0" marL="457200" rtl="0" algn="l">
              <a:spcBef>
                <a:spcPts val="1200"/>
              </a:spcBef>
              <a:spcAft>
                <a:spcPts val="0"/>
              </a:spcAft>
              <a:buClr>
                <a:schemeClr val="dk1"/>
              </a:buClr>
              <a:buSzPts val="1100"/>
              <a:buFont typeface="Arial"/>
              <a:buNone/>
            </a:pPr>
            <a:r>
              <a:rPr lang="en"/>
              <a:t>• He is the owner and the owner (r/w/x)-bit is set (i.e. ls shows the  respective letter in the listing)</a:t>
            </a:r>
            <a:endParaRPr/>
          </a:p>
          <a:p>
            <a:pPr indent="0" lvl="0" marL="457200" rtl="0" algn="l">
              <a:spcBef>
                <a:spcPts val="1200"/>
              </a:spcBef>
              <a:spcAft>
                <a:spcPts val="0"/>
              </a:spcAft>
              <a:buClr>
                <a:schemeClr val="dk1"/>
              </a:buClr>
              <a:buSzPts val="1100"/>
              <a:buFont typeface="Arial"/>
              <a:buNone/>
            </a:pPr>
            <a:r>
              <a:rPr lang="en"/>
              <a:t>• He is in the group the file belongs to and the group has the (r/w/x)-bit set</a:t>
            </a:r>
            <a:endParaRPr/>
          </a:p>
          <a:p>
            <a:pPr indent="0" lvl="0" marL="457200" rtl="0" algn="l">
              <a:spcBef>
                <a:spcPts val="1200"/>
              </a:spcBef>
              <a:spcAft>
                <a:spcPts val="0"/>
              </a:spcAft>
              <a:buClr>
                <a:schemeClr val="dk1"/>
              </a:buClr>
              <a:buSzPts val="1100"/>
              <a:buFont typeface="Arial"/>
              <a:buNone/>
            </a:pPr>
            <a:r>
              <a:rPr lang="en"/>
              <a:t>• The (r/w/x)-bit is set for the world</a:t>
            </a:r>
            <a:endParaRPr/>
          </a:p>
          <a:p>
            <a:pPr indent="0" lvl="0" marL="0" rtl="0" algn="l">
              <a:spcBef>
                <a:spcPts val="120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Example 1.9</a:t>
            </a:r>
            <a:endParaRPr/>
          </a:p>
        </p:txBody>
      </p:sp>
      <p:sp>
        <p:nvSpPr>
          <p:cNvPr id="267" name="Google Shape;267;p4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t>The permissions can be changed using the command chmod and the owner and group information can be changed using chown.</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After a run of chmod +x secret the ls -l would show</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Further running chmod g-r file gave the result</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pic>
        <p:nvPicPr>
          <p:cNvPr id="268" name="Google Shape;268;p43"/>
          <p:cNvPicPr preferRelativeResize="0"/>
          <p:nvPr/>
        </p:nvPicPr>
        <p:blipFill>
          <a:blip r:embed="rId3">
            <a:alphaModFix/>
          </a:blip>
          <a:stretch>
            <a:fillRect/>
          </a:stretch>
        </p:blipFill>
        <p:spPr>
          <a:xfrm>
            <a:off x="847288" y="2700450"/>
            <a:ext cx="5810250" cy="647700"/>
          </a:xfrm>
          <a:prstGeom prst="rect">
            <a:avLst/>
          </a:prstGeom>
          <a:noFill/>
          <a:ln>
            <a:noFill/>
          </a:ln>
        </p:spPr>
      </p:pic>
      <p:pic>
        <p:nvPicPr>
          <p:cNvPr id="269" name="Google Shape;269;p43"/>
          <p:cNvPicPr preferRelativeResize="0"/>
          <p:nvPr/>
        </p:nvPicPr>
        <p:blipFill>
          <a:blip r:embed="rId4">
            <a:alphaModFix/>
          </a:blip>
          <a:stretch>
            <a:fillRect/>
          </a:stretch>
        </p:blipFill>
        <p:spPr>
          <a:xfrm>
            <a:off x="871088" y="1720363"/>
            <a:ext cx="5762625" cy="695325"/>
          </a:xfrm>
          <a:prstGeom prst="rect">
            <a:avLst/>
          </a:prstGeom>
          <a:noFill/>
          <a:ln>
            <a:noFill/>
          </a:ln>
        </p:spPr>
      </p:pic>
      <p:pic>
        <p:nvPicPr>
          <p:cNvPr id="270" name="Google Shape;270;p43"/>
          <p:cNvPicPr preferRelativeResize="0"/>
          <p:nvPr/>
        </p:nvPicPr>
        <p:blipFill>
          <a:blip r:embed="rId5">
            <a:alphaModFix/>
          </a:blip>
          <a:stretch>
            <a:fillRect/>
          </a:stretch>
        </p:blipFill>
        <p:spPr>
          <a:xfrm>
            <a:off x="847300" y="3632900"/>
            <a:ext cx="5734050" cy="6858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4"/>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 first look at the bash shell</a:t>
            </a:r>
            <a:endParaRPr/>
          </a:p>
        </p:txBody>
      </p:sp>
      <p:sp>
        <p:nvSpPr>
          <p:cNvPr id="276" name="Google Shape;276;p4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sp>
        <p:nvSpPr>
          <p:cNvPr id="277" name="Google Shape;277;p44"/>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Part 2</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5"/>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Historic overview</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Back in the days:</a:t>
            </a:r>
            <a:endParaRPr/>
          </a:p>
          <a:p>
            <a:pPr indent="0" lvl="0" marL="457200" rtl="0" algn="l">
              <a:spcBef>
                <a:spcPts val="1200"/>
              </a:spcBef>
              <a:spcAft>
                <a:spcPts val="0"/>
              </a:spcAft>
              <a:buClr>
                <a:schemeClr val="dk1"/>
              </a:buClr>
              <a:buSzPts val="1100"/>
              <a:buFont typeface="Arial"/>
              <a:buNone/>
            </a:pPr>
            <a:r>
              <a:rPr lang="en"/>
              <a:t>• Terminal: Place where commands can be keyed in in order to (compile and) execute</a:t>
            </a:r>
            <a:endParaRPr/>
          </a:p>
          <a:p>
            <a:pPr indent="0" lvl="0" marL="0" rtl="0" algn="l">
              <a:spcBef>
                <a:spcPts val="1200"/>
              </a:spcBef>
              <a:spcAft>
                <a:spcPts val="0"/>
              </a:spcAft>
              <a:buClr>
                <a:schemeClr val="dk1"/>
              </a:buClr>
              <a:buSzPts val="1100"/>
              <a:buFont typeface="Arial"/>
              <a:buNone/>
            </a:pPr>
            <a:r>
              <a:rPr lang="en"/>
              <a:t>programs which do the work on a computer</a:t>
            </a:r>
            <a:endParaRPr/>
          </a:p>
          <a:p>
            <a:pPr indent="0" lvl="0" marL="457200" rtl="0" algn="l">
              <a:spcBef>
                <a:spcPts val="1200"/>
              </a:spcBef>
              <a:spcAft>
                <a:spcPts val="0"/>
              </a:spcAft>
              <a:buClr>
                <a:schemeClr val="dk1"/>
              </a:buClr>
              <a:buSzPts val="1100"/>
              <a:buFont typeface="Arial"/>
              <a:buNone/>
            </a:pPr>
            <a:r>
              <a:rPr lang="en"/>
              <a:t>• Shell: Interface the OS provides to the user on a terminal</a:t>
            </a:r>
            <a:endParaRPr/>
          </a:p>
          <a:p>
            <a:pPr indent="0" lvl="0" marL="0" rtl="0" algn="l">
              <a:spcBef>
                <a:spcPts val="1200"/>
              </a:spcBef>
              <a:spcAft>
                <a:spcPts val="1200"/>
              </a:spcAft>
              <a:buNone/>
            </a:pPr>
            <a:r>
              <a:t/>
            </a:r>
            <a:endParaRPr/>
          </a:p>
        </p:txBody>
      </p:sp>
      <p:sp>
        <p:nvSpPr>
          <p:cNvPr id="288" name="Google Shape;288;p4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What is a shell?</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What is a shell?</a:t>
            </a:r>
            <a:endParaRPr/>
          </a:p>
        </p:txBody>
      </p:sp>
      <p:sp>
        <p:nvSpPr>
          <p:cNvPr id="294" name="Google Shape;294;p4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Nowadays:</a:t>
            </a:r>
            <a:endParaRPr/>
          </a:p>
          <a:p>
            <a:pPr indent="0" lvl="0" marL="457200" rtl="0" algn="l">
              <a:spcBef>
                <a:spcPts val="1200"/>
              </a:spcBef>
              <a:spcAft>
                <a:spcPts val="0"/>
              </a:spcAft>
              <a:buClr>
                <a:schemeClr val="dk1"/>
              </a:buClr>
              <a:buSzPts val="1100"/>
              <a:buFont typeface="Arial"/>
              <a:buNone/>
            </a:pPr>
            <a:r>
              <a:rPr lang="en"/>
              <a:t>• Hardly any work done from actual terminals any more</a:t>
            </a:r>
            <a:endParaRPr/>
          </a:p>
          <a:p>
            <a:pPr indent="0" lvl="0" marL="457200" rtl="0" algn="l">
              <a:spcBef>
                <a:spcPts val="1200"/>
              </a:spcBef>
              <a:spcAft>
                <a:spcPts val="0"/>
              </a:spcAft>
              <a:buClr>
                <a:schemeClr val="dk1"/>
              </a:buClr>
              <a:buSzPts val="1100"/>
              <a:buFont typeface="Arial"/>
              <a:buNone/>
            </a:pPr>
            <a:r>
              <a:rPr lang="en"/>
              <a:t>• Programs to start a virtual terminal: “Terminal emulator”</a:t>
            </a:r>
            <a:endParaRPr/>
          </a:p>
          <a:p>
            <a:pPr indent="0" lvl="0" marL="457200" rtl="0" algn="l">
              <a:spcBef>
                <a:spcPts val="1200"/>
              </a:spcBef>
              <a:spcAft>
                <a:spcPts val="0"/>
              </a:spcAft>
              <a:buClr>
                <a:schemeClr val="dk1"/>
              </a:buClr>
              <a:buSzPts val="1100"/>
              <a:buFont typeface="Arial"/>
              <a:buNone/>
            </a:pPr>
            <a:r>
              <a:rPr lang="en"/>
              <a:t>• Shell: Default program started by the terminal emulator</a:t>
            </a:r>
            <a:endParaRPr/>
          </a:p>
          <a:p>
            <a:pPr indent="0" lvl="0" marL="0" rtl="0" algn="l">
              <a:spcBef>
                <a:spcPts val="1200"/>
              </a:spcBef>
              <a:spcAft>
                <a:spcPts val="12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The Bourne-again shell</a:t>
            </a:r>
            <a:endParaRPr/>
          </a:p>
        </p:txBody>
      </p:sp>
      <p:sp>
        <p:nvSpPr>
          <p:cNvPr id="300" name="Google Shape;300;p4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bash is short for Bourne-again shell</a:t>
            </a:r>
            <a:endParaRPr/>
          </a:p>
          <a:p>
            <a:pPr indent="0" lvl="0" marL="457200" rtl="0" algn="l">
              <a:spcBef>
                <a:spcPts val="1200"/>
              </a:spcBef>
              <a:spcAft>
                <a:spcPts val="0"/>
              </a:spcAft>
              <a:buClr>
                <a:schemeClr val="dk1"/>
              </a:buClr>
              <a:buSzPts val="1100"/>
              <a:buFont typeface="Arial"/>
              <a:buNone/>
            </a:pPr>
            <a:r>
              <a:rPr lang="en"/>
              <a:t>• derived and improved version of the Bourne shell sh</a:t>
            </a:r>
            <a:endParaRPr/>
          </a:p>
          <a:p>
            <a:pPr indent="0" lvl="0" marL="457200" rtl="0" algn="l">
              <a:spcBef>
                <a:spcPts val="1200"/>
              </a:spcBef>
              <a:spcAft>
                <a:spcPts val="0"/>
              </a:spcAft>
              <a:buNone/>
            </a:pPr>
            <a:r>
              <a:rPr lang="en"/>
              <a:t>• Pretty much the default shell on all Unix-like OS</a:t>
            </a:r>
            <a:endParaRPr/>
          </a:p>
          <a:p>
            <a:pPr indent="0" lvl="0" marL="0" rtl="0" algn="l">
              <a:spcBef>
                <a:spcPts val="1200"/>
              </a:spcBef>
              <a:spcAft>
                <a:spcPts val="0"/>
              </a:spcAft>
              <a:buClr>
                <a:schemeClr val="dk1"/>
              </a:buClr>
              <a:buSzPts val="1100"/>
              <a:buFont typeface="Arial"/>
              <a:buNone/>
            </a:pPr>
            <a:r>
              <a:rPr lang="en"/>
              <a:t>Other important shells</a:t>
            </a:r>
            <a:endParaRPr/>
          </a:p>
          <a:p>
            <a:pPr indent="0" lvl="0" marL="0" rtl="0" algn="l">
              <a:spcBef>
                <a:spcPts val="1200"/>
              </a:spcBef>
              <a:spcAft>
                <a:spcPts val="1200"/>
              </a:spcAft>
              <a:buNone/>
            </a:pPr>
            <a:r>
              <a:t/>
            </a:r>
            <a:endParaRPr/>
          </a:p>
        </p:txBody>
      </p:sp>
      <p:pic>
        <p:nvPicPr>
          <p:cNvPr id="301" name="Google Shape;301;p48"/>
          <p:cNvPicPr preferRelativeResize="0"/>
          <p:nvPr/>
        </p:nvPicPr>
        <p:blipFill>
          <a:blip r:embed="rId3">
            <a:alphaModFix/>
          </a:blip>
          <a:stretch>
            <a:fillRect/>
          </a:stretch>
        </p:blipFill>
        <p:spPr>
          <a:xfrm>
            <a:off x="804600" y="3153200"/>
            <a:ext cx="5524500" cy="12382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9"/>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Handy features of the bash</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Tab completion</a:t>
            </a:r>
            <a:endParaRPr/>
          </a:p>
        </p:txBody>
      </p:sp>
      <p:sp>
        <p:nvSpPr>
          <p:cNvPr id="312" name="Google Shape;312;p5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 Can save you from a lot of typing</a:t>
            </a:r>
            <a:endParaRPr/>
          </a:p>
          <a:p>
            <a:pPr indent="0" lvl="0" marL="0" rtl="0" algn="l">
              <a:spcBef>
                <a:spcPts val="1200"/>
              </a:spcBef>
              <a:spcAft>
                <a:spcPts val="0"/>
              </a:spcAft>
              <a:buNone/>
            </a:pPr>
            <a:r>
              <a:rPr lang="en"/>
              <a:t>• Needs to be loaded by running (if not already done automatically)</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Press &lt;TAB&gt; once to complete a command</a:t>
            </a:r>
            <a:endParaRPr/>
          </a:p>
          <a:p>
            <a:pPr indent="0" lvl="0" marL="0" rtl="0" algn="l">
              <a:spcBef>
                <a:spcPts val="1200"/>
              </a:spcBef>
              <a:spcAft>
                <a:spcPts val="0"/>
              </a:spcAft>
              <a:buNone/>
            </a:pPr>
            <a:r>
              <a:rPr lang="en"/>
              <a:t>• Press &lt;TAB&gt; &lt;TAB&gt; to get a list of possible completions</a:t>
            </a:r>
            <a:endParaRPr/>
          </a:p>
          <a:p>
            <a:pPr indent="0" lvl="0" marL="0" rtl="0" algn="l">
              <a:spcBef>
                <a:spcPts val="1200"/>
              </a:spcBef>
              <a:spcAft>
                <a:spcPts val="0"/>
              </a:spcAft>
              <a:buNone/>
            </a:pPr>
            <a:r>
              <a:rPr lang="en"/>
              <a:t>• Works on files and command options, too.</a:t>
            </a:r>
            <a:endParaRPr/>
          </a:p>
          <a:p>
            <a:pPr indent="0" lvl="0" marL="0" rtl="0" algn="l">
              <a:spcBef>
                <a:spcPts val="1200"/>
              </a:spcBef>
              <a:spcAft>
                <a:spcPts val="1200"/>
              </a:spcAft>
              <a:buClr>
                <a:schemeClr val="dk1"/>
              </a:buClr>
              <a:buSzPts val="1100"/>
              <a:buFont typeface="Arial"/>
              <a:buNone/>
            </a:pPr>
            <a:r>
              <a:t/>
            </a:r>
            <a:endParaRPr/>
          </a:p>
        </p:txBody>
      </p:sp>
      <p:pic>
        <p:nvPicPr>
          <p:cNvPr id="313" name="Google Shape;313;p50"/>
          <p:cNvPicPr preferRelativeResize="0"/>
          <p:nvPr/>
        </p:nvPicPr>
        <p:blipFill>
          <a:blip r:embed="rId3">
            <a:alphaModFix/>
          </a:blip>
          <a:stretch>
            <a:fillRect/>
          </a:stretch>
        </p:blipFill>
        <p:spPr>
          <a:xfrm>
            <a:off x="529325" y="2135000"/>
            <a:ext cx="6912650" cy="3080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Accessing the command history</a:t>
            </a:r>
            <a:endParaRPr/>
          </a:p>
        </p:txBody>
      </p:sp>
      <p:sp>
        <p:nvSpPr>
          <p:cNvPr id="319" name="Google Shape;319;p5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
              <a:t>Consider a sequence of commands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ct val="61111"/>
              <a:buFont typeface="Arial"/>
              <a:buNone/>
            </a:pPr>
            <a:r>
              <a:rPr lang="en"/>
              <a:t>• It would be nice to do as little typing as possible</a:t>
            </a:r>
            <a:endParaRPr/>
          </a:p>
          <a:p>
            <a:pPr indent="0" lvl="0" marL="0" rtl="0" algn="l">
              <a:spcBef>
                <a:spcPts val="1200"/>
              </a:spcBef>
              <a:spcAft>
                <a:spcPts val="0"/>
              </a:spcAft>
              <a:buClr>
                <a:schemeClr val="dk1"/>
              </a:buClr>
              <a:buSzPct val="61111"/>
              <a:buFont typeface="Arial"/>
              <a:buNone/>
            </a:pPr>
            <a:r>
              <a:rPr lang="en"/>
              <a:t>• Fortunately the bash remembers what was most recently typed</a:t>
            </a:r>
            <a:endParaRPr/>
          </a:p>
          <a:p>
            <a:pPr indent="0" lvl="0" marL="0" rtl="0" algn="l">
              <a:spcBef>
                <a:spcPts val="1200"/>
              </a:spcBef>
              <a:spcAft>
                <a:spcPts val="0"/>
              </a:spcAft>
              <a:buNone/>
            </a:pPr>
            <a:r>
              <a:rPr lang="en"/>
              <a:t>• Navigation through history using &lt;UP&gt; and &lt;DOWN&gt; arrows</a:t>
            </a:r>
            <a:endParaRPr/>
          </a:p>
          <a:p>
            <a:pPr indent="0" lvl="0" marL="0" rtl="0" algn="l">
              <a:spcBef>
                <a:spcPts val="1200"/>
              </a:spcBef>
              <a:spcAft>
                <a:spcPts val="0"/>
              </a:spcAft>
              <a:buClr>
                <a:schemeClr val="dk1"/>
              </a:buClr>
              <a:buSzPct val="61111"/>
              <a:buFont typeface="Arial"/>
              <a:buNone/>
            </a:pPr>
            <a:r>
              <a:rPr lang="en"/>
              <a:t>• The last line can also be executed by &lt;UP&gt; &lt;ENTER&gt;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320" name="Google Shape;320;p51"/>
          <p:cNvPicPr preferRelativeResize="0"/>
          <p:nvPr/>
        </p:nvPicPr>
        <p:blipFill>
          <a:blip r:embed="rId3">
            <a:alphaModFix/>
          </a:blip>
          <a:stretch>
            <a:fillRect/>
          </a:stretch>
        </p:blipFill>
        <p:spPr>
          <a:xfrm>
            <a:off x="373650" y="1603625"/>
            <a:ext cx="5772150" cy="1238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 to Unix-like operating systems</a:t>
            </a:r>
            <a:endParaRPr/>
          </a:p>
        </p:txBody>
      </p:sp>
      <p:sp>
        <p:nvSpPr>
          <p:cNvPr id="83" name="Google Shape;83;p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UNIX itself is quite an old operating system (OS) dating back to the 1970s. </a:t>
            </a:r>
            <a:endParaRPr/>
          </a:p>
          <a:p>
            <a:pPr indent="-317500" lvl="1" marL="914400" rtl="0" algn="l">
              <a:spcBef>
                <a:spcPts val="0"/>
              </a:spcBef>
              <a:spcAft>
                <a:spcPts val="0"/>
              </a:spcAft>
              <a:buSzPts val="1400"/>
              <a:buChar char="○"/>
            </a:pPr>
            <a:r>
              <a:rPr lang="en"/>
              <a:t>developed by Dennis Ritchie, Ken thompson and others at bell labs</a:t>
            </a:r>
            <a:endParaRPr/>
          </a:p>
          <a:p>
            <a:pPr indent="-342900" lvl="0" marL="457200" rtl="0" algn="l">
              <a:spcBef>
                <a:spcPts val="0"/>
              </a:spcBef>
              <a:spcAft>
                <a:spcPts val="0"/>
              </a:spcAft>
              <a:buSzPts val="1800"/>
              <a:buChar char="●"/>
            </a:pPr>
            <a:r>
              <a:rPr lang="en"/>
              <a:t>Included important new concepts, now known as the Unix philosophy</a:t>
            </a:r>
            <a:endParaRPr/>
          </a:p>
          <a:p>
            <a:pPr indent="-342900" lvl="0" marL="457200" rtl="0" algn="l">
              <a:spcBef>
                <a:spcPts val="0"/>
              </a:spcBef>
              <a:spcAft>
                <a:spcPts val="0"/>
              </a:spcAft>
              <a:buSzPts val="1800"/>
              <a:buChar char="●"/>
            </a:pPr>
            <a:r>
              <a:rPr lang="en"/>
              <a:t>Unix philosophy in a nutshell:</a:t>
            </a:r>
            <a:endParaRPr/>
          </a:p>
          <a:p>
            <a:pPr indent="-336550" lvl="1" marL="914400" rtl="0" algn="l">
              <a:spcBef>
                <a:spcPts val="0"/>
              </a:spcBef>
              <a:spcAft>
                <a:spcPts val="0"/>
              </a:spcAft>
              <a:buSzPts val="1700"/>
              <a:buChar char="○"/>
            </a:pPr>
            <a:r>
              <a:rPr lang="en" sz="1700"/>
              <a:t>Write programs that do one thing and do it well.</a:t>
            </a:r>
            <a:endParaRPr sz="17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Accessing the command history - Cont.</a:t>
            </a:r>
            <a:endParaRPr/>
          </a:p>
        </p:txBody>
      </p:sp>
      <p:sp>
        <p:nvSpPr>
          <p:cNvPr id="326" name="Google Shape;326;p5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Another way of accessing the history is given by the so-called history expansion, e.g.</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id="327" name="Google Shape;327;p52"/>
          <p:cNvPicPr preferRelativeResize="0"/>
          <p:nvPr/>
        </p:nvPicPr>
        <p:blipFill>
          <a:blip r:embed="rId3">
            <a:alphaModFix/>
          </a:blip>
          <a:stretch>
            <a:fillRect/>
          </a:stretch>
        </p:blipFill>
        <p:spPr>
          <a:xfrm>
            <a:off x="989500" y="2057400"/>
            <a:ext cx="5887550" cy="18235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Accessing the command history - Cont.</a:t>
            </a:r>
            <a:endParaRPr/>
          </a:p>
        </p:txBody>
      </p:sp>
      <p:sp>
        <p:nvSpPr>
          <p:cNvPr id="333" name="Google Shape;333;p5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So if we assume the working directory is the top level directory of the git repository for this course, we could just type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rPr lang="en"/>
              <a:t>to achieve the same thing as we did in the previous slide.</a:t>
            </a:r>
            <a:endParaRPr/>
          </a:p>
          <a:p>
            <a:pPr indent="0" lvl="0" marL="0" rtl="0" algn="l">
              <a:spcBef>
                <a:spcPts val="1200"/>
              </a:spcBef>
              <a:spcAft>
                <a:spcPts val="1200"/>
              </a:spcAft>
              <a:buNone/>
            </a:pPr>
            <a:r>
              <a:t/>
            </a:r>
            <a:endParaRPr/>
          </a:p>
        </p:txBody>
      </p:sp>
      <p:pic>
        <p:nvPicPr>
          <p:cNvPr id="334" name="Google Shape;334;p53"/>
          <p:cNvPicPr preferRelativeResize="0"/>
          <p:nvPr/>
        </p:nvPicPr>
        <p:blipFill>
          <a:blip r:embed="rId3">
            <a:alphaModFix/>
          </a:blip>
          <a:stretch>
            <a:fillRect/>
          </a:stretch>
        </p:blipFill>
        <p:spPr>
          <a:xfrm>
            <a:off x="914603" y="1963375"/>
            <a:ext cx="5632425" cy="15895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Accessing the command history - Cont.</a:t>
            </a:r>
            <a:endParaRPr/>
          </a:p>
        </p:txBody>
      </p:sp>
      <p:sp>
        <p:nvSpPr>
          <p:cNvPr id="340" name="Google Shape;340;p5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en"/>
              <a:t>Another feature worth mentioning here is reverse-i-search. In order to transform the shell in this mode type Ctrl + R and . . .</a:t>
            </a:r>
            <a:endParaRPr/>
          </a:p>
          <a:p>
            <a:pPr indent="0" lvl="0" marL="457200" rtl="0" algn="l">
              <a:spcBef>
                <a:spcPts val="1200"/>
              </a:spcBef>
              <a:spcAft>
                <a:spcPts val="0"/>
              </a:spcAft>
              <a:buNone/>
            </a:pPr>
            <a:r>
              <a:rPr lang="en"/>
              <a:t>• Start typing</a:t>
            </a:r>
            <a:endParaRPr/>
          </a:p>
          <a:p>
            <a:pPr indent="0" lvl="0" marL="457200" rtl="0" algn="l">
              <a:spcBef>
                <a:spcPts val="1200"/>
              </a:spcBef>
              <a:spcAft>
                <a:spcPts val="0"/>
              </a:spcAft>
              <a:buNone/>
            </a:pPr>
            <a:r>
              <a:rPr lang="en"/>
              <a:t>• The shell will automatically display the most recent command matching command line</a:t>
            </a:r>
            <a:endParaRPr/>
          </a:p>
          <a:p>
            <a:pPr indent="0" lvl="0" marL="457200" rtl="0" algn="l">
              <a:spcBef>
                <a:spcPts val="1200"/>
              </a:spcBef>
              <a:spcAft>
                <a:spcPts val="0"/>
              </a:spcAft>
              <a:buNone/>
            </a:pPr>
            <a:r>
              <a:rPr lang="en"/>
              <a:t>• type Enter to execute</a:t>
            </a:r>
            <a:endParaRPr/>
          </a:p>
          <a:p>
            <a:pPr indent="0" lvl="0" marL="457200" rtl="0" algn="l">
              <a:spcBef>
                <a:spcPts val="1200"/>
              </a:spcBef>
              <a:spcAft>
                <a:spcPts val="0"/>
              </a:spcAft>
              <a:buNone/>
            </a:pPr>
            <a:r>
              <a:rPr lang="en"/>
              <a:t>• type more chars to continue searching</a:t>
            </a:r>
            <a:endParaRPr/>
          </a:p>
          <a:p>
            <a:pPr indent="0" lvl="0" marL="457200" rtl="0" algn="l">
              <a:spcBef>
                <a:spcPts val="1200"/>
              </a:spcBef>
              <a:spcAft>
                <a:spcPts val="0"/>
              </a:spcAft>
              <a:buNone/>
            </a:pPr>
            <a:r>
              <a:rPr lang="en"/>
              <a:t>• use ← , → , Home , End , . . . to edit the current match, then Enter to run the edited version</a:t>
            </a:r>
            <a:endParaRPr/>
          </a:p>
          <a:p>
            <a:pPr indent="0" lvl="0" marL="457200" rtl="0" algn="l">
              <a:spcBef>
                <a:spcPts val="1200"/>
              </a:spcBef>
              <a:spcAft>
                <a:spcPts val="0"/>
              </a:spcAft>
              <a:buNone/>
            </a:pPr>
            <a:r>
              <a:rPr lang="en"/>
              <a:t>• type Ctrl + R to go to the next match further back in the history</a:t>
            </a:r>
            <a:endParaRPr/>
          </a:p>
          <a:p>
            <a:pPr indent="0" lvl="0" marL="457200" rtl="0" algn="l">
              <a:spcBef>
                <a:spcPts val="1200"/>
              </a:spcBef>
              <a:spcAft>
                <a:spcPts val="0"/>
              </a:spcAft>
              <a:buNone/>
            </a:pPr>
            <a:r>
              <a:rPr lang="en"/>
              <a:t>• type Ctrl + C to abort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Accessing the command history - Cont.</a:t>
            </a:r>
            <a:endParaRPr/>
          </a:p>
        </p:txBody>
      </p:sp>
      <p:sp>
        <p:nvSpPr>
          <p:cNvPr id="346" name="Google Shape;346;p5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Note, that both tab completion as well as the bashs history features do only work in an interactive environment and not when writing scripts.</a:t>
            </a:r>
            <a:endParaRPr/>
          </a:p>
          <a:p>
            <a:pPr indent="0" lvl="0" marL="0" rtl="0" algn="l">
              <a:spcBef>
                <a:spcPts val="1200"/>
              </a:spcBef>
              <a:spcAft>
                <a:spcPts val="0"/>
              </a:spcAft>
              <a:buClr>
                <a:schemeClr val="dk1"/>
              </a:buClr>
              <a:buSzPts val="1100"/>
              <a:buFont typeface="Arial"/>
              <a:buNone/>
            </a:pPr>
            <a:r>
              <a:rPr lang="en"/>
              <a:t>A few other bash keystrokes worth trying out:</a:t>
            </a:r>
            <a:endParaRPr/>
          </a:p>
          <a:p>
            <a:pPr indent="0" lvl="0" marL="0" rtl="0" algn="l">
              <a:spcBef>
                <a:spcPts val="1200"/>
              </a:spcBef>
              <a:spcAft>
                <a:spcPts val="0"/>
              </a:spcAft>
              <a:buClr>
                <a:schemeClr val="dk1"/>
              </a:buClr>
              <a:buSzPts val="1100"/>
              <a:buFont typeface="Arial"/>
              <a:buNone/>
            </a:pPr>
            <a:r>
              <a:rPr lang="en"/>
              <a:t>• Ctrl + W deletes the word on the left</a:t>
            </a:r>
            <a:endParaRPr/>
          </a:p>
          <a:p>
            <a:pPr indent="0" lvl="0" marL="0" rtl="0" algn="l">
              <a:spcBef>
                <a:spcPts val="1200"/>
              </a:spcBef>
              <a:spcAft>
                <a:spcPts val="0"/>
              </a:spcAft>
              <a:buNone/>
            </a:pPr>
            <a:r>
              <a:rPr lang="en"/>
              <a:t>• Ctrl + K “kills” (deletes) the line to the end of the line</a:t>
            </a:r>
            <a:endParaRPr/>
          </a:p>
          <a:p>
            <a:pPr indent="0" lvl="0" marL="0" rtl="0" algn="l">
              <a:spcBef>
                <a:spcPts val="1200"/>
              </a:spcBef>
              <a:spcAft>
                <a:spcPts val="0"/>
              </a:spcAft>
              <a:buNone/>
            </a:pPr>
            <a:r>
              <a:rPr lang="en"/>
              <a:t>• Ctrl + U deletes the line till the beginning</a:t>
            </a:r>
            <a:endParaRPr/>
          </a:p>
          <a:p>
            <a:pPr indent="0" lvl="0" marL="0" rtl="0" algn="l">
              <a:spcBef>
                <a:spcPts val="1200"/>
              </a:spcBef>
              <a:spcAft>
                <a:spcPts val="120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Quiz!</a:t>
            </a:r>
            <a:endParaRPr/>
          </a:p>
        </p:txBody>
      </p:sp>
      <p:sp>
        <p:nvSpPr>
          <p:cNvPr id="352" name="Google Shape;352;p5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en"/>
              <a:t>What is the smallest number of keystrokes you need to achieve the execution of the following command sequences.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Assume as usual that the current working is the top level of the repository. </a:t>
            </a:r>
            <a:endParaRPr/>
          </a:p>
          <a:p>
            <a:pPr indent="0" lvl="0" marL="0" rtl="0" algn="l">
              <a:spcBef>
                <a:spcPts val="1200"/>
              </a:spcBef>
              <a:spcAft>
                <a:spcPts val="0"/>
              </a:spcAft>
              <a:buNone/>
            </a:pPr>
            <a:r>
              <a:rPr lang="en"/>
              <a:t>Assume further that the command history is filled exactly with these entries (from oldest to newest):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Count special symbols like “_” or “|” and all CTRL commands as 1 keystroke</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pic>
        <p:nvPicPr>
          <p:cNvPr id="353" name="Google Shape;353;p56"/>
          <p:cNvPicPr preferRelativeResize="0"/>
          <p:nvPr/>
        </p:nvPicPr>
        <p:blipFill>
          <a:blip r:embed="rId3">
            <a:alphaModFix/>
          </a:blip>
          <a:stretch>
            <a:fillRect/>
          </a:stretch>
        </p:blipFill>
        <p:spPr>
          <a:xfrm>
            <a:off x="580488" y="1560000"/>
            <a:ext cx="5857875" cy="781050"/>
          </a:xfrm>
          <a:prstGeom prst="rect">
            <a:avLst/>
          </a:prstGeom>
          <a:noFill/>
          <a:ln>
            <a:noFill/>
          </a:ln>
        </p:spPr>
      </p:pic>
      <p:pic>
        <p:nvPicPr>
          <p:cNvPr id="354" name="Google Shape;354;p56"/>
          <p:cNvPicPr preferRelativeResize="0"/>
          <p:nvPr/>
        </p:nvPicPr>
        <p:blipFill>
          <a:blip r:embed="rId4">
            <a:alphaModFix/>
          </a:blip>
          <a:stretch>
            <a:fillRect/>
          </a:stretch>
        </p:blipFill>
        <p:spPr>
          <a:xfrm>
            <a:off x="613838" y="2943350"/>
            <a:ext cx="5791200" cy="6667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Solution to Quiz</a:t>
            </a:r>
            <a:endParaRPr/>
          </a:p>
        </p:txBody>
      </p:sp>
      <p:sp>
        <p:nvSpPr>
          <p:cNvPr id="360" name="Google Shape;360;p5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One way of doing this could be: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This makes 5 + 11 + 9 + 22 = 47.</a:t>
            </a:r>
            <a:endParaRPr/>
          </a:p>
          <a:p>
            <a:pPr indent="0" lvl="0" marL="0" rtl="0" algn="l">
              <a:spcBef>
                <a:spcPts val="1200"/>
              </a:spcBef>
              <a:spcAft>
                <a:spcPts val="1200"/>
              </a:spcAft>
              <a:buNone/>
            </a:pPr>
            <a:r>
              <a:t/>
            </a:r>
            <a:endParaRPr/>
          </a:p>
        </p:txBody>
      </p:sp>
      <p:pic>
        <p:nvPicPr>
          <p:cNvPr id="361" name="Google Shape;361;p57"/>
          <p:cNvPicPr preferRelativeResize="0"/>
          <p:nvPr/>
        </p:nvPicPr>
        <p:blipFill>
          <a:blip r:embed="rId3">
            <a:alphaModFix/>
          </a:blip>
          <a:stretch>
            <a:fillRect/>
          </a:stretch>
        </p:blipFill>
        <p:spPr>
          <a:xfrm>
            <a:off x="636933" y="1744750"/>
            <a:ext cx="5412675" cy="10607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Running multiple commands on a single line</a:t>
            </a:r>
            <a:endParaRPr/>
          </a:p>
        </p:txBody>
      </p:sp>
      <p:sp>
        <p:nvSpPr>
          <p:cNvPr id="367" name="Google Shape;367;p5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rPr lang="en"/>
              <a:t>The bash offers quite a few ways to separate subsequent commands from one another.</a:t>
            </a:r>
            <a:endParaRPr/>
          </a:p>
          <a:p>
            <a:pPr indent="0" lvl="0" marL="0" rtl="0" algn="l">
              <a:spcBef>
                <a:spcPts val="1200"/>
              </a:spcBef>
              <a:spcAft>
                <a:spcPts val="0"/>
              </a:spcAft>
              <a:buNone/>
            </a:pPr>
            <a:r>
              <a:rPr lang="en"/>
              <a:t>The simplest one, which everyone has used already multiple times just for this course, is the newline character (as produced by the Enter key).</a:t>
            </a:r>
            <a:endParaRPr/>
          </a:p>
          <a:p>
            <a:pPr indent="0" lvl="0" marL="0" rtl="0" algn="l">
              <a:spcBef>
                <a:spcPts val="1200"/>
              </a:spcBef>
              <a:spcAft>
                <a:spcPts val="0"/>
              </a:spcAft>
              <a:buNone/>
            </a:pPr>
            <a:r>
              <a:rPr lang="en"/>
              <a:t>The character ; is entirely synonymous to Enter . So typing</a:t>
            </a:r>
            <a:endParaRPr/>
          </a:p>
          <a:p>
            <a:pPr indent="0" lvl="0" marL="457200" rtl="0" algn="l">
              <a:spcBef>
                <a:spcPts val="1200"/>
              </a:spcBef>
              <a:spcAft>
                <a:spcPts val="0"/>
              </a:spcAft>
              <a:buNone/>
            </a:pPr>
            <a:r>
              <a:rPr lang="en"/>
              <a:t>cd -; ls &lt;Enter&gt;</a:t>
            </a:r>
            <a:endParaRPr/>
          </a:p>
          <a:p>
            <a:pPr indent="0" lvl="0" marL="0" rtl="0" algn="l">
              <a:spcBef>
                <a:spcPts val="1200"/>
              </a:spcBef>
              <a:spcAft>
                <a:spcPts val="0"/>
              </a:spcAft>
              <a:buNone/>
            </a:pPr>
            <a:r>
              <a:rPr lang="en"/>
              <a:t>Or </a:t>
            </a:r>
            <a:endParaRPr/>
          </a:p>
          <a:p>
            <a:pPr indent="0" lvl="0" marL="457200" rtl="0" algn="l">
              <a:spcBef>
                <a:spcPts val="1200"/>
              </a:spcBef>
              <a:spcAft>
                <a:spcPts val="0"/>
              </a:spcAft>
              <a:buNone/>
            </a:pPr>
            <a:r>
              <a:rPr lang="en"/>
              <a:t>cd - &lt;Enter&gt;</a:t>
            </a:r>
            <a:endParaRPr/>
          </a:p>
          <a:p>
            <a:pPr indent="0" lvl="0" marL="457200" rtl="0" algn="l">
              <a:spcBef>
                <a:spcPts val="1200"/>
              </a:spcBef>
              <a:spcAft>
                <a:spcPts val="0"/>
              </a:spcAft>
              <a:buNone/>
            </a:pPr>
            <a:r>
              <a:rPr lang="en"/>
              <a:t>ls &lt;Enter&gt;</a:t>
            </a:r>
            <a:endParaRPr/>
          </a:p>
          <a:p>
            <a:pPr indent="0" lvl="0" marL="0" rtl="0" algn="l">
              <a:spcBef>
                <a:spcPts val="1200"/>
              </a:spcBef>
              <a:spcAft>
                <a:spcPts val="1200"/>
              </a:spcAft>
              <a:buNone/>
            </a:pPr>
            <a:r>
              <a:rPr lang="en"/>
              <a:t>is equivalent.</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Running multiple commands on a single line</a:t>
            </a:r>
            <a:endParaRPr/>
          </a:p>
        </p:txBody>
      </p:sp>
      <p:sp>
        <p:nvSpPr>
          <p:cNvPr id="373" name="Google Shape;373;p5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In contrast the character &amp; tells the bash to send the program on its </a:t>
            </a:r>
            <a:r>
              <a:rPr b="1" lang="en"/>
              <a:t>left</a:t>
            </a:r>
            <a:r>
              <a:rPr lang="en"/>
              <a:t> to background and immediately proceed with the execution of the next command. </a:t>
            </a:r>
            <a:endParaRPr/>
          </a:p>
          <a:p>
            <a:pPr indent="0" lvl="0" marL="0" rtl="0" algn="l">
              <a:spcBef>
                <a:spcPts val="1200"/>
              </a:spcBef>
              <a:spcAft>
                <a:spcPts val="0"/>
              </a:spcAft>
              <a:buNone/>
            </a:pPr>
            <a:r>
              <a:rPr lang="en"/>
              <a:t>This is extremely helpful for running long jobs without blocking the shell, e.g.</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would start copying the big file BigFile to the USB Stick and immediately display the</a:t>
            </a:r>
            <a:endParaRPr/>
          </a:p>
          <a:p>
            <a:pPr indent="0" lvl="0" marL="0" rtl="0" algn="l">
              <a:spcBef>
                <a:spcPts val="1200"/>
              </a:spcBef>
              <a:spcAft>
                <a:spcPts val="0"/>
              </a:spcAft>
              <a:buNone/>
            </a:pPr>
            <a:r>
              <a:rPr lang="en"/>
              <a:t>content of resources file</a:t>
            </a:r>
            <a:endParaRPr/>
          </a:p>
          <a:p>
            <a:pPr indent="0" lvl="0" marL="457200" rtl="0" algn="l">
              <a:spcBef>
                <a:spcPts val="1200"/>
              </a:spcBef>
              <a:spcAft>
                <a:spcPts val="0"/>
              </a:spcAft>
              <a:buNone/>
            </a:pPr>
            <a:r>
              <a:rPr i="1" lang="en"/>
              <a:t>During the execution of the background job cp BigFile /media/usbstick/, output from both jobs will be displayed on the terminal.</a:t>
            </a:r>
            <a:endParaRPr i="1"/>
          </a:p>
          <a:p>
            <a:pPr indent="0" lvl="0" marL="0" rtl="0" algn="l">
              <a:spcBef>
                <a:spcPts val="1200"/>
              </a:spcBef>
              <a:spcAft>
                <a:spcPts val="1200"/>
              </a:spcAft>
              <a:buNone/>
            </a:pPr>
            <a:r>
              <a:t/>
            </a:r>
            <a:endParaRPr/>
          </a:p>
        </p:txBody>
      </p:sp>
      <p:pic>
        <p:nvPicPr>
          <p:cNvPr id="374" name="Google Shape;374;p59"/>
          <p:cNvPicPr preferRelativeResize="0"/>
          <p:nvPr/>
        </p:nvPicPr>
        <p:blipFill>
          <a:blip r:embed="rId3">
            <a:alphaModFix/>
          </a:blip>
          <a:stretch>
            <a:fillRect/>
          </a:stretch>
        </p:blipFill>
        <p:spPr>
          <a:xfrm>
            <a:off x="515350" y="2400275"/>
            <a:ext cx="5504577" cy="2594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6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Redirecting command input/output</a:t>
            </a:r>
            <a:endParaRPr/>
          </a:p>
        </p:txBody>
      </p:sp>
      <p:sp>
        <p:nvSpPr>
          <p:cNvPr id="380" name="Google Shape;380;p6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a:t>Each command which is run on the terminal per default opens 3 connections to the shell</a:t>
            </a:r>
            <a:endParaRPr/>
          </a:p>
          <a:p>
            <a:pPr indent="0" lvl="0" marL="0" rtl="0" algn="l">
              <a:spcBef>
                <a:spcPts val="1200"/>
              </a:spcBef>
              <a:spcAft>
                <a:spcPts val="0"/>
              </a:spcAft>
              <a:buClr>
                <a:schemeClr val="dk1"/>
              </a:buClr>
              <a:buSzPts val="1100"/>
              <a:buFont typeface="Arial"/>
              <a:buNone/>
            </a:pPr>
            <a:r>
              <a:rPr lang="en"/>
              <a:t>environment:</a:t>
            </a:r>
            <a:endParaRPr/>
          </a:p>
          <a:p>
            <a:pPr indent="0" lvl="0" marL="457200" rtl="0" algn="l">
              <a:spcBef>
                <a:spcPts val="1200"/>
              </a:spcBef>
              <a:spcAft>
                <a:spcPts val="0"/>
              </a:spcAft>
              <a:buClr>
                <a:schemeClr val="dk1"/>
              </a:buClr>
              <a:buSzPts val="1100"/>
              <a:buFont typeface="Arial"/>
              <a:buNone/>
            </a:pPr>
            <a:r>
              <a:rPr lang="en"/>
              <a:t>• stdin or file descriptor (fd) 0: The command reads all input from here.</a:t>
            </a:r>
            <a:endParaRPr/>
          </a:p>
          <a:p>
            <a:pPr indent="0" lvl="0" marL="457200" rtl="0" algn="l">
              <a:spcBef>
                <a:spcPts val="1200"/>
              </a:spcBef>
              <a:spcAft>
                <a:spcPts val="0"/>
              </a:spcAft>
              <a:buClr>
                <a:schemeClr val="dk1"/>
              </a:buClr>
              <a:buSzPts val="1100"/>
              <a:buFont typeface="Arial"/>
              <a:buNone/>
            </a:pPr>
            <a:r>
              <a:rPr lang="en"/>
              <a:t>• stdout or fd 1: All normal output is printed here.</a:t>
            </a:r>
            <a:endParaRPr/>
          </a:p>
          <a:p>
            <a:pPr indent="0" lvl="0" marL="457200" rtl="0" algn="l">
              <a:spcBef>
                <a:spcPts val="1200"/>
              </a:spcBef>
              <a:spcAft>
                <a:spcPts val="0"/>
              </a:spcAft>
              <a:buClr>
                <a:schemeClr val="dk1"/>
              </a:buClr>
              <a:buSzPts val="1100"/>
              <a:buFont typeface="Arial"/>
              <a:buNone/>
            </a:pPr>
            <a:r>
              <a:rPr lang="en"/>
              <a:t>• stderr or fd 2: All output concerning errors is printed here.</a:t>
            </a:r>
            <a:endParaRPr/>
          </a:p>
          <a:p>
            <a:pPr indent="0" lvl="0" marL="0" rtl="0" algn="l">
              <a:spcBef>
                <a:spcPts val="1200"/>
              </a:spcBef>
              <a:spcAft>
                <a:spcPts val="0"/>
              </a:spcAft>
              <a:buNone/>
            </a:pPr>
            <a:r>
              <a:rPr lang="en"/>
              <a:t>Usually one can expect error messages on stderr, everything else on stdout. </a:t>
            </a:r>
            <a:endParaRPr/>
          </a:p>
          <a:p>
            <a:pPr indent="0" lvl="0" marL="0" rtl="0" algn="l">
              <a:spcBef>
                <a:spcPts val="1200"/>
              </a:spcBef>
              <a:spcAft>
                <a:spcPts val="120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6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Redirecting command input/output</a:t>
            </a:r>
            <a:endParaRPr/>
          </a:p>
        </p:txBody>
      </p:sp>
      <p:sp>
        <p:nvSpPr>
          <p:cNvPr id="386" name="Google Shape;386;p6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There are a few good reasons to distinguish stdout and stderr:</a:t>
            </a:r>
            <a:endParaRPr/>
          </a:p>
          <a:p>
            <a:pPr indent="0" lvl="0" marL="0" rtl="0" algn="l">
              <a:spcBef>
                <a:spcPts val="1200"/>
              </a:spcBef>
              <a:spcAft>
                <a:spcPts val="0"/>
              </a:spcAft>
              <a:buNone/>
            </a:pPr>
            <a:r>
              <a:rPr lang="en"/>
              <a:t>1. In many cases one is only interested in part of the output of a program</a:t>
            </a:r>
            <a:endParaRPr/>
          </a:p>
          <a:p>
            <a:pPr indent="0" lvl="0" marL="457200" rtl="0" algn="l">
              <a:spcBef>
                <a:spcPts val="1200"/>
              </a:spcBef>
              <a:spcAft>
                <a:spcPts val="0"/>
              </a:spcAft>
              <a:buNone/>
            </a:pPr>
            <a:r>
              <a:rPr lang="en"/>
              <a:t>⇒ One pipes the program into grep</a:t>
            </a:r>
            <a:endParaRPr/>
          </a:p>
          <a:p>
            <a:pPr indent="0" lvl="0" marL="457200" rtl="0" algn="l">
              <a:spcBef>
                <a:spcPts val="1200"/>
              </a:spcBef>
              <a:spcAft>
                <a:spcPts val="0"/>
              </a:spcAft>
              <a:buNone/>
            </a:pPr>
            <a:r>
              <a:rPr lang="en"/>
              <a:t>⇒ Only a small portion of the output produced reaches the eye of the user</a:t>
            </a:r>
            <a:endParaRPr/>
          </a:p>
          <a:p>
            <a:pPr indent="0" lvl="0" marL="914400" rtl="0" algn="l">
              <a:spcBef>
                <a:spcPts val="1200"/>
              </a:spcBef>
              <a:spcAft>
                <a:spcPts val="0"/>
              </a:spcAft>
              <a:buNone/>
            </a:pPr>
            <a:r>
              <a:rPr lang="en"/>
              <a:t>• But: We still want to see all the errors</a:t>
            </a:r>
            <a:endParaRPr/>
          </a:p>
          <a:p>
            <a:pPr indent="0" lvl="0" marL="0" rtl="0" algn="l">
              <a:spcBef>
                <a:spcPts val="1200"/>
              </a:spcBef>
              <a:spcAft>
                <a:spcPts val="0"/>
              </a:spcAft>
              <a:buNone/>
            </a:pPr>
            <a:r>
              <a:rPr lang="en"/>
              <a:t>2. Scripts often capture the output of a program for later use.</a:t>
            </a:r>
            <a:endParaRPr/>
          </a:p>
          <a:p>
            <a:pPr indent="0" lvl="0" marL="457200" rtl="0" algn="l">
              <a:spcBef>
                <a:spcPts val="1200"/>
              </a:spcBef>
              <a:spcAft>
                <a:spcPts val="0"/>
              </a:spcAft>
              <a:buNone/>
            </a:pPr>
            <a:r>
              <a:rPr lang="en"/>
              <a:t>⇒ Programmer only expects normal output in the capture, no error messages</a:t>
            </a:r>
            <a:endParaRPr/>
          </a:p>
          <a:p>
            <a:pPr indent="0" lvl="0" marL="457200" rtl="0" algn="l">
              <a:spcBef>
                <a:spcPts val="1200"/>
              </a:spcBef>
              <a:spcAft>
                <a:spcPts val="0"/>
              </a:spcAft>
              <a:buNone/>
            </a:pPr>
            <a:r>
              <a:rPr lang="en"/>
              <a:t>⇒ Can capture stdout and stderr separately.</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Unix philosophy</a:t>
            </a:r>
            <a:endParaRPr/>
          </a:p>
        </p:txBody>
      </p:sp>
      <p:sp>
        <p:nvSpPr>
          <p:cNvPr id="89" name="Google Shape;89;p1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The OS is a collection of  small helper programs or “utilities“, that only do a simple thing (think about ls, mkdir . . . )</a:t>
            </a:r>
            <a:endParaRPr/>
          </a:p>
          <a:p>
            <a:pPr indent="0" lvl="0" marL="457200" rtl="0" algn="l">
              <a:spcBef>
                <a:spcPts val="1200"/>
              </a:spcBef>
              <a:spcAft>
                <a:spcPts val="0"/>
              </a:spcAft>
              <a:buNone/>
            </a:pPr>
            <a:r>
              <a:rPr lang="en"/>
              <a:t>–</a:t>
            </a:r>
            <a:r>
              <a:rPr lang="en"/>
              <a:t> programs (”shell scripts“) that combine the utilities to achieve a bigger task.</a:t>
            </a:r>
            <a:endParaRPr/>
          </a:p>
          <a:p>
            <a:pPr indent="0" lvl="0" marL="0" rtl="0" algn="l">
              <a:spcBef>
                <a:spcPts val="1200"/>
              </a:spcBef>
              <a:spcAft>
                <a:spcPts val="0"/>
              </a:spcAft>
              <a:buNone/>
            </a:pPr>
            <a:r>
              <a:rPr lang="en"/>
              <a:t>• The OS is extremely modular:</a:t>
            </a:r>
            <a:endParaRPr/>
          </a:p>
          <a:p>
            <a:pPr indent="0" lvl="0" marL="457200" rtl="0" algn="l">
              <a:spcBef>
                <a:spcPts val="1200"/>
              </a:spcBef>
              <a:spcAft>
                <a:spcPts val="0"/>
              </a:spcAft>
              <a:buNone/>
            </a:pPr>
            <a:r>
              <a:rPr lang="en"/>
              <a:t>– All programs have a well-defined interface</a:t>
            </a:r>
            <a:endParaRPr/>
          </a:p>
          <a:p>
            <a:pPr indent="0" lvl="0" marL="457200" rtl="0" algn="l">
              <a:spcBef>
                <a:spcPts val="1200"/>
              </a:spcBef>
              <a:spcAft>
                <a:spcPts val="0"/>
              </a:spcAft>
              <a:buNone/>
            </a:pPr>
            <a:r>
              <a:rPr lang="en"/>
              <a:t>– It is easy to swap one program for a modified/enhanced version without breaking the rest of the OS</a:t>
            </a:r>
            <a:endParaRPr/>
          </a:p>
          <a:p>
            <a:pPr indent="0" lvl="0" marL="0" rtl="0" algn="l">
              <a:spcBef>
                <a:spcPts val="1200"/>
              </a:spcBef>
              <a:spcAft>
                <a:spcPts val="0"/>
              </a:spcAft>
              <a:buNone/>
            </a:pPr>
            <a:r>
              <a:rPr lang="en"/>
              <a:t>• The OS is standardised:</a:t>
            </a:r>
            <a:endParaRPr/>
          </a:p>
          <a:p>
            <a:pPr indent="0" lvl="0" marL="457200" rtl="0" algn="l">
              <a:spcBef>
                <a:spcPts val="1200"/>
              </a:spcBef>
              <a:spcAft>
                <a:spcPts val="1200"/>
              </a:spcAft>
              <a:buNone/>
            </a:pPr>
            <a:r>
              <a:rPr lang="en"/>
              <a:t>– The functionality of the programs is (almost) identical for all OSes of the Unix-family.</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6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Redirecting command input/output</a:t>
            </a:r>
            <a:endParaRPr/>
          </a:p>
        </p:txBody>
      </p:sp>
      <p:sp>
        <p:nvSpPr>
          <p:cNvPr id="392" name="Google Shape;392;p6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3. Usually one can safely discard the output on stdout whereas stderr is typically still important to watch for any unforseen issues.</a:t>
            </a:r>
            <a:endParaRPr/>
          </a:p>
          <a:p>
            <a:pPr indent="0" lvl="0" marL="457200" rtl="0" algn="l">
              <a:spcBef>
                <a:spcPts val="1200"/>
              </a:spcBef>
              <a:spcAft>
                <a:spcPts val="0"/>
              </a:spcAft>
              <a:buClr>
                <a:schemeClr val="dk1"/>
              </a:buClr>
              <a:buSzPts val="1100"/>
              <a:buFont typeface="Arial"/>
              <a:buNone/>
            </a:pPr>
            <a:r>
              <a:rPr lang="en"/>
              <a:t>⇒ Implicitly output split into two categories for sensible logging.</a:t>
            </a:r>
            <a:endParaRPr/>
          </a:p>
          <a:p>
            <a:pPr indent="0" lvl="0" marL="0" rtl="0" algn="l">
              <a:spcBef>
                <a:spcPts val="1200"/>
              </a:spcBef>
              <a:spcAft>
                <a:spcPts val="120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6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Redirecting command input/output</a:t>
            </a:r>
            <a:endParaRPr/>
          </a:p>
        </p:txBody>
      </p:sp>
      <p:sp>
        <p:nvSpPr>
          <p:cNvPr id="398" name="Google Shape;398;p6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default stdin is connected to the keyboard and both stdout and stderr are connected to the terminal. </a:t>
            </a:r>
            <a:endParaRPr/>
          </a:p>
          <a:p>
            <a:pPr indent="0" lvl="0" marL="0" rtl="0" algn="l">
              <a:spcBef>
                <a:spcPts val="1200"/>
              </a:spcBef>
              <a:spcAft>
                <a:spcPts val="0"/>
              </a:spcAft>
              <a:buClr>
                <a:schemeClr val="dk1"/>
              </a:buClr>
              <a:buSzPts val="1100"/>
              <a:buFont typeface="Arial"/>
              <a:buNone/>
            </a:pPr>
            <a:r>
              <a:rPr lang="en"/>
              <a:t>Running a comm in the shell gives a redirection diagram like</a:t>
            </a:r>
            <a:endParaRPr/>
          </a:p>
          <a:p>
            <a:pPr indent="0" lvl="0" marL="0" rtl="0" algn="l">
              <a:spcBef>
                <a:spcPts val="1200"/>
              </a:spcBef>
              <a:spcAft>
                <a:spcPts val="1200"/>
              </a:spcAft>
              <a:buNone/>
            </a:pPr>
            <a:r>
              <a:t/>
            </a:r>
            <a:endParaRPr/>
          </a:p>
        </p:txBody>
      </p:sp>
      <p:pic>
        <p:nvPicPr>
          <p:cNvPr id="399" name="Google Shape;399;p63"/>
          <p:cNvPicPr preferRelativeResize="0"/>
          <p:nvPr/>
        </p:nvPicPr>
        <p:blipFill>
          <a:blip r:embed="rId3">
            <a:alphaModFix/>
          </a:blip>
          <a:stretch>
            <a:fillRect/>
          </a:stretch>
        </p:blipFill>
        <p:spPr>
          <a:xfrm>
            <a:off x="1669088" y="2663862"/>
            <a:ext cx="5805825" cy="134975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6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Redirecting command input/output</a:t>
            </a:r>
            <a:endParaRPr/>
          </a:p>
        </p:txBody>
      </p:sp>
      <p:sp>
        <p:nvSpPr>
          <p:cNvPr id="405" name="Google Shape;405;p6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 we already know the characters &lt; and &gt; can be used to read/write from/to a file, so the commandline</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rPr lang="en"/>
              <a:t>can be visualised as</a:t>
            </a:r>
            <a:endParaRPr/>
          </a:p>
          <a:p>
            <a:pPr indent="0" lvl="0" marL="0" rtl="0" algn="l">
              <a:spcBef>
                <a:spcPts val="1200"/>
              </a:spcBef>
              <a:spcAft>
                <a:spcPts val="1200"/>
              </a:spcAft>
              <a:buNone/>
            </a:pPr>
            <a:r>
              <a:t/>
            </a:r>
            <a:endParaRPr/>
          </a:p>
        </p:txBody>
      </p:sp>
      <p:pic>
        <p:nvPicPr>
          <p:cNvPr id="406" name="Google Shape;406;p64"/>
          <p:cNvPicPr preferRelativeResize="0"/>
          <p:nvPr/>
        </p:nvPicPr>
        <p:blipFill>
          <a:blip r:embed="rId3">
            <a:alphaModFix/>
          </a:blip>
          <a:stretch>
            <a:fillRect/>
          </a:stretch>
        </p:blipFill>
        <p:spPr>
          <a:xfrm>
            <a:off x="571225" y="1967475"/>
            <a:ext cx="7832800" cy="489550"/>
          </a:xfrm>
          <a:prstGeom prst="rect">
            <a:avLst/>
          </a:prstGeom>
          <a:noFill/>
          <a:ln>
            <a:noFill/>
          </a:ln>
        </p:spPr>
      </p:pic>
      <p:pic>
        <p:nvPicPr>
          <p:cNvPr id="407" name="Google Shape;407;p64"/>
          <p:cNvPicPr preferRelativeResize="0"/>
          <p:nvPr/>
        </p:nvPicPr>
        <p:blipFill>
          <a:blip r:embed="rId4">
            <a:alphaModFix/>
          </a:blip>
          <a:stretch>
            <a:fillRect/>
          </a:stretch>
        </p:blipFill>
        <p:spPr>
          <a:xfrm>
            <a:off x="2873125" y="2490850"/>
            <a:ext cx="4921650" cy="14808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6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Redirecting command input/output</a:t>
            </a:r>
            <a:endParaRPr/>
          </a:p>
        </p:txBody>
      </p:sp>
      <p:sp>
        <p:nvSpPr>
          <p:cNvPr id="413" name="Google Shape;413;p6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If we want to prevent the content of the file output to be overwritten, we can use the syntax</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This does exactly the same thing as the previous, just it </a:t>
            </a:r>
            <a:r>
              <a:rPr b="1" lang="en"/>
              <a:t>appends</a:t>
            </a:r>
            <a:r>
              <a:rPr lang="en"/>
              <a:t> stdout to the file output instead of deleting the previous content and replacing it by the output of comm.</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id="414" name="Google Shape;414;p65"/>
          <p:cNvPicPr preferRelativeResize="0"/>
          <p:nvPr/>
        </p:nvPicPr>
        <p:blipFill>
          <a:blip r:embed="rId3">
            <a:alphaModFix/>
          </a:blip>
          <a:stretch>
            <a:fillRect/>
          </a:stretch>
        </p:blipFill>
        <p:spPr>
          <a:xfrm>
            <a:off x="773650" y="2072175"/>
            <a:ext cx="5627150" cy="28135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6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Redirecting command input/output</a:t>
            </a:r>
            <a:endParaRPr/>
          </a:p>
        </p:txBody>
      </p:sp>
      <p:sp>
        <p:nvSpPr>
          <p:cNvPr id="420" name="Google Shape;420;p6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Summary of the output redirectors of the bash shell. </a:t>
            </a:r>
            <a:endParaRPr/>
          </a:p>
          <a:p>
            <a:pPr indent="0" lvl="0" marL="0" rtl="0" algn="l">
              <a:spcBef>
                <a:spcPts val="1200"/>
              </a:spcBef>
              <a:spcAft>
                <a:spcPts val="0"/>
              </a:spcAft>
              <a:buClr>
                <a:schemeClr val="dk1"/>
              </a:buClr>
              <a:buSzPts val="1100"/>
              <a:buFont typeface="Arial"/>
              <a:buNone/>
            </a:pPr>
            <a:r>
              <a:rPr lang="en"/>
              <a:t>The versions with a single &gt; always substitute the content of the file entirely, whereas the &gt;&gt; redirectors append to a file.</a:t>
            </a:r>
            <a:endParaRPr/>
          </a:p>
          <a:p>
            <a:pPr indent="0" lvl="0" marL="0" rtl="0" algn="l">
              <a:spcBef>
                <a:spcPts val="1200"/>
              </a:spcBef>
              <a:spcAft>
                <a:spcPts val="1200"/>
              </a:spcAft>
              <a:buNone/>
            </a:pPr>
            <a:r>
              <a:t/>
            </a:r>
            <a:endParaRPr/>
          </a:p>
        </p:txBody>
      </p:sp>
      <p:pic>
        <p:nvPicPr>
          <p:cNvPr id="421" name="Google Shape;421;p66"/>
          <p:cNvPicPr preferRelativeResize="0"/>
          <p:nvPr/>
        </p:nvPicPr>
        <p:blipFill>
          <a:blip r:embed="rId3">
            <a:alphaModFix/>
          </a:blip>
          <a:stretch>
            <a:fillRect/>
          </a:stretch>
        </p:blipFill>
        <p:spPr>
          <a:xfrm>
            <a:off x="1475375" y="2474775"/>
            <a:ext cx="5873308" cy="206257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6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Redirecting command input/output</a:t>
            </a:r>
            <a:endParaRPr/>
          </a:p>
        </p:txBody>
      </p:sp>
      <p:sp>
        <p:nvSpPr>
          <p:cNvPr id="427" name="Google Shape;427;p6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If one wants to redirect the output on stderr to a file called error as well, we can use the commandline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or pictorially</a:t>
            </a:r>
            <a:endParaRPr/>
          </a:p>
          <a:p>
            <a:pPr indent="0" lvl="0" marL="0" rtl="0" algn="l">
              <a:spcBef>
                <a:spcPts val="1200"/>
              </a:spcBef>
              <a:spcAft>
                <a:spcPts val="1200"/>
              </a:spcAft>
              <a:buNone/>
            </a:pPr>
            <a:r>
              <a:t/>
            </a:r>
            <a:endParaRPr/>
          </a:p>
        </p:txBody>
      </p:sp>
      <p:pic>
        <p:nvPicPr>
          <p:cNvPr id="428" name="Google Shape;428;p67"/>
          <p:cNvPicPr preferRelativeResize="0"/>
          <p:nvPr/>
        </p:nvPicPr>
        <p:blipFill>
          <a:blip r:embed="rId3">
            <a:alphaModFix/>
          </a:blip>
          <a:stretch>
            <a:fillRect/>
          </a:stretch>
        </p:blipFill>
        <p:spPr>
          <a:xfrm>
            <a:off x="654975" y="2044275"/>
            <a:ext cx="6571800" cy="363875"/>
          </a:xfrm>
          <a:prstGeom prst="rect">
            <a:avLst/>
          </a:prstGeom>
          <a:noFill/>
          <a:ln>
            <a:noFill/>
          </a:ln>
        </p:spPr>
      </p:pic>
      <p:pic>
        <p:nvPicPr>
          <p:cNvPr id="429" name="Google Shape;429;p67"/>
          <p:cNvPicPr preferRelativeResize="0"/>
          <p:nvPr/>
        </p:nvPicPr>
        <p:blipFill>
          <a:blip r:embed="rId4">
            <a:alphaModFix/>
          </a:blip>
          <a:stretch>
            <a:fillRect/>
          </a:stretch>
        </p:blipFill>
        <p:spPr>
          <a:xfrm>
            <a:off x="2286208" y="2571758"/>
            <a:ext cx="5200467" cy="200747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6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Redirecting command input/output</a:t>
            </a:r>
            <a:endParaRPr/>
          </a:p>
        </p:txBody>
      </p:sp>
      <p:sp>
        <p:nvSpPr>
          <p:cNvPr id="435" name="Google Shape;435;p6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Many more output redirectors exist. </a:t>
            </a:r>
            <a:endParaRPr/>
          </a:p>
          <a:p>
            <a:pPr indent="0" lvl="0" marL="0" rtl="0" algn="l">
              <a:spcBef>
                <a:spcPts val="1200"/>
              </a:spcBef>
              <a:spcAft>
                <a:spcPts val="0"/>
              </a:spcAft>
              <a:buClr>
                <a:schemeClr val="dk1"/>
              </a:buClr>
              <a:buSzPts val="1100"/>
              <a:buFont typeface="Arial"/>
              <a:buNone/>
            </a:pPr>
            <a:r>
              <a:rPr lang="en"/>
              <a:t>They all differ only slightly depending on what file descriptor is redirected and whether the data is appended or not.</a:t>
            </a:r>
            <a:endParaRPr/>
          </a:p>
          <a:p>
            <a:pPr indent="0" lvl="0" marL="0" rtl="0" algn="l">
              <a:spcBef>
                <a:spcPts val="1200"/>
              </a:spcBef>
              <a:spcAft>
                <a:spcPts val="0"/>
              </a:spcAft>
              <a:buClr>
                <a:schemeClr val="dk1"/>
              </a:buClr>
              <a:buSzPts val="1100"/>
              <a:buFont typeface="Arial"/>
              <a:buNone/>
            </a:pPr>
            <a:r>
              <a:rPr lang="en"/>
              <a:t>Similar to output redirection</a:t>
            </a:r>
            <a:r>
              <a:rPr b="1" lang="en"/>
              <a:t> &gt;,</a:t>
            </a:r>
            <a:r>
              <a:rPr lang="en"/>
              <a:t> a pipe between commands </a:t>
            </a:r>
            <a:r>
              <a:rPr b="1" lang="en"/>
              <a:t>foo | bar</a:t>
            </a:r>
            <a:r>
              <a:rPr lang="en"/>
              <a:t> only connects stdout to the next command but not stderr.</a:t>
            </a:r>
            <a:endParaRPr/>
          </a:p>
          <a:p>
            <a:pPr indent="0" lvl="0" marL="0" rtl="0" algn="l">
              <a:spcBef>
                <a:spcPts val="1200"/>
              </a:spcBef>
              <a:spcAft>
                <a:spcPts val="1200"/>
              </a:spcAft>
              <a:buNone/>
            </a:pPr>
            <a:r>
              <a:t/>
            </a:r>
            <a:endParaRPr/>
          </a:p>
        </p:txBody>
      </p:sp>
      <p:pic>
        <p:nvPicPr>
          <p:cNvPr id="436" name="Google Shape;436;p68"/>
          <p:cNvPicPr preferRelativeResize="0"/>
          <p:nvPr/>
        </p:nvPicPr>
        <p:blipFill>
          <a:blip r:embed="rId3">
            <a:alphaModFix/>
          </a:blip>
          <a:stretch>
            <a:fillRect/>
          </a:stretch>
        </p:blipFill>
        <p:spPr>
          <a:xfrm>
            <a:off x="2712800" y="3350488"/>
            <a:ext cx="3467100" cy="122872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6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Redirecting command input/output</a:t>
            </a:r>
            <a:endParaRPr/>
          </a:p>
        </p:txBody>
      </p:sp>
      <p:sp>
        <p:nvSpPr>
          <p:cNvPr id="442" name="Google Shape;442;p6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Again there is also a version that pipes both stdout and stderr to the next command, see table below</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443" name="Google Shape;443;p69"/>
          <p:cNvPicPr preferRelativeResize="0"/>
          <p:nvPr/>
        </p:nvPicPr>
        <p:blipFill>
          <a:blip r:embed="rId3">
            <a:alphaModFix/>
          </a:blip>
          <a:stretch>
            <a:fillRect/>
          </a:stretch>
        </p:blipFill>
        <p:spPr>
          <a:xfrm>
            <a:off x="1089985" y="2015200"/>
            <a:ext cx="6139600" cy="17740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7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Redirecting command input/output</a:t>
            </a:r>
            <a:endParaRPr/>
          </a:p>
        </p:txBody>
      </p:sp>
      <p:sp>
        <p:nvSpPr>
          <p:cNvPr id="449" name="Google Shape;449;p7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One very common paradigm in scripting is output redirection to the special device files /dev/null or /dev/zero.</a:t>
            </a:r>
            <a:endParaRPr/>
          </a:p>
          <a:p>
            <a:pPr indent="0" lvl="0" marL="0" rtl="0" algn="l">
              <a:spcBef>
                <a:spcPts val="1200"/>
              </a:spcBef>
              <a:spcAft>
                <a:spcPts val="0"/>
              </a:spcAft>
              <a:buNone/>
            </a:pPr>
            <a:r>
              <a:rPr lang="en"/>
              <a:t>These devices have the property, that they discard everything which gets written to them.</a:t>
            </a:r>
            <a:endParaRPr/>
          </a:p>
          <a:p>
            <a:pPr indent="0" lvl="0" marL="0" rtl="0" algn="l">
              <a:spcBef>
                <a:spcPts val="1200"/>
              </a:spcBef>
              <a:spcAft>
                <a:spcPts val="0"/>
              </a:spcAft>
              <a:buNone/>
            </a:pPr>
            <a:r>
              <a:rPr lang="en"/>
              <a:t>Therefore all unwanted output may be discarded by writing it to e.g. /dev/null</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7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Redirecting command input/output</a:t>
            </a:r>
            <a:endParaRPr/>
          </a:p>
        </p:txBody>
      </p:sp>
      <p:sp>
        <p:nvSpPr>
          <p:cNvPr id="455" name="Google Shape;455;p7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example, consider the script 2_intro_bash/stdout_stderr.sh 2 </a:t>
            </a:r>
            <a:endParaRPr/>
          </a:p>
          <a:p>
            <a:pPr indent="0" lvl="0" marL="0" rtl="0" algn="l">
              <a:spcBef>
                <a:spcPts val="1200"/>
              </a:spcBef>
              <a:spcAft>
                <a:spcPts val="0"/>
              </a:spcAft>
              <a:buNone/>
            </a:pPr>
            <a:r>
              <a:rPr lang="en"/>
              <a:t>If we wanted to get all errors but we are not very much interested in stdout, then running the following will achieve that</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rPr lang="en"/>
              <a:t>If we want it to be entirely quiet, we could execute</a:t>
            </a:r>
            <a:endParaRPr/>
          </a:p>
          <a:p>
            <a:pPr indent="0" lvl="0" marL="0" rtl="0" algn="l">
              <a:spcBef>
                <a:spcPts val="1200"/>
              </a:spcBef>
              <a:spcAft>
                <a:spcPts val="1200"/>
              </a:spcAft>
              <a:buNone/>
            </a:pPr>
            <a:r>
              <a:t/>
            </a:r>
            <a:endParaRPr/>
          </a:p>
        </p:txBody>
      </p:sp>
      <p:pic>
        <p:nvPicPr>
          <p:cNvPr id="456" name="Google Shape;456;p71"/>
          <p:cNvPicPr preferRelativeResize="0"/>
          <p:nvPr/>
        </p:nvPicPr>
        <p:blipFill>
          <a:blip r:embed="rId3">
            <a:alphaModFix/>
          </a:blip>
          <a:stretch>
            <a:fillRect/>
          </a:stretch>
        </p:blipFill>
        <p:spPr>
          <a:xfrm>
            <a:off x="759675" y="2497975"/>
            <a:ext cx="7347725" cy="454625"/>
          </a:xfrm>
          <a:prstGeom prst="rect">
            <a:avLst/>
          </a:prstGeom>
          <a:noFill/>
          <a:ln>
            <a:noFill/>
          </a:ln>
        </p:spPr>
      </p:pic>
      <p:pic>
        <p:nvPicPr>
          <p:cNvPr id="457" name="Google Shape;457;p71"/>
          <p:cNvPicPr preferRelativeResize="0"/>
          <p:nvPr/>
        </p:nvPicPr>
        <p:blipFill>
          <a:blip r:embed="rId4">
            <a:alphaModFix/>
          </a:blip>
          <a:stretch>
            <a:fillRect/>
          </a:stretch>
        </p:blipFill>
        <p:spPr>
          <a:xfrm>
            <a:off x="759675" y="3496150"/>
            <a:ext cx="7258624" cy="266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Impact for scripting</a:t>
            </a:r>
            <a:endParaRPr/>
          </a:p>
        </p:txBody>
      </p:sp>
      <p:sp>
        <p:nvSpPr>
          <p:cNvPr id="95" name="Google Shape;95;p1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rPr lang="en"/>
              <a:t>On such a platform scripting becomes very helpful since</a:t>
            </a:r>
            <a:endParaRPr/>
          </a:p>
          <a:p>
            <a:pPr indent="0" lvl="0" marL="0" rtl="0" algn="l">
              <a:spcBef>
                <a:spcPts val="1200"/>
              </a:spcBef>
              <a:spcAft>
                <a:spcPts val="0"/>
              </a:spcAft>
              <a:buClr>
                <a:schemeClr val="dk1"/>
              </a:buClr>
              <a:buSzPct val="61111"/>
              <a:buFont typeface="Arial"/>
              <a:buNone/>
            </a:pPr>
            <a:r>
              <a:rPr lang="en"/>
              <a:t>• all important functionality is available in the OS-provided utilities. So very little actual code has to be written to glue the utilities together.</a:t>
            </a:r>
            <a:endParaRPr/>
          </a:p>
          <a:p>
            <a:pPr indent="0" lvl="0" marL="0" rtl="0" algn="l">
              <a:spcBef>
                <a:spcPts val="1200"/>
              </a:spcBef>
              <a:spcAft>
                <a:spcPts val="0"/>
              </a:spcAft>
              <a:buClr>
                <a:schemeClr val="dk1"/>
              </a:buClr>
              <a:buSzPct val="61111"/>
              <a:buFont typeface="Arial"/>
              <a:buNone/>
            </a:pPr>
            <a:r>
              <a:rPr lang="en"/>
              <a:t>• the utilities are not too specific for a particular job and can therefore be used flexibly throughout the script.</a:t>
            </a:r>
            <a:endParaRPr/>
          </a:p>
          <a:p>
            <a:pPr indent="0" lvl="0" marL="0" rtl="0" algn="l">
              <a:spcBef>
                <a:spcPts val="1200"/>
              </a:spcBef>
              <a:spcAft>
                <a:spcPts val="0"/>
              </a:spcAft>
              <a:buClr>
                <a:schemeClr val="dk1"/>
              </a:buClr>
              <a:buSzPct val="61111"/>
              <a:buFont typeface="Arial"/>
              <a:buNone/>
            </a:pPr>
            <a:r>
              <a:rPr lang="en"/>
              <a:t>• documentation of their interfaces (commandline arguments) is available.</a:t>
            </a:r>
            <a:endParaRPr/>
          </a:p>
          <a:p>
            <a:pPr indent="0" lvl="0" marL="457200" rtl="0" algn="l">
              <a:spcBef>
                <a:spcPts val="1200"/>
              </a:spcBef>
              <a:spcAft>
                <a:spcPts val="0"/>
              </a:spcAft>
              <a:buClr>
                <a:schemeClr val="dk1"/>
              </a:buClr>
              <a:buSzPct val="61111"/>
              <a:buFont typeface="Arial"/>
              <a:buNone/>
            </a:pPr>
            <a:r>
              <a:rPr lang="en"/>
              <a:t>⇒ If one changes from one Unix-like OS to another or from one version of the OS to the next, no change in the functionality of the derived script is to be expected.</a:t>
            </a:r>
            <a:endParaRPr/>
          </a:p>
          <a:p>
            <a:pPr indent="0" lvl="0" marL="457200" rtl="0" algn="l">
              <a:spcBef>
                <a:spcPts val="1200"/>
              </a:spcBef>
              <a:spcAft>
                <a:spcPts val="0"/>
              </a:spcAft>
              <a:buClr>
                <a:schemeClr val="dk1"/>
              </a:buClr>
              <a:buSzPct val="61111"/>
              <a:buFont typeface="Arial"/>
              <a:buNone/>
            </a:pPr>
            <a:r>
              <a:rPr lang="en"/>
              <a:t>⇒ Scripts become reusable and portable</a:t>
            </a:r>
            <a:endParaRPr/>
          </a:p>
          <a:p>
            <a:pPr indent="0" lvl="0" marL="0" rtl="0" algn="l">
              <a:spcBef>
                <a:spcPts val="1200"/>
              </a:spcBef>
              <a:spcAft>
                <a:spcPts val="1200"/>
              </a:spcAft>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7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The return code of a command</a:t>
            </a:r>
            <a:endParaRPr/>
          </a:p>
        </p:txBody>
      </p:sp>
      <p:sp>
        <p:nvSpPr>
          <p:cNvPr id="463" name="Google Shape;463;p7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Clr>
                <a:schemeClr val="dk1"/>
              </a:buClr>
              <a:buSzPct val="61111"/>
              <a:buFont typeface="Arial"/>
              <a:buNone/>
            </a:pPr>
            <a:r>
              <a:rPr lang="en"/>
              <a:t>Apart from writing messages to stdout or stderr, there is yet another channel to inform the user how the execution of a program went:</a:t>
            </a:r>
            <a:endParaRPr/>
          </a:p>
          <a:p>
            <a:pPr indent="0" lvl="0" marL="0" rtl="0" algn="l">
              <a:spcBef>
                <a:spcPts val="1200"/>
              </a:spcBef>
              <a:spcAft>
                <a:spcPts val="0"/>
              </a:spcAft>
              <a:buClr>
                <a:schemeClr val="dk1"/>
              </a:buClr>
              <a:buSzPct val="61111"/>
              <a:buFont typeface="Arial"/>
              <a:buNone/>
            </a:pPr>
            <a:r>
              <a:rPr lang="en"/>
              <a:t>• Each command running on the shell returns an integer value between 0 and 255 on termination, the so-called exit status or return code.</a:t>
            </a:r>
            <a:endParaRPr/>
          </a:p>
          <a:p>
            <a:pPr indent="0" lvl="0" marL="0" rtl="0" algn="l">
              <a:spcBef>
                <a:spcPts val="1200"/>
              </a:spcBef>
              <a:spcAft>
                <a:spcPts val="0"/>
              </a:spcAft>
              <a:buClr>
                <a:schemeClr val="dk1"/>
              </a:buClr>
              <a:buSzPct val="61111"/>
              <a:buFont typeface="Arial"/>
              <a:buNone/>
            </a:pPr>
            <a:r>
              <a:rPr lang="en"/>
              <a:t>• By convention 0 means “no errors”, anything else implies that something went wrong.</a:t>
            </a:r>
            <a:endParaRPr/>
          </a:p>
          <a:p>
            <a:pPr indent="0" lvl="0" marL="0" rtl="0" algn="l">
              <a:spcBef>
                <a:spcPts val="1200"/>
              </a:spcBef>
              <a:spcAft>
                <a:spcPts val="0"/>
              </a:spcAft>
              <a:buClr>
                <a:schemeClr val="dk1"/>
              </a:buClr>
              <a:buSzPct val="61111"/>
              <a:buFont typeface="Arial"/>
              <a:buNone/>
            </a:pPr>
            <a:r>
              <a:rPr lang="en"/>
              <a:t>• The meaning of a specific code can be checked from the program’s documentation</a:t>
            </a:r>
            <a:endParaRPr/>
          </a:p>
          <a:p>
            <a:pPr indent="0" lvl="0" marL="0" rtl="0" algn="l">
              <a:spcBef>
                <a:spcPts val="1200"/>
              </a:spcBef>
              <a:spcAft>
                <a:spcPts val="0"/>
              </a:spcAft>
              <a:buClr>
                <a:schemeClr val="dk1"/>
              </a:buClr>
              <a:buSzPct val="61111"/>
              <a:buFont typeface="Arial"/>
              <a:buNone/>
            </a:pPr>
            <a:r>
              <a:rPr lang="en"/>
              <a:t>(at least in theory).</a:t>
            </a:r>
            <a:endParaRPr/>
          </a:p>
          <a:p>
            <a:pPr indent="0" lvl="0" marL="0" rtl="0" algn="l">
              <a:spcBef>
                <a:spcPts val="1200"/>
              </a:spcBef>
              <a:spcAft>
                <a:spcPts val="1200"/>
              </a:spcAft>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7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Redirecting command input/output</a:t>
            </a:r>
            <a:endParaRPr/>
          </a:p>
        </p:txBody>
      </p:sp>
      <p:sp>
        <p:nvSpPr>
          <p:cNvPr id="469" name="Google Shape;469;p7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Clr>
                <a:schemeClr val="dk1"/>
              </a:buClr>
              <a:buSzPct val="61111"/>
              <a:buFont typeface="Arial"/>
              <a:buNone/>
            </a:pPr>
            <a:r>
              <a:rPr lang="en"/>
              <a:t>The return code is usually not printed to the user, but stored by the</a:t>
            </a:r>
            <a:endParaRPr/>
          </a:p>
          <a:p>
            <a:pPr indent="0" lvl="0" marL="0" rtl="0" algn="l">
              <a:spcBef>
                <a:spcPts val="1200"/>
              </a:spcBef>
              <a:spcAft>
                <a:spcPts val="0"/>
              </a:spcAft>
              <a:buNone/>
            </a:pPr>
            <a:r>
              <a:rPr lang="en"/>
              <a:t>shell. </a:t>
            </a:r>
            <a:endParaRPr/>
          </a:p>
          <a:p>
            <a:pPr indent="0" lvl="0" marL="0" rtl="0" algn="l">
              <a:spcBef>
                <a:spcPts val="1200"/>
              </a:spcBef>
              <a:spcAft>
                <a:spcPts val="0"/>
              </a:spcAft>
              <a:buClr>
                <a:schemeClr val="dk1"/>
              </a:buClr>
              <a:buSzPct val="61111"/>
              <a:buFont typeface="Arial"/>
              <a:buNone/>
            </a:pPr>
            <a:r>
              <a:rPr lang="en"/>
              <a:t>• In order to get the exit code of the most recently terminated command one may</a:t>
            </a:r>
            <a:endParaRPr/>
          </a:p>
          <a:p>
            <a:pPr indent="0" lvl="0" marL="0" rtl="0" algn="l">
              <a:spcBef>
                <a:spcPts val="1200"/>
              </a:spcBef>
              <a:spcAft>
                <a:spcPts val="0"/>
              </a:spcAft>
              <a:buClr>
                <a:schemeClr val="dk1"/>
              </a:buClr>
              <a:buSzPct val="61111"/>
              <a:buFont typeface="Arial"/>
              <a:buNone/>
            </a:pPr>
            <a:r>
              <a:rPr lang="en"/>
              <a:t>execute echo $?.</a:t>
            </a:r>
            <a:endParaRPr/>
          </a:p>
          <a:p>
            <a:pPr indent="0" lvl="0" marL="0" rtl="0" algn="l">
              <a:spcBef>
                <a:spcPts val="1200"/>
              </a:spcBef>
              <a:spcAft>
                <a:spcPts val="0"/>
              </a:spcAft>
              <a:buClr>
                <a:schemeClr val="dk1"/>
              </a:buClr>
              <a:buSzPct val="61111"/>
              <a:buFont typeface="Arial"/>
              <a:buNone/>
            </a:pPr>
            <a:r>
              <a:rPr lang="en"/>
              <a:t>• Since this is in turn a command, this by itself alters the return code and hence effects the value printed by the next execution of</a:t>
            </a:r>
            <a:endParaRPr/>
          </a:p>
          <a:p>
            <a:pPr indent="0" lvl="0" marL="0" rtl="0" algn="l">
              <a:spcBef>
                <a:spcPts val="1200"/>
              </a:spcBef>
              <a:spcAft>
                <a:spcPts val="0"/>
              </a:spcAft>
              <a:buClr>
                <a:schemeClr val="dk1"/>
              </a:buClr>
              <a:buSzPct val="61111"/>
              <a:buFont typeface="Arial"/>
              <a:buNone/>
            </a:pPr>
            <a:r>
              <a:rPr lang="en"/>
              <a:t>echo $?.</a:t>
            </a:r>
            <a:endParaRPr/>
          </a:p>
          <a:p>
            <a:pPr indent="0" lvl="0" marL="0" rtl="0" algn="l">
              <a:spcBef>
                <a:spcPts val="1200"/>
              </a:spcBef>
              <a:spcAft>
                <a:spcPts val="1200"/>
              </a:spcAft>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74"/>
          <p:cNvSpPr txBox="1"/>
          <p:nvPr>
            <p:ph type="title"/>
          </p:nvPr>
        </p:nvSpPr>
        <p:spPr>
          <a:xfrm>
            <a:off x="311700" y="957125"/>
            <a:ext cx="8520600" cy="2128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Exercise!</a:t>
            </a:r>
            <a:endParaRPr/>
          </a:p>
        </p:txBody>
      </p:sp>
      <p:sp>
        <p:nvSpPr>
          <p:cNvPr id="475" name="Google Shape;475;p74"/>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Exercises 2.1- 2.4</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7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Logic based on exit codes: The operators &amp;&amp;, ||, !</a:t>
            </a:r>
            <a:endParaRPr/>
          </a:p>
        </p:txBody>
      </p:sp>
      <p:sp>
        <p:nvSpPr>
          <p:cNvPr id="481" name="Google Shape;481;p7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already looked at the &amp; and ; operators for separating commands in a command list, e.g.</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In both cases there is no control about the execution of bar </a:t>
            </a:r>
            <a:endParaRPr/>
          </a:p>
          <a:p>
            <a:pPr indent="0" lvl="0" marL="0" rtl="0" algn="l">
              <a:spcBef>
                <a:spcPts val="1200"/>
              </a:spcBef>
              <a:spcAft>
                <a:spcPts val="0"/>
              </a:spcAft>
              <a:buClr>
                <a:schemeClr val="dk1"/>
              </a:buClr>
              <a:buSzPts val="1100"/>
              <a:buFont typeface="Arial"/>
              <a:buNone/>
            </a:pPr>
            <a:r>
              <a:rPr lang="en"/>
              <a:t>Bar is executed in both cases</a:t>
            </a:r>
            <a:endParaRPr/>
          </a:p>
          <a:p>
            <a:pPr indent="0" lvl="0" marL="0" rtl="0" algn="l">
              <a:spcBef>
                <a:spcPts val="1200"/>
              </a:spcBef>
              <a:spcAft>
                <a:spcPts val="1200"/>
              </a:spcAft>
              <a:buNone/>
            </a:pPr>
            <a:r>
              <a:t/>
            </a:r>
            <a:endParaRPr/>
          </a:p>
        </p:txBody>
      </p:sp>
      <p:pic>
        <p:nvPicPr>
          <p:cNvPr id="482" name="Google Shape;482;p75"/>
          <p:cNvPicPr preferRelativeResize="0"/>
          <p:nvPr/>
        </p:nvPicPr>
        <p:blipFill>
          <a:blip r:embed="rId3">
            <a:alphaModFix/>
          </a:blip>
          <a:stretch>
            <a:fillRect/>
          </a:stretch>
        </p:blipFill>
        <p:spPr>
          <a:xfrm>
            <a:off x="473475" y="2037300"/>
            <a:ext cx="7007222" cy="53445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7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Logic based on exit codes: The operators &amp;&amp;, ||, !</a:t>
            </a:r>
            <a:endParaRPr/>
          </a:p>
        </p:txBody>
      </p:sp>
      <p:sp>
        <p:nvSpPr>
          <p:cNvPr id="488" name="Google Shape;488;p7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If we want execution of the bar command only if</a:t>
            </a:r>
            <a:endParaRPr/>
          </a:p>
          <a:p>
            <a:pPr indent="0" lvl="0" marL="0" rtl="0" algn="l">
              <a:spcBef>
                <a:spcPts val="1200"/>
              </a:spcBef>
              <a:spcAft>
                <a:spcPts val="0"/>
              </a:spcAft>
              <a:buClr>
                <a:schemeClr val="dk1"/>
              </a:buClr>
              <a:buSzPts val="1100"/>
              <a:buFont typeface="Arial"/>
              <a:buNone/>
            </a:pPr>
            <a:r>
              <a:rPr lang="en"/>
              <a:t>foo succeeds or fails, we need the operators &amp;&amp; or ||, respectively:</a:t>
            </a:r>
            <a:endParaRPr/>
          </a:p>
          <a:p>
            <a:pPr indent="0" lvl="0" marL="0" rtl="0" algn="l">
              <a:spcBef>
                <a:spcPts val="1200"/>
              </a:spcBef>
              <a:spcAft>
                <a:spcPts val="1200"/>
              </a:spcAft>
              <a:buNone/>
            </a:pPr>
            <a:r>
              <a:t/>
            </a:r>
            <a:endParaRPr/>
          </a:p>
        </p:txBody>
      </p:sp>
      <p:pic>
        <p:nvPicPr>
          <p:cNvPr id="489" name="Google Shape;489;p76"/>
          <p:cNvPicPr preferRelativeResize="0"/>
          <p:nvPr/>
        </p:nvPicPr>
        <p:blipFill>
          <a:blip r:embed="rId3">
            <a:alphaModFix/>
          </a:blip>
          <a:stretch>
            <a:fillRect/>
          </a:stretch>
        </p:blipFill>
        <p:spPr>
          <a:xfrm>
            <a:off x="597975" y="2197825"/>
            <a:ext cx="7860100" cy="580275"/>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7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Logic based on exit codes: The operators &amp;&amp;, ||, !</a:t>
            </a:r>
            <a:endParaRPr/>
          </a:p>
        </p:txBody>
      </p:sp>
      <p:sp>
        <p:nvSpPr>
          <p:cNvPr id="495" name="Google Shape;495;p7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en"/>
              <a:t>A few examples:</a:t>
            </a:r>
            <a:endParaRPr/>
          </a:p>
          <a:p>
            <a:pPr indent="0" lvl="0" marL="0" rtl="0" algn="l">
              <a:spcBef>
                <a:spcPts val="1200"/>
              </a:spcBef>
              <a:spcAft>
                <a:spcPts val="0"/>
              </a:spcAft>
              <a:buNone/>
            </a:pPr>
            <a:r>
              <a:rPr lang="en"/>
              <a:t>• Conditional cd:</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ct val="61111"/>
              <a:buFont typeface="Arial"/>
              <a:buNone/>
            </a:pPr>
            <a:r>
              <a:rPr lang="en"/>
              <a:t>• If the annoying error message should be filtered in case blub does not exist, one</a:t>
            </a:r>
            <a:endParaRPr/>
          </a:p>
          <a:p>
            <a:pPr indent="0" lvl="0" marL="0" rtl="0" algn="l">
              <a:spcBef>
                <a:spcPts val="1200"/>
              </a:spcBef>
              <a:spcAft>
                <a:spcPts val="0"/>
              </a:spcAft>
              <a:buNone/>
            </a:pPr>
            <a:r>
              <a:rPr lang="en"/>
              <a:t>could run</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ct val="61111"/>
              <a:buFont typeface="Arial"/>
              <a:buNone/>
            </a:pPr>
            <a:r>
              <a:rPr lang="en"/>
              <a:t>• Very common when developing code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496" name="Google Shape;496;p77"/>
          <p:cNvPicPr preferRelativeResize="0"/>
          <p:nvPr/>
        </p:nvPicPr>
        <p:blipFill>
          <a:blip r:embed="rId3">
            <a:alphaModFix/>
          </a:blip>
          <a:stretch>
            <a:fillRect/>
          </a:stretch>
        </p:blipFill>
        <p:spPr>
          <a:xfrm>
            <a:off x="745725" y="1813825"/>
            <a:ext cx="7498117" cy="376925"/>
          </a:xfrm>
          <a:prstGeom prst="rect">
            <a:avLst/>
          </a:prstGeom>
          <a:noFill/>
          <a:ln>
            <a:noFill/>
          </a:ln>
        </p:spPr>
      </p:pic>
      <p:pic>
        <p:nvPicPr>
          <p:cNvPr id="497" name="Google Shape;497;p77"/>
          <p:cNvPicPr preferRelativeResize="0"/>
          <p:nvPr/>
        </p:nvPicPr>
        <p:blipFill>
          <a:blip r:embed="rId4">
            <a:alphaModFix/>
          </a:blip>
          <a:stretch>
            <a:fillRect/>
          </a:stretch>
        </p:blipFill>
        <p:spPr>
          <a:xfrm>
            <a:off x="668925" y="2940050"/>
            <a:ext cx="7511590" cy="376925"/>
          </a:xfrm>
          <a:prstGeom prst="rect">
            <a:avLst/>
          </a:prstGeom>
          <a:noFill/>
          <a:ln>
            <a:noFill/>
          </a:ln>
        </p:spPr>
      </p:pic>
      <p:pic>
        <p:nvPicPr>
          <p:cNvPr id="498" name="Google Shape;498;p77"/>
          <p:cNvPicPr preferRelativeResize="0"/>
          <p:nvPr/>
        </p:nvPicPr>
        <p:blipFill>
          <a:blip r:embed="rId5">
            <a:alphaModFix/>
          </a:blip>
          <a:stretch>
            <a:fillRect/>
          </a:stretch>
        </p:blipFill>
        <p:spPr>
          <a:xfrm>
            <a:off x="717200" y="3719500"/>
            <a:ext cx="7372224" cy="347875"/>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7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Logic based on exit codes: The operators &amp;&amp;, ||, !</a:t>
            </a:r>
            <a:endParaRPr/>
          </a:p>
        </p:txBody>
      </p:sp>
      <p:sp>
        <p:nvSpPr>
          <p:cNvPr id="504" name="Google Shape;504;p7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A list of commands connected by &amp;&amp; is called an “AND list” and a list connected by || an “OR list”.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One can also intermix &amp;&amp; and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although this can lead to very hard-to-read code and is therefore  discouraged.</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pic>
        <p:nvPicPr>
          <p:cNvPr id="505" name="Google Shape;505;p78"/>
          <p:cNvPicPr preferRelativeResize="0"/>
          <p:nvPr/>
        </p:nvPicPr>
        <p:blipFill>
          <a:blip r:embed="rId3">
            <a:alphaModFix/>
          </a:blip>
          <a:stretch>
            <a:fillRect/>
          </a:stretch>
        </p:blipFill>
        <p:spPr>
          <a:xfrm>
            <a:off x="487450" y="1711525"/>
            <a:ext cx="7073499" cy="329000"/>
          </a:xfrm>
          <a:prstGeom prst="rect">
            <a:avLst/>
          </a:prstGeom>
          <a:noFill/>
          <a:ln>
            <a:noFill/>
          </a:ln>
        </p:spPr>
      </p:pic>
      <p:pic>
        <p:nvPicPr>
          <p:cNvPr id="506" name="Google Shape;506;p78"/>
          <p:cNvPicPr preferRelativeResize="0"/>
          <p:nvPr/>
        </p:nvPicPr>
        <p:blipFill>
          <a:blip r:embed="rId4">
            <a:alphaModFix/>
          </a:blip>
          <a:stretch>
            <a:fillRect/>
          </a:stretch>
        </p:blipFill>
        <p:spPr>
          <a:xfrm>
            <a:off x="487450" y="2737625"/>
            <a:ext cx="7161025" cy="36390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7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Logic based on exit codes: The operators &amp;&amp;, ||, !</a:t>
            </a:r>
            <a:endParaRPr/>
          </a:p>
        </p:txBody>
      </p:sp>
      <p:sp>
        <p:nvSpPr>
          <p:cNvPr id="512" name="Google Shape;512;p7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Finally there also exist the operator ! that inverts the return code of the following program. So running</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rPr lang="en"/>
              <a:t>returns the exit code 1 if ls has been successful and 0 on error.</a:t>
            </a:r>
            <a:endParaRPr/>
          </a:p>
          <a:p>
            <a:pPr indent="0" lvl="0" marL="0" rtl="0" algn="l">
              <a:spcBef>
                <a:spcPts val="1200"/>
              </a:spcBef>
              <a:spcAft>
                <a:spcPts val="1200"/>
              </a:spcAft>
              <a:buNone/>
            </a:pPr>
            <a:r>
              <a:t/>
            </a:r>
            <a:endParaRPr/>
          </a:p>
        </p:txBody>
      </p:sp>
      <p:pic>
        <p:nvPicPr>
          <p:cNvPr id="513" name="Google Shape;513;p79"/>
          <p:cNvPicPr preferRelativeResize="0"/>
          <p:nvPr/>
        </p:nvPicPr>
        <p:blipFill>
          <a:blip r:embed="rId3">
            <a:alphaModFix/>
          </a:blip>
          <a:stretch>
            <a:fillRect/>
          </a:stretch>
        </p:blipFill>
        <p:spPr>
          <a:xfrm>
            <a:off x="738725" y="2107075"/>
            <a:ext cx="7134375" cy="252225"/>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8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Tips on getting help</a:t>
            </a:r>
            <a:endParaRPr/>
          </a:p>
        </p:txBody>
      </p:sp>
      <p:sp>
        <p:nvSpPr>
          <p:cNvPr id="519" name="Google Shape;519;p8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It is not always clear how to get help when writing a script or using the commandline.</a:t>
            </a:r>
            <a:endParaRPr/>
          </a:p>
          <a:p>
            <a:pPr indent="0" lvl="0" marL="0" rtl="0" algn="l">
              <a:spcBef>
                <a:spcPts val="1200"/>
              </a:spcBef>
              <a:spcAft>
                <a:spcPts val="0"/>
              </a:spcAft>
              <a:buClr>
                <a:schemeClr val="dk1"/>
              </a:buClr>
              <a:buSzPts val="1100"/>
              <a:buFont typeface="Arial"/>
              <a:buNone/>
            </a:pPr>
            <a:r>
              <a:rPr lang="en"/>
              <a:t>Many commands exist that should provide one with these answers.</a:t>
            </a:r>
            <a:endParaRPr/>
          </a:p>
          <a:p>
            <a:pPr indent="0" lvl="0" marL="0" rtl="0" algn="l">
              <a:spcBef>
                <a:spcPts val="1200"/>
              </a:spcBef>
              <a:spcAft>
                <a:spcPts val="1200"/>
              </a:spcAft>
              <a:buNone/>
            </a:pPr>
            <a:r>
              <a:t/>
            </a:r>
            <a:endParaRPr/>
          </a:p>
        </p:txBody>
      </p:sp>
      <p:pic>
        <p:nvPicPr>
          <p:cNvPr id="520" name="Google Shape;520;p80"/>
          <p:cNvPicPr preferRelativeResize="0"/>
          <p:nvPr/>
        </p:nvPicPr>
        <p:blipFill>
          <a:blip r:embed="rId3">
            <a:alphaModFix/>
          </a:blip>
          <a:stretch>
            <a:fillRect/>
          </a:stretch>
        </p:blipFill>
        <p:spPr>
          <a:xfrm>
            <a:off x="758800" y="2443700"/>
            <a:ext cx="5160375" cy="182560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8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Tips on getting help</a:t>
            </a:r>
            <a:endParaRPr/>
          </a:p>
        </p:txBody>
      </p:sp>
      <p:sp>
        <p:nvSpPr>
          <p:cNvPr id="526" name="Google Shape;526;p8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If one knows the name of a command usually a good procedure is:</a:t>
            </a:r>
            <a:endParaRPr/>
          </a:p>
          <a:p>
            <a:pPr indent="0" lvl="0" marL="0" rtl="0" algn="l">
              <a:spcBef>
                <a:spcPts val="1200"/>
              </a:spcBef>
              <a:spcAft>
                <a:spcPts val="0"/>
              </a:spcAft>
              <a:buClr>
                <a:schemeClr val="dk1"/>
              </a:buClr>
              <a:buSzPct val="61111"/>
              <a:buFont typeface="Arial"/>
              <a:buNone/>
            </a:pPr>
            <a:r>
              <a:rPr lang="en"/>
              <a:t>1. Try to execute command --help or command -h. Many commands provide a good summary of their features when executed with these arguments.</a:t>
            </a:r>
            <a:endParaRPr/>
          </a:p>
          <a:p>
            <a:pPr indent="0" lvl="0" marL="0" rtl="0" algn="l">
              <a:spcBef>
                <a:spcPts val="1200"/>
              </a:spcBef>
              <a:spcAft>
                <a:spcPts val="0"/>
              </a:spcAft>
              <a:buNone/>
            </a:pPr>
            <a:r>
              <a:rPr lang="en"/>
              <a:t>2. Try to find help in the manpage man command.</a:t>
            </a:r>
            <a:endParaRPr/>
          </a:p>
          <a:p>
            <a:pPr indent="0" lvl="0" marL="0" rtl="0" algn="l">
              <a:spcBef>
                <a:spcPts val="1200"/>
              </a:spcBef>
              <a:spcAft>
                <a:spcPts val="0"/>
              </a:spcAft>
              <a:buNone/>
            </a:pPr>
            <a:r>
              <a:rPr lang="en"/>
              <a:t>3. If the manpage did not answer your problem, try accessing the latter using info command.</a:t>
            </a:r>
            <a:endParaRPr/>
          </a:p>
          <a:p>
            <a:pPr indent="0" lvl="0" marL="0" rtl="0" algn="l">
              <a:spcBef>
                <a:spcPts val="1200"/>
              </a:spcBef>
              <a:spcAft>
                <a:spcPts val="0"/>
              </a:spcAft>
              <a:buNone/>
            </a:pPr>
            <a:r>
              <a:rPr lang="en"/>
              <a:t>4. If both is unsuccessful the command is </a:t>
            </a:r>
            <a:r>
              <a:rPr lang="en"/>
              <a:t>probably</a:t>
            </a:r>
            <a:r>
              <a:rPr lang="en"/>
              <a:t> so-called shell builtin. </a:t>
            </a:r>
            <a:endParaRPr/>
          </a:p>
          <a:p>
            <a:pPr indent="0" lvl="0" marL="0" rtl="0" algn="l">
              <a:spcBef>
                <a:spcPts val="1200"/>
              </a:spcBef>
              <a:spcAft>
                <a:spcPts val="0"/>
              </a:spcAft>
              <a:buClr>
                <a:schemeClr val="dk1"/>
              </a:buClr>
              <a:buSzPct val="61111"/>
              <a:buFont typeface="Arial"/>
              <a:buNone/>
            </a:pPr>
            <a:r>
              <a:rPr lang="en"/>
              <a:t>In this case try finding help via help command.</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The Unix utilities</a:t>
            </a:r>
            <a:endParaRPr/>
          </a:p>
        </p:txBody>
      </p:sp>
      <p:sp>
        <p:nvSpPr>
          <p:cNvPr id="101" name="Google Shape;101;p1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Now let us briefly review some of the most important utility programs on a modern Unix-like OS.</a:t>
            </a:r>
            <a:endParaRPr/>
          </a:p>
          <a:p>
            <a:pPr indent="0" lvl="0" marL="0" rtl="0" algn="l">
              <a:spcBef>
                <a:spcPts val="1200"/>
              </a:spcBef>
              <a:spcAft>
                <a:spcPts val="0"/>
              </a:spcAft>
              <a:buNone/>
            </a:pPr>
            <a:r>
              <a:rPr lang="en"/>
              <a:t>This section is just to remind you about these commands. </a:t>
            </a:r>
            <a:endParaRPr/>
          </a:p>
          <a:p>
            <a:pPr indent="0" lvl="0" marL="0" rtl="0" algn="l">
              <a:spcBef>
                <a:spcPts val="1200"/>
              </a:spcBef>
              <a:spcAft>
                <a:spcPts val="0"/>
              </a:spcAft>
              <a:buNone/>
            </a:pPr>
            <a:r>
              <a:rPr lang="en"/>
              <a:t>If more detailed information is required you should consult the manpage by typing man command</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82"/>
          <p:cNvSpPr txBox="1"/>
          <p:nvPr>
            <p:ph type="title"/>
          </p:nvPr>
        </p:nvSpPr>
        <p:spPr>
          <a:xfrm>
            <a:off x="311700" y="957125"/>
            <a:ext cx="8520600" cy="2128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Exercise!</a:t>
            </a:r>
            <a:endParaRPr/>
          </a:p>
        </p:txBody>
      </p:sp>
      <p:sp>
        <p:nvSpPr>
          <p:cNvPr id="532" name="Google Shape;532;p82"/>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Exercises 2.5 - 2.9</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83"/>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Simple shell scripts</a:t>
            </a:r>
            <a:endParaRPr/>
          </a:p>
        </p:txBody>
      </p:sp>
      <p:sp>
        <p:nvSpPr>
          <p:cNvPr id="538" name="Google Shape;538;p83"/>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Part 3</a:t>
            </a:r>
            <a:endParaRPr/>
          </a:p>
        </p:txBody>
      </p:sp>
      <p:sp>
        <p:nvSpPr>
          <p:cNvPr id="539" name="Google Shape;539;p83"/>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8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What makes a shell script a shell script?</a:t>
            </a:r>
            <a:endParaRPr/>
          </a:p>
        </p:txBody>
      </p:sp>
      <p:sp>
        <p:nvSpPr>
          <p:cNvPr id="545" name="Google Shape;545;p8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simplest script consists of the so-called shebang</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This line, starting with a hash(#) and a bang(!) tells the OS which</a:t>
            </a:r>
            <a:endParaRPr/>
          </a:p>
          <a:p>
            <a:pPr indent="0" lvl="0" marL="0" rtl="0" algn="l">
              <a:spcBef>
                <a:spcPts val="1200"/>
              </a:spcBef>
              <a:spcAft>
                <a:spcPts val="0"/>
              </a:spcAft>
              <a:buClr>
                <a:schemeClr val="dk1"/>
              </a:buClr>
              <a:buSzPts val="1100"/>
              <a:buFont typeface="Arial"/>
              <a:buNone/>
            </a:pPr>
            <a:r>
              <a:rPr lang="en"/>
              <a:t>program should be used in order to interpret the following commands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546" name="Google Shape;546;p84"/>
          <p:cNvPicPr preferRelativeResize="0"/>
          <p:nvPr/>
        </p:nvPicPr>
        <p:blipFill>
          <a:blip r:embed="rId3">
            <a:alphaModFix/>
          </a:blip>
          <a:stretch>
            <a:fillRect/>
          </a:stretch>
        </p:blipFill>
        <p:spPr>
          <a:xfrm>
            <a:off x="557250" y="1723175"/>
            <a:ext cx="7824100" cy="22430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8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What makes a shell script a shell script?</a:t>
            </a:r>
            <a:endParaRPr/>
          </a:p>
        </p:txBody>
      </p:sp>
      <p:sp>
        <p:nvSpPr>
          <p:cNvPr id="552" name="Google Shape;552;p8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order to compose a shell script we hence need two steps</a:t>
            </a:r>
            <a:endParaRPr/>
          </a:p>
          <a:p>
            <a:pPr indent="0" lvl="0" marL="457200" rtl="0" algn="l">
              <a:spcBef>
                <a:spcPts val="1200"/>
              </a:spcBef>
              <a:spcAft>
                <a:spcPts val="0"/>
              </a:spcAft>
              <a:buClr>
                <a:schemeClr val="dk1"/>
              </a:buClr>
              <a:buSzPts val="1100"/>
              <a:buFont typeface="Arial"/>
              <a:buNone/>
            </a:pPr>
            <a:r>
              <a:rPr lang="en"/>
              <a:t>• Create a file containing a shebang like #!/bin/bash</a:t>
            </a:r>
            <a:endParaRPr/>
          </a:p>
          <a:p>
            <a:pPr indent="0" lvl="0" marL="457200" rtl="0" algn="l">
              <a:spcBef>
                <a:spcPts val="1200"/>
              </a:spcBef>
              <a:spcAft>
                <a:spcPts val="0"/>
              </a:spcAft>
              <a:buClr>
                <a:schemeClr val="dk1"/>
              </a:buClr>
              <a:buSzPts val="1100"/>
              <a:buFont typeface="Arial"/>
              <a:buNone/>
            </a:pPr>
            <a:r>
              <a:rPr lang="en"/>
              <a:t>• Give the file executable rights by calling chmod +x on it.</a:t>
            </a:r>
            <a:endParaRPr/>
          </a:p>
          <a:p>
            <a:pPr indent="0" lvl="0" marL="0" rtl="0" algn="l">
              <a:spcBef>
                <a:spcPts val="1200"/>
              </a:spcBef>
              <a:spcAft>
                <a:spcPts val="1200"/>
              </a:spcAft>
              <a:buNone/>
            </a:pPr>
            <a:r>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8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Executing scripts</a:t>
            </a:r>
            <a:endParaRPr/>
          </a:p>
        </p:txBody>
      </p:sp>
      <p:sp>
        <p:nvSpPr>
          <p:cNvPr id="558" name="Google Shape;558;p8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Once script files are made executable using chmod +x </a:t>
            </a:r>
            <a:endParaRPr/>
          </a:p>
          <a:p>
            <a:pPr indent="0" lvl="0" marL="0" rtl="0" algn="l">
              <a:spcBef>
                <a:spcPts val="1200"/>
              </a:spcBef>
              <a:spcAft>
                <a:spcPts val="0"/>
              </a:spcAft>
              <a:buNone/>
            </a:pPr>
            <a:r>
              <a:rPr lang="en"/>
              <a:t>we can execute it on the shell like any other command. </a:t>
            </a:r>
            <a:endParaRPr/>
          </a:p>
          <a:p>
            <a:pPr indent="0" lvl="0" marL="0" rtl="0" algn="l">
              <a:spcBef>
                <a:spcPts val="1200"/>
              </a:spcBef>
              <a:spcAft>
                <a:spcPts val="0"/>
              </a:spcAft>
              <a:buNone/>
            </a:pPr>
            <a:r>
              <a:rPr lang="en"/>
              <a:t>Consider the simple script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If the current working directory of the shell is hello.sh is, we run it by executing</a:t>
            </a:r>
            <a:endParaRPr/>
          </a:p>
          <a:p>
            <a:pPr indent="0" lvl="0" marL="0" rtl="0" algn="l">
              <a:spcBef>
                <a:spcPts val="1200"/>
              </a:spcBef>
              <a:spcAft>
                <a:spcPts val="1200"/>
              </a:spcAft>
              <a:buNone/>
            </a:pPr>
            <a:r>
              <a:t/>
            </a:r>
            <a:endParaRPr/>
          </a:p>
        </p:txBody>
      </p:sp>
      <p:pic>
        <p:nvPicPr>
          <p:cNvPr id="559" name="Google Shape;559;p86"/>
          <p:cNvPicPr preferRelativeResize="0"/>
          <p:nvPr/>
        </p:nvPicPr>
        <p:blipFill>
          <a:blip r:embed="rId3">
            <a:alphaModFix/>
          </a:blip>
          <a:stretch>
            <a:fillRect/>
          </a:stretch>
        </p:blipFill>
        <p:spPr>
          <a:xfrm>
            <a:off x="569975" y="2456100"/>
            <a:ext cx="7828450" cy="412725"/>
          </a:xfrm>
          <a:prstGeom prst="rect">
            <a:avLst/>
          </a:prstGeom>
          <a:noFill/>
          <a:ln>
            <a:noFill/>
          </a:ln>
        </p:spPr>
      </p:pic>
      <p:pic>
        <p:nvPicPr>
          <p:cNvPr id="560" name="Google Shape;560;p86"/>
          <p:cNvPicPr preferRelativeResize="0"/>
          <p:nvPr/>
        </p:nvPicPr>
        <p:blipFill>
          <a:blip r:embed="rId4">
            <a:alphaModFix/>
          </a:blip>
          <a:stretch>
            <a:fillRect/>
          </a:stretch>
        </p:blipFill>
        <p:spPr>
          <a:xfrm>
            <a:off x="569975" y="4117375"/>
            <a:ext cx="7731249" cy="315025"/>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8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Executing scripts</a:t>
            </a:r>
            <a:endParaRPr/>
          </a:p>
        </p:txBody>
      </p:sp>
      <p:sp>
        <p:nvSpPr>
          <p:cNvPr id="566" name="Google Shape;566;p8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Otherwise we need to call it by either the full or the relative path</a:t>
            </a:r>
            <a:endParaRPr/>
          </a:p>
          <a:p>
            <a:pPr indent="0" lvl="0" marL="0" rtl="0" algn="l">
              <a:spcBef>
                <a:spcPts val="1200"/>
              </a:spcBef>
              <a:spcAft>
                <a:spcPts val="0"/>
              </a:spcAft>
              <a:buClr>
                <a:schemeClr val="dk1"/>
              </a:buClr>
              <a:buSzPts val="1100"/>
              <a:buFont typeface="Arial"/>
              <a:buNone/>
            </a:pPr>
            <a:r>
              <a:rPr lang="en"/>
              <a:t>E.g.</a:t>
            </a:r>
            <a:endParaRPr/>
          </a:p>
          <a:p>
            <a:pPr indent="0" lvl="0" marL="0" rtl="0" algn="l">
              <a:spcBef>
                <a:spcPts val="1200"/>
              </a:spcBef>
              <a:spcAft>
                <a:spcPts val="0"/>
              </a:spcAft>
              <a:buNone/>
            </a:pPr>
            <a:r>
              <a:rPr lang="en"/>
              <a:t>if we are in the top directory of the course git repository, we need to execute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You can see this script in the Git repo for this course</a:t>
            </a:r>
            <a:endParaRPr/>
          </a:p>
          <a:p>
            <a:pPr indent="-342900" lvl="0" marL="914400" rtl="0" algn="l">
              <a:spcBef>
                <a:spcPts val="1200"/>
              </a:spcBef>
              <a:spcAft>
                <a:spcPts val="0"/>
              </a:spcAft>
              <a:buSzPts val="1800"/>
              <a:buChar char="●"/>
            </a:pPr>
            <a:r>
              <a:rPr lang="en"/>
              <a:t>Go ahead and try to run it!</a:t>
            </a:r>
            <a:endParaRPr/>
          </a:p>
          <a:p>
            <a:pPr indent="0" lvl="0" marL="0" rtl="0" algn="l">
              <a:spcBef>
                <a:spcPts val="1200"/>
              </a:spcBef>
              <a:spcAft>
                <a:spcPts val="1200"/>
              </a:spcAft>
              <a:buNone/>
            </a:pPr>
            <a:r>
              <a:t/>
            </a:r>
            <a:endParaRPr/>
          </a:p>
        </p:txBody>
      </p:sp>
      <p:pic>
        <p:nvPicPr>
          <p:cNvPr id="567" name="Google Shape;567;p87"/>
          <p:cNvPicPr preferRelativeResize="0"/>
          <p:nvPr/>
        </p:nvPicPr>
        <p:blipFill>
          <a:blip r:embed="rId3">
            <a:alphaModFix/>
          </a:blip>
          <a:stretch>
            <a:fillRect/>
          </a:stretch>
        </p:blipFill>
        <p:spPr>
          <a:xfrm>
            <a:off x="473475" y="2727750"/>
            <a:ext cx="7889000" cy="322000"/>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8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Scripts and stdin</a:t>
            </a:r>
            <a:endParaRPr/>
          </a:p>
        </p:txBody>
      </p:sp>
      <p:sp>
        <p:nvSpPr>
          <p:cNvPr id="573" name="Google Shape;573;p8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Similar to other commands, scripts by themselves can also process data provided on their stdin. </a:t>
            </a:r>
            <a:endParaRPr/>
          </a:p>
          <a:p>
            <a:pPr indent="0" lvl="0" marL="0" rtl="0" algn="l">
              <a:spcBef>
                <a:spcPts val="1200"/>
              </a:spcBef>
              <a:spcAft>
                <a:spcPts val="0"/>
              </a:spcAft>
              <a:buNone/>
            </a:pPr>
            <a:r>
              <a:rPr lang="en"/>
              <a:t>Take a look at this script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which just contains a cat. </a:t>
            </a:r>
            <a:endParaRPr/>
          </a:p>
          <a:p>
            <a:pPr indent="0" lvl="0" marL="0" rtl="0" algn="l">
              <a:spcBef>
                <a:spcPts val="1200"/>
              </a:spcBef>
              <a:spcAft>
                <a:spcPts val="0"/>
              </a:spcAft>
              <a:buNone/>
            </a:pPr>
            <a:r>
              <a:rPr lang="en"/>
              <a:t>we can redirect input to it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rPr lang="en"/>
              <a:t>or pipe to it</a:t>
            </a:r>
            <a:endParaRPr/>
          </a:p>
        </p:txBody>
      </p:sp>
      <p:pic>
        <p:nvPicPr>
          <p:cNvPr id="574" name="Google Shape;574;p88"/>
          <p:cNvPicPr preferRelativeResize="0"/>
          <p:nvPr/>
        </p:nvPicPr>
        <p:blipFill>
          <a:blip r:embed="rId3">
            <a:alphaModFix/>
          </a:blip>
          <a:stretch>
            <a:fillRect/>
          </a:stretch>
        </p:blipFill>
        <p:spPr>
          <a:xfrm>
            <a:off x="413575" y="2128425"/>
            <a:ext cx="7724838" cy="831300"/>
          </a:xfrm>
          <a:prstGeom prst="rect">
            <a:avLst/>
          </a:prstGeom>
          <a:noFill/>
          <a:ln>
            <a:noFill/>
          </a:ln>
        </p:spPr>
      </p:pic>
      <p:pic>
        <p:nvPicPr>
          <p:cNvPr id="575" name="Google Shape;575;p88"/>
          <p:cNvPicPr preferRelativeResize="0"/>
          <p:nvPr/>
        </p:nvPicPr>
        <p:blipFill>
          <a:blip r:embed="rId4">
            <a:alphaModFix/>
          </a:blip>
          <a:stretch>
            <a:fillRect/>
          </a:stretch>
        </p:blipFill>
        <p:spPr>
          <a:xfrm>
            <a:off x="413575" y="3705550"/>
            <a:ext cx="7641526" cy="359600"/>
          </a:xfrm>
          <a:prstGeom prst="rect">
            <a:avLst/>
          </a:prstGeom>
          <a:noFill/>
          <a:ln>
            <a:noFill/>
          </a:ln>
        </p:spPr>
      </p:pic>
      <p:pic>
        <p:nvPicPr>
          <p:cNvPr id="576" name="Google Shape;576;p88"/>
          <p:cNvPicPr preferRelativeResize="0"/>
          <p:nvPr/>
        </p:nvPicPr>
        <p:blipFill>
          <a:blip r:embed="rId5">
            <a:alphaModFix/>
          </a:blip>
          <a:stretch>
            <a:fillRect/>
          </a:stretch>
        </p:blipFill>
        <p:spPr>
          <a:xfrm>
            <a:off x="413575" y="4558450"/>
            <a:ext cx="7263249" cy="306725"/>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8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Scripts and stdin</a:t>
            </a:r>
            <a:endParaRPr/>
          </a:p>
        </p:txBody>
      </p:sp>
      <p:sp>
        <p:nvSpPr>
          <p:cNvPr id="582" name="Google Shape;582;p8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everything that is input on the script’s stdin is available for the programsinside the script to process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In other words the stdin of the programs inside the script is</a:t>
            </a:r>
            <a:endParaRPr/>
          </a:p>
          <a:p>
            <a:pPr indent="0" lvl="0" marL="457200" rtl="0" algn="l">
              <a:spcBef>
                <a:spcPts val="1200"/>
              </a:spcBef>
              <a:spcAft>
                <a:spcPts val="0"/>
              </a:spcAft>
              <a:buNone/>
            </a:pPr>
            <a:r>
              <a:rPr lang="en"/>
              <a:t> fed by the stdin of the whole script</a:t>
            </a:r>
            <a:endParaRPr/>
          </a:p>
          <a:p>
            <a:pPr indent="0" lvl="0" marL="0" rtl="0" algn="l">
              <a:spcBef>
                <a:spcPts val="1200"/>
              </a:spcBef>
              <a:spcAft>
                <a:spcPts val="1200"/>
              </a:spcAft>
              <a:buNone/>
            </a:pPr>
            <a:r>
              <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9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Shell variables</a:t>
            </a:r>
            <a:endParaRPr/>
          </a:p>
        </p:txBody>
      </p:sp>
      <p:sp>
        <p:nvSpPr>
          <p:cNvPr id="588" name="Google Shape;588;p9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Shell variables are defined using the syntax</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and are accessed by invoking the so-called parameter expansion, e.g.</a:t>
            </a:r>
            <a:endParaRPr/>
          </a:p>
        </p:txBody>
      </p:sp>
      <p:pic>
        <p:nvPicPr>
          <p:cNvPr id="589" name="Google Shape;589;p90"/>
          <p:cNvPicPr preferRelativeResize="0"/>
          <p:nvPr/>
        </p:nvPicPr>
        <p:blipFill>
          <a:blip r:embed="rId3">
            <a:alphaModFix/>
          </a:blip>
          <a:stretch>
            <a:fillRect/>
          </a:stretch>
        </p:blipFill>
        <p:spPr>
          <a:xfrm>
            <a:off x="424625" y="1848825"/>
            <a:ext cx="8166899" cy="398775"/>
          </a:xfrm>
          <a:prstGeom prst="rect">
            <a:avLst/>
          </a:prstGeom>
          <a:noFill/>
          <a:ln>
            <a:noFill/>
          </a:ln>
        </p:spPr>
      </p:pic>
      <p:pic>
        <p:nvPicPr>
          <p:cNvPr id="590" name="Google Shape;590;p90"/>
          <p:cNvPicPr preferRelativeResize="0"/>
          <p:nvPr/>
        </p:nvPicPr>
        <p:blipFill>
          <a:blip r:embed="rId4">
            <a:alphaModFix/>
          </a:blip>
          <a:stretch>
            <a:fillRect/>
          </a:stretch>
        </p:blipFill>
        <p:spPr>
          <a:xfrm>
            <a:off x="424625" y="2853975"/>
            <a:ext cx="8026451" cy="322000"/>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9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Shell variables</a:t>
            </a:r>
            <a:endParaRPr/>
          </a:p>
        </p:txBody>
      </p:sp>
      <p:sp>
        <p:nvSpPr>
          <p:cNvPr id="596" name="Google Shape;596;p9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dk1"/>
              </a:buClr>
              <a:buSzPts val="358"/>
              <a:buFont typeface="Arial"/>
              <a:buNone/>
            </a:pPr>
            <a:r>
              <a:rPr lang="en" sz="1085"/>
              <a:t>• The name of the variable, i.e. VAR has to start with a letter and can only consist of alphanumeric characters and underscores.</a:t>
            </a:r>
            <a:endParaRPr sz="1085"/>
          </a:p>
          <a:p>
            <a:pPr indent="0" lvl="0" marL="0" rtl="0" algn="l">
              <a:lnSpc>
                <a:spcPct val="105000"/>
              </a:lnSpc>
              <a:spcBef>
                <a:spcPts val="1200"/>
              </a:spcBef>
              <a:spcAft>
                <a:spcPts val="0"/>
              </a:spcAft>
              <a:buSzPts val="358"/>
              <a:buNone/>
            </a:pPr>
            <a:r>
              <a:rPr lang="en" sz="1085"/>
              <a:t>• The convention is to use all-upper-case names in shell scripts.</a:t>
            </a:r>
            <a:endParaRPr sz="1085"/>
          </a:p>
          <a:p>
            <a:pPr indent="0" lvl="0" marL="0" rtl="0" algn="l">
              <a:lnSpc>
                <a:spcPct val="105000"/>
              </a:lnSpc>
              <a:spcBef>
                <a:spcPts val="1200"/>
              </a:spcBef>
              <a:spcAft>
                <a:spcPts val="0"/>
              </a:spcAft>
              <a:buSzPts val="358"/>
              <a:buNone/>
            </a:pPr>
            <a:r>
              <a:t/>
            </a:r>
            <a:endParaRPr sz="1085"/>
          </a:p>
          <a:p>
            <a:pPr indent="0" lvl="0" marL="0" rtl="0" algn="l">
              <a:lnSpc>
                <a:spcPct val="105000"/>
              </a:lnSpc>
              <a:spcBef>
                <a:spcPts val="1200"/>
              </a:spcBef>
              <a:spcAft>
                <a:spcPts val="0"/>
              </a:spcAft>
              <a:buSzPts val="358"/>
              <a:buNone/>
            </a:pPr>
            <a:r>
              <a:t/>
            </a:r>
            <a:endParaRPr sz="1085"/>
          </a:p>
          <a:p>
            <a:pPr indent="0" lvl="0" marL="0" rtl="0" algn="l">
              <a:lnSpc>
                <a:spcPct val="105000"/>
              </a:lnSpc>
              <a:spcBef>
                <a:spcPts val="1200"/>
              </a:spcBef>
              <a:spcAft>
                <a:spcPts val="0"/>
              </a:spcAft>
              <a:buSzPts val="358"/>
              <a:buNone/>
            </a:pPr>
            <a:r>
              <a:t/>
            </a:r>
            <a:endParaRPr sz="1085"/>
          </a:p>
          <a:p>
            <a:pPr indent="0" lvl="0" marL="0" rtl="0" algn="l">
              <a:lnSpc>
                <a:spcPct val="105000"/>
              </a:lnSpc>
              <a:spcBef>
                <a:spcPts val="1200"/>
              </a:spcBef>
              <a:spcAft>
                <a:spcPts val="0"/>
              </a:spcAft>
              <a:buSzPts val="358"/>
              <a:buNone/>
            </a:pPr>
            <a:r>
              <a:rPr lang="en" sz="1085"/>
              <a:t>The value does not need to be a plain string but may contain </a:t>
            </a:r>
            <a:endParaRPr sz="1085"/>
          </a:p>
          <a:p>
            <a:pPr indent="-271428" lvl="0" marL="914400" rtl="0" algn="l">
              <a:lnSpc>
                <a:spcPct val="105000"/>
              </a:lnSpc>
              <a:spcBef>
                <a:spcPts val="1200"/>
              </a:spcBef>
              <a:spcAft>
                <a:spcPts val="0"/>
              </a:spcAft>
              <a:buSzPts val="674"/>
              <a:buChar char="●"/>
            </a:pPr>
            <a:r>
              <a:rPr lang="en" sz="1085"/>
              <a:t>requests to expand other variables</a:t>
            </a:r>
            <a:endParaRPr sz="1085"/>
          </a:p>
          <a:p>
            <a:pPr indent="-271428" lvl="0" marL="914400" rtl="0" algn="l">
              <a:lnSpc>
                <a:spcPct val="105000"/>
              </a:lnSpc>
              <a:spcBef>
                <a:spcPts val="0"/>
              </a:spcBef>
              <a:spcAft>
                <a:spcPts val="0"/>
              </a:spcAft>
              <a:buSzPts val="674"/>
              <a:buChar char="●"/>
            </a:pPr>
            <a:r>
              <a:rPr lang="en" sz="1085"/>
              <a:t>command substitutions</a:t>
            </a:r>
            <a:endParaRPr sz="1085"/>
          </a:p>
          <a:p>
            <a:pPr indent="-271428" lvl="0" marL="914400" rtl="0" algn="l">
              <a:lnSpc>
                <a:spcPct val="105000"/>
              </a:lnSpc>
              <a:spcBef>
                <a:spcPts val="0"/>
              </a:spcBef>
              <a:spcAft>
                <a:spcPts val="0"/>
              </a:spcAft>
              <a:buSzPts val="674"/>
              <a:buChar char="●"/>
            </a:pPr>
            <a:r>
              <a:rPr lang="en" sz="1085"/>
              <a:t>arithmetic</a:t>
            </a:r>
            <a:endParaRPr sz="1085"/>
          </a:p>
          <a:p>
            <a:pPr indent="-271428" lvl="0" marL="914400" rtl="0" algn="l">
              <a:lnSpc>
                <a:spcPct val="105000"/>
              </a:lnSpc>
              <a:spcBef>
                <a:spcPts val="0"/>
              </a:spcBef>
              <a:spcAft>
                <a:spcPts val="0"/>
              </a:spcAft>
              <a:buSzPts val="674"/>
              <a:buChar char="●"/>
            </a:pPr>
            <a:r>
              <a:rPr lang="en" sz="1085"/>
              <a:t>Expansion</a:t>
            </a:r>
            <a:endParaRPr sz="1085"/>
          </a:p>
          <a:p>
            <a:pPr indent="0" lvl="0" marL="0" rtl="0" algn="l">
              <a:lnSpc>
                <a:spcPct val="105000"/>
              </a:lnSpc>
              <a:spcBef>
                <a:spcPts val="1200"/>
              </a:spcBef>
              <a:spcAft>
                <a:spcPts val="1200"/>
              </a:spcAft>
              <a:buNone/>
            </a:pPr>
            <a:r>
              <a:rPr lang="en" sz="1085"/>
              <a:t>For example:</a:t>
            </a:r>
            <a:endParaRPr sz="1085"/>
          </a:p>
        </p:txBody>
      </p:sp>
      <p:pic>
        <p:nvPicPr>
          <p:cNvPr id="597" name="Google Shape;597;p91"/>
          <p:cNvPicPr preferRelativeResize="0"/>
          <p:nvPr/>
        </p:nvPicPr>
        <p:blipFill>
          <a:blip r:embed="rId3">
            <a:alphaModFix/>
          </a:blip>
          <a:stretch>
            <a:fillRect/>
          </a:stretch>
        </p:blipFill>
        <p:spPr>
          <a:xfrm>
            <a:off x="493725" y="2057700"/>
            <a:ext cx="7854551" cy="772300"/>
          </a:xfrm>
          <a:prstGeom prst="rect">
            <a:avLst/>
          </a:prstGeom>
          <a:noFill/>
          <a:ln>
            <a:noFill/>
          </a:ln>
        </p:spPr>
      </p:pic>
      <p:pic>
        <p:nvPicPr>
          <p:cNvPr id="598" name="Google Shape;598;p91"/>
          <p:cNvPicPr preferRelativeResize="0"/>
          <p:nvPr/>
        </p:nvPicPr>
        <p:blipFill>
          <a:blip r:embed="rId4">
            <a:alphaModFix/>
          </a:blip>
          <a:stretch>
            <a:fillRect/>
          </a:stretch>
        </p:blipFill>
        <p:spPr>
          <a:xfrm>
            <a:off x="444875" y="4528050"/>
            <a:ext cx="6847258" cy="259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Accessing files or directories</a:t>
            </a:r>
            <a:endParaRPr/>
          </a:p>
        </p:txBody>
      </p:sp>
      <p:sp>
        <p:nvSpPr>
          <p:cNvPr id="107" name="Google Shape;107;p2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8" name="Google Shape;108;p20"/>
          <p:cNvPicPr preferRelativeResize="0"/>
          <p:nvPr/>
        </p:nvPicPr>
        <p:blipFill>
          <a:blip r:embed="rId3">
            <a:alphaModFix/>
          </a:blip>
          <a:stretch>
            <a:fillRect/>
          </a:stretch>
        </p:blipFill>
        <p:spPr>
          <a:xfrm>
            <a:off x="76200" y="1147332"/>
            <a:ext cx="9144001" cy="3153637"/>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92"/>
          <p:cNvSpPr txBox="1"/>
          <p:nvPr>
            <p:ph idx="1" type="body"/>
          </p:nvPr>
        </p:nvSpPr>
        <p:spPr>
          <a:xfrm>
            <a:off x="253975" y="1232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value may be empty</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rPr lang="en"/>
              <a:t>• When expanding a parameter, braces {} are only required if the character which follows can be misinterpreted as part of the variable name</a:t>
            </a:r>
            <a:endParaRPr/>
          </a:p>
          <a:p>
            <a:pPr indent="0" lvl="0" marL="0" rtl="0" algn="l">
              <a:spcBef>
                <a:spcPts val="1200"/>
              </a:spcBef>
              <a:spcAft>
                <a:spcPts val="1200"/>
              </a:spcAft>
              <a:buNone/>
            </a:pPr>
            <a:r>
              <a:t/>
            </a:r>
            <a:endParaRPr/>
          </a:p>
        </p:txBody>
      </p:sp>
      <p:sp>
        <p:nvSpPr>
          <p:cNvPr id="604" name="Google Shape;604;p9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Shell variables</a:t>
            </a:r>
            <a:endParaRPr/>
          </a:p>
        </p:txBody>
      </p:sp>
      <p:pic>
        <p:nvPicPr>
          <p:cNvPr id="605" name="Google Shape;605;p92"/>
          <p:cNvPicPr preferRelativeResize="0"/>
          <p:nvPr/>
        </p:nvPicPr>
        <p:blipFill>
          <a:blip r:embed="rId3">
            <a:alphaModFix/>
          </a:blip>
          <a:stretch>
            <a:fillRect/>
          </a:stretch>
        </p:blipFill>
        <p:spPr>
          <a:xfrm>
            <a:off x="543300" y="1744125"/>
            <a:ext cx="7941949" cy="315025"/>
          </a:xfrm>
          <a:prstGeom prst="rect">
            <a:avLst/>
          </a:prstGeom>
          <a:noFill/>
          <a:ln>
            <a:noFill/>
          </a:ln>
        </p:spPr>
      </p:pic>
      <p:pic>
        <p:nvPicPr>
          <p:cNvPr id="606" name="Google Shape;606;p92"/>
          <p:cNvPicPr preferRelativeResize="0"/>
          <p:nvPr/>
        </p:nvPicPr>
        <p:blipFill>
          <a:blip r:embed="rId4">
            <a:alphaModFix/>
          </a:blip>
          <a:stretch>
            <a:fillRect/>
          </a:stretch>
        </p:blipFill>
        <p:spPr>
          <a:xfrm>
            <a:off x="543299" y="3230725"/>
            <a:ext cx="7783250" cy="831300"/>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9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Shell variables</a:t>
            </a:r>
            <a:endParaRPr/>
          </a:p>
        </p:txBody>
      </p:sp>
      <p:sp>
        <p:nvSpPr>
          <p:cNvPr id="612" name="Google Shape;612;p9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 Undefined variables expand to an empty string.</a:t>
            </a:r>
            <a:endParaRPr/>
          </a:p>
          <a:p>
            <a:pPr indent="0" lvl="0" marL="0" rtl="0" algn="l">
              <a:spcBef>
                <a:spcPts val="1200"/>
              </a:spcBef>
              <a:spcAft>
                <a:spcPts val="0"/>
              </a:spcAft>
              <a:buClr>
                <a:schemeClr val="dk1"/>
              </a:buClr>
              <a:buSzPts val="1100"/>
              <a:buFont typeface="Arial"/>
              <a:buNone/>
            </a:pPr>
            <a:r>
              <a:rPr lang="en"/>
              <a:t>• All bash variables are stored as plain stringsbut they can be interpreted as</a:t>
            </a:r>
            <a:endParaRPr/>
          </a:p>
          <a:p>
            <a:pPr indent="0" lvl="0" marL="0" rtl="0" algn="l">
              <a:spcBef>
                <a:spcPts val="1200"/>
              </a:spcBef>
              <a:spcAft>
                <a:spcPts val="0"/>
              </a:spcAft>
              <a:buClr>
                <a:schemeClr val="dk1"/>
              </a:buClr>
              <a:buSzPts val="1100"/>
              <a:buFont typeface="Arial"/>
              <a:buNone/>
            </a:pPr>
            <a:r>
              <a:rPr lang="en"/>
              <a:t>integers</a:t>
            </a:r>
            <a:endParaRPr/>
          </a:p>
          <a:p>
            <a:pPr indent="0" lvl="0" marL="0" rtl="0" algn="l">
              <a:spcBef>
                <a:spcPts val="1200"/>
              </a:spcBef>
              <a:spcAft>
                <a:spcPts val="0"/>
              </a:spcAft>
              <a:buClr>
                <a:schemeClr val="dk1"/>
              </a:buClr>
              <a:buSzPts val="1100"/>
              <a:buFont typeface="Arial"/>
              <a:buNone/>
            </a:pPr>
            <a:r>
              <a:rPr lang="en"/>
              <a:t>• Variables can also be deleted using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id="613" name="Google Shape;613;p93"/>
          <p:cNvPicPr preferRelativeResize="0"/>
          <p:nvPr/>
        </p:nvPicPr>
        <p:blipFill>
          <a:blip r:embed="rId3">
            <a:alphaModFix/>
          </a:blip>
          <a:stretch>
            <a:fillRect/>
          </a:stretch>
        </p:blipFill>
        <p:spPr>
          <a:xfrm>
            <a:off x="549025" y="3112250"/>
            <a:ext cx="6062854" cy="259475"/>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9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Shell variables</a:t>
            </a:r>
            <a:endParaRPr/>
          </a:p>
        </p:txBody>
      </p:sp>
      <p:sp>
        <p:nvSpPr>
          <p:cNvPr id="619" name="Google Shape;619;p9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n"/>
              <a:t>• A wide range of predefined variables exist </a:t>
            </a:r>
            <a:endParaRPr/>
          </a:p>
        </p:txBody>
      </p:sp>
      <p:pic>
        <p:nvPicPr>
          <p:cNvPr id="620" name="Google Shape;620;p94"/>
          <p:cNvPicPr preferRelativeResize="0"/>
          <p:nvPr/>
        </p:nvPicPr>
        <p:blipFill>
          <a:blip r:embed="rId3">
            <a:alphaModFix/>
          </a:blip>
          <a:stretch>
            <a:fillRect/>
          </a:stretch>
        </p:blipFill>
        <p:spPr>
          <a:xfrm>
            <a:off x="670288" y="1728675"/>
            <a:ext cx="7705725" cy="2914650"/>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9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Special parameters</a:t>
            </a:r>
            <a:endParaRPr/>
          </a:p>
        </p:txBody>
      </p:sp>
      <p:sp>
        <p:nvSpPr>
          <p:cNvPr id="626" name="Google Shape;626;p9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Apart from the variables we mentioned above, the shell also has a few special parameters</a:t>
            </a:r>
            <a:endParaRPr/>
          </a:p>
          <a:p>
            <a:pPr indent="0" lvl="0" marL="0" rtl="0" algn="l">
              <a:spcBef>
                <a:spcPts val="1200"/>
              </a:spcBef>
              <a:spcAft>
                <a:spcPts val="0"/>
              </a:spcAft>
              <a:buNone/>
            </a:pPr>
            <a:r>
              <a:rPr lang="en"/>
              <a:t>• positional parameters 1, 2, . . . ; expand to the respective argument passed to the shell script. E.g. if the simple script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is executed like</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We get</a:t>
            </a:r>
            <a:endParaRPr/>
          </a:p>
          <a:p>
            <a:pPr indent="0" lvl="0" marL="0" rtl="0" algn="l">
              <a:spcBef>
                <a:spcPts val="1200"/>
              </a:spcBef>
              <a:spcAft>
                <a:spcPts val="1200"/>
              </a:spcAft>
              <a:buNone/>
            </a:pPr>
            <a:r>
              <a:t/>
            </a:r>
            <a:endParaRPr/>
          </a:p>
        </p:txBody>
      </p:sp>
      <p:pic>
        <p:nvPicPr>
          <p:cNvPr id="627" name="Google Shape;627;p95"/>
          <p:cNvPicPr preferRelativeResize="0"/>
          <p:nvPr/>
        </p:nvPicPr>
        <p:blipFill>
          <a:blip r:embed="rId3">
            <a:alphaModFix/>
          </a:blip>
          <a:stretch>
            <a:fillRect/>
          </a:stretch>
        </p:blipFill>
        <p:spPr>
          <a:xfrm>
            <a:off x="362975" y="1884825"/>
            <a:ext cx="8683300" cy="1165600"/>
          </a:xfrm>
          <a:prstGeom prst="rect">
            <a:avLst/>
          </a:prstGeom>
          <a:noFill/>
          <a:ln>
            <a:noFill/>
          </a:ln>
        </p:spPr>
      </p:pic>
      <p:pic>
        <p:nvPicPr>
          <p:cNvPr id="628" name="Google Shape;628;p95"/>
          <p:cNvPicPr preferRelativeResize="0"/>
          <p:nvPr/>
        </p:nvPicPr>
        <p:blipFill>
          <a:blip r:embed="rId4">
            <a:alphaModFix/>
          </a:blip>
          <a:stretch>
            <a:fillRect/>
          </a:stretch>
        </p:blipFill>
        <p:spPr>
          <a:xfrm>
            <a:off x="362975" y="3301650"/>
            <a:ext cx="8071449" cy="498250"/>
          </a:xfrm>
          <a:prstGeom prst="rect">
            <a:avLst/>
          </a:prstGeom>
          <a:noFill/>
          <a:ln>
            <a:noFill/>
          </a:ln>
        </p:spPr>
      </p:pic>
      <p:pic>
        <p:nvPicPr>
          <p:cNvPr id="629" name="Google Shape;629;p95"/>
          <p:cNvPicPr preferRelativeResize="0"/>
          <p:nvPr/>
        </p:nvPicPr>
        <p:blipFill>
          <a:blip r:embed="rId5">
            <a:alphaModFix/>
          </a:blip>
          <a:stretch>
            <a:fillRect/>
          </a:stretch>
        </p:blipFill>
        <p:spPr>
          <a:xfrm>
            <a:off x="401363" y="4184350"/>
            <a:ext cx="8341274" cy="763750"/>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9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Special parameters</a:t>
            </a:r>
            <a:endParaRPr/>
          </a:p>
        </p:txBody>
      </p:sp>
      <p:sp>
        <p:nvSpPr>
          <p:cNvPr id="635" name="Google Shape;635;p9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 parameter @, which expands to the list of all positional parameters</a:t>
            </a:r>
            <a:endParaRPr/>
          </a:p>
          <a:p>
            <a:pPr indent="0" lvl="0" marL="0" rtl="0" algn="l">
              <a:spcBef>
                <a:spcPts val="1200"/>
              </a:spcBef>
              <a:spcAft>
                <a:spcPts val="0"/>
              </a:spcAft>
              <a:buClr>
                <a:schemeClr val="dk1"/>
              </a:buClr>
              <a:buSzPts val="1100"/>
              <a:buFont typeface="Arial"/>
              <a:buNone/>
            </a:pPr>
            <a:r>
              <a:rPr lang="en"/>
              <a:t>• parameter #, expands to the number of positional parameters, that are non-empty</a:t>
            </a:r>
            <a:endParaRPr/>
          </a:p>
          <a:p>
            <a:pPr indent="0" lvl="0" marL="0" rtl="0" algn="l">
              <a:spcBef>
                <a:spcPts val="1200"/>
              </a:spcBef>
              <a:spcAft>
                <a:spcPts val="0"/>
              </a:spcAft>
              <a:buClr>
                <a:schemeClr val="dk1"/>
              </a:buClr>
              <a:buSzPts val="1100"/>
              <a:buFont typeface="Arial"/>
              <a:buNone/>
            </a:pPr>
            <a:r>
              <a:rPr lang="en"/>
              <a:t>• parameter ?, expands to the return code of the most recently executed command list.</a:t>
            </a:r>
            <a:endParaRPr/>
          </a:p>
          <a:p>
            <a:pPr indent="0" lvl="0" marL="0" rtl="0" algn="l">
              <a:spcBef>
                <a:spcPts val="1200"/>
              </a:spcBef>
              <a:spcAft>
                <a:spcPts val="0"/>
              </a:spcAft>
              <a:buClr>
                <a:schemeClr val="dk1"/>
              </a:buClr>
              <a:buSzPts val="1100"/>
              <a:buFont typeface="Arial"/>
              <a:buNone/>
            </a:pPr>
            <a:r>
              <a:rPr lang="en"/>
              <a:t>• parameter 0, expands to name of the shell or the shell script.</a:t>
            </a:r>
            <a:endParaRPr/>
          </a:p>
          <a:p>
            <a:pPr indent="0" lvl="0" marL="0" rtl="0" algn="l">
              <a:spcBef>
                <a:spcPts val="1200"/>
              </a:spcBef>
              <a:spcAft>
                <a:spcPts val="1200"/>
              </a:spcAft>
              <a:buNone/>
            </a:pPr>
            <a:r>
              <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9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Special parameters</a:t>
            </a:r>
            <a:endParaRPr/>
          </a:p>
        </p:txBody>
      </p:sp>
      <p:sp>
        <p:nvSpPr>
          <p:cNvPr id="641" name="Google Shape;641;p9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Another example - If the script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is executed like</a:t>
            </a:r>
            <a:endParaRPr/>
          </a:p>
        </p:txBody>
      </p:sp>
      <p:pic>
        <p:nvPicPr>
          <p:cNvPr id="642" name="Google Shape;642;p97"/>
          <p:cNvPicPr preferRelativeResize="0"/>
          <p:nvPr/>
        </p:nvPicPr>
        <p:blipFill>
          <a:blip r:embed="rId3">
            <a:alphaModFix/>
          </a:blip>
          <a:stretch>
            <a:fillRect/>
          </a:stretch>
        </p:blipFill>
        <p:spPr>
          <a:xfrm>
            <a:off x="404850" y="1657150"/>
            <a:ext cx="8599551" cy="2258550"/>
          </a:xfrm>
          <a:prstGeom prst="rect">
            <a:avLst/>
          </a:prstGeom>
          <a:noFill/>
          <a:ln>
            <a:noFill/>
          </a:ln>
        </p:spPr>
      </p:pic>
      <p:pic>
        <p:nvPicPr>
          <p:cNvPr id="643" name="Google Shape;643;p97"/>
          <p:cNvPicPr preferRelativeResize="0"/>
          <p:nvPr/>
        </p:nvPicPr>
        <p:blipFill>
          <a:blip r:embed="rId4">
            <a:alphaModFix/>
          </a:blip>
          <a:stretch>
            <a:fillRect/>
          </a:stretch>
        </p:blipFill>
        <p:spPr>
          <a:xfrm>
            <a:off x="404850" y="4522225"/>
            <a:ext cx="6930714" cy="259475"/>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9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Special parameters</a:t>
            </a:r>
            <a:endParaRPr/>
          </a:p>
        </p:txBody>
      </p:sp>
      <p:sp>
        <p:nvSpPr>
          <p:cNvPr id="649" name="Google Shape;649;p9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get</a:t>
            </a:r>
            <a:endParaRPr/>
          </a:p>
        </p:txBody>
      </p:sp>
      <p:pic>
        <p:nvPicPr>
          <p:cNvPr id="650" name="Google Shape;650;p98"/>
          <p:cNvPicPr preferRelativeResize="0"/>
          <p:nvPr/>
        </p:nvPicPr>
        <p:blipFill>
          <a:blip r:embed="rId3">
            <a:alphaModFix/>
          </a:blip>
          <a:stretch>
            <a:fillRect/>
          </a:stretch>
        </p:blipFill>
        <p:spPr>
          <a:xfrm>
            <a:off x="418800" y="1719000"/>
            <a:ext cx="8632049" cy="2137150"/>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9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Command substitution</a:t>
            </a:r>
            <a:endParaRPr/>
          </a:p>
        </p:txBody>
      </p:sp>
      <p:sp>
        <p:nvSpPr>
          <p:cNvPr id="656" name="Google Shape;656;p9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order to store the output of a command in a variable, we need a feature called </a:t>
            </a:r>
            <a:r>
              <a:rPr b="1" lang="en"/>
              <a:t>command substitution</a:t>
            </a:r>
            <a:endParaRPr b="1"/>
          </a:p>
          <a:p>
            <a:pPr indent="0" lvl="0" marL="0" rtl="0" algn="l">
              <a:spcBef>
                <a:spcPts val="1200"/>
              </a:spcBef>
              <a:spcAft>
                <a:spcPts val="0"/>
              </a:spcAft>
              <a:buClr>
                <a:schemeClr val="dk1"/>
              </a:buClr>
              <a:buSzPts val="1100"/>
              <a:buFont typeface="Arial"/>
              <a:buNone/>
            </a:pPr>
            <a:r>
              <a:rPr lang="en"/>
              <a:t>The basic syntax is:</a:t>
            </a:r>
            <a:endParaRPr/>
          </a:p>
          <a:p>
            <a:pPr indent="0" lvl="0" marL="0" rtl="0" algn="l">
              <a:spcBef>
                <a:spcPts val="1200"/>
              </a:spcBef>
              <a:spcAft>
                <a:spcPts val="1200"/>
              </a:spcAft>
              <a:buNone/>
            </a:pPr>
            <a:r>
              <a:t/>
            </a:r>
            <a:endParaRPr/>
          </a:p>
        </p:txBody>
      </p:sp>
      <p:pic>
        <p:nvPicPr>
          <p:cNvPr id="657" name="Google Shape;657;p99"/>
          <p:cNvPicPr preferRelativeResize="0"/>
          <p:nvPr/>
        </p:nvPicPr>
        <p:blipFill>
          <a:blip r:embed="rId3">
            <a:alphaModFix/>
          </a:blip>
          <a:stretch>
            <a:fillRect/>
          </a:stretch>
        </p:blipFill>
        <p:spPr>
          <a:xfrm>
            <a:off x="389725" y="2532875"/>
            <a:ext cx="8214004" cy="259475"/>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10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Command substitution</a:t>
            </a:r>
            <a:endParaRPr/>
          </a:p>
        </p:txBody>
      </p:sp>
      <p:sp>
        <p:nvSpPr>
          <p:cNvPr id="663" name="Google Shape;663;p10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Command substitution only catches output produced on stdout, e.g. running</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rPr lang="en"/>
              <a:t>would still result in the “File not found” error message being printed on the terminal, since ls prints this message to stderr.</a:t>
            </a:r>
            <a:endParaRPr/>
          </a:p>
          <a:p>
            <a:pPr indent="0" lvl="0" marL="0" rtl="0" algn="l">
              <a:spcBef>
                <a:spcPts val="1200"/>
              </a:spcBef>
              <a:spcAft>
                <a:spcPts val="0"/>
              </a:spcAft>
              <a:buNone/>
            </a:pPr>
            <a:r>
              <a:rPr lang="en"/>
              <a:t>• Inside the $() we have a so-called subshell where output redirection is possible.</a:t>
            </a:r>
            <a:endParaRPr/>
          </a:p>
          <a:p>
            <a:pPr indent="0" lvl="0" marL="0" rtl="0" algn="l">
              <a:spcBef>
                <a:spcPts val="1200"/>
              </a:spcBef>
              <a:spcAft>
                <a:spcPts val="1200"/>
              </a:spcAft>
              <a:buNone/>
            </a:pPr>
            <a:r>
              <a:t/>
            </a:r>
            <a:endParaRPr/>
          </a:p>
        </p:txBody>
      </p:sp>
      <p:pic>
        <p:nvPicPr>
          <p:cNvPr id="664" name="Google Shape;664;p100"/>
          <p:cNvPicPr preferRelativeResize="0"/>
          <p:nvPr/>
        </p:nvPicPr>
        <p:blipFill>
          <a:blip r:embed="rId3">
            <a:alphaModFix/>
          </a:blip>
          <a:stretch>
            <a:fillRect/>
          </a:stretch>
        </p:blipFill>
        <p:spPr>
          <a:xfrm>
            <a:off x="536300" y="1841850"/>
            <a:ext cx="7020653" cy="259475"/>
          </a:xfrm>
          <a:prstGeom prst="rect">
            <a:avLst/>
          </a:prstGeom>
          <a:noFill/>
          <a:ln>
            <a:noFill/>
          </a:ln>
        </p:spPr>
      </p:pic>
      <p:pic>
        <p:nvPicPr>
          <p:cNvPr id="665" name="Google Shape;665;p100"/>
          <p:cNvPicPr preferRelativeResize="0"/>
          <p:nvPr/>
        </p:nvPicPr>
        <p:blipFill>
          <a:blip r:embed="rId4">
            <a:alphaModFix/>
          </a:blip>
          <a:stretch>
            <a:fillRect/>
          </a:stretch>
        </p:blipFill>
        <p:spPr>
          <a:xfrm>
            <a:off x="438600" y="3845150"/>
            <a:ext cx="7020653" cy="259475"/>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10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Command substitution</a:t>
            </a:r>
            <a:endParaRPr/>
          </a:p>
        </p:txBody>
      </p:sp>
      <p:sp>
        <p:nvSpPr>
          <p:cNvPr id="671" name="Google Shape;671;p10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Another consequence of the subshell is, that output of all commands within the $() is combined:</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rPr lang="en"/>
              <a:t>Gives:</a:t>
            </a:r>
            <a:endParaRPr/>
          </a:p>
          <a:p>
            <a:pPr indent="0" lvl="0" marL="0" rtl="0" algn="l">
              <a:spcBef>
                <a:spcPts val="1200"/>
              </a:spcBef>
              <a:spcAft>
                <a:spcPts val="1200"/>
              </a:spcAft>
              <a:buNone/>
            </a:pPr>
            <a:r>
              <a:t/>
            </a:r>
            <a:endParaRPr/>
          </a:p>
        </p:txBody>
      </p:sp>
      <p:pic>
        <p:nvPicPr>
          <p:cNvPr id="672" name="Google Shape;672;p101"/>
          <p:cNvPicPr preferRelativeResize="0"/>
          <p:nvPr/>
        </p:nvPicPr>
        <p:blipFill>
          <a:blip r:embed="rId3">
            <a:alphaModFix/>
          </a:blip>
          <a:stretch>
            <a:fillRect/>
          </a:stretch>
        </p:blipFill>
        <p:spPr>
          <a:xfrm>
            <a:off x="425800" y="2185399"/>
            <a:ext cx="8138200" cy="554475"/>
          </a:xfrm>
          <a:prstGeom prst="rect">
            <a:avLst/>
          </a:prstGeom>
          <a:noFill/>
          <a:ln>
            <a:noFill/>
          </a:ln>
        </p:spPr>
      </p:pic>
      <p:pic>
        <p:nvPicPr>
          <p:cNvPr id="673" name="Google Shape;673;p101"/>
          <p:cNvPicPr preferRelativeResize="0"/>
          <p:nvPr/>
        </p:nvPicPr>
        <p:blipFill>
          <a:blip r:embed="rId4">
            <a:alphaModFix/>
          </a:blip>
          <a:stretch>
            <a:fillRect/>
          </a:stretch>
        </p:blipFill>
        <p:spPr>
          <a:xfrm>
            <a:off x="376925" y="3536450"/>
            <a:ext cx="8216075" cy="735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Modifying files or directories</a:t>
            </a:r>
            <a:endParaRPr/>
          </a:p>
        </p:txBody>
      </p:sp>
      <p:sp>
        <p:nvSpPr>
          <p:cNvPr id="114" name="Google Shape;114;p2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5" name="Google Shape;115;p21"/>
          <p:cNvPicPr preferRelativeResize="0"/>
          <p:nvPr/>
        </p:nvPicPr>
        <p:blipFill>
          <a:blip r:embed="rId3">
            <a:alphaModFix/>
          </a:blip>
          <a:stretch>
            <a:fillRect/>
          </a:stretch>
        </p:blipFill>
        <p:spPr>
          <a:xfrm>
            <a:off x="0" y="1225236"/>
            <a:ext cx="9144001" cy="3129729"/>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10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Command substitution</a:t>
            </a:r>
            <a:endParaRPr/>
          </a:p>
        </p:txBody>
      </p:sp>
      <p:sp>
        <p:nvSpPr>
          <p:cNvPr id="679" name="Google Shape;679;p10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 The return code of a command substitution is the return code of the internal</a:t>
            </a:r>
            <a:endParaRPr/>
          </a:p>
          <a:p>
            <a:pPr indent="0" lvl="0" marL="0" rtl="0" algn="l">
              <a:spcBef>
                <a:spcPts val="1200"/>
              </a:spcBef>
              <a:spcAft>
                <a:spcPts val="0"/>
              </a:spcAft>
              <a:buNone/>
            </a:pPr>
            <a:r>
              <a:rPr lang="en"/>
              <a:t>   command list</a:t>
            </a:r>
            <a:endParaRPr/>
          </a:p>
          <a:p>
            <a:pPr indent="0" lvl="0" marL="0" rtl="0" algn="l">
              <a:spcBef>
                <a:spcPts val="1200"/>
              </a:spcBef>
              <a:spcAft>
                <a:spcPts val="0"/>
              </a:spcAft>
              <a:buNone/>
            </a:pPr>
            <a:r>
              <a:rPr lang="en"/>
              <a:t> i.e. the code of the last command executed. </a:t>
            </a:r>
            <a:endParaRPr/>
          </a:p>
          <a:p>
            <a:pPr indent="0" lvl="0" marL="0" rtl="0" algn="l">
              <a:spcBef>
                <a:spcPts val="1200"/>
              </a:spcBef>
              <a:spcAft>
                <a:spcPts val="0"/>
              </a:spcAft>
              <a:buNone/>
            </a:pPr>
            <a:r>
              <a:rPr lang="en"/>
              <a:t>  So we could use</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rPr lang="en"/>
              <a:t>in order to inform the user that something went wrong with the ls command.</a:t>
            </a:r>
            <a:endParaRPr/>
          </a:p>
          <a:p>
            <a:pPr indent="0" lvl="0" marL="0" rtl="0" algn="l">
              <a:spcBef>
                <a:spcPts val="1200"/>
              </a:spcBef>
              <a:spcAft>
                <a:spcPts val="1200"/>
              </a:spcAft>
              <a:buNone/>
            </a:pPr>
            <a:r>
              <a:t/>
            </a:r>
            <a:endParaRPr/>
          </a:p>
        </p:txBody>
      </p:sp>
      <p:pic>
        <p:nvPicPr>
          <p:cNvPr id="680" name="Google Shape;680;p102"/>
          <p:cNvPicPr preferRelativeResize="0"/>
          <p:nvPr/>
        </p:nvPicPr>
        <p:blipFill>
          <a:blip r:embed="rId3">
            <a:alphaModFix/>
          </a:blip>
          <a:stretch>
            <a:fillRect/>
          </a:stretch>
        </p:blipFill>
        <p:spPr>
          <a:xfrm>
            <a:off x="533700" y="3032225"/>
            <a:ext cx="7556300" cy="523850"/>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10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Command substitution</a:t>
            </a:r>
            <a:endParaRPr/>
          </a:p>
        </p:txBody>
      </p:sp>
      <p:sp>
        <p:nvSpPr>
          <p:cNvPr id="686" name="Google Shape;686;p10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Command substitution may be used as an argument for another command:</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Command substitutions may be nested:</a:t>
            </a:r>
            <a:endParaRPr/>
          </a:p>
        </p:txBody>
      </p:sp>
      <p:pic>
        <p:nvPicPr>
          <p:cNvPr id="687" name="Google Shape;687;p103"/>
          <p:cNvPicPr preferRelativeResize="0"/>
          <p:nvPr/>
        </p:nvPicPr>
        <p:blipFill>
          <a:blip r:embed="rId3">
            <a:alphaModFix/>
          </a:blip>
          <a:stretch>
            <a:fillRect/>
          </a:stretch>
        </p:blipFill>
        <p:spPr>
          <a:xfrm>
            <a:off x="543275" y="1827900"/>
            <a:ext cx="7944375" cy="301050"/>
          </a:xfrm>
          <a:prstGeom prst="rect">
            <a:avLst/>
          </a:prstGeom>
          <a:noFill/>
          <a:ln>
            <a:noFill/>
          </a:ln>
        </p:spPr>
      </p:pic>
      <p:pic>
        <p:nvPicPr>
          <p:cNvPr id="688" name="Google Shape;688;p103"/>
          <p:cNvPicPr preferRelativeResize="0"/>
          <p:nvPr/>
        </p:nvPicPr>
        <p:blipFill>
          <a:blip r:embed="rId4">
            <a:alphaModFix/>
          </a:blip>
          <a:stretch>
            <a:fillRect/>
          </a:stretch>
        </p:blipFill>
        <p:spPr>
          <a:xfrm>
            <a:off x="543274" y="2876449"/>
            <a:ext cx="8377749" cy="571400"/>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104"/>
          <p:cNvSpPr txBox="1"/>
          <p:nvPr>
            <p:ph type="title"/>
          </p:nvPr>
        </p:nvSpPr>
        <p:spPr>
          <a:xfrm>
            <a:off x="311700" y="957125"/>
            <a:ext cx="8520600" cy="2128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Exercise!</a:t>
            </a:r>
            <a:endParaRPr/>
          </a:p>
        </p:txBody>
      </p:sp>
      <p:sp>
        <p:nvSpPr>
          <p:cNvPr id="694" name="Google Shape;694;p104"/>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Exercises 3.1 - 3.3</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10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Escaping strings</a:t>
            </a:r>
            <a:endParaRPr/>
          </a:p>
        </p:txBody>
      </p:sp>
      <p:sp>
        <p:nvSpPr>
          <p:cNvPr id="700" name="Google Shape;700;p10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Some characters are special to the bash shell:</a:t>
            </a:r>
            <a:endParaRPr/>
          </a:p>
          <a:p>
            <a:pPr indent="0" lvl="0" marL="0" rtl="0" algn="l">
              <a:spcBef>
                <a:spcPts val="1200"/>
              </a:spcBef>
              <a:spcAft>
                <a:spcPts val="0"/>
              </a:spcAft>
              <a:buClr>
                <a:schemeClr val="dk1"/>
              </a:buClr>
              <a:buSzPts val="1100"/>
              <a:buFont typeface="Arial"/>
              <a:buNone/>
            </a:pPr>
            <a:r>
              <a:rPr lang="en"/>
              <a:t>• “$”: Initiates parameter substitution</a:t>
            </a:r>
            <a:endParaRPr/>
          </a:p>
          <a:p>
            <a:pPr indent="0" lvl="0" marL="0" rtl="0" algn="l">
              <a:spcBef>
                <a:spcPts val="1200"/>
              </a:spcBef>
              <a:spcAft>
                <a:spcPts val="0"/>
              </a:spcAft>
              <a:buClr>
                <a:schemeClr val="dk1"/>
              </a:buClr>
              <a:buSzPts val="1100"/>
              <a:buFont typeface="Arial"/>
              <a:buNone/>
            </a:pPr>
            <a:r>
              <a:rPr lang="en"/>
              <a:t>• “#”: Starts a comment</a:t>
            </a:r>
            <a:endParaRPr/>
          </a:p>
          <a:p>
            <a:pPr indent="0" lvl="0" marL="0" rtl="0" algn="l">
              <a:spcBef>
                <a:spcPts val="1200"/>
              </a:spcBef>
              <a:spcAft>
                <a:spcPts val="0"/>
              </a:spcAft>
              <a:buClr>
                <a:schemeClr val="dk1"/>
              </a:buClr>
              <a:buSzPts val="1100"/>
              <a:buFont typeface="Arial"/>
              <a:buNone/>
            </a:pPr>
            <a:r>
              <a:rPr lang="en"/>
              <a:t>• “;”, “&amp;”, “&amp;&amp;”, “||”: Separate commands in a command list</a:t>
            </a:r>
            <a:endParaRPr/>
          </a:p>
          <a:p>
            <a:pPr indent="0" lvl="0" marL="0" rtl="0" algn="l">
              <a:spcBef>
                <a:spcPts val="1200"/>
              </a:spcBef>
              <a:spcAft>
                <a:spcPts val="0"/>
              </a:spcAft>
              <a:buClr>
                <a:schemeClr val="dk1"/>
              </a:buClr>
              <a:buSzPts val="1100"/>
              <a:buFont typeface="Arial"/>
              <a:buNone/>
            </a:pPr>
            <a:r>
              <a:rPr lang="en"/>
              <a:t>• “\”: Starts an escape </a:t>
            </a:r>
            <a:endParaRPr/>
          </a:p>
          <a:p>
            <a:pPr indent="0" lvl="0" marL="0" rtl="0" algn="l">
              <a:spcBef>
                <a:spcPts val="1200"/>
              </a:spcBef>
              <a:spcAft>
                <a:spcPts val="0"/>
              </a:spcAft>
              <a:buClr>
                <a:schemeClr val="dk1"/>
              </a:buClr>
              <a:buSzPts val="1100"/>
              <a:buFont typeface="Arial"/>
              <a:buNone/>
            </a:pPr>
            <a:r>
              <a:rPr lang="en"/>
              <a:t>• A few more</a:t>
            </a:r>
            <a:endParaRPr/>
          </a:p>
          <a:p>
            <a:pPr indent="0" lvl="0" marL="0" rtl="0" algn="l">
              <a:spcBef>
                <a:spcPts val="1200"/>
              </a:spcBef>
              <a:spcAft>
                <a:spcPts val="1200"/>
              </a:spcAft>
              <a:buNone/>
            </a:pPr>
            <a:r>
              <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10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Escaping strings</a:t>
            </a:r>
            <a:endParaRPr/>
          </a:p>
        </p:txBody>
      </p:sp>
      <p:sp>
        <p:nvSpPr>
          <p:cNvPr id="706" name="Google Shape;706;p10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It happens many times that one needs to use these characters not by their special, but by their </a:t>
            </a:r>
            <a:r>
              <a:rPr b="1" lang="en"/>
              <a:t>literal</a:t>
            </a:r>
            <a:r>
              <a:rPr lang="en"/>
              <a:t>, i.e. original meaning.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10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Escaping strings</a:t>
            </a:r>
            <a:endParaRPr/>
          </a:p>
        </p:txBody>
      </p:sp>
      <p:sp>
        <p:nvSpPr>
          <p:cNvPr id="712" name="Google Shape;712;p10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a:t>Examples are:</a:t>
            </a:r>
            <a:endParaRPr/>
          </a:p>
          <a:p>
            <a:pPr indent="0" lvl="0" marL="457200" rtl="0" algn="l">
              <a:spcBef>
                <a:spcPts val="1200"/>
              </a:spcBef>
              <a:spcAft>
                <a:spcPts val="0"/>
              </a:spcAft>
              <a:buClr>
                <a:schemeClr val="dk1"/>
              </a:buClr>
              <a:buSzPts val="1100"/>
              <a:buFont typeface="Arial"/>
              <a:buNone/>
            </a:pPr>
            <a:r>
              <a:rPr lang="en"/>
              <a:t>• Printing data with echo</a:t>
            </a:r>
            <a:endParaRPr/>
          </a:p>
          <a:p>
            <a:pPr indent="0" lvl="0" marL="457200" rtl="0" algn="l">
              <a:spcBef>
                <a:spcPts val="1200"/>
              </a:spcBef>
              <a:spcAft>
                <a:spcPts val="0"/>
              </a:spcAft>
              <a:buClr>
                <a:schemeClr val="dk1"/>
              </a:buClr>
              <a:buSzPts val="1100"/>
              <a:buFont typeface="Arial"/>
              <a:buNone/>
            </a:pPr>
            <a:r>
              <a:rPr lang="en"/>
              <a:t>• Defining variables</a:t>
            </a:r>
            <a:endParaRPr/>
          </a:p>
          <a:p>
            <a:pPr indent="0" lvl="0" marL="0" rtl="0" algn="l">
              <a:spcBef>
                <a:spcPts val="1200"/>
              </a:spcBef>
              <a:spcAft>
                <a:spcPts val="0"/>
              </a:spcAft>
              <a:buNone/>
            </a:pPr>
            <a:r>
              <a:rPr lang="en"/>
              <a:t>In such a case we need to escape them, i.e. precede them by a \ character, e.g</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rPr lang="en"/>
              <a:t>Which produces</a:t>
            </a:r>
            <a:endParaRPr/>
          </a:p>
          <a:p>
            <a:pPr indent="0" lvl="0" marL="0" rtl="0" algn="l">
              <a:spcBef>
                <a:spcPts val="1200"/>
              </a:spcBef>
              <a:spcAft>
                <a:spcPts val="1200"/>
              </a:spcAft>
              <a:buNone/>
            </a:pPr>
            <a:r>
              <a:t/>
            </a:r>
            <a:endParaRPr/>
          </a:p>
        </p:txBody>
      </p:sp>
      <p:pic>
        <p:nvPicPr>
          <p:cNvPr id="713" name="Google Shape;713;p107"/>
          <p:cNvPicPr preferRelativeResize="0"/>
          <p:nvPr/>
        </p:nvPicPr>
        <p:blipFill>
          <a:blip r:embed="rId3">
            <a:alphaModFix/>
          </a:blip>
          <a:stretch>
            <a:fillRect/>
          </a:stretch>
        </p:blipFill>
        <p:spPr>
          <a:xfrm>
            <a:off x="404850" y="2987149"/>
            <a:ext cx="8076025" cy="513625"/>
          </a:xfrm>
          <a:prstGeom prst="rect">
            <a:avLst/>
          </a:prstGeom>
          <a:noFill/>
          <a:ln>
            <a:noFill/>
          </a:ln>
        </p:spPr>
      </p:pic>
      <p:pic>
        <p:nvPicPr>
          <p:cNvPr id="714" name="Google Shape;714;p107"/>
          <p:cNvPicPr preferRelativeResize="0"/>
          <p:nvPr/>
        </p:nvPicPr>
        <p:blipFill>
          <a:blip r:embed="rId4">
            <a:alphaModFix/>
          </a:blip>
          <a:stretch>
            <a:fillRect/>
          </a:stretch>
        </p:blipFill>
        <p:spPr>
          <a:xfrm>
            <a:off x="404850" y="4305850"/>
            <a:ext cx="7236950" cy="342950"/>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10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Escaping strings</a:t>
            </a:r>
            <a:endParaRPr/>
          </a:p>
        </p:txBody>
      </p:sp>
      <p:sp>
        <p:nvSpPr>
          <p:cNvPr id="720" name="Google Shape;720;p10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
              <a:t>A few more examples: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a:t>
            </a:r>
            <a:endParaRPr/>
          </a:p>
          <a:p>
            <a:pPr indent="0" lvl="0" marL="0" rtl="0" algn="l">
              <a:spcBef>
                <a:spcPts val="1200"/>
              </a:spcBef>
              <a:spcAft>
                <a:spcPts val="0"/>
              </a:spcAft>
              <a:buClr>
                <a:schemeClr val="dk1"/>
              </a:buClr>
              <a:buSzPct val="61111"/>
              <a:buFont typeface="Arial"/>
              <a:buNone/>
            </a:pPr>
            <a:r>
              <a:rPr lang="en"/>
              <a:t>Will output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We can even escape newlines (Enter)</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Will output</a:t>
            </a:r>
            <a:endParaRPr/>
          </a:p>
          <a:p>
            <a:pPr indent="0" lvl="0" marL="0" rtl="0" algn="l">
              <a:spcBef>
                <a:spcPts val="1200"/>
              </a:spcBef>
              <a:spcAft>
                <a:spcPts val="1200"/>
              </a:spcAft>
              <a:buNone/>
            </a:pPr>
            <a:r>
              <a:t/>
            </a:r>
            <a:endParaRPr/>
          </a:p>
        </p:txBody>
      </p:sp>
      <p:pic>
        <p:nvPicPr>
          <p:cNvPr id="721" name="Google Shape;721;p108"/>
          <p:cNvPicPr preferRelativeResize="0"/>
          <p:nvPr/>
        </p:nvPicPr>
        <p:blipFill>
          <a:blip r:embed="rId3">
            <a:alphaModFix/>
          </a:blip>
          <a:stretch>
            <a:fillRect/>
          </a:stretch>
        </p:blipFill>
        <p:spPr>
          <a:xfrm>
            <a:off x="460125" y="1486575"/>
            <a:ext cx="8690275" cy="647500"/>
          </a:xfrm>
          <a:prstGeom prst="rect">
            <a:avLst/>
          </a:prstGeom>
          <a:noFill/>
          <a:ln>
            <a:noFill/>
          </a:ln>
        </p:spPr>
      </p:pic>
      <p:pic>
        <p:nvPicPr>
          <p:cNvPr id="722" name="Google Shape;722;p108"/>
          <p:cNvPicPr preferRelativeResize="0"/>
          <p:nvPr/>
        </p:nvPicPr>
        <p:blipFill>
          <a:blip r:embed="rId4">
            <a:alphaModFix/>
          </a:blip>
          <a:stretch>
            <a:fillRect/>
          </a:stretch>
        </p:blipFill>
        <p:spPr>
          <a:xfrm>
            <a:off x="428700" y="2473425"/>
            <a:ext cx="7101851" cy="433700"/>
          </a:xfrm>
          <a:prstGeom prst="rect">
            <a:avLst/>
          </a:prstGeom>
          <a:noFill/>
          <a:ln>
            <a:noFill/>
          </a:ln>
        </p:spPr>
      </p:pic>
      <p:pic>
        <p:nvPicPr>
          <p:cNvPr id="723" name="Google Shape;723;p108"/>
          <p:cNvPicPr preferRelativeResize="0"/>
          <p:nvPr/>
        </p:nvPicPr>
        <p:blipFill>
          <a:blip r:embed="rId5">
            <a:alphaModFix/>
          </a:blip>
          <a:stretch>
            <a:fillRect/>
          </a:stretch>
        </p:blipFill>
        <p:spPr>
          <a:xfrm>
            <a:off x="443160" y="3117025"/>
            <a:ext cx="8861901" cy="865400"/>
          </a:xfrm>
          <a:prstGeom prst="rect">
            <a:avLst/>
          </a:prstGeom>
          <a:noFill/>
          <a:ln>
            <a:noFill/>
          </a:ln>
        </p:spPr>
      </p:pic>
      <p:pic>
        <p:nvPicPr>
          <p:cNvPr id="724" name="Google Shape;724;p108"/>
          <p:cNvPicPr preferRelativeResize="0"/>
          <p:nvPr/>
        </p:nvPicPr>
        <p:blipFill>
          <a:blip r:embed="rId6">
            <a:alphaModFix/>
          </a:blip>
          <a:stretch>
            <a:fillRect/>
          </a:stretch>
        </p:blipFill>
        <p:spPr>
          <a:xfrm>
            <a:off x="464100" y="4311475"/>
            <a:ext cx="7615470" cy="433700"/>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10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Word splitting and quoting</a:t>
            </a:r>
            <a:endParaRPr/>
          </a:p>
        </p:txBody>
      </p:sp>
      <p:sp>
        <p:nvSpPr>
          <p:cNvPr id="730" name="Google Shape;730;p10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a:t>Right before the execution of a commandline  the shell performs an operation called word splitting:</a:t>
            </a:r>
            <a:endParaRPr/>
          </a:p>
          <a:p>
            <a:pPr indent="0" lvl="0" marL="0" rtl="0" algn="l">
              <a:spcBef>
                <a:spcPts val="1200"/>
              </a:spcBef>
              <a:spcAft>
                <a:spcPts val="0"/>
              </a:spcAft>
              <a:buNone/>
            </a:pPr>
            <a:r>
              <a:rPr lang="en"/>
              <a:t>• The whole commandline is expected and split into smaller strings at each </a:t>
            </a:r>
            <a:r>
              <a:rPr lang="en"/>
              <a:t>   </a:t>
            </a:r>
            <a:r>
              <a:rPr lang="en"/>
              <a:t>&lt;newline&gt;, &lt;tab&gt; or &lt;space&gt; character. </a:t>
            </a:r>
            <a:endParaRPr/>
          </a:p>
          <a:p>
            <a:pPr indent="0" lvl="0" marL="0" rtl="0" algn="l">
              <a:spcBef>
                <a:spcPts val="1200"/>
              </a:spcBef>
              <a:spcAft>
                <a:spcPts val="0"/>
              </a:spcAft>
              <a:buClr>
                <a:schemeClr val="dk1"/>
              </a:buClr>
              <a:buSzPts val="1100"/>
              <a:buFont typeface="Arial"/>
              <a:buNone/>
            </a:pPr>
            <a:r>
              <a:rPr lang="en"/>
              <a:t>These smaller strings are called words.</a:t>
            </a:r>
            <a:endParaRPr/>
          </a:p>
          <a:p>
            <a:pPr indent="0" lvl="0" marL="0" rtl="0" algn="l">
              <a:spcBef>
                <a:spcPts val="1200"/>
              </a:spcBef>
              <a:spcAft>
                <a:spcPts val="0"/>
              </a:spcAft>
              <a:buNone/>
            </a:pPr>
            <a:r>
              <a:rPr lang="en"/>
              <a:t>• Each word is a separate entity: </a:t>
            </a:r>
            <a:endParaRPr/>
          </a:p>
          <a:p>
            <a:pPr indent="0" lvl="0" marL="0" rtl="0" algn="l">
              <a:spcBef>
                <a:spcPts val="1200"/>
              </a:spcBef>
              <a:spcAft>
                <a:spcPts val="0"/>
              </a:spcAft>
              <a:buClr>
                <a:schemeClr val="dk1"/>
              </a:buClr>
              <a:buSzPts val="1100"/>
              <a:buFont typeface="Arial"/>
              <a:buNone/>
            </a:pPr>
            <a:r>
              <a:rPr lang="en"/>
              <a:t>The first word is the program to be executed and all following </a:t>
            </a:r>
            <a:r>
              <a:rPr lang="en"/>
              <a:t>words are </a:t>
            </a:r>
            <a:r>
              <a:rPr lang="en"/>
              <a:t>arguments to this command</a:t>
            </a:r>
            <a:endParaRPr/>
          </a:p>
          <a:p>
            <a:pPr indent="0" lvl="0" marL="0" rtl="0" algn="l">
              <a:spcBef>
                <a:spcPts val="1200"/>
              </a:spcBef>
              <a:spcAft>
                <a:spcPts val="1200"/>
              </a:spcAft>
              <a:buNone/>
            </a:pPr>
            <a:r>
              <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11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Word splitting and quoting</a:t>
            </a:r>
            <a:endParaRPr/>
          </a:p>
        </p:txBody>
      </p:sp>
      <p:sp>
        <p:nvSpPr>
          <p:cNvPr id="736" name="Google Shape;736;p11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en"/>
              <a:t>Examples:</a:t>
            </a:r>
            <a:endParaRPr/>
          </a:p>
          <a:p>
            <a:pPr indent="0" lvl="0" marL="0" rtl="0" algn="l">
              <a:spcBef>
                <a:spcPts val="1200"/>
              </a:spcBef>
              <a:spcAft>
                <a:spcPts val="0"/>
              </a:spcAft>
              <a:buNone/>
            </a:pPr>
            <a:r>
              <a:rPr lang="en"/>
              <a:t>When the shell encounters the command line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it first substitutes the commands and parameters: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ct val="61111"/>
              <a:buFont typeface="Arial"/>
              <a:buNone/>
            </a:pPr>
            <a:r>
              <a:rPr lang="en"/>
              <a:t>So the command executed is grep and it will be passed the five arguments search, 3, test, blubber, blub.</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737" name="Google Shape;737;p110"/>
          <p:cNvPicPr preferRelativeResize="0"/>
          <p:nvPr/>
        </p:nvPicPr>
        <p:blipFill>
          <a:blip r:embed="rId3">
            <a:alphaModFix/>
          </a:blip>
          <a:stretch>
            <a:fillRect/>
          </a:stretch>
        </p:blipFill>
        <p:spPr>
          <a:xfrm>
            <a:off x="311700" y="1903279"/>
            <a:ext cx="8371325" cy="350150"/>
          </a:xfrm>
          <a:prstGeom prst="rect">
            <a:avLst/>
          </a:prstGeom>
          <a:noFill/>
          <a:ln>
            <a:noFill/>
          </a:ln>
        </p:spPr>
      </p:pic>
      <p:pic>
        <p:nvPicPr>
          <p:cNvPr id="738" name="Google Shape;738;p110"/>
          <p:cNvPicPr preferRelativeResize="0"/>
          <p:nvPr/>
        </p:nvPicPr>
        <p:blipFill>
          <a:blip r:embed="rId4">
            <a:alphaModFix/>
          </a:blip>
          <a:stretch>
            <a:fillRect/>
          </a:stretch>
        </p:blipFill>
        <p:spPr>
          <a:xfrm>
            <a:off x="311700" y="2613975"/>
            <a:ext cx="8416901" cy="576500"/>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11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Word splitting and quoting</a:t>
            </a:r>
            <a:endParaRPr/>
          </a:p>
        </p:txBody>
      </p:sp>
      <p:sp>
        <p:nvSpPr>
          <p:cNvPr id="744" name="Google Shape;744;p11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a:t>
            </a:r>
            <a:r>
              <a:rPr lang="en"/>
              <a:t>f we want to prevent word splitting at certain parts of the commandline we need to quote by either the single quote ' or the double quote " , e.g.</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id="745" name="Google Shape;745;p111"/>
          <p:cNvPicPr preferRelativeResize="0"/>
          <p:nvPr/>
        </p:nvPicPr>
        <p:blipFill>
          <a:blip r:embed="rId3">
            <a:alphaModFix/>
          </a:blip>
          <a:stretch>
            <a:fillRect/>
          </a:stretch>
        </p:blipFill>
        <p:spPr>
          <a:xfrm>
            <a:off x="340875" y="2271150"/>
            <a:ext cx="9056375" cy="601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