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Lst>
  <p:sldSz cy="5143500" cx="9144000"/>
  <p:notesSz cx="6858000" cy="9144000"/>
  <p:embeddedFontLst>
    <p:embeddedFont>
      <p:font typeface="Economica"/>
      <p:regular r:id="rId109"/>
      <p:bold r:id="rId110"/>
      <p:italic r:id="rId111"/>
      <p:boldItalic r:id="rId112"/>
    </p:embeddedFont>
    <p:embeddedFont>
      <p:font typeface="Open Sans"/>
      <p:regular r:id="rId113"/>
      <p:bold r:id="rId114"/>
      <p:italic r:id="rId115"/>
      <p:boldItalic r:id="rId1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font" Target="fonts/Economica-regular.fntdata"/><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6" Type="http://schemas.openxmlformats.org/officeDocument/2006/relationships/font" Target="fonts/OpenSans-boldItalic.fntdata"/><Relationship Id="rId115" Type="http://schemas.openxmlformats.org/officeDocument/2006/relationships/font" Target="fonts/OpenSans-italic.fntdata"/><Relationship Id="rId15" Type="http://schemas.openxmlformats.org/officeDocument/2006/relationships/slide" Target="slides/slide10.xml"/><Relationship Id="rId110" Type="http://schemas.openxmlformats.org/officeDocument/2006/relationships/font" Target="fonts/Economica-bold.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OpenSans-bold.fntdata"/><Relationship Id="rId18" Type="http://schemas.openxmlformats.org/officeDocument/2006/relationships/slide" Target="slides/slide13.xml"/><Relationship Id="rId113" Type="http://schemas.openxmlformats.org/officeDocument/2006/relationships/font" Target="fonts/OpenSans-regular.fntdata"/><Relationship Id="rId112" Type="http://schemas.openxmlformats.org/officeDocument/2006/relationships/font" Target="fonts/Economica-boldItalic.fntdata"/><Relationship Id="rId111" Type="http://schemas.openxmlformats.org/officeDocument/2006/relationships/font" Target="fonts/Economica-italic.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893cf420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893cf420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e893cf420d_1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e893cf420d_1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e893cf420d_1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e893cf420d_1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e893cf420d_1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e893cf420d_1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e893cf420d_1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e893cf420d_1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893cf420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893cf420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893cf420d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893cf420d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893cf420d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893cf420d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893cf420d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893cf420d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893cf420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893cf420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893cf420d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893cf420d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893cf420d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893cf420d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893cf420d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893cf420d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893cf420d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893cf420d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893cf420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893cf420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893cf420d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893cf420d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893cf420d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893cf420d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893cf420d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893cf420d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893cf420d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893cf420d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7dbe850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7dbe850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893cf420d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893cf420d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893cf420d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893cf420d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893cf420d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893cf420d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893cf420d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893cf420d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893cf420d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893cf420d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893cf420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893cf420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893cf420d_1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893cf420d_1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893cf420d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893cf420d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893cf420d_1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e893cf420d_1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893cf420d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893cf420d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893cf420d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893cf420d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893cf420d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893cf420d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893cf420d_1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893cf420d_1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893cf420d_1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893cf420d_1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893cf420d_1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893cf420d_1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893cf420d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893cf420d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893cf420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893cf420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893cf420d_1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893cf420d_1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893cf420d_1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e893cf420d_1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893cf420d_1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e893cf420d_1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893cf420d_1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893cf420d_1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893cf420d_1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893cf420d_1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893cf420d_1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893cf420d_1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e893cf420d_1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e893cf420d_1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e893cf420d_1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e893cf420d_1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e893cf420d_1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e893cf420d_1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e893cf420d_1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e893cf420d_1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893cf420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893cf420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893cf420d_1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e893cf420d_1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e893cf420d_1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e893cf420d_1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e893cf420d_1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e893cf420d_1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e893cf420d_1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e893cf420d_1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e893cf420d_1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e893cf420d_1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e893cf420d_1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e893cf420d_1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893cf420d_1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e893cf420d_1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e893cf420d_1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e893cf420d_1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e893cf420d_1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e893cf420d_1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e893cf420d_1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e893cf420d_1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893cf420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893cf420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e893cf420d_1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e893cf420d_1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e893cf420d_1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e893cf420d_1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893cf420d_1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e893cf420d_1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e893cf420d_1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e893cf420d_1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e893cf420d_1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e893cf420d_1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e893cf420d_1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e893cf420d_1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e893cf420d_1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e893cf420d_1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e893cf420d_1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e893cf420d_1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e7dbe8504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e7dbe8504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e893cf420d_1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e893cf420d_1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893cf420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893cf420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e893cf420d_1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e893cf420d_1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e893cf420d_1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e893cf420d_1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e893cf420d_1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e893cf420d_1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e893cf420d_1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e893cf420d_1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e893cf420d_1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e893cf420d_1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e893cf420d_1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e893cf420d_1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e893cf420d_1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e893cf420d_1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e893cf420d_1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e893cf420d_1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e893cf420d_1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e893cf420d_1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e893cf420d_1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e893cf420d_1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893cf420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893cf420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e893cf420d_1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e893cf420d_1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e893cf420d_1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e893cf420d_1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e893cf420d_1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e893cf420d_1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e893cf420d_1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e893cf420d_1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e893cf420d_1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e893cf420d_1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e893cf420d_1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e893cf420d_1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e893cf420d_1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e893cf420d_1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e893cf420d_1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e893cf420d_1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e893cf420d_1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e893cf420d_1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e893cf420d_1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e893cf420d_1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893cf420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893cf420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e893cf420d_1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e893cf420d_1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e893cf420d_1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e893cf420d_1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e893cf420d_1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e893cf420d_1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e893cf420d_1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e893cf420d_1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e893cf420d_1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e893cf420d_1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e893cf420d_1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e893cf420d_1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e893cf420d_1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e893cf420d_1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e893cf420d_1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e893cf420d_1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e893cf420d_1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e893cf420d_1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e893cf420d_1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e893cf420d_1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90.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97.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94.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7.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9.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8.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2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0.png"/><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3.png"/><Relationship Id="rId4" Type="http://schemas.openxmlformats.org/officeDocument/2006/relationships/image" Target="../media/image57.png"/><Relationship Id="rId5" Type="http://schemas.openxmlformats.org/officeDocument/2006/relationships/image" Target="../media/image5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5.png"/><Relationship Id="rId4" Type="http://schemas.openxmlformats.org/officeDocument/2006/relationships/image" Target="../media/image59.png"/><Relationship Id="rId5" Type="http://schemas.openxmlformats.org/officeDocument/2006/relationships/image" Target="../media/image5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9.png"/><Relationship Id="rId4" Type="http://schemas.openxmlformats.org/officeDocument/2006/relationships/image" Target="../media/image5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6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6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6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6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6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6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71.png"/><Relationship Id="rId4" Type="http://schemas.openxmlformats.org/officeDocument/2006/relationships/image" Target="../media/image6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6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6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7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78.png"/><Relationship Id="rId4" Type="http://schemas.openxmlformats.org/officeDocument/2006/relationships/image" Target="../media/image7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6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7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7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7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80.png"/><Relationship Id="rId4" Type="http://schemas.openxmlformats.org/officeDocument/2006/relationships/image" Target="../media/image7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7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7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8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8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8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8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8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8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9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85.png"/><Relationship Id="rId4" Type="http://schemas.openxmlformats.org/officeDocument/2006/relationships/image" Target="../media/image9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8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9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9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8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9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Linux basics and </a:t>
            </a:r>
            <a:r>
              <a:rPr lang="en"/>
              <a:t>bash scripting</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Part 2</a:t>
            </a:r>
            <a:endParaRPr/>
          </a:p>
        </p:txBody>
      </p:sp>
      <p:sp>
        <p:nvSpPr>
          <p:cNvPr id="64" name="Google Shape;64;p13"/>
          <p:cNvSpPr txBox="1"/>
          <p:nvPr/>
        </p:nvSpPr>
        <p:spPr>
          <a:xfrm>
            <a:off x="5596925" y="4516150"/>
            <a:ext cx="352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aseline="-25000" lang="en" sz="1200">
                <a:latin typeface="Open Sans"/>
                <a:ea typeface="Open Sans"/>
                <a:cs typeface="Open Sans"/>
                <a:sym typeface="Open Sans"/>
              </a:rPr>
              <a:t>Based on https://michael-herbst.com/teaching/advanced-bash-scripting-2017/</a:t>
            </a:r>
            <a:endParaRPr baseline="-25000" sz="1200">
              <a:latin typeface="Open Sans"/>
              <a:ea typeface="Open Sans"/>
              <a:cs typeface="Open Sans"/>
              <a:sym typeface="Open Sans"/>
            </a:endParaRPr>
          </a:p>
          <a:p>
            <a:pPr indent="0" lvl="0" marL="0" rtl="0" algn="l">
              <a:spcBef>
                <a:spcPts val="0"/>
              </a:spcBef>
              <a:spcAft>
                <a:spcPts val="0"/>
              </a:spcAft>
              <a:buNone/>
            </a:pPr>
            <a:r>
              <a:t/>
            </a:r>
            <a:endParaRPr baseline="-25000" sz="12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Conditionals: if</a:t>
            </a:r>
            <a:endParaRPr/>
          </a:p>
        </p:txBody>
      </p:sp>
      <p:sp>
        <p:nvSpPr>
          <p:cNvPr id="128" name="Google Shape;128;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example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Outputs</a:t>
            </a:r>
            <a:endParaRPr/>
          </a:p>
          <a:p>
            <a:pPr indent="0" lvl="0" marL="0" rtl="0" algn="l">
              <a:spcBef>
                <a:spcPts val="1200"/>
              </a:spcBef>
              <a:spcAft>
                <a:spcPts val="1200"/>
              </a:spcAft>
              <a:buNone/>
            </a:pPr>
            <a:r>
              <a:t/>
            </a:r>
            <a:endParaRPr/>
          </a:p>
        </p:txBody>
      </p:sp>
      <p:pic>
        <p:nvPicPr>
          <p:cNvPr id="129" name="Google Shape;129;p22"/>
          <p:cNvPicPr preferRelativeResize="0"/>
          <p:nvPr/>
        </p:nvPicPr>
        <p:blipFill>
          <a:blip r:embed="rId3">
            <a:alphaModFix/>
          </a:blip>
          <a:stretch>
            <a:fillRect/>
          </a:stretch>
        </p:blipFill>
        <p:spPr>
          <a:xfrm>
            <a:off x="904173" y="1842927"/>
            <a:ext cx="6615799" cy="1314625"/>
          </a:xfrm>
          <a:prstGeom prst="rect">
            <a:avLst/>
          </a:prstGeom>
          <a:noFill/>
          <a:ln>
            <a:noFill/>
          </a:ln>
        </p:spPr>
      </p:pic>
      <p:pic>
        <p:nvPicPr>
          <p:cNvPr id="130" name="Google Shape;130;p22"/>
          <p:cNvPicPr preferRelativeResize="0"/>
          <p:nvPr/>
        </p:nvPicPr>
        <p:blipFill>
          <a:blip r:embed="rId4">
            <a:alphaModFix/>
          </a:blip>
          <a:stretch>
            <a:fillRect/>
          </a:stretch>
        </p:blipFill>
        <p:spPr>
          <a:xfrm>
            <a:off x="724825" y="3652850"/>
            <a:ext cx="7084750" cy="64302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1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second look at parameter expansion</a:t>
            </a:r>
            <a:endParaRPr/>
          </a:p>
        </p:txBody>
      </p:sp>
      <p:sp>
        <p:nvSpPr>
          <p:cNvPr id="755" name="Google Shape;755;p11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Example:</a:t>
            </a:r>
            <a:endParaRPr/>
          </a:p>
        </p:txBody>
      </p:sp>
      <p:pic>
        <p:nvPicPr>
          <p:cNvPr id="756" name="Google Shape;756;p112"/>
          <p:cNvPicPr preferRelativeResize="0"/>
          <p:nvPr/>
        </p:nvPicPr>
        <p:blipFill>
          <a:blip r:embed="rId3">
            <a:alphaModFix/>
          </a:blip>
          <a:stretch>
            <a:fillRect/>
          </a:stretch>
        </p:blipFill>
        <p:spPr>
          <a:xfrm>
            <a:off x="2153763" y="1290625"/>
            <a:ext cx="5629275" cy="25622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1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second look at parameter expansion</a:t>
            </a:r>
            <a:endParaRPr/>
          </a:p>
        </p:txBody>
      </p:sp>
      <p:sp>
        <p:nvSpPr>
          <p:cNvPr id="762" name="Google Shape;762;p11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pattern substitution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parameter is expanded and the longest match of pattern is replaced by string </a:t>
            </a:r>
            <a:endParaRPr/>
          </a:p>
          <a:p>
            <a:pPr indent="0" lvl="0" marL="0" rtl="0" algn="l">
              <a:spcBef>
                <a:spcPts val="1200"/>
              </a:spcBef>
              <a:spcAft>
                <a:spcPts val="0"/>
              </a:spcAft>
              <a:buNone/>
            </a:pPr>
            <a:r>
              <a:rPr lang="en"/>
              <a:t>Normally only the first match is replaced. </a:t>
            </a:r>
            <a:endParaRPr/>
          </a:p>
          <a:p>
            <a:pPr indent="0" lvl="0" marL="0" rtl="0" algn="l">
              <a:spcBef>
                <a:spcPts val="1200"/>
              </a:spcBef>
              <a:spcAft>
                <a:spcPts val="0"/>
              </a:spcAft>
              <a:buClr>
                <a:schemeClr val="dk1"/>
              </a:buClr>
              <a:buSzPts val="1100"/>
              <a:buFont typeface="Arial"/>
              <a:buNone/>
            </a:pPr>
            <a:r>
              <a:rPr lang="en"/>
              <a:t>If the second — global — version is used, however, all occurrences of pattern are replaced by string .</a:t>
            </a:r>
            <a:endParaRPr/>
          </a:p>
          <a:p>
            <a:pPr indent="0" lvl="0" marL="0" rtl="0" algn="l">
              <a:spcBef>
                <a:spcPts val="1200"/>
              </a:spcBef>
              <a:spcAft>
                <a:spcPts val="1200"/>
              </a:spcAft>
              <a:buNone/>
            </a:pPr>
            <a:r>
              <a:t/>
            </a:r>
            <a:endParaRPr/>
          </a:p>
        </p:txBody>
      </p:sp>
      <p:pic>
        <p:nvPicPr>
          <p:cNvPr id="763" name="Google Shape;763;p113"/>
          <p:cNvPicPr preferRelativeResize="0"/>
          <p:nvPr/>
        </p:nvPicPr>
        <p:blipFill>
          <a:blip r:embed="rId3">
            <a:alphaModFix/>
          </a:blip>
          <a:stretch>
            <a:fillRect/>
          </a:stretch>
        </p:blipFill>
        <p:spPr>
          <a:xfrm>
            <a:off x="980750" y="1809925"/>
            <a:ext cx="7257050" cy="56597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1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second look at parameter expansion</a:t>
            </a:r>
            <a:endParaRPr/>
          </a:p>
        </p:txBody>
      </p:sp>
      <p:sp>
        <p:nvSpPr>
          <p:cNvPr id="769" name="Google Shape;769;p1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0" name="Google Shape;770;p114"/>
          <p:cNvPicPr preferRelativeResize="0"/>
          <p:nvPr/>
        </p:nvPicPr>
        <p:blipFill>
          <a:blip r:embed="rId3">
            <a:alphaModFix/>
          </a:blip>
          <a:stretch>
            <a:fillRect/>
          </a:stretch>
        </p:blipFill>
        <p:spPr>
          <a:xfrm>
            <a:off x="1752600" y="1225213"/>
            <a:ext cx="5638800" cy="307657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15"/>
          <p:cNvSpPr txBox="1"/>
          <p:nvPr>
            <p:ph type="title"/>
          </p:nvPr>
        </p:nvSpPr>
        <p:spPr>
          <a:xfrm>
            <a:off x="311700" y="957125"/>
            <a:ext cx="8520600" cy="212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1"/>
              </a:buClr>
              <a:buSzPts val="990"/>
              <a:buFont typeface="Arial"/>
              <a:buNone/>
            </a:pPr>
            <a:r>
              <a:rPr lang="en"/>
              <a:t>Exercise!</a:t>
            </a:r>
            <a:endParaRPr/>
          </a:p>
        </p:txBody>
      </p:sp>
      <p:sp>
        <p:nvSpPr>
          <p:cNvPr id="776" name="Google Shape;776;p115"/>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Exercise 5.6</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Conditionals: if</a:t>
            </a:r>
            <a:endParaRPr/>
          </a:p>
        </p:txBody>
      </p:sp>
      <p:sp>
        <p:nvSpPr>
          <p:cNvPr id="136" name="Google Shape;136;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An extended syntax with optional else and elif (else-if) blocks is also available: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
              <a:t>• Again first the if-list is executed</a:t>
            </a:r>
            <a:endParaRPr/>
          </a:p>
          <a:p>
            <a:pPr indent="0" lvl="0" marL="457200" rtl="0" algn="l">
              <a:spcBef>
                <a:spcPts val="1200"/>
              </a:spcBef>
              <a:spcAft>
                <a:spcPts val="0"/>
              </a:spcAft>
              <a:buClr>
                <a:schemeClr val="dk1"/>
              </a:buClr>
              <a:buSzPct val="61111"/>
              <a:buFont typeface="Arial"/>
              <a:buNone/>
            </a:pPr>
            <a:r>
              <a:rPr lang="en"/>
              <a:t>• If the return code is 0 (the condition is true) the first then-list is executed</a:t>
            </a:r>
            <a:endParaRPr/>
          </a:p>
          <a:p>
            <a:pPr indent="0" lvl="0" marL="0" rtl="0" algn="l">
              <a:spcBef>
                <a:spcPts val="1200"/>
              </a:spcBef>
              <a:spcAft>
                <a:spcPts val="0"/>
              </a:spcAft>
              <a:buClr>
                <a:schemeClr val="dk1"/>
              </a:buClr>
              <a:buSzPct val="61111"/>
              <a:buFont typeface="Arial"/>
              <a:buNone/>
            </a:pPr>
            <a:r>
              <a:rPr lang="en"/>
              <a:t>• Otherwise the elif-list s are executed in turn. </a:t>
            </a:r>
            <a:endParaRPr/>
          </a:p>
          <a:p>
            <a:pPr indent="0" lvl="0" marL="0" rtl="0" algn="l">
              <a:spcBef>
                <a:spcPts val="1200"/>
              </a:spcBef>
              <a:spcAft>
                <a:spcPts val="0"/>
              </a:spcAft>
              <a:buClr>
                <a:schemeClr val="dk1"/>
              </a:buClr>
              <a:buSzPct val="61111"/>
              <a:buFont typeface="Arial"/>
              <a:buNone/>
            </a:pPr>
            <a:r>
              <a:rPr lang="en"/>
              <a:t>• Otherwise, the else-list is executed.</a:t>
            </a:r>
            <a:endParaRPr/>
          </a:p>
          <a:p>
            <a:pPr indent="0" lvl="0" marL="0" rtl="0" algn="l">
              <a:spcBef>
                <a:spcPts val="1200"/>
              </a:spcBef>
              <a:spcAft>
                <a:spcPts val="1200"/>
              </a:spcAft>
              <a:buNone/>
            </a:pPr>
            <a:r>
              <a:rPr lang="en"/>
              <a:t>• The exit status of the whole if-command is the exit status of the last command executed, or zero if no condition tested true</a:t>
            </a:r>
            <a:endParaRPr/>
          </a:p>
        </p:txBody>
      </p:sp>
      <p:pic>
        <p:nvPicPr>
          <p:cNvPr id="137" name="Google Shape;137;p23"/>
          <p:cNvPicPr preferRelativeResize="0"/>
          <p:nvPr/>
        </p:nvPicPr>
        <p:blipFill>
          <a:blip r:embed="rId3">
            <a:alphaModFix/>
          </a:blip>
          <a:stretch>
            <a:fillRect/>
          </a:stretch>
        </p:blipFill>
        <p:spPr>
          <a:xfrm>
            <a:off x="1046675" y="1502625"/>
            <a:ext cx="6667375" cy="1457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83100" y="-1412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Conditionals: if</a:t>
            </a:r>
            <a:endParaRPr/>
          </a:p>
        </p:txBody>
      </p:sp>
      <p:sp>
        <p:nvSpPr>
          <p:cNvPr id="143" name="Google Shape;143;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Another example</a:t>
            </a:r>
            <a:endParaRPr/>
          </a:p>
        </p:txBody>
      </p:sp>
      <p:pic>
        <p:nvPicPr>
          <p:cNvPr id="144" name="Google Shape;144;p24"/>
          <p:cNvPicPr preferRelativeResize="0"/>
          <p:nvPr/>
        </p:nvPicPr>
        <p:blipFill>
          <a:blip r:embed="rId3">
            <a:alphaModFix/>
          </a:blip>
          <a:stretch>
            <a:fillRect/>
          </a:stretch>
        </p:blipFill>
        <p:spPr>
          <a:xfrm>
            <a:off x="2984505" y="9168"/>
            <a:ext cx="5357275" cy="2952475"/>
          </a:xfrm>
          <a:prstGeom prst="rect">
            <a:avLst/>
          </a:prstGeom>
          <a:noFill/>
          <a:ln>
            <a:noFill/>
          </a:ln>
        </p:spPr>
      </p:pic>
      <p:pic>
        <p:nvPicPr>
          <p:cNvPr id="145" name="Google Shape;145;p24"/>
          <p:cNvPicPr preferRelativeResize="0"/>
          <p:nvPr/>
        </p:nvPicPr>
        <p:blipFill>
          <a:blip r:embed="rId4">
            <a:alphaModFix/>
          </a:blip>
          <a:stretch>
            <a:fillRect/>
          </a:stretch>
        </p:blipFill>
        <p:spPr>
          <a:xfrm>
            <a:off x="2971638" y="2809613"/>
            <a:ext cx="5895975" cy="200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Conditionals: if</a:t>
            </a:r>
            <a:endParaRPr/>
          </a:p>
        </p:txBody>
      </p:sp>
      <p:sp>
        <p:nvSpPr>
          <p:cNvPr id="151" name="Google Shape;151;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run with arg "date" produces the output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when run with arg "4_control_io/more_ifexamples.sh"</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when run with arg "/nonexistent"</a:t>
            </a:r>
            <a:endParaRPr/>
          </a:p>
        </p:txBody>
      </p:sp>
      <p:pic>
        <p:nvPicPr>
          <p:cNvPr id="152" name="Google Shape;152;p25"/>
          <p:cNvPicPr preferRelativeResize="0"/>
          <p:nvPr/>
        </p:nvPicPr>
        <p:blipFill>
          <a:blip r:embed="rId3">
            <a:alphaModFix/>
          </a:blip>
          <a:stretch>
            <a:fillRect/>
          </a:stretch>
        </p:blipFill>
        <p:spPr>
          <a:xfrm>
            <a:off x="409225" y="1713600"/>
            <a:ext cx="5910193" cy="514350"/>
          </a:xfrm>
          <a:prstGeom prst="rect">
            <a:avLst/>
          </a:prstGeom>
          <a:noFill/>
          <a:ln>
            <a:noFill/>
          </a:ln>
        </p:spPr>
      </p:pic>
      <p:pic>
        <p:nvPicPr>
          <p:cNvPr id="153" name="Google Shape;153;p25"/>
          <p:cNvPicPr preferRelativeResize="0"/>
          <p:nvPr/>
        </p:nvPicPr>
        <p:blipFill>
          <a:blip r:embed="rId4">
            <a:alphaModFix/>
          </a:blip>
          <a:stretch>
            <a:fillRect/>
          </a:stretch>
        </p:blipFill>
        <p:spPr>
          <a:xfrm>
            <a:off x="377462" y="2587750"/>
            <a:ext cx="6054999" cy="553150"/>
          </a:xfrm>
          <a:prstGeom prst="rect">
            <a:avLst/>
          </a:prstGeom>
          <a:noFill/>
          <a:ln>
            <a:noFill/>
          </a:ln>
        </p:spPr>
      </p:pic>
      <p:pic>
        <p:nvPicPr>
          <p:cNvPr id="154" name="Google Shape;154;p25"/>
          <p:cNvPicPr preferRelativeResize="0"/>
          <p:nvPr/>
        </p:nvPicPr>
        <p:blipFill>
          <a:blip r:embed="rId5">
            <a:alphaModFix/>
          </a:blip>
          <a:stretch>
            <a:fillRect/>
          </a:stretch>
        </p:blipFill>
        <p:spPr>
          <a:xfrm>
            <a:off x="409225" y="3582575"/>
            <a:ext cx="5810250" cy="514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Conditionals: if</a:t>
            </a:r>
            <a:endParaRPr/>
          </a:p>
        </p:txBody>
      </p:sp>
      <p:sp>
        <p:nvSpPr>
          <p:cNvPr id="160" name="Google Shape;160;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 general convention is to have tests in the if-list and actions in the then-list for clarity. </a:t>
            </a:r>
            <a:endParaRPr/>
          </a:p>
          <a:p>
            <a:pPr indent="0" lvl="0" marL="0" rtl="0" algn="l">
              <a:spcBef>
                <a:spcPts val="1200"/>
              </a:spcBef>
              <a:spcAft>
                <a:spcPts val="0"/>
              </a:spcAft>
              <a:buNone/>
            </a:pPr>
            <a:r>
              <a:rPr lang="en"/>
              <a:t>Compare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And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It is easy to overlook the </a:t>
            </a:r>
            <a:r>
              <a:rPr b="1" lang="en"/>
              <a:t>mv</a:t>
            </a:r>
            <a:r>
              <a:rPr lang="en"/>
              <a:t> or the </a:t>
            </a:r>
            <a:r>
              <a:rPr b="1" lang="en"/>
              <a:t>exit</a:t>
            </a:r>
            <a:r>
              <a:rPr lang="en"/>
              <a:t> commands in such scripts.</a:t>
            </a:r>
            <a:endParaRPr/>
          </a:p>
        </p:txBody>
      </p:sp>
      <p:pic>
        <p:nvPicPr>
          <p:cNvPr id="161" name="Google Shape;161;p26"/>
          <p:cNvPicPr preferRelativeResize="0"/>
          <p:nvPr/>
        </p:nvPicPr>
        <p:blipFill>
          <a:blip r:embed="rId3">
            <a:alphaModFix/>
          </a:blip>
          <a:stretch>
            <a:fillRect/>
          </a:stretch>
        </p:blipFill>
        <p:spPr>
          <a:xfrm>
            <a:off x="1547813" y="1990725"/>
            <a:ext cx="5895975" cy="857250"/>
          </a:xfrm>
          <a:prstGeom prst="rect">
            <a:avLst/>
          </a:prstGeom>
          <a:noFill/>
          <a:ln>
            <a:noFill/>
          </a:ln>
        </p:spPr>
      </p:pic>
      <p:pic>
        <p:nvPicPr>
          <p:cNvPr id="162" name="Google Shape;162;p26"/>
          <p:cNvPicPr preferRelativeResize="0"/>
          <p:nvPr/>
        </p:nvPicPr>
        <p:blipFill>
          <a:blip r:embed="rId4">
            <a:alphaModFix/>
          </a:blip>
          <a:stretch>
            <a:fillRect/>
          </a:stretch>
        </p:blipFill>
        <p:spPr>
          <a:xfrm>
            <a:off x="1557338" y="3110688"/>
            <a:ext cx="5876925" cy="771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Loops: while</a:t>
            </a:r>
            <a:endParaRPr/>
          </a:p>
        </p:txBody>
      </p:sp>
      <p:sp>
        <p:nvSpPr>
          <p:cNvPr id="168" name="Google Shape;168;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syntax:</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 list1 and list2 are executed in turn as long as the last command in list1 gives a zero return code.</a:t>
            </a:r>
            <a:endParaRPr/>
          </a:p>
          <a:p>
            <a:pPr indent="0" lvl="0" marL="0" rtl="0" algn="l">
              <a:spcBef>
                <a:spcPts val="1200"/>
              </a:spcBef>
              <a:spcAft>
                <a:spcPts val="1200"/>
              </a:spcAft>
              <a:buNone/>
            </a:pPr>
            <a:r>
              <a:t/>
            </a:r>
            <a:endParaRPr/>
          </a:p>
        </p:txBody>
      </p:sp>
      <p:pic>
        <p:nvPicPr>
          <p:cNvPr id="169" name="Google Shape;169;p27"/>
          <p:cNvPicPr preferRelativeResize="0"/>
          <p:nvPr/>
        </p:nvPicPr>
        <p:blipFill>
          <a:blip r:embed="rId3">
            <a:alphaModFix/>
          </a:blip>
          <a:stretch>
            <a:fillRect/>
          </a:stretch>
        </p:blipFill>
        <p:spPr>
          <a:xfrm>
            <a:off x="454200" y="1809925"/>
            <a:ext cx="5569446" cy="259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Loops: while</a:t>
            </a:r>
            <a:endParaRPr/>
          </a:p>
        </p:txBody>
      </p:sp>
      <p:sp>
        <p:nvSpPr>
          <p:cNvPr id="175" name="Google Shape;175;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output is is in the</a:t>
            </a:r>
            <a:endParaRPr/>
          </a:p>
          <a:p>
            <a:pPr indent="0" lvl="0" marL="0" rtl="0" algn="l">
              <a:spcBef>
                <a:spcPts val="1200"/>
              </a:spcBef>
              <a:spcAft>
                <a:spcPts val="1200"/>
              </a:spcAft>
              <a:buNone/>
            </a:pPr>
            <a:r>
              <a:rPr lang="en"/>
              <a:t>slide</a:t>
            </a:r>
            <a:endParaRPr/>
          </a:p>
        </p:txBody>
      </p:sp>
      <p:pic>
        <p:nvPicPr>
          <p:cNvPr id="176" name="Google Shape;176;p28"/>
          <p:cNvPicPr preferRelativeResize="0"/>
          <p:nvPr/>
        </p:nvPicPr>
        <p:blipFill>
          <a:blip r:embed="rId3">
            <a:alphaModFix/>
          </a:blip>
          <a:stretch>
            <a:fillRect/>
          </a:stretch>
        </p:blipFill>
        <p:spPr>
          <a:xfrm>
            <a:off x="2731913" y="64375"/>
            <a:ext cx="5991225" cy="451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Loops: while</a:t>
            </a:r>
            <a:endParaRPr/>
          </a:p>
        </p:txBody>
      </p:sp>
      <p:sp>
        <p:nvSpPr>
          <p:cNvPr id="182" name="Google Shape;182;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29"/>
          <p:cNvPicPr preferRelativeResize="0"/>
          <p:nvPr/>
        </p:nvPicPr>
        <p:blipFill>
          <a:blip r:embed="rId3">
            <a:alphaModFix/>
          </a:blip>
          <a:stretch>
            <a:fillRect/>
          </a:stretch>
        </p:blipFill>
        <p:spPr>
          <a:xfrm>
            <a:off x="1693425" y="1298750"/>
            <a:ext cx="5962650" cy="2867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Loops: while</a:t>
            </a:r>
            <a:endParaRPr/>
          </a:p>
        </p:txBody>
      </p:sp>
      <p:sp>
        <p:nvSpPr>
          <p:cNvPr id="189" name="Google Shape;189;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stop the execution of a loop using the break command. </a:t>
            </a:r>
            <a:endParaRPr/>
          </a:p>
          <a:p>
            <a:pPr indent="0" lvl="0" marL="0" rtl="0" algn="l">
              <a:spcBef>
                <a:spcPts val="1200"/>
              </a:spcBef>
              <a:spcAft>
                <a:spcPts val="1200"/>
              </a:spcAft>
              <a:buNone/>
            </a:pPr>
            <a:r>
              <a:rPr lang="en"/>
              <a:t>This will only exit the innermost loop.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Loops: while</a:t>
            </a:r>
            <a:endParaRPr/>
          </a:p>
        </p:txBody>
      </p:sp>
      <p:sp>
        <p:nvSpPr>
          <p:cNvPr id="195" name="Google Shape;195;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 in the next</a:t>
            </a:r>
            <a:endParaRPr/>
          </a:p>
          <a:p>
            <a:pPr indent="0" lvl="0" marL="0" rtl="0" algn="l">
              <a:spcBef>
                <a:spcPts val="1200"/>
              </a:spcBef>
              <a:spcAft>
                <a:spcPts val="1200"/>
              </a:spcAft>
              <a:buNone/>
            </a:pPr>
            <a:r>
              <a:rPr lang="en"/>
              <a:t>slide</a:t>
            </a:r>
            <a:endParaRPr/>
          </a:p>
        </p:txBody>
      </p:sp>
      <p:pic>
        <p:nvPicPr>
          <p:cNvPr id="196" name="Google Shape;196;p31"/>
          <p:cNvPicPr preferRelativeResize="0"/>
          <p:nvPr/>
        </p:nvPicPr>
        <p:blipFill>
          <a:blip r:embed="rId3">
            <a:alphaModFix/>
          </a:blip>
          <a:stretch>
            <a:fillRect/>
          </a:stretch>
        </p:blipFill>
        <p:spPr>
          <a:xfrm>
            <a:off x="2631150" y="672525"/>
            <a:ext cx="6000750" cy="369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Control structures and</a:t>
            </a:r>
            <a:endParaRPr/>
          </a:p>
          <a:p>
            <a:pPr indent="0" lvl="0" marL="0" rtl="0" algn="ctr">
              <a:spcBef>
                <a:spcPts val="0"/>
              </a:spcBef>
              <a:spcAft>
                <a:spcPts val="0"/>
              </a:spcAft>
              <a:buNone/>
            </a:pPr>
            <a:r>
              <a:rPr lang="en"/>
              <a:t>Input/Output</a:t>
            </a:r>
            <a:endParaRPr/>
          </a:p>
        </p:txBody>
      </p:sp>
      <p:sp>
        <p:nvSpPr>
          <p:cNvPr id="70" name="Google Shape;70;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71" name="Google Shape;71;p14"/>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Part 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Loops: while</a:t>
            </a:r>
            <a:endParaRPr/>
          </a:p>
        </p:txBody>
      </p:sp>
      <p:sp>
        <p:nvSpPr>
          <p:cNvPr id="202" name="Google Shape;202;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32"/>
          <p:cNvPicPr preferRelativeResize="0"/>
          <p:nvPr/>
        </p:nvPicPr>
        <p:blipFill>
          <a:blip r:embed="rId3">
            <a:alphaModFix/>
          </a:blip>
          <a:stretch>
            <a:fillRect/>
          </a:stretch>
        </p:blipFill>
        <p:spPr>
          <a:xfrm>
            <a:off x="1069800" y="1371925"/>
            <a:ext cx="7004400" cy="2590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Loops: while</a:t>
            </a:r>
            <a:endParaRPr/>
          </a:p>
        </p:txBody>
      </p:sp>
      <p:sp>
        <p:nvSpPr>
          <p:cNvPr id="209" name="Google Shape;209;p3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also exists the command </a:t>
            </a:r>
            <a:r>
              <a:rPr b="1" lang="en"/>
              <a:t>continue</a:t>
            </a:r>
            <a:r>
              <a:rPr lang="en"/>
              <a:t> which jumps straight to the beginning of the next iteration, </a:t>
            </a:r>
            <a:endParaRPr/>
          </a:p>
          <a:p>
            <a:pPr indent="0" lvl="0" marL="0" rtl="0" algn="l">
              <a:spcBef>
                <a:spcPts val="1200"/>
              </a:spcBef>
              <a:spcAft>
                <a:spcPts val="0"/>
              </a:spcAft>
              <a:buClr>
                <a:schemeClr val="dk1"/>
              </a:buClr>
              <a:buSzPts val="1100"/>
              <a:buFont typeface="Arial"/>
              <a:buNone/>
            </a:pPr>
            <a:r>
              <a:rPr lang="en"/>
              <a:t>i.e. list1 is evaluated once again and if it is true, list2 and so fourth.</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11700" y="111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Loops: while</a:t>
            </a:r>
            <a:endParaRPr/>
          </a:p>
        </p:txBody>
      </p:sp>
      <p:sp>
        <p:nvSpPr>
          <p:cNvPr id="215" name="Google Shape;215;p34"/>
          <p:cNvSpPr txBox="1"/>
          <p:nvPr>
            <p:ph idx="1" type="body"/>
          </p:nvPr>
        </p:nvSpPr>
        <p:spPr>
          <a:xfrm>
            <a:off x="311700" y="7680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continue command allows to skip some instructions in a loop.</a:t>
            </a:r>
            <a:endParaRPr/>
          </a:p>
          <a:p>
            <a:pPr indent="0" lvl="0" marL="0" rtl="0" algn="l">
              <a:spcBef>
                <a:spcPts val="1200"/>
              </a:spcBef>
              <a:spcAft>
                <a:spcPts val="0"/>
              </a:spcAft>
              <a:buNone/>
            </a:pPr>
            <a:r>
              <a:rPr lang="en"/>
              <a:t>Output in the next</a:t>
            </a:r>
            <a:endParaRPr/>
          </a:p>
          <a:p>
            <a:pPr indent="0" lvl="0" marL="0" rtl="0" algn="l">
              <a:spcBef>
                <a:spcPts val="1200"/>
              </a:spcBef>
              <a:spcAft>
                <a:spcPts val="1200"/>
              </a:spcAft>
              <a:buNone/>
            </a:pPr>
            <a:r>
              <a:rPr lang="en"/>
              <a:t>slide</a:t>
            </a:r>
            <a:endParaRPr/>
          </a:p>
        </p:txBody>
      </p:sp>
      <p:pic>
        <p:nvPicPr>
          <p:cNvPr id="216" name="Google Shape;216;p34"/>
          <p:cNvPicPr preferRelativeResize="0"/>
          <p:nvPr/>
        </p:nvPicPr>
        <p:blipFill>
          <a:blip r:embed="rId3">
            <a:alphaModFix/>
          </a:blip>
          <a:stretch>
            <a:fillRect/>
          </a:stretch>
        </p:blipFill>
        <p:spPr>
          <a:xfrm>
            <a:off x="2442838" y="1203513"/>
            <a:ext cx="5838825" cy="3743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Loops: while</a:t>
            </a:r>
            <a:endParaRPr/>
          </a:p>
        </p:txBody>
      </p:sp>
      <p:sp>
        <p:nvSpPr>
          <p:cNvPr id="222" name="Google Shape;222;p3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3" name="Google Shape;223;p35"/>
          <p:cNvPicPr preferRelativeResize="0"/>
          <p:nvPr/>
        </p:nvPicPr>
        <p:blipFill>
          <a:blip r:embed="rId3">
            <a:alphaModFix/>
          </a:blip>
          <a:stretch>
            <a:fillRect/>
          </a:stretch>
        </p:blipFill>
        <p:spPr>
          <a:xfrm>
            <a:off x="680302" y="1328552"/>
            <a:ext cx="7099850" cy="2928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11700" y="957125"/>
            <a:ext cx="8520600" cy="212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Exercise!</a:t>
            </a:r>
            <a:endParaRPr/>
          </a:p>
        </p:txBody>
      </p:sp>
      <p:sp>
        <p:nvSpPr>
          <p:cNvPr id="229" name="Google Shape;229;p36"/>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Exercises 4.1 - 4.5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Loops: for</a:t>
            </a:r>
            <a:endParaRPr/>
          </a:p>
        </p:txBody>
      </p:sp>
      <p:sp>
        <p:nvSpPr>
          <p:cNvPr id="235" name="Google Shape;235;p3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syntax: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 The variable </a:t>
            </a:r>
            <a:r>
              <a:rPr b="1" lang="en"/>
              <a:t>name</a:t>
            </a:r>
            <a:r>
              <a:rPr lang="en"/>
              <a:t> is subsequently set to all word s following in and the full list executed each time</a:t>
            </a:r>
            <a:endParaRPr/>
          </a:p>
          <a:p>
            <a:pPr indent="0" lvl="0" marL="0" rtl="0" algn="l">
              <a:spcBef>
                <a:spcPts val="1200"/>
              </a:spcBef>
              <a:spcAft>
                <a:spcPts val="1200"/>
              </a:spcAft>
              <a:buNone/>
            </a:pPr>
            <a:r>
              <a:t/>
            </a:r>
            <a:endParaRPr/>
          </a:p>
        </p:txBody>
      </p:sp>
      <p:pic>
        <p:nvPicPr>
          <p:cNvPr id="236" name="Google Shape;236;p37"/>
          <p:cNvPicPr preferRelativeResize="0"/>
          <p:nvPr/>
        </p:nvPicPr>
        <p:blipFill>
          <a:blip r:embed="rId3">
            <a:alphaModFix/>
          </a:blip>
          <a:stretch>
            <a:fillRect/>
          </a:stretch>
        </p:blipFill>
        <p:spPr>
          <a:xfrm>
            <a:off x="311700" y="1997075"/>
            <a:ext cx="8710250" cy="42240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Loops: for</a:t>
            </a:r>
            <a:endParaRPr/>
          </a:p>
        </p:txBody>
      </p:sp>
      <p:sp>
        <p:nvSpPr>
          <p:cNvPr id="242" name="Google Shape;242;p3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 in the</a:t>
            </a:r>
            <a:endParaRPr/>
          </a:p>
          <a:p>
            <a:pPr indent="0" lvl="0" marL="0" rtl="0" algn="l">
              <a:spcBef>
                <a:spcPts val="1200"/>
              </a:spcBef>
              <a:spcAft>
                <a:spcPts val="1200"/>
              </a:spcAft>
              <a:buNone/>
            </a:pPr>
            <a:r>
              <a:rPr lang="en"/>
              <a:t>Next slide</a:t>
            </a:r>
            <a:endParaRPr/>
          </a:p>
        </p:txBody>
      </p:sp>
      <p:pic>
        <p:nvPicPr>
          <p:cNvPr id="243" name="Google Shape;243;p38"/>
          <p:cNvPicPr preferRelativeResize="0"/>
          <p:nvPr/>
        </p:nvPicPr>
        <p:blipFill>
          <a:blip r:embed="rId3">
            <a:alphaModFix/>
          </a:blip>
          <a:stretch>
            <a:fillRect/>
          </a:stretch>
        </p:blipFill>
        <p:spPr>
          <a:xfrm>
            <a:off x="2002625" y="1097675"/>
            <a:ext cx="6862899" cy="2768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Loops: for</a:t>
            </a:r>
            <a:endParaRPr/>
          </a:p>
        </p:txBody>
      </p:sp>
      <p:sp>
        <p:nvSpPr>
          <p:cNvPr id="249" name="Google Shape;249;p3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0" name="Google Shape;250;p39"/>
          <p:cNvPicPr preferRelativeResize="0"/>
          <p:nvPr/>
        </p:nvPicPr>
        <p:blipFill>
          <a:blip r:embed="rId3">
            <a:alphaModFix/>
          </a:blip>
          <a:stretch>
            <a:fillRect/>
          </a:stretch>
        </p:blipFill>
        <p:spPr>
          <a:xfrm>
            <a:off x="806775" y="1335425"/>
            <a:ext cx="7137949" cy="2196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Loops: for</a:t>
            </a:r>
            <a:endParaRPr/>
          </a:p>
        </p:txBody>
      </p:sp>
      <p:sp>
        <p:nvSpPr>
          <p:cNvPr id="256" name="Google Shape;256;p4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We can again use </a:t>
            </a:r>
            <a:r>
              <a:rPr b="1" lang="en"/>
              <a:t>break</a:t>
            </a:r>
            <a:r>
              <a:rPr lang="en"/>
              <a:t> or </a:t>
            </a:r>
            <a:r>
              <a:rPr b="1" lang="en"/>
              <a:t>continue</a:t>
            </a:r>
            <a:r>
              <a:rPr lang="en"/>
              <a:t> in order to skip some executions of the loops: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Output In next</a:t>
            </a:r>
            <a:endParaRPr/>
          </a:p>
          <a:p>
            <a:pPr indent="0" lvl="0" marL="0" rtl="0" algn="l">
              <a:spcBef>
                <a:spcPts val="1200"/>
              </a:spcBef>
              <a:spcAft>
                <a:spcPts val="0"/>
              </a:spcAft>
              <a:buNone/>
            </a:pPr>
            <a:r>
              <a:rPr lang="en"/>
              <a:t>slide</a:t>
            </a:r>
            <a:endParaRPr/>
          </a:p>
          <a:p>
            <a:pPr indent="0" lvl="0" marL="0" rtl="0" algn="l">
              <a:spcBef>
                <a:spcPts val="1200"/>
              </a:spcBef>
              <a:spcAft>
                <a:spcPts val="1200"/>
              </a:spcAft>
              <a:buNone/>
            </a:pPr>
            <a:r>
              <a:t/>
            </a:r>
            <a:endParaRPr/>
          </a:p>
        </p:txBody>
      </p:sp>
      <p:pic>
        <p:nvPicPr>
          <p:cNvPr id="257" name="Google Shape;257;p40"/>
          <p:cNvPicPr preferRelativeResize="0"/>
          <p:nvPr/>
        </p:nvPicPr>
        <p:blipFill>
          <a:blip r:embed="rId3">
            <a:alphaModFix/>
          </a:blip>
          <a:stretch>
            <a:fillRect/>
          </a:stretch>
        </p:blipFill>
        <p:spPr>
          <a:xfrm>
            <a:off x="2964039" y="1762726"/>
            <a:ext cx="5866761" cy="2784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Loops: for</a:t>
            </a:r>
            <a:endParaRPr/>
          </a:p>
        </p:txBody>
      </p:sp>
      <p:sp>
        <p:nvSpPr>
          <p:cNvPr id="263" name="Google Shape;263;p4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4" name="Google Shape;264;p41"/>
          <p:cNvPicPr preferRelativeResize="0"/>
          <p:nvPr/>
        </p:nvPicPr>
        <p:blipFill>
          <a:blip r:embed="rId3">
            <a:alphaModFix/>
          </a:blip>
          <a:stretch>
            <a:fillRect/>
          </a:stretch>
        </p:blipFill>
        <p:spPr>
          <a:xfrm>
            <a:off x="846328" y="1274325"/>
            <a:ext cx="6977625" cy="2096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Printing output with echo</a:t>
            </a:r>
            <a:endParaRPr/>
          </a:p>
        </p:txBody>
      </p:sp>
      <p:sp>
        <p:nvSpPr>
          <p:cNvPr id="77" name="Google Shape;77;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The most basic output mechanism in shell scripts is the echo command</a:t>
            </a:r>
            <a:endParaRPr/>
          </a:p>
          <a:p>
            <a:pPr indent="0" lvl="0" marL="0" rtl="0" algn="l">
              <a:spcBef>
                <a:spcPts val="1200"/>
              </a:spcBef>
              <a:spcAft>
                <a:spcPts val="0"/>
              </a:spcAft>
              <a:buClr>
                <a:schemeClr val="dk1"/>
              </a:buClr>
              <a:buSzPct val="61111"/>
              <a:buFont typeface="Arial"/>
              <a:buNone/>
            </a:pPr>
            <a:r>
              <a:rPr lang="en"/>
              <a:t>It just takes all its arguments and prints them to stdout separated by a &lt;space&gt; character.</a:t>
            </a:r>
            <a:endParaRPr/>
          </a:p>
          <a:p>
            <a:pPr indent="0" lvl="0" marL="0" rtl="0" algn="l">
              <a:spcBef>
                <a:spcPts val="1200"/>
              </a:spcBef>
              <a:spcAft>
                <a:spcPts val="0"/>
              </a:spcAft>
              <a:buNone/>
            </a:pPr>
            <a:r>
              <a:rPr lang="en"/>
              <a:t>• For printing to stderr one can use a special kind of redirector, namely &gt;&amp;2. </a:t>
            </a:r>
            <a:endParaRPr/>
          </a:p>
          <a:p>
            <a:pPr indent="0" lvl="0" marL="0" rtl="0" algn="l">
              <a:spcBef>
                <a:spcPts val="1200"/>
              </a:spcBef>
              <a:spcAft>
                <a:spcPts val="0"/>
              </a:spcAft>
              <a:buClr>
                <a:schemeClr val="dk1"/>
              </a:buClr>
              <a:buSzPct val="61111"/>
              <a:buFont typeface="Arial"/>
              <a:buNone/>
            </a:pPr>
            <a:r>
              <a:rPr lang="en"/>
              <a:t>You can think of this syntax like sending output to the special, non-existent file &amp;2,  symbolising stderr</a:t>
            </a:r>
            <a:endParaRPr/>
          </a:p>
          <a:p>
            <a:pPr indent="0" lvl="0" marL="0" rtl="0" algn="l">
              <a:spcBef>
                <a:spcPts val="1200"/>
              </a:spcBef>
              <a:spcAft>
                <a:spcPts val="0"/>
              </a:spcAft>
              <a:buClr>
                <a:schemeClr val="dk1"/>
              </a:buClr>
              <a:buSzPct val="61111"/>
              <a:buFont typeface="Arial"/>
              <a:buNone/>
            </a:pPr>
            <a:r>
              <a:rPr lang="en"/>
              <a:t>echo " This ␣ goes ␣ to ␣ stdout "</a:t>
            </a:r>
            <a:endParaRPr/>
          </a:p>
          <a:p>
            <a:pPr indent="0" lvl="0" marL="0" rtl="0" algn="l">
              <a:spcBef>
                <a:spcPts val="1200"/>
              </a:spcBef>
              <a:spcAft>
                <a:spcPts val="0"/>
              </a:spcAft>
              <a:buClr>
                <a:schemeClr val="dk1"/>
              </a:buClr>
              <a:buSzPct val="61111"/>
              <a:buFont typeface="Arial"/>
              <a:buNone/>
            </a:pPr>
            <a:r>
              <a:rPr lang="en"/>
              <a:t>echo " This ␣ goes ␣ to ␣ stderr " &gt;&amp;2</a:t>
            </a:r>
            <a:endParaRPr/>
          </a:p>
          <a:p>
            <a:pPr indent="0" lvl="0" marL="0" rtl="0" algn="l">
              <a:spcBef>
                <a:spcPts val="1200"/>
              </a:spcBef>
              <a:spcAft>
                <a:spcPts val="0"/>
              </a:spcAft>
              <a:buClr>
                <a:schemeClr val="dk1"/>
              </a:buClr>
              <a:buSzPct val="61111"/>
              <a:buFont typeface="Arial"/>
              <a:buNone/>
            </a:pPr>
            <a:r>
              <a:rPr lang="en"/>
              <a:t>This is needed for error messages, which should by convention be printed on stderr.</a:t>
            </a:r>
            <a:endParaRPr/>
          </a:p>
          <a:p>
            <a:pPr indent="0" lvl="0" marL="0" rtl="0" algn="l">
              <a:spcBef>
                <a:spcPts val="1200"/>
              </a:spcBef>
              <a:spcAft>
                <a:spcPts val="0"/>
              </a:spcAft>
              <a:buClr>
                <a:schemeClr val="dk1"/>
              </a:buClr>
              <a:buSzPct val="61111"/>
              <a:buFont typeface="Arial"/>
              <a:buNone/>
            </a:pPr>
            <a:r>
              <a:rPr lang="en"/>
              <a:t>• The argument -n suppresses the final newline </a:t>
            </a:r>
            <a:endParaRPr/>
          </a:p>
          <a:p>
            <a:pPr indent="0" lvl="0" marL="0" rtl="0" algn="l">
              <a:spcBef>
                <a:spcPts val="1200"/>
              </a:spcBef>
              <a:spcAft>
                <a:spcPts val="0"/>
              </a:spcAft>
              <a:buClr>
                <a:schemeClr val="dk1"/>
              </a:buClr>
              <a:buSzPct val="61111"/>
              <a:buFont typeface="Arial"/>
              <a:buNone/>
            </a:pPr>
            <a:r>
              <a:rPr lang="en"/>
              <a:t>• The argument -e enables the interpretation of a few special escapes (see help echo )</a:t>
            </a:r>
            <a:endParaRPr/>
          </a:p>
          <a:p>
            <a:pPr indent="0" lvl="0" marL="0" rtl="0" algn="l">
              <a:spcBef>
                <a:spcPts val="1200"/>
              </a:spcBef>
              <a:spcAft>
                <a:spcPts val="1200"/>
              </a:spcAft>
              <a:buNone/>
            </a:pPr>
            <a:r>
              <a:t/>
            </a:r>
            <a:endParaRPr/>
          </a:p>
        </p:txBody>
      </p:sp>
      <p:pic>
        <p:nvPicPr>
          <p:cNvPr id="78" name="Google Shape;78;p15"/>
          <p:cNvPicPr preferRelativeResize="0"/>
          <p:nvPr/>
        </p:nvPicPr>
        <p:blipFill>
          <a:blip r:embed="rId3">
            <a:alphaModFix/>
          </a:blip>
          <a:stretch>
            <a:fillRect/>
          </a:stretch>
        </p:blipFill>
        <p:spPr>
          <a:xfrm>
            <a:off x="6205879" y="2924050"/>
            <a:ext cx="2581475" cy="132252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Loops: for</a:t>
            </a:r>
            <a:endParaRPr/>
          </a:p>
        </p:txBody>
      </p:sp>
      <p:sp>
        <p:nvSpPr>
          <p:cNvPr id="270" name="Google Shape;270;p4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Common “types” of for loops</a:t>
            </a:r>
            <a:endParaRPr/>
          </a:p>
          <a:p>
            <a:pPr indent="0" lvl="0" marL="0" rtl="0" algn="l">
              <a:spcBef>
                <a:spcPts val="1200"/>
              </a:spcBef>
              <a:spcAft>
                <a:spcPts val="0"/>
              </a:spcAft>
              <a:buNone/>
            </a:pPr>
            <a:r>
              <a:rPr lang="en"/>
              <a:t>• Explicitly provided word s: What we did in the examples above.</a:t>
            </a:r>
            <a:endParaRPr/>
          </a:p>
          <a:p>
            <a:pPr indent="0" lvl="0" marL="0" rtl="0" algn="l">
              <a:spcBef>
                <a:spcPts val="1200"/>
              </a:spcBef>
              <a:spcAft>
                <a:spcPts val="0"/>
              </a:spcAft>
              <a:buNone/>
            </a:pPr>
            <a:r>
              <a:rPr lang="en"/>
              <a:t>• Parameter expansion:                                                          Output:</a:t>
            </a:r>
            <a:endParaRPr/>
          </a:p>
          <a:p>
            <a:pPr indent="0" lvl="0" marL="0" rtl="0" algn="l">
              <a:spcBef>
                <a:spcPts val="1200"/>
              </a:spcBef>
              <a:spcAft>
                <a:spcPts val="1200"/>
              </a:spcAft>
              <a:buNone/>
            </a:pPr>
            <a:r>
              <a:rPr lang="en"/>
              <a:t>                            Script</a:t>
            </a:r>
            <a:endParaRPr/>
          </a:p>
        </p:txBody>
      </p:sp>
      <p:pic>
        <p:nvPicPr>
          <p:cNvPr id="271" name="Google Shape;271;p42"/>
          <p:cNvPicPr preferRelativeResize="0"/>
          <p:nvPr/>
        </p:nvPicPr>
        <p:blipFill>
          <a:blip r:embed="rId3">
            <a:alphaModFix/>
          </a:blip>
          <a:stretch>
            <a:fillRect/>
          </a:stretch>
        </p:blipFill>
        <p:spPr>
          <a:xfrm>
            <a:off x="61913" y="3042150"/>
            <a:ext cx="5591175" cy="1314450"/>
          </a:xfrm>
          <a:prstGeom prst="rect">
            <a:avLst/>
          </a:prstGeom>
          <a:noFill/>
          <a:ln>
            <a:noFill/>
          </a:ln>
        </p:spPr>
      </p:pic>
      <p:pic>
        <p:nvPicPr>
          <p:cNvPr id="272" name="Google Shape;272;p42"/>
          <p:cNvPicPr preferRelativeResize="0"/>
          <p:nvPr/>
        </p:nvPicPr>
        <p:blipFill>
          <a:blip r:embed="rId4">
            <a:alphaModFix/>
          </a:blip>
          <a:stretch>
            <a:fillRect/>
          </a:stretch>
        </p:blipFill>
        <p:spPr>
          <a:xfrm>
            <a:off x="4751800" y="2562363"/>
            <a:ext cx="4699375" cy="1598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Loops: for</a:t>
            </a:r>
            <a:endParaRPr/>
          </a:p>
        </p:txBody>
      </p:sp>
      <p:sp>
        <p:nvSpPr>
          <p:cNvPr id="278" name="Google Shape;278;p4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Command substitution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Outputs:</a:t>
            </a:r>
            <a:endParaRPr/>
          </a:p>
        </p:txBody>
      </p:sp>
      <p:pic>
        <p:nvPicPr>
          <p:cNvPr id="279" name="Google Shape;279;p43"/>
          <p:cNvPicPr preferRelativeResize="0"/>
          <p:nvPr/>
        </p:nvPicPr>
        <p:blipFill>
          <a:blip r:embed="rId3">
            <a:alphaModFix/>
          </a:blip>
          <a:stretch>
            <a:fillRect/>
          </a:stretch>
        </p:blipFill>
        <p:spPr>
          <a:xfrm>
            <a:off x="1656663" y="1607763"/>
            <a:ext cx="5572125" cy="1133475"/>
          </a:xfrm>
          <a:prstGeom prst="rect">
            <a:avLst/>
          </a:prstGeom>
          <a:noFill/>
          <a:ln>
            <a:noFill/>
          </a:ln>
        </p:spPr>
      </p:pic>
      <p:pic>
        <p:nvPicPr>
          <p:cNvPr id="280" name="Google Shape;280;p43"/>
          <p:cNvPicPr preferRelativeResize="0"/>
          <p:nvPr/>
        </p:nvPicPr>
        <p:blipFill>
          <a:blip r:embed="rId4">
            <a:alphaModFix/>
          </a:blip>
          <a:stretch>
            <a:fillRect/>
          </a:stretch>
        </p:blipFill>
        <p:spPr>
          <a:xfrm>
            <a:off x="1668863" y="2759538"/>
            <a:ext cx="5610225" cy="20097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Loops: for</a:t>
            </a:r>
            <a:endParaRPr/>
          </a:p>
        </p:txBody>
      </p:sp>
      <p:sp>
        <p:nvSpPr>
          <p:cNvPr id="286" name="Google Shape;286;p4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The characters </a:t>
            </a:r>
            <a:r>
              <a:rPr b="1" lang="en"/>
              <a:t>*</a:t>
            </a:r>
            <a:r>
              <a:rPr lang="en"/>
              <a:t> and </a:t>
            </a:r>
            <a:r>
              <a:rPr b="1" lang="en"/>
              <a:t>?</a:t>
            </a:r>
            <a:r>
              <a:rPr lang="en"/>
              <a:t> are so-called glob characters and are again treated specially by the bash:</a:t>
            </a:r>
            <a:endParaRPr/>
          </a:p>
          <a:p>
            <a:pPr indent="0" lvl="0" marL="0" rtl="0" algn="l">
              <a:spcBef>
                <a:spcPts val="1200"/>
              </a:spcBef>
              <a:spcAft>
                <a:spcPts val="0"/>
              </a:spcAft>
              <a:buClr>
                <a:schemeClr val="dk1"/>
              </a:buClr>
              <a:buSzPts val="1100"/>
              <a:buFont typeface="Arial"/>
              <a:buNone/>
            </a:pPr>
            <a:r>
              <a:rPr lang="en"/>
              <a:t>If replacement of * by zero or more arbitrary characters gives the name</a:t>
            </a:r>
            <a:endParaRPr/>
          </a:p>
          <a:p>
            <a:pPr indent="0" lvl="0" marL="0" rtl="0" algn="l">
              <a:spcBef>
                <a:spcPts val="1200"/>
              </a:spcBef>
              <a:spcAft>
                <a:spcPts val="0"/>
              </a:spcAft>
              <a:buNone/>
            </a:pPr>
            <a:r>
              <a:rPr lang="en"/>
              <a:t>of an existing file, this replacement is done </a:t>
            </a:r>
            <a:r>
              <a:rPr b="1" lang="en"/>
              <a:t>before</a:t>
            </a:r>
            <a:r>
              <a:rPr lang="en"/>
              <a:t> execution of the commandline.</a:t>
            </a:r>
            <a:endParaRPr/>
          </a:p>
          <a:p>
            <a:pPr indent="0" lvl="0" marL="0" rtl="0" algn="l">
              <a:spcBef>
                <a:spcPts val="1200"/>
              </a:spcBef>
              <a:spcAft>
                <a:spcPts val="0"/>
              </a:spcAft>
              <a:buClr>
                <a:schemeClr val="dk1"/>
              </a:buClr>
              <a:buSzPts val="1100"/>
              <a:buFont typeface="Arial"/>
              <a:buNone/>
            </a:pPr>
            <a:r>
              <a:rPr lang="en"/>
              <a:t>In a similar manor </a:t>
            </a:r>
            <a:r>
              <a:rPr b="1" lang="en"/>
              <a:t>?</a:t>
            </a:r>
            <a:r>
              <a:rPr lang="en"/>
              <a:t> is may be replaced by exactly one arbitrary character</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Loops: for</a:t>
            </a:r>
            <a:endParaRPr/>
          </a:p>
        </p:txBody>
      </p:sp>
      <p:sp>
        <p:nvSpPr>
          <p:cNvPr id="292" name="Google Shape;292;p4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example: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outputs:</a:t>
            </a:r>
            <a:endParaRPr/>
          </a:p>
        </p:txBody>
      </p:sp>
      <p:pic>
        <p:nvPicPr>
          <p:cNvPr id="293" name="Google Shape;293;p45"/>
          <p:cNvPicPr preferRelativeResize="0"/>
          <p:nvPr/>
        </p:nvPicPr>
        <p:blipFill>
          <a:blip r:embed="rId3">
            <a:alphaModFix/>
          </a:blip>
          <a:stretch>
            <a:fillRect/>
          </a:stretch>
        </p:blipFill>
        <p:spPr>
          <a:xfrm>
            <a:off x="2577200" y="344463"/>
            <a:ext cx="5543550" cy="2733675"/>
          </a:xfrm>
          <a:prstGeom prst="rect">
            <a:avLst/>
          </a:prstGeom>
          <a:noFill/>
          <a:ln>
            <a:noFill/>
          </a:ln>
        </p:spPr>
      </p:pic>
      <p:pic>
        <p:nvPicPr>
          <p:cNvPr id="294" name="Google Shape;294;p45"/>
          <p:cNvPicPr preferRelativeResize="0"/>
          <p:nvPr/>
        </p:nvPicPr>
        <p:blipFill>
          <a:blip r:embed="rId4">
            <a:alphaModFix/>
          </a:blip>
          <a:stretch>
            <a:fillRect/>
          </a:stretch>
        </p:blipFill>
        <p:spPr>
          <a:xfrm>
            <a:off x="2474413" y="3365913"/>
            <a:ext cx="5553075" cy="1362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Loops: for</a:t>
            </a:r>
            <a:endParaRPr/>
          </a:p>
        </p:txBody>
      </p:sp>
      <p:sp>
        <p:nvSpPr>
          <p:cNvPr id="300" name="Google Shape;300;p4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 Of course combinations of these in one for loop in any arbitrary order are fine as well.</a:t>
            </a:r>
            <a:endParaRPr/>
          </a:p>
          <a:p>
            <a:pPr indent="0" lvl="0" marL="0" rtl="0" algn="l">
              <a:spcBef>
                <a:spcPts val="1200"/>
              </a:spcBef>
              <a:spcAft>
                <a:spcPts val="0"/>
              </a:spcAft>
              <a:buNone/>
            </a:pPr>
            <a:r>
              <a:rPr lang="en"/>
              <a:t>A word of </a:t>
            </a:r>
            <a:r>
              <a:rPr b="1" lang="en"/>
              <a:t>warning</a:t>
            </a:r>
            <a:r>
              <a:rPr lang="en"/>
              <a:t>: The paradigm</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is extremely problematic, since files with spaces are not properly accounted for</a:t>
            </a:r>
            <a:endParaRPr/>
          </a:p>
          <a:p>
            <a:pPr indent="0" lvl="0" marL="0" rtl="0" algn="l">
              <a:spcBef>
                <a:spcPts val="1200"/>
              </a:spcBef>
              <a:spcAft>
                <a:spcPts val="1200"/>
              </a:spcAft>
              <a:buNone/>
            </a:pPr>
            <a:r>
              <a:t/>
            </a:r>
            <a:endParaRPr/>
          </a:p>
        </p:txBody>
      </p:sp>
      <p:pic>
        <p:nvPicPr>
          <p:cNvPr id="301" name="Google Shape;301;p46"/>
          <p:cNvPicPr preferRelativeResize="0"/>
          <p:nvPr/>
        </p:nvPicPr>
        <p:blipFill>
          <a:blip r:embed="rId3">
            <a:alphaModFix/>
          </a:blip>
          <a:stretch>
            <a:fillRect/>
          </a:stretch>
        </p:blipFill>
        <p:spPr>
          <a:xfrm>
            <a:off x="1920825" y="2571738"/>
            <a:ext cx="5867400" cy="619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Loops: for</a:t>
            </a:r>
            <a:endParaRPr/>
          </a:p>
        </p:txBody>
      </p:sp>
      <p:sp>
        <p:nvSpPr>
          <p:cNvPr id="307" name="Google Shape;307;p4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a:t>
            </a:r>
            <a:r>
              <a:rPr lang="en"/>
              <a:t>mpare the following results with the last example we had above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Outputs: (Can you see the problem?)</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308" name="Google Shape;308;p47"/>
          <p:cNvPicPr preferRelativeResize="0"/>
          <p:nvPr/>
        </p:nvPicPr>
        <p:blipFill>
          <a:blip r:embed="rId3">
            <a:alphaModFix/>
          </a:blip>
          <a:stretch>
            <a:fillRect/>
          </a:stretch>
        </p:blipFill>
        <p:spPr>
          <a:xfrm>
            <a:off x="1638300" y="1600200"/>
            <a:ext cx="5867400" cy="1028700"/>
          </a:xfrm>
          <a:prstGeom prst="rect">
            <a:avLst/>
          </a:prstGeom>
          <a:noFill/>
          <a:ln>
            <a:noFill/>
          </a:ln>
        </p:spPr>
      </p:pic>
      <p:pic>
        <p:nvPicPr>
          <p:cNvPr id="309" name="Google Shape;309;p47"/>
          <p:cNvPicPr preferRelativeResize="0"/>
          <p:nvPr/>
        </p:nvPicPr>
        <p:blipFill>
          <a:blip r:embed="rId4">
            <a:alphaModFix/>
          </a:blip>
          <a:stretch>
            <a:fillRect/>
          </a:stretch>
        </p:blipFill>
        <p:spPr>
          <a:xfrm>
            <a:off x="1746563" y="3128250"/>
            <a:ext cx="6029325" cy="1371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Conditionals: case</a:t>
            </a:r>
            <a:endParaRPr/>
          </a:p>
        </p:txBody>
      </p:sp>
      <p:sp>
        <p:nvSpPr>
          <p:cNvPr id="315" name="Google Shape;315;p4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The case command has the following basic syntax: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
              <a:t>• The command tries to match word against one of the patterns provided</a:t>
            </a:r>
            <a:endParaRPr/>
          </a:p>
          <a:p>
            <a:pPr indent="0" lvl="0" marL="0" rtl="0" algn="l">
              <a:spcBef>
                <a:spcPts val="1200"/>
              </a:spcBef>
              <a:spcAft>
                <a:spcPts val="0"/>
              </a:spcAft>
              <a:buClr>
                <a:schemeClr val="dk1"/>
              </a:buClr>
              <a:buSzPct val="61111"/>
              <a:buFont typeface="Arial"/>
              <a:buNone/>
            </a:pPr>
            <a:r>
              <a:rPr lang="en"/>
              <a:t>• If a match occurs the respective list block is executed.</a:t>
            </a:r>
            <a:endParaRPr/>
          </a:p>
          <a:p>
            <a:pPr indent="0" lvl="0" marL="0" rtl="0" algn="l">
              <a:spcBef>
                <a:spcPts val="1200"/>
              </a:spcBef>
              <a:spcAft>
                <a:spcPts val="0"/>
              </a:spcAft>
              <a:buClr>
                <a:schemeClr val="dk1"/>
              </a:buClr>
              <a:buSzPct val="61111"/>
              <a:buFont typeface="Arial"/>
              <a:buNone/>
            </a:pPr>
            <a:r>
              <a:rPr lang="en"/>
              <a:t>• Both the word as well as the inspected pattern s are subject to parameter expansion, command substitution, arithmetic expansion and a few others [2].</a:t>
            </a:r>
            <a:endParaRPr/>
          </a:p>
          <a:p>
            <a:pPr indent="0" lvl="0" marL="457200" rtl="0" algn="l">
              <a:spcBef>
                <a:spcPts val="1200"/>
              </a:spcBef>
              <a:spcAft>
                <a:spcPts val="1200"/>
              </a:spcAft>
              <a:buNone/>
            </a:pPr>
            <a:r>
              <a:rPr lang="en"/>
              <a:t>⇒ We may have variables and commands in both word and pattern .</a:t>
            </a:r>
            <a:endParaRPr/>
          </a:p>
        </p:txBody>
      </p:sp>
      <p:pic>
        <p:nvPicPr>
          <p:cNvPr id="316" name="Google Shape;316;p48"/>
          <p:cNvPicPr preferRelativeResize="0"/>
          <p:nvPr/>
        </p:nvPicPr>
        <p:blipFill>
          <a:blip r:embed="rId3">
            <a:alphaModFix/>
          </a:blip>
          <a:stretch>
            <a:fillRect/>
          </a:stretch>
        </p:blipFill>
        <p:spPr>
          <a:xfrm>
            <a:off x="701175" y="1632324"/>
            <a:ext cx="6997176" cy="1148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311700" y="-650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Conditionals: case</a:t>
            </a:r>
            <a:endParaRPr/>
          </a:p>
        </p:txBody>
      </p:sp>
      <p:sp>
        <p:nvSpPr>
          <p:cNvPr id="322" name="Google Shape;322;p49"/>
          <p:cNvSpPr txBox="1"/>
          <p:nvPr>
            <p:ph idx="1" type="body"/>
          </p:nvPr>
        </p:nvSpPr>
        <p:spPr>
          <a:xfrm>
            <a:off x="311700" y="7680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Usually in case statements we have a string containing a variable and we want to distinguish a few cases, e.g.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Output is in the </a:t>
            </a:r>
            <a:endParaRPr/>
          </a:p>
          <a:p>
            <a:pPr indent="0" lvl="0" marL="0" rtl="0" algn="l">
              <a:spcBef>
                <a:spcPts val="1200"/>
              </a:spcBef>
              <a:spcAft>
                <a:spcPts val="0"/>
              </a:spcAft>
              <a:buClr>
                <a:schemeClr val="dk1"/>
              </a:buClr>
              <a:buSzPts val="1100"/>
              <a:buFont typeface="Arial"/>
              <a:buNone/>
            </a:pPr>
            <a:r>
              <a:rPr lang="en"/>
              <a:t>Next slide</a:t>
            </a:r>
            <a:endParaRPr/>
          </a:p>
          <a:p>
            <a:pPr indent="0" lvl="0" marL="0" rtl="0" algn="l">
              <a:spcBef>
                <a:spcPts val="1200"/>
              </a:spcBef>
              <a:spcAft>
                <a:spcPts val="1200"/>
              </a:spcAft>
              <a:buNone/>
            </a:pPr>
            <a:r>
              <a:t/>
            </a:r>
            <a:endParaRPr/>
          </a:p>
        </p:txBody>
      </p:sp>
      <p:pic>
        <p:nvPicPr>
          <p:cNvPr id="323" name="Google Shape;323;p49"/>
          <p:cNvPicPr preferRelativeResize="0"/>
          <p:nvPr/>
        </p:nvPicPr>
        <p:blipFill>
          <a:blip r:embed="rId3">
            <a:alphaModFix/>
          </a:blip>
          <a:stretch>
            <a:fillRect/>
          </a:stretch>
        </p:blipFill>
        <p:spPr>
          <a:xfrm>
            <a:off x="2999688" y="1486388"/>
            <a:ext cx="6086475" cy="3381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Conditionals: case</a:t>
            </a:r>
            <a:endParaRPr/>
          </a:p>
        </p:txBody>
      </p:sp>
      <p:sp>
        <p:nvSpPr>
          <p:cNvPr id="329" name="Google Shape;329;p5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output is</a:t>
            </a:r>
            <a:endParaRPr/>
          </a:p>
        </p:txBody>
      </p:sp>
      <p:pic>
        <p:nvPicPr>
          <p:cNvPr id="330" name="Google Shape;330;p50"/>
          <p:cNvPicPr preferRelativeResize="0"/>
          <p:nvPr/>
        </p:nvPicPr>
        <p:blipFill>
          <a:blip r:embed="rId3">
            <a:alphaModFix/>
          </a:blip>
          <a:stretch>
            <a:fillRect/>
          </a:stretch>
        </p:blipFill>
        <p:spPr>
          <a:xfrm>
            <a:off x="1887025" y="1466250"/>
            <a:ext cx="6775601" cy="3080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311700" y="-1412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Conditionals: case</a:t>
            </a:r>
            <a:endParaRPr/>
          </a:p>
        </p:txBody>
      </p:sp>
      <p:sp>
        <p:nvSpPr>
          <p:cNvPr id="336" name="Google Shape;336;p51"/>
          <p:cNvSpPr txBox="1"/>
          <p:nvPr>
            <p:ph idx="1" type="body"/>
          </p:nvPr>
        </p:nvSpPr>
        <p:spPr>
          <a:xfrm>
            <a:off x="311700" y="463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case command is extremely well-suited in the context of parsing commandline arguments. </a:t>
            </a:r>
            <a:endParaRPr/>
          </a:p>
          <a:p>
            <a:pPr indent="0" lvl="0" marL="0" rtl="0" algn="l">
              <a:spcBef>
                <a:spcPts val="1200"/>
              </a:spcBef>
              <a:spcAft>
                <a:spcPts val="0"/>
              </a:spcAft>
              <a:buNone/>
            </a:pPr>
            <a:r>
              <a:rPr lang="en"/>
              <a:t>•  </a:t>
            </a:r>
            <a:r>
              <a:rPr lang="en"/>
              <a:t>A very common </a:t>
            </a:r>
            <a:br>
              <a:rPr lang="en"/>
            </a:br>
            <a:r>
              <a:rPr lang="en"/>
              <a:t>   paradigm is </a:t>
            </a:r>
            <a:br>
              <a:rPr lang="en"/>
            </a:br>
            <a:r>
              <a:rPr lang="en"/>
              <a:t>    While-case-shift:</a:t>
            </a:r>
            <a:endParaRPr/>
          </a:p>
          <a:p>
            <a:pPr indent="0" lvl="0" marL="0" rtl="0" algn="l">
              <a:spcBef>
                <a:spcPts val="1200"/>
              </a:spcBef>
              <a:spcAft>
                <a:spcPts val="0"/>
              </a:spcAft>
              <a:buClr>
                <a:schemeClr val="dk1"/>
              </a:buClr>
              <a:buSzPts val="1100"/>
              <a:buFont typeface="Arial"/>
              <a:buNone/>
            </a:pPr>
            <a:r>
              <a:rPr lang="en"/>
              <a:t>• Explanation in </a:t>
            </a:r>
            <a:br>
              <a:rPr lang="en"/>
            </a:br>
            <a:r>
              <a:rPr lang="en"/>
              <a:t>   Next slide</a:t>
            </a:r>
            <a:endParaRPr/>
          </a:p>
          <a:p>
            <a:pPr indent="0" lvl="0" marL="0" rtl="0" algn="l">
              <a:spcBef>
                <a:spcPts val="1200"/>
              </a:spcBef>
              <a:spcAft>
                <a:spcPts val="1200"/>
              </a:spcAft>
              <a:buNone/>
            </a:pPr>
            <a:r>
              <a:t/>
            </a:r>
            <a:endParaRPr/>
          </a:p>
        </p:txBody>
      </p:sp>
      <p:pic>
        <p:nvPicPr>
          <p:cNvPr id="337" name="Google Shape;337;p51"/>
          <p:cNvPicPr preferRelativeResize="0"/>
          <p:nvPr/>
        </p:nvPicPr>
        <p:blipFill>
          <a:blip r:embed="rId3">
            <a:alphaModFix/>
          </a:blip>
          <a:stretch>
            <a:fillRect/>
          </a:stretch>
        </p:blipFill>
        <p:spPr>
          <a:xfrm>
            <a:off x="2867875" y="1138238"/>
            <a:ext cx="6000750" cy="3857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test program</a:t>
            </a:r>
            <a:endParaRPr/>
          </a:p>
        </p:txBody>
      </p:sp>
      <p:sp>
        <p:nvSpPr>
          <p:cNvPr id="84" name="Google Shape;84;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is a very important program that is used all the time in scripting.</a:t>
            </a:r>
            <a:endParaRPr/>
          </a:p>
          <a:p>
            <a:pPr indent="0" lvl="0" marL="0" rtl="0" algn="l">
              <a:spcBef>
                <a:spcPts val="1200"/>
              </a:spcBef>
              <a:spcAft>
                <a:spcPts val="0"/>
              </a:spcAft>
              <a:buNone/>
            </a:pPr>
            <a:r>
              <a:rPr lang="en"/>
              <a:t>Its main purpose is to compare numbers or strings or to check certain properties about files</a:t>
            </a:r>
            <a:endParaRPr/>
          </a:p>
          <a:p>
            <a:pPr indent="0" lvl="0" marL="0" rtl="0" algn="l">
              <a:spcBef>
                <a:spcPts val="1200"/>
              </a:spcBef>
              <a:spcAft>
                <a:spcPts val="0"/>
              </a:spcAft>
              <a:buNone/>
            </a:pPr>
            <a:r>
              <a:rPr lang="en"/>
              <a:t>Most checks the test program can perform follow the syntax</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Or</a:t>
            </a:r>
            <a:endParaRPr/>
          </a:p>
          <a:p>
            <a:pPr indent="0" lvl="0" marL="0" rtl="0" algn="l">
              <a:spcBef>
                <a:spcPts val="120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499150" y="3107025"/>
            <a:ext cx="6835050" cy="334825"/>
          </a:xfrm>
          <a:prstGeom prst="rect">
            <a:avLst/>
          </a:prstGeom>
          <a:noFill/>
          <a:ln>
            <a:noFill/>
          </a:ln>
        </p:spPr>
      </p:pic>
      <p:pic>
        <p:nvPicPr>
          <p:cNvPr id="86" name="Google Shape;86;p16"/>
          <p:cNvPicPr preferRelativeResize="0"/>
          <p:nvPr/>
        </p:nvPicPr>
        <p:blipFill>
          <a:blip r:embed="rId4">
            <a:alphaModFix/>
          </a:blip>
          <a:stretch>
            <a:fillRect/>
          </a:stretch>
        </p:blipFill>
        <p:spPr>
          <a:xfrm>
            <a:off x="499150" y="4038125"/>
            <a:ext cx="7169900" cy="2320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Conditionals: case</a:t>
            </a:r>
            <a:endParaRPr/>
          </a:p>
        </p:txBody>
      </p:sp>
      <p:sp>
        <p:nvSpPr>
          <p:cNvPr id="343" name="Google Shape;343;p5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 The shift command shifts the positional parameters one place forward. After the</a:t>
            </a:r>
            <a:endParaRPr/>
          </a:p>
          <a:p>
            <a:pPr indent="0" lvl="0" marL="0" rtl="0" algn="l">
              <a:spcBef>
                <a:spcPts val="1200"/>
              </a:spcBef>
              <a:spcAft>
                <a:spcPts val="0"/>
              </a:spcAft>
              <a:buClr>
                <a:schemeClr val="dk1"/>
              </a:buClr>
              <a:buSzPct val="61111"/>
              <a:buFont typeface="Arial"/>
              <a:buNone/>
            </a:pPr>
            <a:r>
              <a:rPr lang="en"/>
              <a:t>  execution: $1 contains the value $2 had beforehand, equally 3→2, 4→3, . . .</a:t>
            </a:r>
            <a:endParaRPr/>
          </a:p>
          <a:p>
            <a:pPr indent="0" lvl="0" marL="0" rtl="0" algn="l">
              <a:spcBef>
                <a:spcPts val="1200"/>
              </a:spcBef>
              <a:spcAft>
                <a:spcPts val="0"/>
              </a:spcAft>
              <a:buClr>
                <a:schemeClr val="dk1"/>
              </a:buClr>
              <a:buSzPct val="61111"/>
              <a:buFont typeface="Arial"/>
              <a:buNone/>
            </a:pPr>
            <a:r>
              <a:rPr lang="en"/>
              <a:t>• The while loop runs over all arguments in turn, $1 always contains the argument</a:t>
            </a:r>
            <a:endParaRPr/>
          </a:p>
          <a:p>
            <a:pPr indent="0" lvl="0" marL="0" rtl="0" algn="l">
              <a:spcBef>
                <a:spcPts val="1200"/>
              </a:spcBef>
              <a:spcAft>
                <a:spcPts val="0"/>
              </a:spcAft>
              <a:buClr>
                <a:schemeClr val="dk1"/>
              </a:buClr>
              <a:buSzPct val="61111"/>
              <a:buFont typeface="Arial"/>
              <a:buNone/>
            </a:pPr>
            <a:r>
              <a:rPr lang="en"/>
              <a:t>  we currently deal with.</a:t>
            </a:r>
            <a:endParaRPr/>
          </a:p>
          <a:p>
            <a:pPr indent="0" lvl="0" marL="0" rtl="0" algn="l">
              <a:spcBef>
                <a:spcPts val="1200"/>
              </a:spcBef>
              <a:spcAft>
                <a:spcPts val="0"/>
              </a:spcAft>
              <a:buClr>
                <a:schemeClr val="dk1"/>
              </a:buClr>
              <a:buSzPct val="61111"/>
              <a:buFont typeface="Arial"/>
              <a:buNone/>
            </a:pPr>
            <a:r>
              <a:rPr lang="en"/>
              <a:t>• case checks the current argument and takes appropriate action.</a:t>
            </a:r>
            <a:endParaRPr/>
          </a:p>
          <a:p>
            <a:pPr indent="0" lvl="0" marL="0" rtl="0" algn="l">
              <a:spcBef>
                <a:spcPts val="1200"/>
              </a:spcBef>
              <a:spcAft>
                <a:spcPts val="0"/>
              </a:spcAft>
              <a:buClr>
                <a:schemeClr val="dk1"/>
              </a:buClr>
              <a:buSzPct val="61111"/>
              <a:buFont typeface="Arial"/>
              <a:buNone/>
            </a:pPr>
            <a:r>
              <a:rPr lang="en"/>
              <a:t>• If a flag (like -f in this case) requires a value afterwards, we can access this value</a:t>
            </a:r>
            <a:endParaRPr/>
          </a:p>
          <a:p>
            <a:pPr indent="0" lvl="0" marL="0" rtl="0" algn="l">
              <a:spcBef>
                <a:spcPts val="1200"/>
              </a:spcBef>
              <a:spcAft>
                <a:spcPts val="0"/>
              </a:spcAft>
              <a:buClr>
                <a:schemeClr val="dk1"/>
              </a:buClr>
              <a:buSzPct val="61111"/>
              <a:buFont typeface="Arial"/>
              <a:buNone/>
            </a:pPr>
            <a:r>
              <a:rPr lang="en"/>
              <a:t>  by issuing another shift in the code executed for -f in case.</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Conditionals: case</a:t>
            </a:r>
            <a:endParaRPr/>
          </a:p>
        </p:txBody>
      </p:sp>
      <p:sp>
        <p:nvSpPr>
          <p:cNvPr id="349" name="Google Shape;349;p5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output</a:t>
            </a:r>
            <a:endParaRPr/>
          </a:p>
          <a:p>
            <a:pPr indent="0" lvl="0" marL="0" rtl="0" algn="l">
              <a:spcBef>
                <a:spcPts val="1200"/>
              </a:spcBef>
              <a:spcAft>
                <a:spcPts val="1200"/>
              </a:spcAft>
              <a:buNone/>
            </a:pPr>
            <a:r>
              <a:t/>
            </a:r>
            <a:endParaRPr/>
          </a:p>
        </p:txBody>
      </p:sp>
      <p:pic>
        <p:nvPicPr>
          <p:cNvPr id="350" name="Google Shape;350;p53"/>
          <p:cNvPicPr preferRelativeResize="0"/>
          <p:nvPr/>
        </p:nvPicPr>
        <p:blipFill>
          <a:blip r:embed="rId3">
            <a:alphaModFix/>
          </a:blip>
          <a:stretch>
            <a:fillRect/>
          </a:stretch>
        </p:blipFill>
        <p:spPr>
          <a:xfrm>
            <a:off x="994428" y="1785078"/>
            <a:ext cx="6961050" cy="17851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4"/>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Parsing input using shell scripts</a:t>
            </a:r>
            <a:endParaRPr/>
          </a:p>
        </p:txBody>
      </p:sp>
      <p:sp>
        <p:nvSpPr>
          <p:cNvPr id="356" name="Google Shape;356;p54"/>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357" name="Google Shape;357;p5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read command</a:t>
            </a:r>
            <a:endParaRPr/>
          </a:p>
        </p:txBody>
      </p:sp>
      <p:sp>
        <p:nvSpPr>
          <p:cNvPr id="363" name="Google Shape;363;p5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syntax to call read is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read</a:t>
            </a:r>
            <a:r>
              <a:rPr lang="en"/>
              <a:t> reads a single line from stdin and performs word splitting on it. </a:t>
            </a:r>
            <a:endParaRPr/>
          </a:p>
          <a:p>
            <a:pPr indent="0" lvl="0" marL="0" rtl="0" algn="l">
              <a:spcBef>
                <a:spcPts val="1200"/>
              </a:spcBef>
              <a:spcAft>
                <a:spcPts val="0"/>
              </a:spcAft>
              <a:buClr>
                <a:schemeClr val="dk1"/>
              </a:buClr>
              <a:buSzPts val="1100"/>
              <a:buFont typeface="Arial"/>
              <a:buNone/>
            </a:pPr>
            <a:r>
              <a:rPr lang="en"/>
              <a:t>The first word is assigned to the variable NAME1, the second to NAME2, the third to NAME3 and so on. All</a:t>
            </a:r>
            <a:endParaRPr/>
          </a:p>
          <a:p>
            <a:pPr indent="0" lvl="0" marL="0" rtl="0" algn="l">
              <a:spcBef>
                <a:spcPts val="1200"/>
              </a:spcBef>
              <a:spcAft>
                <a:spcPts val="0"/>
              </a:spcAft>
              <a:buClr>
                <a:schemeClr val="dk1"/>
              </a:buClr>
              <a:buSzPts val="1100"/>
              <a:buFont typeface="Arial"/>
              <a:buNone/>
            </a:pPr>
            <a:r>
              <a:rPr lang="en"/>
              <a:t>remaining words are assigned to the last variable as a single unchanged word.</a:t>
            </a:r>
            <a:endParaRPr/>
          </a:p>
          <a:p>
            <a:pPr indent="0" lvl="0" marL="0" rtl="0" algn="l">
              <a:spcBef>
                <a:spcPts val="1200"/>
              </a:spcBef>
              <a:spcAft>
                <a:spcPts val="1200"/>
              </a:spcAft>
              <a:buNone/>
            </a:pPr>
            <a:r>
              <a:t/>
            </a:r>
            <a:endParaRPr/>
          </a:p>
        </p:txBody>
      </p:sp>
      <p:pic>
        <p:nvPicPr>
          <p:cNvPr id="364" name="Google Shape;364;p55"/>
          <p:cNvPicPr preferRelativeResize="0"/>
          <p:nvPr/>
        </p:nvPicPr>
        <p:blipFill>
          <a:blip r:embed="rId3">
            <a:alphaModFix/>
          </a:blip>
          <a:stretch>
            <a:fillRect/>
          </a:stretch>
        </p:blipFill>
        <p:spPr>
          <a:xfrm>
            <a:off x="556925" y="1916925"/>
            <a:ext cx="7403450" cy="4311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read command</a:t>
            </a:r>
            <a:endParaRPr/>
          </a:p>
        </p:txBody>
      </p:sp>
      <p:sp>
        <p:nvSpPr>
          <p:cNvPr id="370" name="Google Shape;370;p5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a:t>
            </a:r>
            <a:endParaRPr/>
          </a:p>
          <a:p>
            <a:pPr indent="0" lvl="0" marL="0" rtl="0" algn="l">
              <a:spcBef>
                <a:spcPts val="1200"/>
              </a:spcBef>
              <a:spcAft>
                <a:spcPts val="0"/>
              </a:spcAft>
              <a:buNone/>
            </a:pPr>
            <a:r>
              <a:rPr lang="en"/>
              <a:t>The first line of resources/matrices/3.mtx is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So if we execute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will see the output in the next slide</a:t>
            </a:r>
            <a:endParaRPr/>
          </a:p>
        </p:txBody>
      </p:sp>
      <p:pic>
        <p:nvPicPr>
          <p:cNvPr id="371" name="Google Shape;371;p56"/>
          <p:cNvPicPr preferRelativeResize="0"/>
          <p:nvPr/>
        </p:nvPicPr>
        <p:blipFill>
          <a:blip r:embed="rId3">
            <a:alphaModFix/>
          </a:blip>
          <a:stretch>
            <a:fillRect/>
          </a:stretch>
        </p:blipFill>
        <p:spPr>
          <a:xfrm>
            <a:off x="736725" y="2156675"/>
            <a:ext cx="7079875" cy="386175"/>
          </a:xfrm>
          <a:prstGeom prst="rect">
            <a:avLst/>
          </a:prstGeom>
          <a:noFill/>
          <a:ln>
            <a:noFill/>
          </a:ln>
        </p:spPr>
      </p:pic>
      <p:pic>
        <p:nvPicPr>
          <p:cNvPr id="372" name="Google Shape;372;p56"/>
          <p:cNvPicPr preferRelativeResize="0"/>
          <p:nvPr/>
        </p:nvPicPr>
        <p:blipFill>
          <a:blip r:embed="rId4">
            <a:alphaModFix/>
          </a:blip>
          <a:stretch>
            <a:fillRect/>
          </a:stretch>
        </p:blipFill>
        <p:spPr>
          <a:xfrm>
            <a:off x="1890125" y="2955650"/>
            <a:ext cx="5848350" cy="11620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read command</a:t>
            </a:r>
            <a:endParaRPr/>
          </a:p>
        </p:txBody>
      </p:sp>
      <p:sp>
        <p:nvSpPr>
          <p:cNvPr id="378" name="Google Shape;378;p5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Output</a:t>
            </a:r>
            <a:endParaRPr/>
          </a:p>
        </p:txBody>
      </p:sp>
      <p:pic>
        <p:nvPicPr>
          <p:cNvPr id="379" name="Google Shape;379;p57"/>
          <p:cNvPicPr preferRelativeResize="0"/>
          <p:nvPr/>
        </p:nvPicPr>
        <p:blipFill>
          <a:blip r:embed="rId3">
            <a:alphaModFix/>
          </a:blip>
          <a:stretch>
            <a:fillRect/>
          </a:stretch>
        </p:blipFill>
        <p:spPr>
          <a:xfrm>
            <a:off x="1114452" y="1912777"/>
            <a:ext cx="6652675" cy="8034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read command</a:t>
            </a:r>
            <a:endParaRPr/>
          </a:p>
        </p:txBody>
      </p:sp>
      <p:sp>
        <p:nvSpPr>
          <p:cNvPr id="385" name="Google Shape;385;p5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Two options worth mentioning:</a:t>
            </a:r>
            <a:endParaRPr/>
          </a:p>
          <a:p>
            <a:pPr indent="0" lvl="0" marL="0" rtl="0" algn="l">
              <a:spcBef>
                <a:spcPts val="1200"/>
              </a:spcBef>
              <a:spcAft>
                <a:spcPts val="0"/>
              </a:spcAft>
              <a:buClr>
                <a:schemeClr val="dk1"/>
              </a:buClr>
              <a:buSzPts val="1100"/>
              <a:buFont typeface="Arial"/>
              <a:buNone/>
            </a:pPr>
            <a:r>
              <a:rPr lang="en"/>
              <a:t>• -p STRING: Print STRING before waiting for input — like a command prompt.</a:t>
            </a:r>
            <a:endParaRPr/>
          </a:p>
          <a:p>
            <a:pPr indent="0" lvl="0" marL="0" rtl="0" algn="l">
              <a:spcBef>
                <a:spcPts val="1200"/>
              </a:spcBef>
              <a:spcAft>
                <a:spcPts val="0"/>
              </a:spcAft>
              <a:buClr>
                <a:schemeClr val="dk1"/>
              </a:buClr>
              <a:buSzPts val="1100"/>
              <a:buFont typeface="Arial"/>
              <a:buNone/>
            </a:pPr>
            <a:r>
              <a:rPr lang="en"/>
              <a:t>• -e: Enable support for navigation through the input terminal and some other very comfortable things.</a:t>
            </a:r>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read command</a:t>
            </a:r>
            <a:endParaRPr/>
          </a:p>
        </p:txBody>
      </p:sp>
      <p:sp>
        <p:nvSpPr>
          <p:cNvPr id="391" name="Google Shape;391;p5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return code of read is 0 unless it encounters an EOF (end of file)</a:t>
            </a:r>
            <a:endParaRPr/>
          </a:p>
          <a:p>
            <a:pPr indent="0" lvl="0" marL="0" rtl="0" algn="l">
              <a:spcBef>
                <a:spcPts val="1200"/>
              </a:spcBef>
              <a:spcAft>
                <a:spcPts val="0"/>
              </a:spcAft>
              <a:buNone/>
            </a:pPr>
            <a:r>
              <a:rPr lang="en"/>
              <a:t>This way we can easily check, whether we were able to obtain any data from the user or not.</a:t>
            </a:r>
            <a:endParaRPr/>
          </a:p>
          <a:p>
            <a:pPr indent="0" lvl="0" marL="0" rtl="0" algn="l">
              <a:spcBef>
                <a:spcPts val="1200"/>
              </a:spcBef>
              <a:spcAft>
                <a:spcPts val="0"/>
              </a:spcAft>
              <a:buNone/>
            </a:pPr>
            <a:r>
              <a:rPr lang="en"/>
              <a:t>We cannot check with the return code, however, whether </a:t>
            </a:r>
            <a:r>
              <a:rPr b="1" lang="en"/>
              <a:t>all</a:t>
            </a:r>
            <a:r>
              <a:rPr lang="en"/>
              <a:t> fields are filled or not.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read command</a:t>
            </a:r>
            <a:endParaRPr/>
          </a:p>
        </p:txBody>
      </p:sp>
      <p:sp>
        <p:nvSpPr>
          <p:cNvPr id="397" name="Google Shape;397;p6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run it and enter a few numbers: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Will output</a:t>
            </a:r>
            <a:endParaRPr/>
          </a:p>
        </p:txBody>
      </p:sp>
      <p:pic>
        <p:nvPicPr>
          <p:cNvPr id="398" name="Google Shape;398;p60"/>
          <p:cNvPicPr preferRelativeResize="0"/>
          <p:nvPr/>
        </p:nvPicPr>
        <p:blipFill>
          <a:blip r:embed="rId3">
            <a:alphaModFix/>
          </a:blip>
          <a:stretch>
            <a:fillRect/>
          </a:stretch>
        </p:blipFill>
        <p:spPr>
          <a:xfrm>
            <a:off x="1463450" y="1107102"/>
            <a:ext cx="6944125" cy="1819750"/>
          </a:xfrm>
          <a:prstGeom prst="rect">
            <a:avLst/>
          </a:prstGeom>
          <a:noFill/>
          <a:ln>
            <a:noFill/>
          </a:ln>
        </p:spPr>
      </p:pic>
      <p:pic>
        <p:nvPicPr>
          <p:cNvPr id="399" name="Google Shape;399;p60"/>
          <p:cNvPicPr preferRelativeResize="0"/>
          <p:nvPr/>
        </p:nvPicPr>
        <p:blipFill>
          <a:blip r:embed="rId4">
            <a:alphaModFix/>
          </a:blip>
          <a:stretch>
            <a:fillRect/>
          </a:stretch>
        </p:blipFill>
        <p:spPr>
          <a:xfrm>
            <a:off x="1237600" y="3505150"/>
            <a:ext cx="7229825" cy="688000"/>
          </a:xfrm>
          <a:prstGeom prst="rect">
            <a:avLst/>
          </a:prstGeom>
          <a:noFill/>
          <a:ln>
            <a:noFill/>
          </a:ln>
        </p:spPr>
      </p:pic>
      <p:pic>
        <p:nvPicPr>
          <p:cNvPr id="400" name="Google Shape;400;p60"/>
          <p:cNvPicPr preferRelativeResize="0"/>
          <p:nvPr/>
        </p:nvPicPr>
        <p:blipFill>
          <a:blip r:embed="rId5">
            <a:alphaModFix/>
          </a:blip>
          <a:stretch>
            <a:fillRect/>
          </a:stretch>
        </p:blipFill>
        <p:spPr>
          <a:xfrm>
            <a:off x="1333850" y="4398650"/>
            <a:ext cx="7037325" cy="5458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read command</a:t>
            </a:r>
            <a:endParaRPr/>
          </a:p>
        </p:txBody>
      </p:sp>
      <p:sp>
        <p:nvSpPr>
          <p:cNvPr id="406" name="Google Shape;406;p6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Another example: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Gives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On the other hand if we issue a Ctrl + D — the EOF character — we get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followed by the prompt to enter numbers again.</a:t>
            </a:r>
            <a:endParaRPr/>
          </a:p>
        </p:txBody>
      </p:sp>
      <p:pic>
        <p:nvPicPr>
          <p:cNvPr id="407" name="Google Shape;407;p61"/>
          <p:cNvPicPr preferRelativeResize="0"/>
          <p:nvPr/>
        </p:nvPicPr>
        <p:blipFill>
          <a:blip r:embed="rId3">
            <a:alphaModFix/>
          </a:blip>
          <a:stretch>
            <a:fillRect/>
          </a:stretch>
        </p:blipFill>
        <p:spPr>
          <a:xfrm>
            <a:off x="1147700" y="1707175"/>
            <a:ext cx="6427300" cy="585250"/>
          </a:xfrm>
          <a:prstGeom prst="rect">
            <a:avLst/>
          </a:prstGeom>
          <a:noFill/>
          <a:ln>
            <a:noFill/>
          </a:ln>
        </p:spPr>
      </p:pic>
      <p:pic>
        <p:nvPicPr>
          <p:cNvPr id="408" name="Google Shape;408;p61"/>
          <p:cNvPicPr preferRelativeResize="0"/>
          <p:nvPr/>
        </p:nvPicPr>
        <p:blipFill>
          <a:blip r:embed="rId4">
            <a:alphaModFix/>
          </a:blip>
          <a:stretch>
            <a:fillRect/>
          </a:stretch>
        </p:blipFill>
        <p:spPr>
          <a:xfrm>
            <a:off x="1115600" y="2525250"/>
            <a:ext cx="6779700" cy="501775"/>
          </a:xfrm>
          <a:prstGeom prst="rect">
            <a:avLst/>
          </a:prstGeom>
          <a:noFill/>
          <a:ln>
            <a:noFill/>
          </a:ln>
        </p:spPr>
      </p:pic>
      <p:pic>
        <p:nvPicPr>
          <p:cNvPr id="409" name="Google Shape;409;p61"/>
          <p:cNvPicPr preferRelativeResize="0"/>
          <p:nvPr/>
        </p:nvPicPr>
        <p:blipFill>
          <a:blip r:embed="rId5">
            <a:alphaModFix/>
          </a:blip>
          <a:stretch>
            <a:fillRect/>
          </a:stretch>
        </p:blipFill>
        <p:spPr>
          <a:xfrm>
            <a:off x="401600" y="3607875"/>
            <a:ext cx="7760174" cy="450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test program</a:t>
            </a:r>
            <a:endParaRPr/>
          </a:p>
        </p:txBody>
      </p:sp>
      <p:sp>
        <p:nvSpPr>
          <p:cNvPr id="92" name="Google Shape;92;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Examples</a:t>
            </a:r>
            <a:endParaRPr/>
          </a:p>
        </p:txBody>
      </p:sp>
      <p:pic>
        <p:nvPicPr>
          <p:cNvPr id="93" name="Google Shape;93;p17"/>
          <p:cNvPicPr preferRelativeResize="0"/>
          <p:nvPr/>
        </p:nvPicPr>
        <p:blipFill>
          <a:blip r:embed="rId3">
            <a:alphaModFix/>
          </a:blip>
          <a:stretch>
            <a:fillRect/>
          </a:stretch>
        </p:blipFill>
        <p:spPr>
          <a:xfrm>
            <a:off x="660950" y="2106825"/>
            <a:ext cx="6835133" cy="8313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Scripts have shared stdin, stdout and stderr</a:t>
            </a:r>
            <a:endParaRPr/>
          </a:p>
        </p:txBody>
      </p:sp>
      <p:sp>
        <p:nvSpPr>
          <p:cNvPr id="415" name="Google Shape;415;p6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Compared to writing simple one-liners there is a fundamental difference when writing a script:</a:t>
            </a:r>
            <a:endParaRPr/>
          </a:p>
          <a:p>
            <a:pPr indent="0" lvl="0" marL="0" rtl="0" algn="l">
              <a:spcBef>
                <a:spcPts val="1200"/>
              </a:spcBef>
              <a:spcAft>
                <a:spcPts val="0"/>
              </a:spcAft>
              <a:buClr>
                <a:schemeClr val="dk1"/>
              </a:buClr>
              <a:buSzPts val="1100"/>
              <a:buFont typeface="Arial"/>
              <a:buNone/>
            </a:pPr>
            <a:r>
              <a:rPr lang="en"/>
              <a:t>All commands of the script share the same stdin, stdout and stderr (if their input/output is not redirected)</a:t>
            </a:r>
            <a:endParaRPr/>
          </a:p>
          <a:p>
            <a:pPr indent="0" lvl="0" marL="0" rtl="0" algn="l">
              <a:spcBef>
                <a:spcPts val="1200"/>
              </a:spcBef>
              <a:spcAft>
                <a:spcPts val="0"/>
              </a:spcAft>
              <a:buClr>
                <a:schemeClr val="dk1"/>
              </a:buClr>
              <a:buSzPts val="1100"/>
              <a:buFont typeface="Arial"/>
              <a:buNone/>
            </a:pPr>
            <a:r>
              <a:rPr lang="en"/>
              <a:t>Especially when it comes to parsing stdin, this has a few consequences, which are best described by examples</a:t>
            </a:r>
            <a:endParaRPr/>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Scripts have shared stdin, stdout and stderr</a:t>
            </a:r>
            <a:endParaRPr/>
          </a:p>
        </p:txBody>
      </p:sp>
      <p:sp>
        <p:nvSpPr>
          <p:cNvPr id="421" name="Google Shape;421;p6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the script: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we run it like so</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might expect the output to show the content of the input file twice.</a:t>
            </a:r>
            <a:endParaRPr/>
          </a:p>
        </p:txBody>
      </p:sp>
      <p:pic>
        <p:nvPicPr>
          <p:cNvPr id="422" name="Google Shape;422;p63"/>
          <p:cNvPicPr preferRelativeResize="0"/>
          <p:nvPr/>
        </p:nvPicPr>
        <p:blipFill>
          <a:blip r:embed="rId3">
            <a:alphaModFix/>
          </a:blip>
          <a:stretch>
            <a:fillRect/>
          </a:stretch>
        </p:blipFill>
        <p:spPr>
          <a:xfrm>
            <a:off x="1358925" y="1682151"/>
            <a:ext cx="6426150" cy="889600"/>
          </a:xfrm>
          <a:prstGeom prst="rect">
            <a:avLst/>
          </a:prstGeom>
          <a:noFill/>
          <a:ln>
            <a:noFill/>
          </a:ln>
        </p:spPr>
      </p:pic>
      <p:pic>
        <p:nvPicPr>
          <p:cNvPr id="423" name="Google Shape;423;p63"/>
          <p:cNvPicPr preferRelativeResize="0"/>
          <p:nvPr/>
        </p:nvPicPr>
        <p:blipFill>
          <a:blip r:embed="rId4">
            <a:alphaModFix/>
          </a:blip>
          <a:stretch>
            <a:fillRect/>
          </a:stretch>
        </p:blipFill>
        <p:spPr>
          <a:xfrm>
            <a:off x="839475" y="3177650"/>
            <a:ext cx="7523200" cy="3926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Scripts have shared stdin, stdout and stderr</a:t>
            </a:r>
            <a:endParaRPr/>
          </a:p>
        </p:txBody>
      </p:sp>
      <p:sp>
        <p:nvSpPr>
          <p:cNvPr id="429" name="Google Shape;429;p6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But t</a:t>
            </a:r>
            <a:r>
              <a:rPr lang="en"/>
              <a:t>his is not what happens</a:t>
            </a:r>
            <a:endParaRPr/>
          </a:p>
          <a:p>
            <a:pPr indent="0" lvl="0" marL="0" rtl="0" algn="l">
              <a:spcBef>
                <a:spcPts val="1200"/>
              </a:spcBef>
              <a:spcAft>
                <a:spcPts val="0"/>
              </a:spcAft>
              <a:buNone/>
            </a:pPr>
            <a:r>
              <a:rPr lang="en"/>
              <a:t>We only get the content of resources/matrices/3.mtx once</a:t>
            </a:r>
            <a:endParaRPr/>
          </a:p>
          <a:p>
            <a:pPr indent="0" lvl="0" marL="0" rtl="0" algn="l">
              <a:spcBef>
                <a:spcPts val="1200"/>
              </a:spcBef>
              <a:spcAft>
                <a:spcPts val="0"/>
              </a:spcAft>
              <a:buNone/>
            </a:pPr>
            <a:r>
              <a:rPr lang="en"/>
              <a:t>exactly what would have happened if only a single cat was be contained in 4_control_io/cat_script.sh</a:t>
            </a:r>
            <a:endParaRPr/>
          </a:p>
          <a:p>
            <a:pPr indent="0" lvl="0" marL="0" rtl="0" algn="l">
              <a:spcBef>
                <a:spcPts val="1200"/>
              </a:spcBef>
              <a:spcAft>
                <a:spcPts val="0"/>
              </a:spcAft>
              <a:buNone/>
            </a:pPr>
            <a:r>
              <a:rPr lang="en"/>
              <a:t>This is due to the fact that cat reads stdin until nothing is left (i.e. until EOF is reached)</a:t>
            </a:r>
            <a:endParaRPr/>
          </a:p>
          <a:p>
            <a:pPr indent="0" lvl="0" marL="0" rtl="0" algn="l">
              <a:spcBef>
                <a:spcPts val="1200"/>
              </a:spcBef>
              <a:spcAft>
                <a:spcPts val="0"/>
              </a:spcAft>
              <a:buNone/>
            </a:pPr>
            <a:r>
              <a:rPr lang="en"/>
              <a:t>So when the next cat starts its execution, it encounters the EOF character straight away and stops reading.</a:t>
            </a:r>
            <a:endParaRPr/>
          </a:p>
          <a:p>
            <a:pPr indent="0" lvl="0" marL="0" rtl="0" algn="l">
              <a:spcBef>
                <a:spcPts val="1200"/>
              </a:spcBef>
              <a:spcAft>
                <a:spcPts val="0"/>
              </a:spcAft>
              <a:buClr>
                <a:schemeClr val="dk1"/>
              </a:buClr>
              <a:buSzPct val="61111"/>
              <a:buFont typeface="Arial"/>
              <a:buNone/>
            </a:pPr>
            <a:r>
              <a:rPr lang="en"/>
              <a:t>So no extra output is produced.</a:t>
            </a:r>
            <a:endParaRPr/>
          </a:p>
          <a:p>
            <a:pPr indent="0" lvl="0" marL="0" rtl="0" algn="l">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while read line paradigm</a:t>
            </a:r>
            <a:endParaRPr/>
          </a:p>
        </p:txBody>
      </p:sp>
      <p:sp>
        <p:nvSpPr>
          <p:cNvPr id="435" name="Google Shape;435;p6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Probably the most important application of the </a:t>
            </a:r>
            <a:r>
              <a:rPr b="1" lang="en"/>
              <a:t>read</a:t>
            </a:r>
            <a:r>
              <a:rPr lang="en"/>
              <a:t> command is the </a:t>
            </a:r>
            <a:r>
              <a:rPr b="1" lang="en"/>
              <a:t>while read line </a:t>
            </a:r>
            <a:r>
              <a:rPr lang="en"/>
              <a:t>paradigm</a:t>
            </a:r>
            <a:endParaRPr/>
          </a:p>
          <a:p>
            <a:pPr indent="0" lvl="0" marL="0" rtl="0" algn="l">
              <a:spcBef>
                <a:spcPts val="1200"/>
              </a:spcBef>
              <a:spcAft>
                <a:spcPts val="1200"/>
              </a:spcAft>
              <a:buNone/>
            </a:pPr>
            <a:r>
              <a:rPr lang="en"/>
              <a:t>It can be used to read data from stdin line by line:</a:t>
            </a:r>
            <a:endParaRPr/>
          </a:p>
        </p:txBody>
      </p:sp>
      <p:pic>
        <p:nvPicPr>
          <p:cNvPr id="436" name="Google Shape;436;p65"/>
          <p:cNvPicPr preferRelativeResize="0"/>
          <p:nvPr/>
        </p:nvPicPr>
        <p:blipFill>
          <a:blip r:embed="rId3">
            <a:alphaModFix/>
          </a:blip>
          <a:stretch>
            <a:fillRect/>
          </a:stretch>
        </p:blipFill>
        <p:spPr>
          <a:xfrm>
            <a:off x="1084350" y="2627600"/>
            <a:ext cx="6816676" cy="13005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while read line paradigm</a:t>
            </a:r>
            <a:endParaRPr/>
          </a:p>
        </p:txBody>
      </p:sp>
      <p:sp>
        <p:nvSpPr>
          <p:cNvPr id="442" name="Google Shape;442;p6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This works because</a:t>
            </a:r>
            <a:endParaRPr/>
          </a:p>
          <a:p>
            <a:pPr indent="0" lvl="0" marL="457200" rtl="0" algn="l">
              <a:spcBef>
                <a:spcPts val="1200"/>
              </a:spcBef>
              <a:spcAft>
                <a:spcPts val="0"/>
              </a:spcAft>
              <a:buClr>
                <a:schemeClr val="dk1"/>
              </a:buClr>
              <a:buSzPct val="61111"/>
              <a:buFont typeface="Arial"/>
              <a:buNone/>
            </a:pPr>
            <a:r>
              <a:rPr lang="en"/>
              <a:t>• read tries to read the current line from stdin and stores it in the variable line.</a:t>
            </a:r>
            <a:endParaRPr/>
          </a:p>
          <a:p>
            <a:pPr indent="0" lvl="0" marL="457200" rtl="0" algn="l">
              <a:spcBef>
                <a:spcPts val="1200"/>
              </a:spcBef>
              <a:spcAft>
                <a:spcPts val="0"/>
              </a:spcAft>
              <a:buClr>
                <a:schemeClr val="dk1"/>
              </a:buClr>
              <a:buSzPct val="61111"/>
              <a:buFont typeface="Arial"/>
              <a:buNone/>
            </a:pPr>
            <a:r>
              <a:rPr lang="en"/>
              <a:t>• The line variable is then available for the loop body to do something with it.</a:t>
            </a:r>
            <a:endParaRPr/>
          </a:p>
          <a:p>
            <a:pPr indent="0" lvl="0" marL="457200" rtl="0" algn="l">
              <a:spcBef>
                <a:spcPts val="1200"/>
              </a:spcBef>
              <a:spcAft>
                <a:spcPts val="0"/>
              </a:spcAft>
              <a:buNone/>
            </a:pPr>
            <a:r>
              <a:rPr lang="en"/>
              <a:t>• If all data has been read, read will exit with an return code 1, causing the loop to be exited.</a:t>
            </a:r>
            <a:endParaRPr/>
          </a:p>
          <a:p>
            <a:pPr indent="0" lvl="0" marL="0" rtl="0" algn="l">
              <a:spcBef>
                <a:spcPts val="1200"/>
              </a:spcBef>
              <a:spcAft>
                <a:spcPts val="0"/>
              </a:spcAft>
              <a:buClr>
                <a:schemeClr val="dk1"/>
              </a:buClr>
              <a:buSzPct val="61111"/>
              <a:buFont typeface="Arial"/>
              <a:buNone/>
            </a:pPr>
            <a:r>
              <a:rPr lang="en"/>
              <a:t>Since a loop is considered as a single command by the bash shell it has its own stdin</a:t>
            </a:r>
            <a:endParaRPr/>
          </a:p>
          <a:p>
            <a:pPr indent="0" lvl="0" marL="0" rtl="0" algn="l">
              <a:spcBef>
                <a:spcPts val="1200"/>
              </a:spcBef>
              <a:spcAft>
                <a:spcPts val="0"/>
              </a:spcAft>
              <a:buNone/>
            </a:pPr>
            <a:r>
              <a:rPr lang="en"/>
              <a:t>(and stdout), meaning that</a:t>
            </a:r>
            <a:endParaRPr/>
          </a:p>
          <a:p>
            <a:pPr indent="0" lvl="0" marL="457200" rtl="0" algn="l">
              <a:spcBef>
                <a:spcPts val="1200"/>
              </a:spcBef>
              <a:spcAft>
                <a:spcPts val="0"/>
              </a:spcAft>
              <a:buClr>
                <a:schemeClr val="dk1"/>
              </a:buClr>
              <a:buSzPct val="61111"/>
              <a:buFont typeface="Arial"/>
              <a:buNone/>
            </a:pPr>
            <a:r>
              <a:rPr lang="en"/>
              <a:t>• we can redirect its stdin to read from a file</a:t>
            </a:r>
            <a:endParaRPr/>
          </a:p>
          <a:p>
            <a:pPr indent="0" lvl="0" marL="0" rtl="0" algn="l">
              <a:spcBef>
                <a:spcPts val="120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while read line paradigm</a:t>
            </a:r>
            <a:endParaRPr/>
          </a:p>
        </p:txBody>
      </p:sp>
      <p:sp>
        <p:nvSpPr>
          <p:cNvPr id="448" name="Google Shape;448;p6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a:t>
            </a:r>
            <a:endParaRPr/>
          </a:p>
          <a:p>
            <a:pPr indent="0" lvl="0" marL="0" rtl="0" algn="l">
              <a:spcBef>
                <a:spcPts val="1200"/>
              </a:spcBef>
              <a:spcAft>
                <a:spcPts val="0"/>
              </a:spcAft>
              <a:buNone/>
            </a:pPr>
            <a:r>
              <a:rPr lang="en"/>
              <a:t>Redirecting stdin</a:t>
            </a:r>
            <a:endParaRPr/>
          </a:p>
          <a:p>
            <a:pPr indent="0" lvl="0" marL="0" rtl="0" algn="l">
              <a:spcBef>
                <a:spcPts val="1200"/>
              </a:spcBef>
              <a:spcAft>
                <a:spcPts val="1200"/>
              </a:spcAft>
              <a:buNone/>
            </a:pPr>
            <a:r>
              <a:rPr lang="en"/>
              <a:t>From file</a:t>
            </a:r>
            <a:endParaRPr/>
          </a:p>
        </p:txBody>
      </p:sp>
      <p:pic>
        <p:nvPicPr>
          <p:cNvPr id="449" name="Google Shape;449;p67"/>
          <p:cNvPicPr preferRelativeResize="0"/>
          <p:nvPr/>
        </p:nvPicPr>
        <p:blipFill>
          <a:blip r:embed="rId3">
            <a:alphaModFix/>
          </a:blip>
          <a:stretch>
            <a:fillRect/>
          </a:stretch>
        </p:blipFill>
        <p:spPr>
          <a:xfrm>
            <a:off x="2215963" y="1225213"/>
            <a:ext cx="5534025" cy="30575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8"/>
          <p:cNvSpPr txBox="1"/>
          <p:nvPr>
            <p:ph type="title"/>
          </p:nvPr>
        </p:nvSpPr>
        <p:spPr>
          <a:xfrm>
            <a:off x="311700" y="111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while read line paradigm</a:t>
            </a:r>
            <a:endParaRPr/>
          </a:p>
        </p:txBody>
      </p:sp>
      <p:sp>
        <p:nvSpPr>
          <p:cNvPr id="455" name="Google Shape;455;p68"/>
          <p:cNvSpPr txBox="1"/>
          <p:nvPr>
            <p:ph idx="1" type="body"/>
          </p:nvPr>
        </p:nvSpPr>
        <p:spPr>
          <a:xfrm>
            <a:off x="311700" y="844225"/>
            <a:ext cx="8520600" cy="4170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we can pipe the output of a command to it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
              <a:t>• we can dump the loop’s output in a file by adding &gt; file after the done (see</a:t>
            </a:r>
            <a:endParaRPr/>
          </a:p>
          <a:p>
            <a:pPr indent="0" lvl="0" marL="0" rtl="0" algn="l">
              <a:spcBef>
                <a:spcPts val="1200"/>
              </a:spcBef>
              <a:spcAft>
                <a:spcPts val="1200"/>
              </a:spcAft>
              <a:buNone/>
            </a:pPr>
            <a:r>
              <a:rPr lang="en"/>
              <a:t>previous example)</a:t>
            </a:r>
            <a:endParaRPr/>
          </a:p>
        </p:txBody>
      </p:sp>
      <p:pic>
        <p:nvPicPr>
          <p:cNvPr id="456" name="Google Shape;456;p68"/>
          <p:cNvPicPr preferRelativeResize="0"/>
          <p:nvPr/>
        </p:nvPicPr>
        <p:blipFill>
          <a:blip r:embed="rId3">
            <a:alphaModFix/>
          </a:blip>
          <a:stretch>
            <a:fillRect/>
          </a:stretch>
        </p:blipFill>
        <p:spPr>
          <a:xfrm>
            <a:off x="2755888" y="1243000"/>
            <a:ext cx="5591175" cy="29622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Influencing word splitting: The variable IFS</a:t>
            </a:r>
            <a:endParaRPr/>
          </a:p>
        </p:txBody>
      </p:sp>
      <p:sp>
        <p:nvSpPr>
          <p:cNvPr id="462" name="Google Shape;462;p6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already mentioned the variable IFS in the previous lessons</a:t>
            </a:r>
            <a:endParaRPr/>
          </a:p>
          <a:p>
            <a:pPr indent="0" lvl="0" marL="0" rtl="0" algn="l">
              <a:spcBef>
                <a:spcPts val="1200"/>
              </a:spcBef>
              <a:spcAft>
                <a:spcPts val="0"/>
              </a:spcAft>
              <a:buClr>
                <a:schemeClr val="dk1"/>
              </a:buClr>
              <a:buSzPts val="1100"/>
              <a:buFont typeface="Arial"/>
              <a:buNone/>
            </a:pPr>
            <a:r>
              <a:rPr lang="en"/>
              <a:t>• IFS is short for “internal field separator”</a:t>
            </a:r>
            <a:endParaRPr/>
          </a:p>
          <a:p>
            <a:pPr indent="0" lvl="0" marL="0" rtl="0" algn="l">
              <a:spcBef>
                <a:spcPts val="1200"/>
              </a:spcBef>
              <a:spcAft>
                <a:spcPts val="0"/>
              </a:spcAft>
              <a:buClr>
                <a:schemeClr val="dk1"/>
              </a:buClr>
              <a:buSzPts val="1100"/>
              <a:buFont typeface="Arial"/>
              <a:buNone/>
            </a:pPr>
            <a:r>
              <a:rPr lang="en"/>
              <a:t>• This variable is considered in the word splitting whenever the shell performs wordsplitting  - i.e. especially after parameter expansion and command substitution have happened.</a:t>
            </a:r>
            <a:endParaRPr/>
          </a:p>
          <a:p>
            <a:pPr indent="0" lvl="0" marL="0" rtl="0" algn="l">
              <a:spcBef>
                <a:spcPts val="1200"/>
              </a:spcBef>
              <a:spcAft>
                <a:spcPts val="0"/>
              </a:spcAft>
              <a:buClr>
                <a:schemeClr val="dk1"/>
              </a:buClr>
              <a:buSzPts val="1100"/>
              <a:buFont typeface="Arial"/>
              <a:buNone/>
            </a:pPr>
            <a:r>
              <a:rPr lang="en"/>
              <a:t>• Its value specifies the characters at which commandline is split into individualwords during word splitting.</a:t>
            </a:r>
            <a:endParaRPr/>
          </a:p>
          <a:p>
            <a:pPr indent="0" lvl="0" marL="0" rtl="0" algn="l">
              <a:spcBef>
                <a:spcPts val="1200"/>
              </a:spcBef>
              <a:spcAft>
                <a:spcPts val="0"/>
              </a:spcAft>
              <a:buClr>
                <a:schemeClr val="dk1"/>
              </a:buClr>
              <a:buSzPts val="1100"/>
              <a:buFont typeface="Arial"/>
              <a:buNone/>
            </a:pPr>
            <a:r>
              <a:rPr lang="en"/>
              <a:t>• Default value: &lt;space&gt;&lt;tab&gt;&lt;newline&gt;</a:t>
            </a:r>
            <a:endParaRPr/>
          </a:p>
          <a:p>
            <a:pPr indent="0" lvl="0" marL="0" rtl="0" algn="l">
              <a:spcBef>
                <a:spcPts val="120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0"/>
          <p:cNvSpPr txBox="1"/>
          <p:nvPr>
            <p:ph type="title"/>
          </p:nvPr>
        </p:nvSpPr>
        <p:spPr>
          <a:xfrm>
            <a:off x="311700" y="111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Influencing word splitting: The variable IFS</a:t>
            </a:r>
            <a:endParaRPr/>
          </a:p>
        </p:txBody>
      </p:sp>
      <p:sp>
        <p:nvSpPr>
          <p:cNvPr id="468" name="Google Shape;468;p70"/>
          <p:cNvSpPr txBox="1"/>
          <p:nvPr>
            <p:ph idx="1" type="body"/>
          </p:nvPr>
        </p:nvSpPr>
        <p:spPr>
          <a:xfrm>
            <a:off x="311700" y="9204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 important use cases, which alter the IFS variable temporarily:</a:t>
            </a:r>
            <a:endParaRPr/>
          </a:p>
          <a:p>
            <a:pPr indent="0" lvl="0" marL="0" rtl="0" algn="l">
              <a:spcBef>
                <a:spcPts val="1200"/>
              </a:spcBef>
              <a:spcAft>
                <a:spcPts val="0"/>
              </a:spcAft>
              <a:buNone/>
            </a:pPr>
            <a:r>
              <a:rPr lang="en"/>
              <a:t>• Manipulation of the way for loops iterate: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Output in next slide</a:t>
            </a:r>
            <a:endParaRPr/>
          </a:p>
          <a:p>
            <a:pPr indent="0" lvl="0" marL="0" rtl="0" algn="l">
              <a:spcBef>
                <a:spcPts val="1200"/>
              </a:spcBef>
              <a:spcAft>
                <a:spcPts val="1200"/>
              </a:spcAft>
              <a:buNone/>
            </a:pPr>
            <a:r>
              <a:t/>
            </a:r>
            <a:endParaRPr/>
          </a:p>
        </p:txBody>
      </p:sp>
      <p:pic>
        <p:nvPicPr>
          <p:cNvPr id="469" name="Google Shape;469;p70"/>
          <p:cNvPicPr preferRelativeResize="0"/>
          <p:nvPr/>
        </p:nvPicPr>
        <p:blipFill>
          <a:blip r:embed="rId3">
            <a:alphaModFix/>
          </a:blip>
          <a:stretch>
            <a:fillRect/>
          </a:stretch>
        </p:blipFill>
        <p:spPr>
          <a:xfrm>
            <a:off x="2867025" y="1777200"/>
            <a:ext cx="5391150" cy="29908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Influencing word splitting: The variable IFS</a:t>
            </a:r>
            <a:endParaRPr/>
          </a:p>
        </p:txBody>
      </p:sp>
      <p:sp>
        <p:nvSpPr>
          <p:cNvPr id="475" name="Google Shape;475;p7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Output</a:t>
            </a:r>
            <a:endParaRPr/>
          </a:p>
        </p:txBody>
      </p:sp>
      <p:pic>
        <p:nvPicPr>
          <p:cNvPr id="476" name="Google Shape;476;p71"/>
          <p:cNvPicPr preferRelativeResize="0"/>
          <p:nvPr/>
        </p:nvPicPr>
        <p:blipFill>
          <a:blip r:embed="rId3">
            <a:alphaModFix/>
          </a:blip>
          <a:stretch>
            <a:fillRect/>
          </a:stretch>
        </p:blipFill>
        <p:spPr>
          <a:xfrm>
            <a:off x="2041100" y="1547826"/>
            <a:ext cx="6159925" cy="226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test program</a:t>
            </a:r>
            <a:endParaRPr/>
          </a:p>
        </p:txBody>
      </p:sp>
      <p:sp>
        <p:nvSpPr>
          <p:cNvPr id="99" name="Google Shape;99;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 overview of important test operators</a:t>
            </a:r>
            <a:endParaRPr/>
          </a:p>
        </p:txBody>
      </p:sp>
      <p:pic>
        <p:nvPicPr>
          <p:cNvPr id="100" name="Google Shape;100;p18"/>
          <p:cNvPicPr preferRelativeResize="0"/>
          <p:nvPr/>
        </p:nvPicPr>
        <p:blipFill>
          <a:blip r:embed="rId3">
            <a:alphaModFix/>
          </a:blip>
          <a:stretch>
            <a:fillRect/>
          </a:stretch>
        </p:blipFill>
        <p:spPr>
          <a:xfrm>
            <a:off x="343750" y="1853688"/>
            <a:ext cx="4343400" cy="1933575"/>
          </a:xfrm>
          <a:prstGeom prst="rect">
            <a:avLst/>
          </a:prstGeom>
          <a:noFill/>
          <a:ln>
            <a:noFill/>
          </a:ln>
        </p:spPr>
      </p:pic>
      <p:pic>
        <p:nvPicPr>
          <p:cNvPr id="101" name="Google Shape;101;p18"/>
          <p:cNvPicPr preferRelativeResize="0"/>
          <p:nvPr/>
        </p:nvPicPr>
        <p:blipFill>
          <a:blip r:embed="rId4">
            <a:alphaModFix/>
          </a:blip>
          <a:stretch>
            <a:fillRect/>
          </a:stretch>
        </p:blipFill>
        <p:spPr>
          <a:xfrm>
            <a:off x="4718088" y="1878381"/>
            <a:ext cx="4102061" cy="19335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Influencing word splitting: The variable IFS</a:t>
            </a:r>
            <a:endParaRPr/>
          </a:p>
        </p:txBody>
      </p:sp>
      <p:sp>
        <p:nvSpPr>
          <p:cNvPr id="482" name="Google Shape;482;p7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Influencing read:</a:t>
            </a:r>
            <a:endParaRPr/>
          </a:p>
        </p:txBody>
      </p:sp>
      <p:pic>
        <p:nvPicPr>
          <p:cNvPr id="483" name="Google Shape;483;p72"/>
          <p:cNvPicPr preferRelativeResize="0"/>
          <p:nvPr/>
        </p:nvPicPr>
        <p:blipFill>
          <a:blip r:embed="rId3">
            <a:alphaModFix/>
          </a:blip>
          <a:stretch>
            <a:fillRect/>
          </a:stretch>
        </p:blipFill>
        <p:spPr>
          <a:xfrm>
            <a:off x="2534138" y="1378225"/>
            <a:ext cx="5591175" cy="30480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Influencing word splitting: The variable IFS</a:t>
            </a:r>
            <a:endParaRPr/>
          </a:p>
        </p:txBody>
      </p:sp>
      <p:sp>
        <p:nvSpPr>
          <p:cNvPr id="489" name="Google Shape;489;p7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90" name="Google Shape;490;p73"/>
          <p:cNvPicPr preferRelativeResize="0"/>
          <p:nvPr/>
        </p:nvPicPr>
        <p:blipFill>
          <a:blip r:embed="rId3">
            <a:alphaModFix/>
          </a:blip>
          <a:stretch>
            <a:fillRect/>
          </a:stretch>
        </p:blipFill>
        <p:spPr>
          <a:xfrm>
            <a:off x="2517963" y="1501200"/>
            <a:ext cx="5572125" cy="26479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Conventions when scripting</a:t>
            </a:r>
            <a:endParaRPr/>
          </a:p>
        </p:txBody>
      </p:sp>
      <p:sp>
        <p:nvSpPr>
          <p:cNvPr id="496" name="Google Shape;496;p7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conclude this chapter we have collected a few notes about conventions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There are as usually many exceptions to each of the guidelines below. In practice try to follow each guideline, unless you have a good reason not to.</a:t>
            </a:r>
            <a:endParaRPr/>
          </a:p>
          <a:p>
            <a:pPr indent="0" lvl="0" marL="0" rtl="0" algn="l">
              <a:spcBef>
                <a:spcPts val="1200"/>
              </a:spcBef>
              <a:spcAft>
                <a:spcPts val="12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Conventions when scripting - Script structure</a:t>
            </a:r>
            <a:endParaRPr/>
          </a:p>
        </p:txBody>
      </p:sp>
      <p:sp>
        <p:nvSpPr>
          <p:cNvPr id="502" name="Google Shape;502;p7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 Always use a shebang as the first line of your script.</a:t>
            </a:r>
            <a:endParaRPr/>
          </a:p>
          <a:p>
            <a:pPr indent="0" lvl="0" marL="0" rtl="0" algn="l">
              <a:spcBef>
                <a:spcPts val="1200"/>
              </a:spcBef>
              <a:spcAft>
                <a:spcPts val="0"/>
              </a:spcAft>
              <a:buClr>
                <a:schemeClr val="dk1"/>
              </a:buClr>
              <a:buSzPts val="1100"/>
              <a:buFont typeface="Arial"/>
              <a:buNone/>
            </a:pPr>
            <a:r>
              <a:rPr lang="en"/>
              <a:t>• A block of code doing a task should have a comment explaining what goes in and what the expected result should be. This is especially true for functions </a:t>
            </a:r>
            <a:endParaRPr/>
          </a:p>
          <a:p>
            <a:pPr indent="0" lvl="0" marL="0" rtl="0" algn="l">
              <a:spcBef>
                <a:spcPts val="1200"/>
              </a:spcBef>
              <a:spcAft>
                <a:spcPts val="0"/>
              </a:spcAft>
              <a:buNone/>
            </a:pPr>
            <a:r>
              <a:rPr lang="en"/>
              <a:t>• Whenever funny </a:t>
            </a:r>
            <a:r>
              <a:rPr i="1" lang="en"/>
              <a:t>bashisms </a:t>
            </a:r>
            <a:r>
              <a:rPr lang="en"/>
              <a:t> are used that could make code unclear, explain whathappens and why. Think about the future you ;).</a:t>
            </a:r>
            <a:endParaRPr/>
          </a:p>
          <a:p>
            <a:pPr indent="0" lvl="0" marL="457200" rtl="0" algn="l">
              <a:spcBef>
                <a:spcPts val="1200"/>
              </a:spcBef>
              <a:spcAft>
                <a:spcPts val="0"/>
              </a:spcAft>
              <a:buNone/>
            </a:pPr>
            <a:r>
              <a:rPr lang="en"/>
              <a:t>• </a:t>
            </a:r>
            <a:r>
              <a:rPr i="1" lang="en"/>
              <a:t>bashisms - </a:t>
            </a:r>
            <a:r>
              <a:rPr lang="en"/>
              <a:t>Chain of special characters which look like magic to someone new to shell scripting</a:t>
            </a:r>
            <a:endParaRPr/>
          </a:p>
          <a:p>
            <a:pPr indent="0" lvl="0" marL="45720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script should only do one job and no more. </a:t>
            </a:r>
            <a:br>
              <a:rPr lang="en"/>
            </a:br>
            <a:r>
              <a:rPr lang="en"/>
              <a:t>Split complicated tasks into many scripts. </a:t>
            </a:r>
            <a:br>
              <a:rPr lang="en"/>
            </a:br>
            <a:r>
              <a:rPr lang="en"/>
              <a:t>This makes it easier to code and easier to reuse.</a:t>
            </a:r>
            <a:endParaRPr/>
          </a:p>
          <a:p>
            <a:pPr indent="-342900" lvl="0" marL="457200" rtl="0" algn="l">
              <a:spcBef>
                <a:spcPts val="0"/>
              </a:spcBef>
              <a:spcAft>
                <a:spcPts val="0"/>
              </a:spcAft>
              <a:buSzPts val="1800"/>
              <a:buChar char="●"/>
            </a:pPr>
            <a:r>
              <a:rPr lang="en"/>
              <a:t>Try to design scripts as filters, </a:t>
            </a:r>
            <a:br>
              <a:rPr lang="en"/>
            </a:br>
            <a:r>
              <a:rPr lang="en"/>
              <a:t>i.e. better read from stdin and write to stdout rather than to/from files. This simplifies code reuse, too. </a:t>
            </a:r>
            <a:br>
              <a:rPr lang="en"/>
            </a:br>
            <a:r>
              <a:rPr lang="en"/>
              <a:t>Think about the core Unix tools: The utilities you use most often are very likely just some kind of elaborate filter from stdin to stdout.</a:t>
            </a:r>
            <a:endParaRPr/>
          </a:p>
          <a:p>
            <a:pPr indent="0" lvl="0" marL="0" rtl="0" algn="l">
              <a:spcBef>
                <a:spcPts val="1200"/>
              </a:spcBef>
              <a:spcAft>
                <a:spcPts val="1200"/>
              </a:spcAft>
              <a:buNone/>
            </a:pPr>
            <a:r>
              <a:t/>
            </a:r>
            <a:endParaRPr/>
          </a:p>
        </p:txBody>
      </p:sp>
      <p:sp>
        <p:nvSpPr>
          <p:cNvPr id="508" name="Google Shape;508;p7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Conventions when scripting - Script structure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Conventions when scripting - Script structure</a:t>
            </a:r>
            <a:endParaRPr/>
          </a:p>
        </p:txBody>
      </p:sp>
      <p:sp>
        <p:nvSpPr>
          <p:cNvPr id="514" name="Google Shape;514;p7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Use shell functions to structure your script. Have a comment what each function does.</a:t>
            </a:r>
            <a:endParaRPr/>
          </a:p>
          <a:p>
            <a:pPr indent="0" lvl="0" marL="0" rtl="0" algn="l">
              <a:spcBef>
                <a:spcPts val="120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Conventions when scripting -Input and output	</a:t>
            </a:r>
            <a:endParaRPr/>
          </a:p>
        </p:txBody>
      </p:sp>
      <p:sp>
        <p:nvSpPr>
          <p:cNvPr id="520" name="Google Shape;520;p7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 Reserve stdin for data: </a:t>
            </a:r>
            <a:endParaRPr/>
          </a:p>
          <a:p>
            <a:pPr indent="0" lvl="0" marL="457200" rtl="0" algn="l">
              <a:spcBef>
                <a:spcPts val="1200"/>
              </a:spcBef>
              <a:spcAft>
                <a:spcPts val="0"/>
              </a:spcAft>
              <a:buClr>
                <a:schemeClr val="dk1"/>
              </a:buClr>
              <a:buSzPct val="61111"/>
              <a:buFont typeface="Arial"/>
              <a:buNone/>
            </a:pPr>
            <a:r>
              <a:rPr lang="en"/>
              <a:t>Do not use the read command to ask the user for data or parameters, much rather use argument parsing for this. The reason is that using read interferes with reading data from stdin</a:t>
            </a:r>
            <a:endParaRPr/>
          </a:p>
          <a:p>
            <a:pPr indent="0" lvl="0" marL="0" rtl="0" algn="l">
              <a:spcBef>
                <a:spcPts val="1200"/>
              </a:spcBef>
              <a:spcAft>
                <a:spcPts val="0"/>
              </a:spcAft>
              <a:buClr>
                <a:schemeClr val="dk1"/>
              </a:buClr>
              <a:buSzPct val="61111"/>
              <a:buFont typeface="Arial"/>
              <a:buNone/>
            </a:pPr>
            <a:r>
              <a:rPr lang="en"/>
              <a:t>• Use helpful error messages with as much info as possible. Print them to stderr</a:t>
            </a:r>
            <a:endParaRPr/>
          </a:p>
          <a:p>
            <a:pPr indent="0" lvl="0" marL="0" rtl="0" algn="l">
              <a:spcBef>
                <a:spcPts val="1200"/>
              </a:spcBef>
              <a:spcAft>
                <a:spcPts val="0"/>
              </a:spcAft>
              <a:buNone/>
            </a:pPr>
            <a:r>
              <a:rPr lang="en"/>
              <a:t>• Reserve stderr for errors, stdout for regular output. </a:t>
            </a:r>
            <a:endParaRPr/>
          </a:p>
          <a:p>
            <a:pPr indent="0" lvl="0" marL="457200" rtl="0" algn="l">
              <a:spcBef>
                <a:spcPts val="1200"/>
              </a:spcBef>
              <a:spcAft>
                <a:spcPts val="0"/>
              </a:spcAft>
              <a:buClr>
                <a:schemeClr val="dk1"/>
              </a:buClr>
              <a:buSzPct val="61111"/>
              <a:buFont typeface="Arial"/>
              <a:buNone/>
            </a:pPr>
            <a:r>
              <a:rPr lang="en"/>
              <a:t>If you need to output two separate things, have the more important one printed to stdout, the other into a file. </a:t>
            </a:r>
            <a:br>
              <a:rPr lang="en"/>
            </a:br>
            <a:r>
              <a:rPr lang="en"/>
              <a:t>Even better: Allow the user to choose what goes into the file and what to stdout.</a:t>
            </a:r>
            <a:endParaRPr/>
          </a:p>
          <a:p>
            <a:pPr indent="0" lvl="0" marL="457200" rtl="0" algn="l">
              <a:spcBef>
                <a:spcPts val="1200"/>
              </a:spcBef>
              <a:spcAft>
                <a:spcPts val="0"/>
              </a:spcAft>
              <a:buClr>
                <a:schemeClr val="dk1"/>
              </a:buClr>
              <a:buSzPct val="61111"/>
              <a:buFont typeface="Arial"/>
              <a:buNone/>
            </a:pPr>
            <a:r>
              <a:rPr lang="en"/>
              <a:t>⇒ Again all of this can be summarised as “design each script as a filter”</a:t>
            </a:r>
            <a:endParaRPr/>
          </a:p>
          <a:p>
            <a:pPr indent="0" lvl="0" marL="0" rtl="0" algn="l">
              <a:spcBef>
                <a:spcPts val="1200"/>
              </a:spcBef>
              <a:spcAft>
                <a:spcPts val="12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Conventions when scripting - Parsing arguments</a:t>
            </a:r>
            <a:endParaRPr/>
          </a:p>
        </p:txBody>
      </p:sp>
      <p:sp>
        <p:nvSpPr>
          <p:cNvPr id="526" name="Google Shape;526;p7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 Each script should support the arguments -h or --help. </a:t>
            </a:r>
            <a:endParaRPr/>
          </a:p>
          <a:p>
            <a:pPr indent="0" lvl="0" marL="457200" rtl="0" algn="l">
              <a:spcBef>
                <a:spcPts val="1200"/>
              </a:spcBef>
              <a:spcAft>
                <a:spcPts val="0"/>
              </a:spcAft>
              <a:buClr>
                <a:schemeClr val="dk1"/>
              </a:buClr>
              <a:buSzPts val="1100"/>
              <a:buFont typeface="Arial"/>
              <a:buNone/>
            </a:pPr>
            <a:r>
              <a:rPr lang="en"/>
              <a:t>If these arguments are provided, explain what the script does and explain at least the most important commandline arguments it supports.</a:t>
            </a:r>
            <a:endParaRPr/>
          </a:p>
          <a:p>
            <a:pPr indent="0" lvl="0" marL="0" rtl="0" algn="l">
              <a:spcBef>
                <a:spcPts val="1200"/>
              </a:spcBef>
              <a:spcAft>
                <a:spcPts val="0"/>
              </a:spcAft>
              <a:buClr>
                <a:schemeClr val="dk1"/>
              </a:buClr>
              <a:buSzPts val="1100"/>
              <a:buFont typeface="Arial"/>
              <a:buNone/>
            </a:pPr>
            <a:r>
              <a:rPr lang="en"/>
              <a:t>• For each argument there should be a descriptive “long option” preceded by two “--”. There may be short options (preceded by one “-”).</a:t>
            </a:r>
            <a:endParaRPr/>
          </a:p>
          <a:p>
            <a:pPr indent="0" lvl="0" marL="0" rtl="0" algn="l">
              <a:spcBef>
                <a:spcPts val="1200"/>
              </a:spcBef>
              <a:spcAft>
                <a:spcPts val="0"/>
              </a:spcAft>
              <a:buNone/>
            </a:pPr>
            <a:r>
              <a:rPr lang="en"/>
              <a:t>• Do not worry about the long argument names. </a:t>
            </a:r>
            <a:endParaRPr/>
          </a:p>
          <a:p>
            <a:pPr indent="0" lvl="0" marL="457200" rtl="0" algn="l">
              <a:spcBef>
                <a:spcPts val="1200"/>
              </a:spcBef>
              <a:spcAft>
                <a:spcPts val="0"/>
              </a:spcAft>
              <a:buClr>
                <a:schemeClr val="dk1"/>
              </a:buClr>
              <a:buSzPts val="1100"/>
              <a:buFont typeface="Arial"/>
              <a:buNone/>
            </a:pPr>
            <a:r>
              <a:rPr lang="en"/>
              <a:t>You can code tab completion your script.</a:t>
            </a:r>
            <a:endParaRPr/>
          </a:p>
          <a:p>
            <a:pPr indent="0" lvl="0" marL="0" rtl="0" algn="l">
              <a:spcBef>
                <a:spcPts val="1200"/>
              </a:spcBef>
              <a:spcAft>
                <a:spcPts val="12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0"/>
          <p:cNvSpPr txBox="1"/>
          <p:nvPr>
            <p:ph type="title"/>
          </p:nvPr>
        </p:nvSpPr>
        <p:spPr>
          <a:xfrm>
            <a:off x="311700" y="957125"/>
            <a:ext cx="8520600" cy="212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Exercise!</a:t>
            </a:r>
            <a:endParaRPr/>
          </a:p>
        </p:txBody>
      </p:sp>
      <p:sp>
        <p:nvSpPr>
          <p:cNvPr id="532" name="Google Shape;532;p80"/>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Exercises 4.6 - 4.15</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1"/>
          <p:cNvSpPr txBox="1"/>
          <p:nvPr>
            <p:ph type="title"/>
          </p:nvPr>
        </p:nvSpPr>
        <p:spPr>
          <a:xfrm>
            <a:off x="265500" y="929275"/>
            <a:ext cx="4045200" cy="1786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26190"/>
              <a:buFont typeface="Arial"/>
              <a:buNone/>
            </a:pPr>
            <a:r>
              <a:rPr lang="en"/>
              <a:t>Arithmetic expressions and</a:t>
            </a:r>
            <a:endParaRPr/>
          </a:p>
          <a:p>
            <a:pPr indent="0" lvl="0" marL="0" rtl="0" algn="ctr">
              <a:spcBef>
                <a:spcPts val="0"/>
              </a:spcBef>
              <a:spcAft>
                <a:spcPts val="0"/>
              </a:spcAft>
              <a:buClr>
                <a:schemeClr val="dk1"/>
              </a:buClr>
              <a:buSzPct val="26190"/>
              <a:buFont typeface="Arial"/>
              <a:buNone/>
            </a:pPr>
            <a:r>
              <a:rPr lang="en"/>
              <a:t>advanced parameter</a:t>
            </a:r>
            <a:endParaRPr/>
          </a:p>
          <a:p>
            <a:pPr indent="0" lvl="0" marL="0" rtl="0" algn="ctr">
              <a:spcBef>
                <a:spcPts val="0"/>
              </a:spcBef>
              <a:spcAft>
                <a:spcPts val="0"/>
              </a:spcAft>
              <a:buNone/>
            </a:pPr>
            <a:r>
              <a:rPr lang="en"/>
              <a:t>expansions</a:t>
            </a:r>
            <a:endParaRPr/>
          </a:p>
        </p:txBody>
      </p:sp>
      <p:sp>
        <p:nvSpPr>
          <p:cNvPr id="538" name="Google Shape;538;p8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539" name="Google Shape;539;p81"/>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Part 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test program</a:t>
            </a:r>
            <a:endParaRPr/>
          </a:p>
        </p:txBody>
      </p:sp>
      <p:sp>
        <p:nvSpPr>
          <p:cNvPr id="107" name="Google Shape;107;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test is so important that a second shorthand notation using rectangular brackets exists.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
              <a:t>here are a few things to note:</a:t>
            </a:r>
            <a:endParaRPr/>
          </a:p>
          <a:p>
            <a:pPr indent="0" lvl="0" marL="0" rtl="0" algn="l">
              <a:spcBef>
                <a:spcPts val="1200"/>
              </a:spcBef>
              <a:spcAft>
                <a:spcPts val="0"/>
              </a:spcAft>
              <a:buClr>
                <a:schemeClr val="dk1"/>
              </a:buClr>
              <a:buSzPct val="61111"/>
              <a:buFont typeface="Arial"/>
              <a:buNone/>
            </a:pPr>
            <a:r>
              <a:rPr lang="en"/>
              <a:t>• The space after the “[” and before the “]” is important, else the command fails.</a:t>
            </a:r>
            <a:endParaRPr/>
          </a:p>
          <a:p>
            <a:pPr indent="0" lvl="0" marL="0" rtl="0" algn="l">
              <a:spcBef>
                <a:spcPts val="1200"/>
              </a:spcBef>
              <a:spcAft>
                <a:spcPts val="0"/>
              </a:spcAft>
              <a:buNone/>
            </a:pPr>
            <a:r>
              <a:rPr lang="en"/>
              <a:t>• bash can only deal with integer comparison and arithmetic.</a:t>
            </a:r>
            <a:endParaRPr/>
          </a:p>
          <a:p>
            <a:pPr indent="0" lvl="0" marL="0" rtl="0" algn="l">
              <a:spcBef>
                <a:spcPts val="1200"/>
              </a:spcBef>
              <a:spcAft>
                <a:spcPts val="1200"/>
              </a:spcAft>
              <a:buNone/>
            </a:pPr>
            <a:r>
              <a:rPr lang="en"/>
              <a:t>• The test command does not produce any output, it only returns 0 for successfultests or 1 for failing tests.</a:t>
            </a:r>
            <a:endParaRPr/>
          </a:p>
        </p:txBody>
      </p:sp>
      <p:pic>
        <p:nvPicPr>
          <p:cNvPr id="108" name="Google Shape;108;p19"/>
          <p:cNvPicPr preferRelativeResize="0"/>
          <p:nvPr/>
        </p:nvPicPr>
        <p:blipFill>
          <a:blip r:embed="rId3">
            <a:alphaModFix/>
          </a:blip>
          <a:stretch>
            <a:fillRect/>
          </a:stretch>
        </p:blipFill>
        <p:spPr>
          <a:xfrm>
            <a:off x="627227" y="1889600"/>
            <a:ext cx="6464451" cy="8313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Arithmetic expansion</a:t>
            </a:r>
            <a:endParaRPr/>
          </a:p>
        </p:txBody>
      </p:sp>
      <p:sp>
        <p:nvSpPr>
          <p:cNvPr id="545" name="Google Shape;545;p8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arithmetic expansion is a simple, yet extremely convenient way to perform calcula tions directly in the bash. </a:t>
            </a:r>
            <a:endParaRPr/>
          </a:p>
          <a:p>
            <a:pPr indent="0" lvl="0" marL="0" rtl="0" algn="l">
              <a:spcBef>
                <a:spcPts val="1200"/>
              </a:spcBef>
              <a:spcAft>
                <a:spcPts val="0"/>
              </a:spcAft>
              <a:buNone/>
            </a:pPr>
            <a:r>
              <a:rPr lang="en"/>
              <a:t>Arithmetic expressions have the syntax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Everything within the brackets is subject to arithmetic evaluation</a:t>
            </a:r>
            <a:endParaRPr/>
          </a:p>
          <a:p>
            <a:pPr indent="0" lvl="0" marL="0" rtl="0" algn="l">
              <a:spcBef>
                <a:spcPts val="1200"/>
              </a:spcBef>
              <a:spcAft>
                <a:spcPts val="1200"/>
              </a:spcAft>
              <a:buNone/>
            </a:pPr>
            <a:r>
              <a:t/>
            </a:r>
            <a:endParaRPr/>
          </a:p>
        </p:txBody>
      </p:sp>
      <p:pic>
        <p:nvPicPr>
          <p:cNvPr id="546" name="Google Shape;546;p82"/>
          <p:cNvPicPr preferRelativeResize="0"/>
          <p:nvPr/>
        </p:nvPicPr>
        <p:blipFill>
          <a:blip r:embed="rId3">
            <a:alphaModFix/>
          </a:blip>
          <a:stretch>
            <a:fillRect/>
          </a:stretch>
        </p:blipFill>
        <p:spPr>
          <a:xfrm>
            <a:off x="1025700" y="2571750"/>
            <a:ext cx="6561249" cy="2857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Arithmetic expansion</a:t>
            </a:r>
            <a:endParaRPr/>
          </a:p>
        </p:txBody>
      </p:sp>
      <p:sp>
        <p:nvSpPr>
          <p:cNvPr id="552" name="Google Shape;552;p8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The expression may be split into subexpressions using the comma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The full range of parameter expansion expressions is available</a:t>
            </a:r>
            <a:endParaRPr/>
          </a:p>
          <a:p>
            <a:pPr indent="0" lvl="0" marL="0" rtl="0" algn="l">
              <a:spcBef>
                <a:spcPts val="1200"/>
              </a:spcBef>
              <a:spcAft>
                <a:spcPts val="0"/>
              </a:spcAft>
              <a:buNone/>
            </a:pPr>
            <a:r>
              <a:rPr lang="en"/>
              <a:t>One may, however, also access or assign variables without the leading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Exception: Positional parameters are not available</a:t>
            </a:r>
            <a:endParaRPr/>
          </a:p>
        </p:txBody>
      </p:sp>
      <p:pic>
        <p:nvPicPr>
          <p:cNvPr id="553" name="Google Shape;553;p83"/>
          <p:cNvPicPr preferRelativeResize="0"/>
          <p:nvPr/>
        </p:nvPicPr>
        <p:blipFill>
          <a:blip r:embed="rId3">
            <a:alphaModFix/>
          </a:blip>
          <a:stretch>
            <a:fillRect/>
          </a:stretch>
        </p:blipFill>
        <p:spPr>
          <a:xfrm>
            <a:off x="1006450" y="1689600"/>
            <a:ext cx="6545050" cy="328425"/>
          </a:xfrm>
          <a:prstGeom prst="rect">
            <a:avLst/>
          </a:prstGeom>
          <a:noFill/>
          <a:ln>
            <a:noFill/>
          </a:ln>
        </p:spPr>
      </p:pic>
      <p:pic>
        <p:nvPicPr>
          <p:cNvPr id="554" name="Google Shape;554;p83"/>
          <p:cNvPicPr preferRelativeResize="0"/>
          <p:nvPr/>
        </p:nvPicPr>
        <p:blipFill>
          <a:blip r:embed="rId4">
            <a:alphaModFix/>
          </a:blip>
          <a:stretch>
            <a:fillRect/>
          </a:stretch>
        </p:blipFill>
        <p:spPr>
          <a:xfrm>
            <a:off x="2016400" y="2849800"/>
            <a:ext cx="5467350" cy="13335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Arithmetic expansion</a:t>
            </a:r>
            <a:endParaRPr/>
          </a:p>
        </p:txBody>
      </p:sp>
      <p:sp>
        <p:nvSpPr>
          <p:cNvPr id="560" name="Google Shape;560;p8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All common operators are available:</a:t>
            </a:r>
            <a:endParaRPr/>
          </a:p>
          <a:p>
            <a:pPr indent="0" lvl="0" marL="457200" rtl="0" algn="l">
              <a:spcBef>
                <a:spcPts val="1200"/>
              </a:spcBef>
              <a:spcAft>
                <a:spcPts val="0"/>
              </a:spcAft>
              <a:buClr>
                <a:schemeClr val="dk1"/>
              </a:buClr>
              <a:buSzPts val="1100"/>
              <a:buFont typeface="Arial"/>
              <a:buNone/>
            </a:pPr>
            <a:r>
              <a:rPr lang="en"/>
              <a:t>• + - addition, subtraction</a:t>
            </a:r>
            <a:endParaRPr/>
          </a:p>
          <a:p>
            <a:pPr indent="0" lvl="0" marL="457200" rtl="0" algn="l">
              <a:spcBef>
                <a:spcPts val="1200"/>
              </a:spcBef>
              <a:spcAft>
                <a:spcPts val="0"/>
              </a:spcAft>
              <a:buClr>
                <a:schemeClr val="dk1"/>
              </a:buClr>
              <a:buSzPts val="1100"/>
              <a:buFont typeface="Arial"/>
              <a:buNone/>
            </a:pPr>
            <a:r>
              <a:rPr lang="en"/>
              <a:t>• * / % multiplication, (integer) division , remainder</a:t>
            </a:r>
            <a:endParaRPr/>
          </a:p>
          <a:p>
            <a:pPr indent="0" lvl="0" marL="457200" rtl="0" algn="l">
              <a:spcBef>
                <a:spcPts val="1200"/>
              </a:spcBef>
              <a:spcAft>
                <a:spcPts val="0"/>
              </a:spcAft>
              <a:buClr>
                <a:schemeClr val="dk1"/>
              </a:buClr>
              <a:buSzPts val="1100"/>
              <a:buFont typeface="Arial"/>
              <a:buNone/>
            </a:pPr>
            <a:r>
              <a:rPr lang="en"/>
              <a:t>• ** exponentiation</a:t>
            </a:r>
            <a:endParaRPr/>
          </a:p>
          <a:p>
            <a:pPr indent="0" lvl="0" marL="457200" rtl="0" algn="l">
              <a:spcBef>
                <a:spcPts val="1200"/>
              </a:spcBef>
              <a:spcAft>
                <a:spcPts val="0"/>
              </a:spcAft>
              <a:buClr>
                <a:schemeClr val="dk1"/>
              </a:buClr>
              <a:buSzPts val="1100"/>
              <a:buFont typeface="Arial"/>
              <a:buNone/>
            </a:pPr>
            <a:r>
              <a:rPr lang="en"/>
              <a:t>• name++ ++name name-- --name increment and decrement operators</a:t>
            </a:r>
            <a:endParaRPr/>
          </a:p>
          <a:p>
            <a:pPr indent="0" lvl="0" marL="457200" rtl="0" algn="l">
              <a:spcBef>
                <a:spcPts val="1200"/>
              </a:spcBef>
              <a:spcAft>
                <a:spcPts val="0"/>
              </a:spcAft>
              <a:buClr>
                <a:schemeClr val="dk1"/>
              </a:buClr>
              <a:buSzPts val="1100"/>
              <a:buFont typeface="Arial"/>
              <a:buNone/>
            </a:pPr>
            <a:r>
              <a:rPr lang="en"/>
              <a:t>• += -= *= /= %= Infix assignment</a:t>
            </a:r>
            <a:endParaRPr/>
          </a:p>
          <a:p>
            <a:pPr indent="0" lvl="0" marL="457200" rtl="0" algn="l">
              <a:spcBef>
                <a:spcPts val="1200"/>
              </a:spcBef>
              <a:spcAft>
                <a:spcPts val="12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5"/>
          <p:cNvSpPr txBox="1"/>
          <p:nvPr>
            <p:ph type="title"/>
          </p:nvPr>
        </p:nvSpPr>
        <p:spPr>
          <a:xfrm>
            <a:off x="311700" y="-1412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Arithmetic expansion</a:t>
            </a:r>
            <a:endParaRPr/>
          </a:p>
        </p:txBody>
      </p:sp>
      <p:sp>
        <p:nvSpPr>
          <p:cNvPr id="566" name="Google Shape;566;p8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Output in next slide</a:t>
            </a:r>
            <a:endParaRPr/>
          </a:p>
        </p:txBody>
      </p:sp>
      <p:pic>
        <p:nvPicPr>
          <p:cNvPr id="567" name="Google Shape;567;p85"/>
          <p:cNvPicPr preferRelativeResize="0"/>
          <p:nvPr/>
        </p:nvPicPr>
        <p:blipFill>
          <a:blip r:embed="rId3">
            <a:alphaModFix/>
          </a:blip>
          <a:stretch>
            <a:fillRect/>
          </a:stretch>
        </p:blipFill>
        <p:spPr>
          <a:xfrm>
            <a:off x="3474313" y="581025"/>
            <a:ext cx="5495925" cy="44386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Arithmetic expansion</a:t>
            </a:r>
            <a:endParaRPr/>
          </a:p>
        </p:txBody>
      </p:sp>
      <p:sp>
        <p:nvSpPr>
          <p:cNvPr id="573" name="Google Shape;573;p8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Output</a:t>
            </a:r>
            <a:endParaRPr/>
          </a:p>
        </p:txBody>
      </p:sp>
      <p:pic>
        <p:nvPicPr>
          <p:cNvPr id="574" name="Google Shape;574;p86"/>
          <p:cNvPicPr preferRelativeResize="0"/>
          <p:nvPr/>
        </p:nvPicPr>
        <p:blipFill>
          <a:blip r:embed="rId3">
            <a:alphaModFix/>
          </a:blip>
          <a:stretch>
            <a:fillRect/>
          </a:stretch>
        </p:blipFill>
        <p:spPr>
          <a:xfrm>
            <a:off x="1974025" y="1283300"/>
            <a:ext cx="5619750" cy="21145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Arithmetic expansion</a:t>
            </a:r>
            <a:endParaRPr/>
          </a:p>
        </p:txBody>
      </p:sp>
      <p:sp>
        <p:nvSpPr>
          <p:cNvPr id="580" name="Google Shape;580;p8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Brackets ( and ) can be used with their usual meaning</a:t>
            </a:r>
            <a:endParaRPr/>
          </a:p>
          <a:p>
            <a:pPr indent="0" lvl="0" marL="0" rtl="0" algn="l">
              <a:spcBef>
                <a:spcPts val="1200"/>
              </a:spcBef>
              <a:spcAft>
                <a:spcPts val="0"/>
              </a:spcAft>
              <a:buNone/>
            </a:pPr>
            <a:r>
              <a:rPr lang="en"/>
              <a:t>• Comparison and logic operators are available as well:</a:t>
            </a:r>
            <a:endParaRPr/>
          </a:p>
          <a:p>
            <a:pPr indent="0" lvl="0" marL="457200" rtl="0" algn="l">
              <a:spcBef>
                <a:spcPts val="1200"/>
              </a:spcBef>
              <a:spcAft>
                <a:spcPts val="0"/>
              </a:spcAft>
              <a:buClr>
                <a:schemeClr val="dk1"/>
              </a:buClr>
              <a:buSzPts val="1100"/>
              <a:buFont typeface="Arial"/>
              <a:buNone/>
            </a:pPr>
            <a:r>
              <a:rPr lang="en"/>
              <a:t>• == != equality, inequality</a:t>
            </a:r>
            <a:endParaRPr/>
          </a:p>
          <a:p>
            <a:pPr indent="0" lvl="0" marL="457200" rtl="0" algn="l">
              <a:spcBef>
                <a:spcPts val="1200"/>
              </a:spcBef>
              <a:spcAft>
                <a:spcPts val="0"/>
              </a:spcAft>
              <a:buClr>
                <a:schemeClr val="dk1"/>
              </a:buClr>
              <a:buSzPts val="1100"/>
              <a:buFont typeface="Arial"/>
              <a:buNone/>
            </a:pPr>
            <a:r>
              <a:rPr lang="en"/>
              <a:t>• &lt;= &gt;= &lt; &gt; se, ge, smaller, greater</a:t>
            </a:r>
            <a:endParaRPr/>
          </a:p>
          <a:p>
            <a:pPr indent="0" lvl="0" marL="457200" rtl="0" algn="l">
              <a:spcBef>
                <a:spcPts val="1200"/>
              </a:spcBef>
              <a:spcAft>
                <a:spcPts val="0"/>
              </a:spcAft>
              <a:buClr>
                <a:schemeClr val="dk1"/>
              </a:buClr>
              <a:buSzPts val="1100"/>
              <a:buFont typeface="Arial"/>
              <a:buNone/>
            </a:pPr>
            <a:r>
              <a:rPr lang="en"/>
              <a:t>• &amp;&amp; || logical AND and logical OR</a:t>
            </a:r>
            <a:endParaRPr/>
          </a:p>
          <a:p>
            <a:pPr indent="0" lvl="0" marL="457200" rtl="0" algn="l">
              <a:spcBef>
                <a:spcPts val="1200"/>
              </a:spcBef>
              <a:spcAft>
                <a:spcPts val="120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Arithmetic expansion</a:t>
            </a:r>
            <a:endParaRPr/>
          </a:p>
        </p:txBody>
      </p:sp>
      <p:sp>
        <p:nvSpPr>
          <p:cNvPr id="586" name="Google Shape;586;p8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Internally “true” is represented by 1 and “false” by 0 (like in C)</a:t>
            </a:r>
            <a:endParaRPr/>
          </a:p>
        </p:txBody>
      </p:sp>
      <p:pic>
        <p:nvPicPr>
          <p:cNvPr id="587" name="Google Shape;587;p88"/>
          <p:cNvPicPr preferRelativeResize="0"/>
          <p:nvPr/>
        </p:nvPicPr>
        <p:blipFill>
          <a:blip r:embed="rId3">
            <a:alphaModFix/>
          </a:blip>
          <a:stretch>
            <a:fillRect/>
          </a:stretch>
        </p:blipFill>
        <p:spPr>
          <a:xfrm>
            <a:off x="1733550" y="1868750"/>
            <a:ext cx="5676900" cy="20669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Arithmetic expansion</a:t>
            </a:r>
            <a:endParaRPr/>
          </a:p>
        </p:txBody>
      </p:sp>
      <p:sp>
        <p:nvSpPr>
          <p:cNvPr id="593" name="Google Shape;593;p8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Expressions evaluating to 0 are considered to be false, i.e. their return code is 1.</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Expressions evaluating to another value are true, i.e. return with 0.	</a:t>
            </a:r>
            <a:endParaRPr/>
          </a:p>
        </p:txBody>
      </p:sp>
      <p:pic>
        <p:nvPicPr>
          <p:cNvPr id="594" name="Google Shape;594;p89"/>
          <p:cNvPicPr preferRelativeResize="0"/>
          <p:nvPr/>
        </p:nvPicPr>
        <p:blipFill>
          <a:blip r:embed="rId3">
            <a:alphaModFix/>
          </a:blip>
          <a:stretch>
            <a:fillRect/>
          </a:stretch>
        </p:blipFill>
        <p:spPr>
          <a:xfrm>
            <a:off x="1752600" y="1719263"/>
            <a:ext cx="5638800" cy="638175"/>
          </a:xfrm>
          <a:prstGeom prst="rect">
            <a:avLst/>
          </a:prstGeom>
          <a:noFill/>
          <a:ln>
            <a:noFill/>
          </a:ln>
        </p:spPr>
      </p:pic>
      <p:pic>
        <p:nvPicPr>
          <p:cNvPr id="595" name="Google Shape;595;p89"/>
          <p:cNvPicPr preferRelativeResize="0"/>
          <p:nvPr/>
        </p:nvPicPr>
        <p:blipFill>
          <a:blip r:embed="rId4">
            <a:alphaModFix/>
          </a:blip>
          <a:stretch>
            <a:fillRect/>
          </a:stretch>
        </p:blipFill>
        <p:spPr>
          <a:xfrm>
            <a:off x="1783263" y="3166350"/>
            <a:ext cx="5667375" cy="6858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90"/>
          <p:cNvSpPr txBox="1"/>
          <p:nvPr>
            <p:ph type="title"/>
          </p:nvPr>
        </p:nvSpPr>
        <p:spPr>
          <a:xfrm>
            <a:off x="311700" y="111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Arithmetic expansion</a:t>
            </a:r>
            <a:endParaRPr/>
          </a:p>
        </p:txBody>
      </p:sp>
      <p:sp>
        <p:nvSpPr>
          <p:cNvPr id="601" name="Google Shape;601;p90"/>
          <p:cNvSpPr txBox="1"/>
          <p:nvPr>
            <p:ph idx="1" type="body"/>
          </p:nvPr>
        </p:nvSpPr>
        <p:spPr>
          <a:xfrm>
            <a:off x="311700" y="9204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Especially the last two points seem a little strange at first, but they assure that arithmetic expressions can be used as a replacement for test in while or if constructs</a:t>
            </a:r>
            <a:endParaRPr/>
          </a:p>
          <a:p>
            <a:pPr indent="0" lvl="0" marL="0" rtl="0" algn="l">
              <a:spcBef>
                <a:spcPts val="1200"/>
              </a:spcBef>
              <a:spcAft>
                <a:spcPts val="1200"/>
              </a:spcAft>
              <a:buNone/>
            </a:pPr>
            <a:r>
              <a:t/>
            </a:r>
            <a:endParaRPr/>
          </a:p>
        </p:txBody>
      </p:sp>
      <p:pic>
        <p:nvPicPr>
          <p:cNvPr id="602" name="Google Shape;602;p90"/>
          <p:cNvPicPr preferRelativeResize="0"/>
          <p:nvPr/>
        </p:nvPicPr>
        <p:blipFill>
          <a:blip r:embed="rId3">
            <a:alphaModFix/>
          </a:blip>
          <a:stretch>
            <a:fillRect/>
          </a:stretch>
        </p:blipFill>
        <p:spPr>
          <a:xfrm>
            <a:off x="2385263" y="1622450"/>
            <a:ext cx="5953125" cy="33147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91"/>
          <p:cNvSpPr txBox="1"/>
          <p:nvPr>
            <p:ph type="title"/>
          </p:nvPr>
        </p:nvSpPr>
        <p:spPr>
          <a:xfrm>
            <a:off x="311700" y="3921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Arithmetic expansion</a:t>
            </a:r>
            <a:endParaRPr/>
          </a:p>
        </p:txBody>
      </p:sp>
      <p:sp>
        <p:nvSpPr>
          <p:cNvPr id="608" name="Google Shape;608;p9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By the means of the arithmetic evaluation the bash also supports a C-like for loop with the syntax</a:t>
            </a:r>
            <a:endParaRPr/>
          </a:p>
          <a:p>
            <a:pPr indent="0" lvl="0" marL="0" rtl="0" algn="l">
              <a:spcBef>
                <a:spcPts val="1200"/>
              </a:spcBef>
              <a:spcAft>
                <a:spcPts val="0"/>
              </a:spcAft>
              <a:buNone/>
            </a:pPr>
            <a:r>
              <a:t/>
            </a:r>
            <a:endParaRPr/>
          </a:p>
          <a:p>
            <a:pPr indent="0" lvl="0" marL="457200" rtl="0" algn="l">
              <a:spcBef>
                <a:spcPts val="1200"/>
              </a:spcBef>
              <a:spcAft>
                <a:spcPts val="0"/>
              </a:spcAft>
              <a:buNone/>
            </a:pPr>
            <a:r>
              <a:rPr lang="en"/>
              <a:t>• expr1 , expr2 and expr3 all have to be arithmetic expressions.</a:t>
            </a:r>
            <a:endParaRPr/>
          </a:p>
          <a:p>
            <a:pPr indent="0" lvl="0" marL="457200" rtl="0" algn="l">
              <a:spcBef>
                <a:spcPts val="1200"/>
              </a:spcBef>
              <a:spcAft>
                <a:spcPts val="0"/>
              </a:spcAft>
              <a:buNone/>
            </a:pPr>
            <a:r>
              <a:rPr lang="en"/>
              <a:t>• First expr1 is evaluated</a:t>
            </a:r>
            <a:endParaRPr/>
          </a:p>
          <a:p>
            <a:pPr indent="0" lvl="0" marL="457200" rtl="0" algn="l">
              <a:spcBef>
                <a:spcPts val="1200"/>
              </a:spcBef>
              <a:spcAft>
                <a:spcPts val="0"/>
              </a:spcAft>
              <a:buNone/>
            </a:pPr>
            <a:r>
              <a:rPr lang="en"/>
              <a:t>• Then expr2 is repeatedly evaluated until it gives zero (“C-false”)</a:t>
            </a:r>
            <a:endParaRPr/>
          </a:p>
          <a:p>
            <a:pPr indent="0" lvl="0" marL="457200" rtl="0" algn="l">
              <a:spcBef>
                <a:spcPts val="1200"/>
              </a:spcBef>
              <a:spcAft>
                <a:spcPts val="0"/>
              </a:spcAft>
              <a:buNone/>
            </a:pPr>
            <a:r>
              <a:rPr lang="en"/>
              <a:t>• For each successful evaluation both the list is executed as well as expr3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pic>
        <p:nvPicPr>
          <p:cNvPr id="609" name="Google Shape;609;p91"/>
          <p:cNvPicPr preferRelativeResize="0"/>
          <p:nvPr/>
        </p:nvPicPr>
        <p:blipFill>
          <a:blip r:embed="rId3">
            <a:alphaModFix/>
          </a:blip>
          <a:stretch>
            <a:fillRect/>
          </a:stretch>
        </p:blipFill>
        <p:spPr>
          <a:xfrm>
            <a:off x="865175" y="1608700"/>
            <a:ext cx="6784876" cy="315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test program</a:t>
            </a:r>
            <a:endParaRPr/>
          </a:p>
        </p:txBody>
      </p:sp>
      <p:sp>
        <p:nvSpPr>
          <p:cNvPr id="114" name="Google Shape;114;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Therefore we can use the test command and the &amp;&amp; or || operators to guard other commands. E.g.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makes sure that grep is only executed if the file “file” does exist.</a:t>
            </a:r>
            <a:endParaRPr/>
          </a:p>
          <a:p>
            <a:pPr indent="0" lvl="0" marL="0" rtl="0" algn="l">
              <a:spcBef>
                <a:spcPts val="1200"/>
              </a:spcBef>
              <a:spcAft>
                <a:spcPts val="1200"/>
              </a:spcAft>
              <a:buNone/>
            </a:pPr>
            <a:r>
              <a:t/>
            </a:r>
            <a:endParaRPr/>
          </a:p>
        </p:txBody>
      </p:sp>
      <p:pic>
        <p:nvPicPr>
          <p:cNvPr id="115" name="Google Shape;115;p20"/>
          <p:cNvPicPr preferRelativeResize="0"/>
          <p:nvPr/>
        </p:nvPicPr>
        <p:blipFill>
          <a:blip r:embed="rId3">
            <a:alphaModFix/>
          </a:blip>
          <a:stretch>
            <a:fillRect/>
          </a:stretch>
        </p:blipFill>
        <p:spPr>
          <a:xfrm>
            <a:off x="479900" y="2238425"/>
            <a:ext cx="7908775" cy="45682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9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Arithmetic expansion</a:t>
            </a:r>
            <a:endParaRPr/>
          </a:p>
        </p:txBody>
      </p:sp>
      <p:sp>
        <p:nvSpPr>
          <p:cNvPr id="615" name="Google Shape;615;p9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Example</a:t>
            </a:r>
            <a:endParaRPr/>
          </a:p>
        </p:txBody>
      </p:sp>
      <p:pic>
        <p:nvPicPr>
          <p:cNvPr id="616" name="Google Shape;616;p92"/>
          <p:cNvPicPr preferRelativeResize="0"/>
          <p:nvPr/>
        </p:nvPicPr>
        <p:blipFill>
          <a:blip r:embed="rId3">
            <a:alphaModFix/>
          </a:blip>
          <a:stretch>
            <a:fillRect/>
          </a:stretch>
        </p:blipFill>
        <p:spPr>
          <a:xfrm>
            <a:off x="1809200" y="1106750"/>
            <a:ext cx="6000750" cy="359092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9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Arithmetic expansion</a:t>
            </a:r>
            <a:endParaRPr/>
          </a:p>
        </p:txBody>
      </p:sp>
      <p:sp>
        <p:nvSpPr>
          <p:cNvPr id="622" name="Google Shape;622;p9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Finally </a:t>
            </a:r>
            <a:r>
              <a:rPr b="1" lang="en"/>
              <a:t>arithmetic expansion</a:t>
            </a:r>
            <a:r>
              <a:rPr lang="en"/>
              <a:t> is invoked by a syntax like</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
              <a:t>• expression is subject to arithmetic evaluation as described above.</a:t>
            </a:r>
            <a:endParaRPr/>
          </a:p>
          <a:p>
            <a:pPr indent="0" lvl="0" marL="0" rtl="0" algn="l">
              <a:spcBef>
                <a:spcPts val="1200"/>
              </a:spcBef>
              <a:spcAft>
                <a:spcPts val="0"/>
              </a:spcAft>
              <a:buClr>
                <a:schemeClr val="dk1"/>
              </a:buClr>
              <a:buSzPct val="61111"/>
              <a:buFont typeface="Arial"/>
              <a:buNone/>
            </a:pPr>
            <a:r>
              <a:rPr lang="en"/>
              <a:t>• This implies that the last arithmetic subexpression inside the (( ... )) gives the value of the arithmetic expansion. In other words the value of $((expr1, expr2)) is solely determined by expr2 .</a:t>
            </a:r>
            <a:endParaRPr/>
          </a:p>
          <a:p>
            <a:pPr indent="0" lvl="0" marL="0" rtl="0" algn="l">
              <a:spcBef>
                <a:spcPts val="1200"/>
              </a:spcBef>
              <a:spcAft>
                <a:spcPts val="0"/>
              </a:spcAft>
              <a:buClr>
                <a:schemeClr val="dk1"/>
              </a:buClr>
              <a:buSzPct val="61111"/>
              <a:buFont typeface="Arial"/>
              <a:buNone/>
            </a:pPr>
            <a:r>
              <a:rPr lang="en"/>
              <a:t>• The whole construct is replaced by the final value the expression results in.</a:t>
            </a:r>
            <a:endParaRPr/>
          </a:p>
          <a:p>
            <a:pPr indent="0" lvl="0" marL="0" rtl="0" algn="l">
              <a:spcBef>
                <a:spcPts val="1200"/>
              </a:spcBef>
              <a:spcAft>
                <a:spcPts val="0"/>
              </a:spcAft>
              <a:buClr>
                <a:schemeClr val="dk1"/>
              </a:buClr>
              <a:buSzPct val="61111"/>
              <a:buFont typeface="Arial"/>
              <a:buNone/>
            </a:pPr>
            <a:r>
              <a:rPr lang="en"/>
              <a:t>• The return code of (( )) is not available.</a:t>
            </a:r>
            <a:endParaRPr/>
          </a:p>
          <a:p>
            <a:pPr indent="0" lvl="0" marL="0" rtl="0" algn="l">
              <a:spcBef>
                <a:spcPts val="1200"/>
              </a:spcBef>
              <a:spcAft>
                <a:spcPts val="0"/>
              </a:spcAft>
              <a:buClr>
                <a:schemeClr val="dk1"/>
              </a:buClr>
              <a:buSzPct val="61111"/>
              <a:buFont typeface="Arial"/>
              <a:buNone/>
            </a:pPr>
            <a:r>
              <a:rPr lang="en"/>
              <a:t>• The expression may be used just like a parameter expansion ${VAR}</a:t>
            </a:r>
            <a:endParaRPr/>
          </a:p>
          <a:p>
            <a:pPr indent="0" lvl="0" marL="0" rtl="0" algn="l">
              <a:spcBef>
                <a:spcPts val="1200"/>
              </a:spcBef>
              <a:spcAft>
                <a:spcPts val="1200"/>
              </a:spcAft>
              <a:buNone/>
            </a:pPr>
            <a:r>
              <a:t/>
            </a:r>
            <a:endParaRPr/>
          </a:p>
        </p:txBody>
      </p:sp>
      <p:pic>
        <p:nvPicPr>
          <p:cNvPr id="623" name="Google Shape;623;p93"/>
          <p:cNvPicPr preferRelativeResize="0"/>
          <p:nvPr/>
        </p:nvPicPr>
        <p:blipFill>
          <a:blip r:embed="rId3">
            <a:alphaModFix/>
          </a:blip>
          <a:stretch>
            <a:fillRect/>
          </a:stretch>
        </p:blipFill>
        <p:spPr>
          <a:xfrm>
            <a:off x="551375" y="1542775"/>
            <a:ext cx="8126700" cy="36692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9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Arithmetic expansion</a:t>
            </a:r>
            <a:endParaRPr/>
          </a:p>
        </p:txBody>
      </p:sp>
      <p:sp>
        <p:nvSpPr>
          <p:cNvPr id="629" name="Google Shape;629;p9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Output: </a:t>
            </a:r>
            <a:endParaRPr/>
          </a:p>
        </p:txBody>
      </p:sp>
      <p:pic>
        <p:nvPicPr>
          <p:cNvPr id="630" name="Google Shape;630;p94"/>
          <p:cNvPicPr preferRelativeResize="0"/>
          <p:nvPr/>
        </p:nvPicPr>
        <p:blipFill>
          <a:blip r:embed="rId3">
            <a:alphaModFix/>
          </a:blip>
          <a:stretch>
            <a:fillRect/>
          </a:stretch>
        </p:blipFill>
        <p:spPr>
          <a:xfrm>
            <a:off x="1676988" y="1891525"/>
            <a:ext cx="5915025" cy="1219200"/>
          </a:xfrm>
          <a:prstGeom prst="rect">
            <a:avLst/>
          </a:prstGeom>
          <a:noFill/>
          <a:ln>
            <a:noFill/>
          </a:ln>
        </p:spPr>
      </p:pic>
      <p:pic>
        <p:nvPicPr>
          <p:cNvPr id="631" name="Google Shape;631;p94"/>
          <p:cNvPicPr preferRelativeResize="0"/>
          <p:nvPr/>
        </p:nvPicPr>
        <p:blipFill>
          <a:blip r:embed="rId4">
            <a:alphaModFix/>
          </a:blip>
          <a:stretch>
            <a:fillRect/>
          </a:stretch>
        </p:blipFill>
        <p:spPr>
          <a:xfrm>
            <a:off x="1653175" y="3346113"/>
            <a:ext cx="5962650" cy="6953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9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Arithmetic expansion</a:t>
            </a:r>
            <a:endParaRPr/>
          </a:p>
        </p:txBody>
      </p:sp>
      <p:sp>
        <p:nvSpPr>
          <p:cNvPr id="637" name="Google Shape;637;p9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big drawback on all these paradigms is that the bash only supports integer arithmetic. Even intermediate values are only stored as integers, e.g.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This means the</a:t>
            </a:r>
            <a:r>
              <a:rPr lang="en"/>
              <a:t> order in which expressions are entered can sometimes become very important.</a:t>
            </a:r>
            <a:endParaRPr/>
          </a:p>
        </p:txBody>
      </p:sp>
      <p:pic>
        <p:nvPicPr>
          <p:cNvPr id="638" name="Google Shape;638;p95"/>
          <p:cNvPicPr preferRelativeResize="0"/>
          <p:nvPr/>
        </p:nvPicPr>
        <p:blipFill>
          <a:blip r:embed="rId3">
            <a:alphaModFix/>
          </a:blip>
          <a:stretch>
            <a:fillRect/>
          </a:stretch>
        </p:blipFill>
        <p:spPr>
          <a:xfrm>
            <a:off x="1604538" y="2124500"/>
            <a:ext cx="5857875" cy="150495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9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Arithmetic expansion</a:t>
            </a:r>
            <a:endParaRPr/>
          </a:p>
        </p:txBody>
      </p:sp>
      <p:sp>
        <p:nvSpPr>
          <p:cNvPr id="644" name="Google Shape;644;p9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Whenever floating point arithmetic is needed one needs to use one of the tricks discussed in the next lesson</a:t>
            </a:r>
            <a:endParaRPr/>
          </a:p>
          <a:p>
            <a:pPr indent="0" lvl="0" marL="0" rtl="0" algn="l">
              <a:spcBef>
                <a:spcPts val="1200"/>
              </a:spcBef>
              <a:spcAft>
                <a:spcPts val="120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9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Non-integer arithmetic</a:t>
            </a:r>
            <a:endParaRPr/>
          </a:p>
        </p:txBody>
      </p:sp>
      <p:sp>
        <p:nvSpPr>
          <p:cNvPr id="650" name="Google Shape;650;p9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Non-integer arithmetic, i.e floating point computations, cannot be done in plain bash.</a:t>
            </a:r>
            <a:endParaRPr/>
          </a:p>
          <a:p>
            <a:pPr indent="0" lvl="0" marL="0" rtl="0" algn="l">
              <a:spcBef>
                <a:spcPts val="1200"/>
              </a:spcBef>
              <a:spcAft>
                <a:spcPts val="0"/>
              </a:spcAft>
              <a:buClr>
                <a:schemeClr val="dk1"/>
              </a:buClr>
              <a:buSzPts val="1100"/>
              <a:buFont typeface="Arial"/>
              <a:buNone/>
            </a:pPr>
            <a:r>
              <a:rPr lang="en"/>
              <a:t>The most common method is to use the bc terminal calculator, like so</a:t>
            </a:r>
            <a:endParaRPr/>
          </a:p>
          <a:p>
            <a:pPr indent="0" lvl="0" marL="0" rtl="0" algn="l">
              <a:spcBef>
                <a:spcPts val="1200"/>
              </a:spcBef>
              <a:spcAft>
                <a:spcPts val="1200"/>
              </a:spcAft>
              <a:buNone/>
            </a:pPr>
            <a:r>
              <a:t/>
            </a:r>
            <a:endParaRPr/>
          </a:p>
        </p:txBody>
      </p:sp>
      <p:pic>
        <p:nvPicPr>
          <p:cNvPr id="651" name="Google Shape;651;p97"/>
          <p:cNvPicPr preferRelativeResize="0"/>
          <p:nvPr/>
        </p:nvPicPr>
        <p:blipFill>
          <a:blip r:embed="rId3">
            <a:alphaModFix/>
          </a:blip>
          <a:stretch>
            <a:fillRect/>
          </a:stretch>
        </p:blipFill>
        <p:spPr>
          <a:xfrm>
            <a:off x="812575" y="2626202"/>
            <a:ext cx="7013776" cy="977882"/>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9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Non-integer arithmetic</a:t>
            </a:r>
            <a:endParaRPr/>
          </a:p>
        </p:txBody>
      </p:sp>
      <p:sp>
        <p:nvSpPr>
          <p:cNvPr id="657" name="Google Shape;657;p9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syntax is more or less identical to the arithmetic expansion, including the C-like interpretation of true and false.</a:t>
            </a:r>
            <a:endParaRPr/>
          </a:p>
          <a:p>
            <a:pPr indent="0" lvl="0" marL="0" rtl="0" algn="l">
              <a:spcBef>
                <a:spcPts val="1200"/>
              </a:spcBef>
              <a:spcAft>
                <a:spcPts val="1200"/>
              </a:spcAft>
              <a:buNone/>
            </a:pPr>
            <a:r>
              <a:t/>
            </a:r>
            <a:endParaRPr/>
          </a:p>
        </p:txBody>
      </p:sp>
      <p:pic>
        <p:nvPicPr>
          <p:cNvPr id="658" name="Google Shape;658;p98"/>
          <p:cNvPicPr preferRelativeResize="0"/>
          <p:nvPr/>
        </p:nvPicPr>
        <p:blipFill>
          <a:blip r:embed="rId3">
            <a:alphaModFix/>
          </a:blip>
          <a:stretch>
            <a:fillRect/>
          </a:stretch>
        </p:blipFill>
        <p:spPr>
          <a:xfrm>
            <a:off x="980025" y="2293552"/>
            <a:ext cx="6801900" cy="120607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9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Non-integer arithmetic</a:t>
            </a:r>
            <a:endParaRPr/>
          </a:p>
        </p:txBody>
      </p:sp>
      <p:sp>
        <p:nvSpPr>
          <p:cNvPr id="664" name="Google Shape;664;p9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minor difference is that ^ is used instead of ** in order to denote exponentiation.</a:t>
            </a:r>
            <a:endParaRPr/>
          </a:p>
        </p:txBody>
      </p:sp>
      <p:pic>
        <p:nvPicPr>
          <p:cNvPr id="665" name="Google Shape;665;p99"/>
          <p:cNvPicPr preferRelativeResize="0"/>
          <p:nvPr/>
        </p:nvPicPr>
        <p:blipFill>
          <a:blip r:embed="rId3">
            <a:alphaModFix/>
          </a:blip>
          <a:stretch>
            <a:fillRect/>
          </a:stretch>
        </p:blipFill>
        <p:spPr>
          <a:xfrm>
            <a:off x="796577" y="2349652"/>
            <a:ext cx="6992899" cy="88672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0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Non-integer arithmetic</a:t>
            </a:r>
            <a:endParaRPr/>
          </a:p>
        </p:txBody>
      </p:sp>
      <p:sp>
        <p:nvSpPr>
          <p:cNvPr id="671" name="Google Shape;671;p100"/>
          <p:cNvSpPr txBox="1"/>
          <p:nvPr>
            <p:ph idx="1" type="body"/>
          </p:nvPr>
        </p:nvSpPr>
        <p:spPr>
          <a:xfrm>
            <a:off x="311700" y="1225225"/>
            <a:ext cx="8613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a:t>
            </a:r>
            <a:r>
              <a:rPr lang="en"/>
              <a:t>he format of the output can be changed using a few flags (see manpage of bc).</a:t>
            </a:r>
            <a:endParaRPr/>
          </a:p>
          <a:p>
            <a:pPr indent="0" lvl="0" marL="457200" rtl="0" algn="l">
              <a:spcBef>
                <a:spcPts val="1200"/>
              </a:spcBef>
              <a:spcAft>
                <a:spcPts val="0"/>
              </a:spcAft>
              <a:buClr>
                <a:schemeClr val="dk1"/>
              </a:buClr>
              <a:buSzPts val="1100"/>
              <a:buFont typeface="Arial"/>
              <a:buNone/>
            </a:pPr>
            <a:r>
              <a:rPr lang="en"/>
              <a:t>• For example one can influence the base (2, 8, 10 and 16 are supported)</a:t>
            </a:r>
            <a:endParaRPr/>
          </a:p>
          <a:p>
            <a:pPr indent="0" lvl="0" marL="0" rtl="0" algn="l">
              <a:spcBef>
                <a:spcPts val="1200"/>
              </a:spcBef>
              <a:spcAft>
                <a:spcPts val="1200"/>
              </a:spcAft>
              <a:buNone/>
            </a:pPr>
            <a:r>
              <a:t/>
            </a:r>
            <a:endParaRPr/>
          </a:p>
        </p:txBody>
      </p:sp>
      <p:pic>
        <p:nvPicPr>
          <p:cNvPr id="672" name="Google Shape;672;p100"/>
          <p:cNvPicPr preferRelativeResize="0"/>
          <p:nvPr/>
        </p:nvPicPr>
        <p:blipFill>
          <a:blip r:embed="rId3">
            <a:alphaModFix/>
          </a:blip>
          <a:stretch>
            <a:fillRect/>
          </a:stretch>
        </p:blipFill>
        <p:spPr>
          <a:xfrm>
            <a:off x="1738313" y="2719388"/>
            <a:ext cx="5667375" cy="77152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10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Non-integer arithmetic</a:t>
            </a:r>
            <a:endParaRPr/>
          </a:p>
        </p:txBody>
      </p:sp>
      <p:sp>
        <p:nvSpPr>
          <p:cNvPr id="678" name="Google Shape;678;p10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or the number of decimal figures</a:t>
            </a:r>
            <a:endParaRPr/>
          </a:p>
          <a:p>
            <a:pPr indent="0" lvl="0" marL="0" rtl="0" algn="l">
              <a:spcBef>
                <a:spcPts val="1200"/>
              </a:spcBef>
              <a:spcAft>
                <a:spcPts val="1200"/>
              </a:spcAft>
              <a:buNone/>
            </a:pPr>
            <a:r>
              <a:t/>
            </a:r>
            <a:endParaRPr/>
          </a:p>
        </p:txBody>
      </p:sp>
      <p:pic>
        <p:nvPicPr>
          <p:cNvPr id="679" name="Google Shape;679;p101"/>
          <p:cNvPicPr preferRelativeResize="0"/>
          <p:nvPr/>
        </p:nvPicPr>
        <p:blipFill>
          <a:blip r:embed="rId3">
            <a:alphaModFix/>
          </a:blip>
          <a:stretch>
            <a:fillRect/>
          </a:stretch>
        </p:blipFill>
        <p:spPr>
          <a:xfrm>
            <a:off x="877075" y="2052600"/>
            <a:ext cx="6949325" cy="91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Conditionals: if</a:t>
            </a:r>
            <a:endParaRPr/>
          </a:p>
        </p:txBody>
      </p:sp>
      <p:sp>
        <p:nvSpPr>
          <p:cNvPr id="121" name="Google Shape;121;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simplest syntax of the if command is</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It has the effect:</a:t>
            </a:r>
            <a:endParaRPr/>
          </a:p>
          <a:p>
            <a:pPr indent="0" lvl="0" marL="0" rtl="0" algn="l">
              <a:spcBef>
                <a:spcPts val="1200"/>
              </a:spcBef>
              <a:spcAft>
                <a:spcPts val="0"/>
              </a:spcAft>
              <a:buClr>
                <a:schemeClr val="dk1"/>
              </a:buClr>
              <a:buSzPts val="1100"/>
              <a:buFont typeface="Arial"/>
              <a:buNone/>
            </a:pPr>
            <a:r>
              <a:rPr lang="en"/>
              <a:t>• All the commands in the list are executed.</a:t>
            </a:r>
            <a:endParaRPr/>
          </a:p>
          <a:p>
            <a:pPr indent="0" lvl="0" marL="0" rtl="0" algn="l">
              <a:spcBef>
                <a:spcPts val="1200"/>
              </a:spcBef>
              <a:spcAft>
                <a:spcPts val="0"/>
              </a:spcAft>
              <a:buClr>
                <a:schemeClr val="dk1"/>
              </a:buClr>
              <a:buSzPts val="1100"/>
              <a:buFont typeface="Arial"/>
              <a:buNone/>
            </a:pPr>
            <a:r>
              <a:rPr lang="en"/>
              <a:t>• If the return code of the list is 0, the then-list is also executed.</a:t>
            </a:r>
            <a:endParaRPr/>
          </a:p>
          <a:p>
            <a:pPr indent="0" lvl="0" marL="0" rtl="0" algn="l">
              <a:spcBef>
                <a:spcPts val="1200"/>
              </a:spcBef>
              <a:spcAft>
                <a:spcPts val="1200"/>
              </a:spcAft>
              <a:buNone/>
            </a:pPr>
            <a:r>
              <a:t/>
            </a:r>
            <a:endParaRPr/>
          </a:p>
        </p:txBody>
      </p:sp>
      <p:pic>
        <p:nvPicPr>
          <p:cNvPr id="122" name="Google Shape;122;p21"/>
          <p:cNvPicPr preferRelativeResize="0"/>
          <p:nvPr/>
        </p:nvPicPr>
        <p:blipFill>
          <a:blip r:embed="rId3">
            <a:alphaModFix/>
          </a:blip>
          <a:stretch>
            <a:fillRect/>
          </a:stretch>
        </p:blipFill>
        <p:spPr>
          <a:xfrm>
            <a:off x="383575" y="1739275"/>
            <a:ext cx="8760424" cy="41225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102"/>
          <p:cNvSpPr txBox="1"/>
          <p:nvPr>
            <p:ph type="title"/>
          </p:nvPr>
        </p:nvSpPr>
        <p:spPr>
          <a:xfrm>
            <a:off x="311700" y="957125"/>
            <a:ext cx="8520600" cy="212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Exercise!</a:t>
            </a:r>
            <a:endParaRPr/>
          </a:p>
        </p:txBody>
      </p:sp>
      <p:sp>
        <p:nvSpPr>
          <p:cNvPr id="685" name="Google Shape;685;p102"/>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Exercise 5.4 to exercise 5.5</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10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second look at parameter expansion</a:t>
            </a:r>
            <a:endParaRPr/>
          </a:p>
        </p:txBody>
      </p:sp>
      <p:sp>
        <p:nvSpPr>
          <p:cNvPr id="691" name="Google Shape;691;p10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Parameter expansion is much more powerful than just returning the value of a parameter.</a:t>
            </a:r>
            <a:endParaRPr/>
          </a:p>
          <a:p>
            <a:pPr indent="0" lvl="0" marL="0" rtl="0" algn="l">
              <a:spcBef>
                <a:spcPts val="1200"/>
              </a:spcBef>
              <a:spcAft>
                <a:spcPts val="0"/>
              </a:spcAft>
              <a:buNone/>
            </a:pPr>
            <a:r>
              <a:rPr lang="en"/>
              <a:t>An overview:</a:t>
            </a:r>
            <a:endParaRPr/>
          </a:p>
          <a:p>
            <a:pPr indent="0" lvl="0" marL="0" rtl="0" algn="l">
              <a:spcBef>
                <a:spcPts val="1200"/>
              </a:spcBef>
              <a:spcAft>
                <a:spcPts val="0"/>
              </a:spcAft>
              <a:buNone/>
            </a:pPr>
            <a:r>
              <a:rPr lang="en"/>
              <a:t>• assign-default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parameter is unset or null, set parameter to word . </a:t>
            </a:r>
            <a:endParaRPr/>
          </a:p>
          <a:p>
            <a:pPr indent="0" lvl="0" marL="0" rtl="0" algn="l">
              <a:spcBef>
                <a:spcPts val="1200"/>
              </a:spcBef>
              <a:spcAft>
                <a:spcPts val="0"/>
              </a:spcAft>
              <a:buNone/>
            </a:pPr>
            <a:r>
              <a:rPr lang="en"/>
              <a:t>Then substitute the value of parameter . </a:t>
            </a:r>
            <a:endParaRPr/>
          </a:p>
          <a:p>
            <a:pPr indent="0" lvl="0" marL="0" rtl="0" algn="l">
              <a:spcBef>
                <a:spcPts val="1200"/>
              </a:spcBef>
              <a:spcAft>
                <a:spcPts val="1200"/>
              </a:spcAft>
              <a:buNone/>
            </a:pPr>
            <a:r>
              <a:rPr lang="en"/>
              <a:t>Does not work with positional parameters</a:t>
            </a:r>
            <a:endParaRPr/>
          </a:p>
        </p:txBody>
      </p:sp>
      <p:pic>
        <p:nvPicPr>
          <p:cNvPr id="692" name="Google Shape;692;p103"/>
          <p:cNvPicPr preferRelativeResize="0"/>
          <p:nvPr/>
        </p:nvPicPr>
        <p:blipFill>
          <a:blip r:embed="rId3">
            <a:alphaModFix/>
          </a:blip>
          <a:stretch>
            <a:fillRect/>
          </a:stretch>
        </p:blipFill>
        <p:spPr>
          <a:xfrm>
            <a:off x="871575" y="2731575"/>
            <a:ext cx="7509775" cy="3091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0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second look at parameter expansion</a:t>
            </a:r>
            <a:endParaRPr/>
          </a:p>
        </p:txBody>
      </p:sp>
      <p:sp>
        <p:nvSpPr>
          <p:cNvPr id="698" name="Google Shape;698;p10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Example:</a:t>
            </a:r>
            <a:endParaRPr/>
          </a:p>
        </p:txBody>
      </p:sp>
      <p:pic>
        <p:nvPicPr>
          <p:cNvPr id="699" name="Google Shape;699;p104"/>
          <p:cNvPicPr preferRelativeResize="0"/>
          <p:nvPr/>
        </p:nvPicPr>
        <p:blipFill>
          <a:blip r:embed="rId3">
            <a:alphaModFix/>
          </a:blip>
          <a:stretch>
            <a:fillRect/>
          </a:stretch>
        </p:blipFill>
        <p:spPr>
          <a:xfrm>
            <a:off x="1951225" y="1429463"/>
            <a:ext cx="5562600" cy="269557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0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second look at parameter expansion</a:t>
            </a:r>
            <a:endParaRPr/>
          </a:p>
        </p:txBody>
      </p:sp>
      <p:sp>
        <p:nvSpPr>
          <p:cNvPr id="705" name="Google Shape;705;p10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use-default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If parameter is unset or null, substitute word , else the value of parameter</a:t>
            </a:r>
            <a:endParaRPr/>
          </a:p>
        </p:txBody>
      </p:sp>
      <p:pic>
        <p:nvPicPr>
          <p:cNvPr id="706" name="Google Shape;706;p105"/>
          <p:cNvPicPr preferRelativeResize="0"/>
          <p:nvPr/>
        </p:nvPicPr>
        <p:blipFill>
          <a:blip r:embed="rId3">
            <a:alphaModFix/>
          </a:blip>
          <a:stretch>
            <a:fillRect/>
          </a:stretch>
        </p:blipFill>
        <p:spPr>
          <a:xfrm>
            <a:off x="845900" y="1732875"/>
            <a:ext cx="7089050" cy="4825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0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second look at parameter expansion</a:t>
            </a:r>
            <a:endParaRPr/>
          </a:p>
        </p:txBody>
      </p:sp>
      <p:sp>
        <p:nvSpPr>
          <p:cNvPr id="712" name="Google Shape;712;p10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Example:</a:t>
            </a:r>
            <a:endParaRPr/>
          </a:p>
        </p:txBody>
      </p:sp>
      <p:pic>
        <p:nvPicPr>
          <p:cNvPr id="713" name="Google Shape;713;p106"/>
          <p:cNvPicPr preferRelativeResize="0"/>
          <p:nvPr/>
        </p:nvPicPr>
        <p:blipFill>
          <a:blip r:embed="rId3">
            <a:alphaModFix/>
          </a:blip>
          <a:stretch>
            <a:fillRect/>
          </a:stretch>
        </p:blipFill>
        <p:spPr>
          <a:xfrm>
            <a:off x="2312225" y="1174738"/>
            <a:ext cx="5619750" cy="1933575"/>
          </a:xfrm>
          <a:prstGeom prst="rect">
            <a:avLst/>
          </a:prstGeom>
          <a:noFill/>
          <a:ln>
            <a:noFill/>
          </a:ln>
        </p:spPr>
      </p:pic>
      <p:pic>
        <p:nvPicPr>
          <p:cNvPr id="714" name="Google Shape;714;p106"/>
          <p:cNvPicPr preferRelativeResize="0"/>
          <p:nvPr/>
        </p:nvPicPr>
        <p:blipFill>
          <a:blip r:embed="rId4">
            <a:alphaModFix/>
          </a:blip>
          <a:stretch>
            <a:fillRect/>
          </a:stretch>
        </p:blipFill>
        <p:spPr>
          <a:xfrm>
            <a:off x="2278875" y="3235138"/>
            <a:ext cx="5686425" cy="94297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0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second look at parameter expansion</a:t>
            </a:r>
            <a:endParaRPr/>
          </a:p>
        </p:txBody>
      </p:sp>
      <p:sp>
        <p:nvSpPr>
          <p:cNvPr id="720" name="Google Shape;720;p10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use-alternate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If parameter is unset or null, nothing is substituted, else word is substituted.</a:t>
            </a:r>
            <a:endParaRPr/>
          </a:p>
        </p:txBody>
      </p:sp>
      <p:pic>
        <p:nvPicPr>
          <p:cNvPr id="721" name="Google Shape;721;p107"/>
          <p:cNvPicPr preferRelativeResize="0"/>
          <p:nvPr/>
        </p:nvPicPr>
        <p:blipFill>
          <a:blip r:embed="rId3">
            <a:alphaModFix/>
          </a:blip>
          <a:stretch>
            <a:fillRect/>
          </a:stretch>
        </p:blipFill>
        <p:spPr>
          <a:xfrm>
            <a:off x="807375" y="1867700"/>
            <a:ext cx="7671975" cy="45682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0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second look at parameter expansion</a:t>
            </a:r>
            <a:endParaRPr/>
          </a:p>
        </p:txBody>
      </p:sp>
      <p:sp>
        <p:nvSpPr>
          <p:cNvPr id="727" name="Google Shape;727;p10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Example:</a:t>
            </a:r>
            <a:endParaRPr/>
          </a:p>
        </p:txBody>
      </p:sp>
      <p:pic>
        <p:nvPicPr>
          <p:cNvPr id="728" name="Google Shape;728;p108"/>
          <p:cNvPicPr preferRelativeResize="0"/>
          <p:nvPr/>
        </p:nvPicPr>
        <p:blipFill>
          <a:blip r:embed="rId3">
            <a:alphaModFix/>
          </a:blip>
          <a:stretch>
            <a:fillRect/>
          </a:stretch>
        </p:blipFill>
        <p:spPr>
          <a:xfrm>
            <a:off x="2396838" y="1377275"/>
            <a:ext cx="5724525" cy="283845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0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second look at parameter expansion</a:t>
            </a:r>
            <a:endParaRPr/>
          </a:p>
        </p:txBody>
      </p:sp>
      <p:sp>
        <p:nvSpPr>
          <p:cNvPr id="734" name="Google Shape;734;p10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parameter length</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Expands into the number of characters parameter currently has.</a:t>
            </a:r>
            <a:endParaRPr/>
          </a:p>
        </p:txBody>
      </p:sp>
      <p:pic>
        <p:nvPicPr>
          <p:cNvPr id="735" name="Google Shape;735;p109"/>
          <p:cNvPicPr preferRelativeResize="0"/>
          <p:nvPr/>
        </p:nvPicPr>
        <p:blipFill>
          <a:blip r:embed="rId3">
            <a:alphaModFix/>
          </a:blip>
          <a:stretch>
            <a:fillRect/>
          </a:stretch>
        </p:blipFill>
        <p:spPr>
          <a:xfrm>
            <a:off x="1333925" y="1976875"/>
            <a:ext cx="7144951" cy="4247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1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second look at parameter expansion</a:t>
            </a:r>
            <a:endParaRPr/>
          </a:p>
        </p:txBody>
      </p:sp>
      <p:sp>
        <p:nvSpPr>
          <p:cNvPr id="741" name="Google Shape;741;p11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Example:</a:t>
            </a:r>
            <a:endParaRPr/>
          </a:p>
        </p:txBody>
      </p:sp>
      <p:pic>
        <p:nvPicPr>
          <p:cNvPr id="742" name="Google Shape;742;p110"/>
          <p:cNvPicPr preferRelativeResize="0"/>
          <p:nvPr/>
        </p:nvPicPr>
        <p:blipFill>
          <a:blip r:embed="rId3">
            <a:alphaModFix/>
          </a:blip>
          <a:stretch>
            <a:fillRect/>
          </a:stretch>
        </p:blipFill>
        <p:spPr>
          <a:xfrm>
            <a:off x="1766888" y="1681163"/>
            <a:ext cx="5610225" cy="1781175"/>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1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second look at parameter expansion</a:t>
            </a:r>
            <a:endParaRPr/>
          </a:p>
        </p:txBody>
      </p:sp>
      <p:sp>
        <p:nvSpPr>
          <p:cNvPr id="748" name="Google Shape;748;p11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substring expansion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Expands into up to length characters from parameter , </a:t>
            </a:r>
            <a:endParaRPr/>
          </a:p>
          <a:p>
            <a:pPr indent="0" lvl="0" marL="0" rtl="0" algn="l">
              <a:spcBef>
                <a:spcPts val="1200"/>
              </a:spcBef>
              <a:spcAft>
                <a:spcPts val="0"/>
              </a:spcAft>
              <a:buNone/>
            </a:pPr>
            <a:r>
              <a:rPr lang="en"/>
              <a:t>starting from character number offset (0-based). </a:t>
            </a:r>
            <a:br>
              <a:rPr lang="en"/>
            </a:br>
            <a:r>
              <a:rPr lang="en"/>
              <a:t>If length is omitted, all characters starting from offset are printed.</a:t>
            </a:r>
            <a:endParaRPr/>
          </a:p>
          <a:p>
            <a:pPr indent="0" lvl="0" marL="0" rtl="0" algn="l">
              <a:spcBef>
                <a:spcPts val="1200"/>
              </a:spcBef>
              <a:spcAft>
                <a:spcPts val="0"/>
              </a:spcAft>
              <a:buClr>
                <a:schemeClr val="dk1"/>
              </a:buClr>
              <a:buSzPts val="1100"/>
              <a:buFont typeface="Arial"/>
              <a:buNone/>
            </a:pPr>
            <a:r>
              <a:rPr lang="en"/>
              <a:t>Both length and offset are arithmetic expressions.</a:t>
            </a:r>
            <a:endParaRPr/>
          </a:p>
          <a:p>
            <a:pPr indent="0" lvl="0" marL="0" rtl="0" algn="l">
              <a:spcBef>
                <a:spcPts val="1200"/>
              </a:spcBef>
              <a:spcAft>
                <a:spcPts val="1200"/>
              </a:spcAft>
              <a:buNone/>
            </a:pPr>
            <a:r>
              <a:t/>
            </a:r>
            <a:endParaRPr/>
          </a:p>
        </p:txBody>
      </p:sp>
      <p:pic>
        <p:nvPicPr>
          <p:cNvPr id="749" name="Google Shape;749;p111"/>
          <p:cNvPicPr preferRelativeResize="0"/>
          <p:nvPr/>
        </p:nvPicPr>
        <p:blipFill>
          <a:blip r:embed="rId3">
            <a:alphaModFix/>
          </a:blip>
          <a:stretch>
            <a:fillRect/>
          </a:stretch>
        </p:blipFill>
        <p:spPr>
          <a:xfrm>
            <a:off x="1072100" y="1785950"/>
            <a:ext cx="7460750" cy="55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