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y="5143500" cx="9144000"/>
  <p:notesSz cx="6858000" cy="9144000"/>
  <p:embeddedFontLst>
    <p:embeddedFont>
      <p:font typeface="Economica"/>
      <p:regular r:id="rId62"/>
      <p:bold r:id="rId63"/>
      <p:italic r:id="rId64"/>
      <p:boldItalic r:id="rId65"/>
    </p:embeddedFont>
    <p:embeddedFont>
      <p:font typeface="Open Sans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Economica-regular.fntdata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Economica-italic.fntdata"/><Relationship Id="rId63" Type="http://schemas.openxmlformats.org/officeDocument/2006/relationships/font" Target="fonts/Economica-bold.fntdata"/><Relationship Id="rId22" Type="http://schemas.openxmlformats.org/officeDocument/2006/relationships/slide" Target="slides/slide17.xml"/><Relationship Id="rId66" Type="http://schemas.openxmlformats.org/officeDocument/2006/relationships/font" Target="fonts/OpenSans-regular.fntdata"/><Relationship Id="rId21" Type="http://schemas.openxmlformats.org/officeDocument/2006/relationships/slide" Target="slides/slide16.xml"/><Relationship Id="rId65" Type="http://schemas.openxmlformats.org/officeDocument/2006/relationships/font" Target="fonts/Economica-boldItalic.fntdata"/><Relationship Id="rId24" Type="http://schemas.openxmlformats.org/officeDocument/2006/relationships/slide" Target="slides/slide19.xml"/><Relationship Id="rId68" Type="http://schemas.openxmlformats.org/officeDocument/2006/relationships/font" Target="fonts/OpenSans-italic.fntdata"/><Relationship Id="rId23" Type="http://schemas.openxmlformats.org/officeDocument/2006/relationships/slide" Target="slides/slide18.xml"/><Relationship Id="rId67" Type="http://schemas.openxmlformats.org/officeDocument/2006/relationships/font" Target="fonts/OpenSans-bold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penSans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895d6771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895d6771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895d6771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895d6771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895d6771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895d6771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895d6771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895d6771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895d6771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895d6771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895d6771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895d6771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895d6771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895d6771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895d6771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895d6771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895d6771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895d6771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895d6771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895d6771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893cf420d_1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893cf420d_1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895d6771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895d6771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895d6771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895d6771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895d6771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895d6771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895d6771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895d6771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895d6771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895d6771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895d6771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895d6771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895d6771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e895d6771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895d67711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e895d6771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895d67711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895d6771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895d67711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e895d6771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893cf420d_1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893cf420d_1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e895d67711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e895d6771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895d67711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e895d67711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895d67711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e895d67711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895d67711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895d67711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895d67711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e895d67711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895d67711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e895d67711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e895d67711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e895d67711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e895d67711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e895d67711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895d67711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e895d67711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895d67711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895d67711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893cf420d_1_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893cf420d_1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895d67711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e895d67711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895d67711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895d67711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e895d67711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e895d6771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e895d67711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e895d67711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895d67711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e895d67711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e895d67711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e895d67711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e895d67711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e895d67711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e895d67711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e895d67711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e895d67711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e895d67711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e895d67711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e895d67711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895d677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895d677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e895d67711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e895d67711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e895d67711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e895d67711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e895d67711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e895d67711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e895d67711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e895d67711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e895d67711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e895d67711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e895d67711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e895d67711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e895d67711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e895d67711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895d6771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895d677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895d6771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895d6771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895d6771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895d6771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895d6771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895d6771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Relationship Id="rId5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2.png"/><Relationship Id="rId4" Type="http://schemas.openxmlformats.org/officeDocument/2006/relationships/image" Target="../media/image3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basics and </a:t>
            </a:r>
            <a:r>
              <a:rPr lang="en"/>
              <a:t>bash scripting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5596925" y="4516150"/>
            <a:ext cx="352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" sz="1200">
                <a:latin typeface="Open Sans"/>
                <a:ea typeface="Open Sans"/>
                <a:cs typeface="Open Sans"/>
                <a:sym typeface="Open Sans"/>
              </a:rPr>
              <a:t>Based on https://michael-herbst.com/teaching/advanced-bash-scripting-2017/</a:t>
            </a:r>
            <a:endParaRPr baseline="-25000"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Explicit and implicit subshells - Making use of subshells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Subshells are special environments within the current executing shell, which work very similar to command grouping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Their special property is that all changes to the so-called</a:t>
            </a:r>
            <a:r>
              <a:rPr b="1" lang="en"/>
              <a:t> execution environment</a:t>
            </a:r>
            <a:r>
              <a:rPr lang="en"/>
              <a:t> are only temporary.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execution environment includes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The current working directory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• The list of defined variables and their values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Explicit and implicit subshells - Making use of subshells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Once the subshell exits all these changes are undone, i.e. the main shell’s execution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environment is restored. Invocation syntax: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All commands in the list share the same stdin, stdout and stderr.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The return code is the return code of the last command in list 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All changes the subshell makes to the execution environment are only temporary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are discarded once the subshell exits.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125" y="1971725"/>
            <a:ext cx="7413349" cy="45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Explicit and implicit subshells - Making use of subshells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950" y="1197838"/>
            <a:ext cx="6019800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Explicit and implicit subshells - Making use of subshells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Subshells are particularly useful whenever one wants to change the environment and knows that this change is only intended to last for a small part of a 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way cleanup cannot be forgotten.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 in next slide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-1412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Explicit and implicit subshells - Making use of subshells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Output in next slide</a:t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8088" y="545013"/>
            <a:ext cx="5819775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Explicit and implicit subshells - Making use of subshells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output</a:t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763" y="1428750"/>
            <a:ext cx="6086475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Explicit and implicit subshells - Implicit subshells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Apart from the explicit syntax discussed above, the following situations also start a subshell implicitly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Pipes: This is done for performance reasons by the bash. Forgetting about this is a very common mistake: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9063" y="2775750"/>
            <a:ext cx="5476875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Explicit and implicit subshells - Implicit subshells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workaround for this problem is to run everything that needs to access the variable C as a group and cache the output using a command substitution: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563" y="2033588"/>
            <a:ext cx="5476875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8325" y="3312613"/>
            <a:ext cx="546735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9775" y="4217925"/>
            <a:ext cx="5390991" cy="36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Explicit and implicit subshells - Implicit subshells</a:t>
            </a:r>
            <a:endParaRPr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the post-processing can be done inside the command group as well, like in this simple case, we could alternatively 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600" y="2162553"/>
            <a:ext cx="6674475" cy="193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Explicit and implicit subshells - Implicit subshells</a:t>
            </a:r>
            <a:endParaRPr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• Command substitutions: Usually less of a problem</a:t>
            </a:r>
            <a:endParaRPr/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863" y="1871577"/>
            <a:ext cx="6456275" cy="22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Subshells and functions</a:t>
            </a:r>
            <a:endParaRPr/>
          </a:p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6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Explicit and implicit subshells - Implicit subshells</a:t>
            </a:r>
            <a:endParaRPr/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Since command substitutions starts a subshell, one might wonder how we could extract multiple results from a single command substitution.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Unfortunately there is no simple way to do this, since all changes we make to variables inside the $( ... ) are lost.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We only have stdout, which we can use to retrieve data in the main shell from the executed commands.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311700" y="111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Explicit and implicit subshells - Implicit subshells</a:t>
            </a:r>
            <a:endParaRPr/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7680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 to this problem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Is to pack the data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inside the subshell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 to unpack it later, e.g.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9388" y="690025"/>
            <a:ext cx="5495925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7756" y="2667045"/>
            <a:ext cx="551497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Exercise!</a:t>
            </a:r>
            <a:endParaRPr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Exercises 6.1 - 6.2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bash functions</a:t>
            </a:r>
            <a:endParaRPr/>
          </a:p>
        </p:txBody>
      </p:sp>
      <p:sp>
        <p:nvSpPr>
          <p:cNvPr id="216" name="Google Shape;216;p3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best way to structure shell code by far are bash functions. Functions are defined like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900" y="2079600"/>
            <a:ext cx="7419600" cy="30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7825" y="2901550"/>
            <a:ext cx="7818224" cy="45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 essentially define an alias to execute list by the name of name . Basic facts: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Functions work like user-defined commands.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We can redirect and/or pipe stuff from/to them. As with scripts or grouped commands, the whole list shares stdin, stdout and stderr.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 functions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 functions</a:t>
            </a:r>
            <a:endParaRPr/>
          </a:p>
        </p:txBody>
      </p:sp>
      <p:sp>
        <p:nvSpPr>
          <p:cNvPr id="230" name="Google Shape;230;p3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Output in next slide</a:t>
            </a:r>
            <a:endParaRPr/>
          </a:p>
        </p:txBody>
      </p:sp>
      <p:pic>
        <p:nvPicPr>
          <p:cNvPr id="231" name="Google Shape;23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9963" y="315925"/>
            <a:ext cx="5495925" cy="46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 functions</a:t>
            </a:r>
            <a:endParaRPr/>
          </a:p>
        </p:txBody>
      </p:sp>
      <p:sp>
        <p:nvSpPr>
          <p:cNvPr id="237" name="Google Shape;237;p3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Output:</a:t>
            </a:r>
            <a:endParaRPr/>
          </a:p>
        </p:txBody>
      </p:sp>
      <p:pic>
        <p:nvPicPr>
          <p:cNvPr id="238" name="Google Shape;23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022" y="1827600"/>
            <a:ext cx="6594232" cy="8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 functions</a:t>
            </a:r>
            <a:endParaRPr/>
          </a:p>
        </p:txBody>
      </p:sp>
      <p:sp>
        <p:nvSpPr>
          <p:cNvPr id="244" name="Google Shape;244;p3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We can pass arguments to functions, which are available by the positional parameters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9175" y="1671050"/>
            <a:ext cx="546735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 functions</a:t>
            </a:r>
            <a:endParaRPr/>
          </a:p>
        </p:txBody>
      </p:sp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Inside a function the return command is available, which allows to exit a function prematurely and provide an exit code to the caller.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If no return is used, the last command in list determines the exit 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 in next slide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 functions</a:t>
            </a:r>
            <a:endParaRPr/>
          </a:p>
        </p:txBody>
      </p:sp>
      <p:sp>
        <p:nvSpPr>
          <p:cNvPr id="257" name="Google Shape;257;p4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 in next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slide</a:t>
            </a:r>
            <a:endParaRPr/>
          </a:p>
        </p:txBody>
      </p:sp>
      <p:pic>
        <p:nvPicPr>
          <p:cNvPr id="258" name="Google Shape;25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5838" y="992450"/>
            <a:ext cx="5514975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Explicit and implicit subshells - Grouping commands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commands can be grouped using the syntax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Both the space in the beginning as well as the ; in the end are crucial.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The ; may — as usual — be replaced by a line break, however.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All commands in the list share the same stdin, stdout and stderr.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The return code is the return code of the last command in list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225" y="1716175"/>
            <a:ext cx="6939801" cy="3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 functions</a:t>
            </a:r>
            <a:endParaRPr/>
          </a:p>
        </p:txBody>
      </p:sp>
      <p:sp>
        <p:nvSpPr>
          <p:cNvPr id="264" name="Google Shape;264;p4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Output</a:t>
            </a:r>
            <a:endParaRPr/>
          </a:p>
        </p:txBody>
      </p:sp>
      <p:pic>
        <p:nvPicPr>
          <p:cNvPr id="265" name="Google Shape;26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600" y="1552578"/>
            <a:ext cx="6644524" cy="123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 functions</a:t>
            </a:r>
            <a:endParaRPr/>
          </a:p>
        </p:txBody>
      </p:sp>
      <p:sp>
        <p:nvSpPr>
          <p:cNvPr id="271" name="Google Shape;271;p4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</a:t>
            </a:r>
            <a:r>
              <a:rPr lang="en"/>
              <a:t>All variables of the calling shell are available inside the function.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</a:t>
            </a:r>
            <a:r>
              <a:rPr lang="en"/>
              <a:t>• </a:t>
            </a:r>
            <a:r>
              <a:rPr lang="en"/>
              <a:t>They may not only be read, but also modified. If the version fun() { ... } is used, this modification is global, i.e. effects the shell variables of the caller as well.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To circumvent this issue a variable inside a function may be defined as local.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</a:t>
            </a:r>
            <a:r>
              <a:rPr lang="en"/>
              <a:t>In this case they are only available to the function and all its children,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 </a:t>
            </a:r>
            <a:r>
              <a:rPr lang="en"/>
              <a:t>i.e. other functions which may be called by directly or indirectly 2 by said function. The global state of the caller is not effected.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⇒ One can think of functions as small scripts within scripts.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 functions</a:t>
            </a:r>
            <a:endParaRPr/>
          </a:p>
        </p:txBody>
      </p:sp>
      <p:sp>
        <p:nvSpPr>
          <p:cNvPr id="277" name="Google Shape;277;p4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Example:</a:t>
            </a:r>
            <a:endParaRPr/>
          </a:p>
        </p:txBody>
      </p:sp>
      <p:pic>
        <p:nvPicPr>
          <p:cNvPr id="278" name="Google Shape;27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0750" y="1118863"/>
            <a:ext cx="552450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Exercise!</a:t>
            </a:r>
            <a:endParaRPr/>
          </a:p>
        </p:txBody>
      </p:sp>
      <p:sp>
        <p:nvSpPr>
          <p:cNvPr id="284" name="Google Shape;284;p45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Exercise 6.3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practice when using functions</a:t>
            </a:r>
            <a:endParaRPr/>
          </a:p>
        </p:txBody>
      </p:sp>
      <p:sp>
        <p:nvSpPr>
          <p:cNvPr id="290" name="Google Shape;290;p4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 couple of helpful notes for writing functions, which are easy to understand and easy to use.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 Give functions a sensible and descriptive name.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 Put a comment right at the top of the function definition, describing: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– what the function does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– what the expected argument are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– what the return code 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 Do not trust the caller: Check similar to a script that the parameters have the expected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 Do not modify global variables unless you absolutely have to. This greatly improves the readability of your 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practice when using functions</a:t>
            </a:r>
            <a:endParaRPr/>
          </a:p>
        </p:txBody>
      </p:sp>
      <p:sp>
        <p:nvSpPr>
          <p:cNvPr id="296" name="Google Shape;296;p4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Use local variables by default inside functions.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Have functions first, then “global code”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Try to define functions in an abstract way. This makes is easier to reuse 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expand them later.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It usually is a good idea to have functions only return error codes and print error messages somewhere else depending on the context.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8"/>
          <p:cNvSpPr txBox="1"/>
          <p:nvPr>
            <p:ph type="title"/>
          </p:nvPr>
        </p:nvSpPr>
        <p:spPr>
          <a:xfrm>
            <a:off x="311700" y="1635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Good practice when using functions</a:t>
            </a:r>
            <a:endParaRPr/>
          </a:p>
        </p:txBody>
      </p:sp>
      <p:sp>
        <p:nvSpPr>
          <p:cNvPr id="302" name="Google Shape;302;p4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the following shell scripts in your directory,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Both display some basic information of an mtx file.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Decide for yourself what is more readable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6_functions_subshells/fun_bad.sh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6_functions_subshells/fun_good.sh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9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Exercise!</a:t>
            </a:r>
            <a:endParaRPr/>
          </a:p>
        </p:txBody>
      </p:sp>
      <p:sp>
        <p:nvSpPr>
          <p:cNvPr id="308" name="Google Shape;308;p49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Exercise 6.4 - 6.5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Overwriting commands</a:t>
            </a:r>
            <a:endParaRPr/>
          </a:p>
        </p:txBody>
      </p:sp>
      <p:sp>
        <p:nvSpPr>
          <p:cNvPr id="314" name="Google Shape;314;p5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the stage of execution the bash gives preference to user-defined functions over builtin commands or commands from the operating system.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implies that care must betaken when naming your functions, since these can “overwrite” commands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which may  lead to very surprising results - example in next slide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Overwriting commands</a:t>
            </a:r>
            <a:endParaRPr/>
          </a:p>
        </p:txBody>
      </p:sp>
      <p:sp>
        <p:nvSpPr>
          <p:cNvPr id="320" name="Google Shape;320;p5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Example:</a:t>
            </a:r>
            <a:endParaRPr/>
          </a:p>
        </p:txBody>
      </p:sp>
      <p:pic>
        <p:nvPicPr>
          <p:cNvPr id="321" name="Google Shape;32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875" y="1854338"/>
            <a:ext cx="581025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Explicit and implicit subshells - Grouping commands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syntax is e.g. useful for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unpacking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 in next slide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9288" y="1642900"/>
            <a:ext cx="551497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Overwriting commands</a:t>
            </a:r>
            <a:endParaRPr/>
          </a:p>
        </p:txBody>
      </p:sp>
      <p:sp>
        <p:nvSpPr>
          <p:cNvPr id="327" name="Google Shape;327;p5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commands within a function are of course subject to the same evaluation strategy by the bash as “free” commands in the script, accidental overwriting of commands can lead to very subtle infinite loops: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in next slide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3"/>
          <p:cNvSpPr txBox="1"/>
          <p:nvPr>
            <p:ph type="title"/>
          </p:nvPr>
        </p:nvSpPr>
        <p:spPr>
          <a:xfrm>
            <a:off x="235500" y="-1412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Overwriting commands</a:t>
            </a:r>
            <a:endParaRPr/>
          </a:p>
        </p:txBody>
      </p:sp>
      <p:sp>
        <p:nvSpPr>
          <p:cNvPr id="333" name="Google Shape;333;p5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334" name="Google Shape;33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7838" y="520188"/>
            <a:ext cx="5819775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Overwriting commands</a:t>
            </a:r>
            <a:endParaRPr/>
          </a:p>
        </p:txBody>
      </p:sp>
      <p:sp>
        <p:nvSpPr>
          <p:cNvPr id="340" name="Google Shape;340;p5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scripts it is best to avoid this for overwriting builtins or system commands, since it can make code very cumbersome and hard to understand.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customising your interactive bash, however, this can become very handy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Another very handy use case for this is to dynamically change the meaning of a function during the execution of a script.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works, since the bash only remembers the most recently defined body for a particular function 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5"/>
          <p:cNvSpPr txBox="1"/>
          <p:nvPr>
            <p:ph type="title"/>
          </p:nvPr>
        </p:nvSpPr>
        <p:spPr>
          <a:xfrm>
            <a:off x="311700" y="-650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Overwriting commands</a:t>
            </a:r>
            <a:endParaRPr/>
          </a:p>
        </p:txBody>
      </p:sp>
      <p:sp>
        <p:nvSpPr>
          <p:cNvPr id="346" name="Google Shape;346;p55"/>
          <p:cNvSpPr txBox="1"/>
          <p:nvPr>
            <p:ph idx="1" type="body"/>
          </p:nvPr>
        </p:nvSpPr>
        <p:spPr>
          <a:xfrm>
            <a:off x="311700" y="615625"/>
            <a:ext cx="8520600" cy="43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good example for using this is logging: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Without “--quiet” the script prints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With “--quiet” all log calls are essentially ignored.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7" name="Google Shape;34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488" y="914400"/>
            <a:ext cx="5915025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3063" y="3690650"/>
            <a:ext cx="5857875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Cleanup routines</a:t>
            </a:r>
            <a:endParaRPr/>
          </a:p>
        </p:txBody>
      </p:sp>
      <p:sp>
        <p:nvSpPr>
          <p:cNvPr id="354" name="Google Shape;354;p5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subshells it becomes easy to temporarily alter variables or the working directory and have these changes “automatically” changed back to the original — no matter where and how the subshell exited.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Especially for larger scripts this helps to prevent many errors.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Cleanup routines</a:t>
            </a:r>
            <a:endParaRPr/>
          </a:p>
        </p:txBody>
      </p:sp>
      <p:sp>
        <p:nvSpPr>
          <p:cNvPr id="360" name="Google Shape;360;p5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Sometimes it would be nice to be able to do more than that in case a script exits or gets interrupted.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Consider the example in the next slide, where we need a temporary file to store some intermediate results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Cleanup routines</a:t>
            </a:r>
            <a:endParaRPr/>
          </a:p>
        </p:txBody>
      </p:sp>
      <p:sp>
        <p:nvSpPr>
          <p:cNvPr id="366" name="Google Shape;366;p5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367" name="Google Shape;36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2813" y="1252525"/>
            <a:ext cx="5895975" cy="26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0177" y="3865252"/>
            <a:ext cx="5819775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Especially when programs get very long (and there are many exit conditions) one easily forgets about a proper cleanup in all cases.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For such purposes we can define a routine that gets executed whenever the shell exits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 in next slide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5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Cleanup routines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Cleanup routines</a:t>
            </a:r>
            <a:endParaRPr/>
          </a:p>
        </p:txBody>
      </p:sp>
      <p:sp>
        <p:nvSpPr>
          <p:cNvPr id="380" name="Google Shape;380;p6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1" name="Google Shape;38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625" y="32100"/>
            <a:ext cx="5525926" cy="495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script code more reusable</a:t>
            </a:r>
            <a:endParaRPr/>
          </a:p>
        </p:txBody>
      </p:sp>
      <p:sp>
        <p:nvSpPr>
          <p:cNvPr id="387" name="Google Shape;387;p6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Ideally one wants to write code once and reuse it as much as possible.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way when new features or a better algorithm is implemented, one needs to change the code at only a single place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this purpose the bash provides a featurecalled sourcing.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Using the syntax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8" name="Google Shape;38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250" y="3473025"/>
            <a:ext cx="8212400" cy="3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Explicit and implicit subshells - Grouping commands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output: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550" y="1409700"/>
            <a:ext cx="554355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script code more reusable</a:t>
            </a:r>
            <a:endParaRPr/>
          </a:p>
        </p:txBody>
      </p:sp>
      <p:sp>
        <p:nvSpPr>
          <p:cNvPr id="394" name="Google Shape;394;p6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file </a:t>
            </a:r>
            <a:r>
              <a:rPr b="1" lang="en"/>
              <a:t>otherscript</a:t>
            </a:r>
            <a:r>
              <a:rPr lang="en"/>
              <a:t> can be executed in the environment of the current shell, i.e. just like copying the full content of otherscript at precisely the location of the call.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implies of course that all variables and functions defined in otherscript are also available to the shell afterwards.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 example: (Continued on next slide)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5" name="Google Shape;39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178" y="3543775"/>
            <a:ext cx="6960525" cy="10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Making script code more reusable</a:t>
            </a:r>
            <a:endParaRPr/>
          </a:p>
        </p:txBody>
      </p:sp>
      <p:sp>
        <p:nvSpPr>
          <p:cNvPr id="401" name="Google Shape;401;p6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Example cont.</a:t>
            </a:r>
            <a:endParaRPr/>
          </a:p>
        </p:txBody>
      </p:sp>
      <p:pic>
        <p:nvPicPr>
          <p:cNvPr id="402" name="Google Shape;40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613" y="1593025"/>
            <a:ext cx="593407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script code more reusable</a:t>
            </a:r>
            <a:endParaRPr/>
          </a:p>
        </p:txBody>
      </p:sp>
      <p:sp>
        <p:nvSpPr>
          <p:cNvPr id="408" name="Google Shape;408;p6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order to find </a:t>
            </a:r>
            <a:r>
              <a:rPr b="1" lang="en"/>
              <a:t>otherscript</a:t>
            </a:r>
            <a:r>
              <a:rPr lang="en"/>
              <a:t> the bash honours the environment variable PATH.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 the example suggests this way libraries defining common or important functionality may be stored in a particular library directory and used from many other scripts located in very different places by adding this library directory to the PATH environment variable.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Making script code more reusable</a:t>
            </a:r>
            <a:endParaRPr/>
          </a:p>
        </p:txBody>
      </p:sp>
      <p:sp>
        <p:nvSpPr>
          <p:cNvPr id="414" name="Google Shape;414;p6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 top of that there exists a dirty trick to make each script sourcable by default, such that functions or global values inside the script may be used by other scripts at a later point in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script code more reusable	</a:t>
            </a:r>
            <a:endParaRPr/>
          </a:p>
        </p:txBody>
      </p:sp>
      <p:sp>
        <p:nvSpPr>
          <p:cNvPr id="420" name="Google Shape;420;p6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</a:t>
            </a:r>
            <a:r>
              <a:rPr lang="en"/>
              <a:t>he trick relies on the fact that the return statement is only allowed in files, which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are sourced, but not in scripts which are executed normally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That way one can distinguish inside the script and separate function definitions and “global code” — to be executed in all cases — and code, which should only be touched if a script is not just sourced, but properly executed.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Making script code more reusable</a:t>
            </a:r>
            <a:endParaRPr/>
          </a:p>
        </p:txBody>
      </p:sp>
      <p:sp>
        <p:nvSpPr>
          <p:cNvPr id="426" name="Google Shape;426;p6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script fun_good.sh presented earlier , we just add 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after the function definitions:</a:t>
            </a:r>
            <a:endParaRPr/>
          </a:p>
        </p:txBody>
      </p:sp>
      <p:pic>
        <p:nvPicPr>
          <p:cNvPr id="427" name="Google Shape;42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925" y="1790650"/>
            <a:ext cx="7187726" cy="35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0463" y="2642763"/>
            <a:ext cx="597217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8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Exercise!</a:t>
            </a:r>
            <a:endParaRPr/>
          </a:p>
        </p:txBody>
      </p:sp>
      <p:sp>
        <p:nvSpPr>
          <p:cNvPr id="434" name="Google Shape;434;p68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Exercise 6.6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Explicit and implicit subshells - Grouping commands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sending data to a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Output in next slide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9088" y="982925"/>
            <a:ext cx="5438775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Explicit and implicit subshells - Grouping commands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Output: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300" y="1316900"/>
            <a:ext cx="55816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Explicit and implicit subshells - Grouping commands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There surely are alternative ways in order to write many lines of data to a file. For example instead of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could also use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675" y="1860653"/>
            <a:ext cx="6646324" cy="12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7950" y="3633688"/>
            <a:ext cx="563880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Explicit and implicit subshells - Grouping commands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latter method has a few disadvantages, however: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One easily forgets one of the &gt;&gt; or &gt; operators at the end.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One easily mixes up &gt; and &gt;&gt; when writing the code, such that some of the stuff gets accidentally overwritten.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If we want to rearrange the order in which the data gets written at any later point, we need to be careful to change the &gt; and &gt;&gt; redirects in a consistent manor as well. One easily forgets this.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