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latinLnBrk="0">
      <a:defRPr sz="1200">
        <a:latin typeface="+mn-lt"/>
        <a:ea typeface="+mn-ea"/>
        <a:cs typeface="+mn-cs"/>
        <a:sym typeface="Arial"/>
      </a:defRPr>
    </a:lvl1pPr>
    <a:lvl2pPr indent="228600" algn="r" rtl="1" latinLnBrk="0">
      <a:defRPr sz="1200">
        <a:latin typeface="+mn-lt"/>
        <a:ea typeface="+mn-ea"/>
        <a:cs typeface="+mn-cs"/>
        <a:sym typeface="Arial"/>
      </a:defRPr>
    </a:lvl2pPr>
    <a:lvl3pPr indent="457200" algn="r" rtl="1" latinLnBrk="0">
      <a:defRPr sz="1200">
        <a:latin typeface="+mn-lt"/>
        <a:ea typeface="+mn-ea"/>
        <a:cs typeface="+mn-cs"/>
        <a:sym typeface="Arial"/>
      </a:defRPr>
    </a:lvl3pPr>
    <a:lvl4pPr indent="685800" algn="r" rtl="1" latinLnBrk="0">
      <a:defRPr sz="1200">
        <a:latin typeface="+mn-lt"/>
        <a:ea typeface="+mn-ea"/>
        <a:cs typeface="+mn-cs"/>
        <a:sym typeface="Arial"/>
      </a:defRPr>
    </a:lvl4pPr>
    <a:lvl5pPr indent="914400" algn="r" rtl="1" latinLnBrk="0">
      <a:defRPr sz="1200">
        <a:latin typeface="+mn-lt"/>
        <a:ea typeface="+mn-ea"/>
        <a:cs typeface="+mn-cs"/>
        <a:sym typeface="Arial"/>
      </a:defRPr>
    </a:lvl5pPr>
    <a:lvl6pPr indent="1143000" algn="r" rtl="1" latinLnBrk="0">
      <a:defRPr sz="1200">
        <a:latin typeface="+mn-lt"/>
        <a:ea typeface="+mn-ea"/>
        <a:cs typeface="+mn-cs"/>
        <a:sym typeface="Arial"/>
      </a:defRPr>
    </a:lvl6pPr>
    <a:lvl7pPr indent="1371600" algn="r" rtl="1" latinLnBrk="0">
      <a:defRPr sz="1200">
        <a:latin typeface="+mn-lt"/>
        <a:ea typeface="+mn-ea"/>
        <a:cs typeface="+mn-cs"/>
        <a:sym typeface="Arial"/>
      </a:defRPr>
    </a:lvl7pPr>
    <a:lvl8pPr indent="1600200" algn="r" rtl="1" latinLnBrk="0">
      <a:defRPr sz="1200">
        <a:latin typeface="+mn-lt"/>
        <a:ea typeface="+mn-ea"/>
        <a:cs typeface="+mn-cs"/>
        <a:sym typeface="Arial"/>
      </a:defRPr>
    </a:lvl8pPr>
    <a:lvl9pPr indent="1828800" algn="r" rtl="1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 rtl="0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8" name="TextBox 6"/>
          <p:cNvSpPr txBox="1"/>
          <p:nvPr/>
        </p:nvSpPr>
        <p:spPr>
          <a:xfrm>
            <a:off x="2906713" y="6597650"/>
            <a:ext cx="3330576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rtl="0">
              <a:defRPr sz="8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3800" y="228600"/>
            <a:ext cx="1471613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0000" y="6172200"/>
            <a:ext cx="1293813" cy="53657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itle Text"/>
          <p:cNvSpPr txBox="1"/>
          <p:nvPr>
            <p:ph type="title"/>
          </p:nvPr>
        </p:nvSpPr>
        <p:spPr>
          <a:xfrm>
            <a:off x="304800" y="762000"/>
            <a:ext cx="6912768" cy="10795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467543" y="5732462"/>
            <a:ext cx="7599563" cy="576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457200" y="2286790"/>
            <a:ext cx="8229600" cy="709716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684212" y="3500809"/>
            <a:ext cx="7848601" cy="576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5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 rtl="0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10" name="TextBox 6"/>
          <p:cNvSpPr txBox="1"/>
          <p:nvPr/>
        </p:nvSpPr>
        <p:spPr>
          <a:xfrm>
            <a:off x="2906713" y="6597650"/>
            <a:ext cx="3330576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rtl="0">
              <a:defRPr sz="8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3800" y="228600"/>
            <a:ext cx="1471613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Text"/>
          <p:cNvSpPr txBox="1"/>
          <p:nvPr>
            <p:ph type="title"/>
          </p:nvPr>
        </p:nvSpPr>
        <p:spPr>
          <a:xfrm>
            <a:off x="179511" y="128035"/>
            <a:ext cx="6048673" cy="78068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half" idx="1"/>
          </p:nvPr>
        </p:nvSpPr>
        <p:spPr>
          <a:xfrm>
            <a:off x="251519" y="1484783"/>
            <a:ext cx="8064898" cy="21602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1800"/>
            </a:lvl1pPr>
            <a:lvl2pPr marL="0" indent="457200">
              <a:spcBef>
                <a:spcPts val="400"/>
              </a:spcBef>
              <a:buSzTx/>
              <a:buNone/>
              <a:defRPr sz="1800"/>
            </a:lvl2pPr>
            <a:lvl3pPr marL="0" indent="914400">
              <a:spcBef>
                <a:spcPts val="400"/>
              </a:spcBef>
              <a:buSzTx/>
              <a:buNone/>
              <a:defRPr sz="1800"/>
            </a:lvl3pPr>
            <a:lvl4pPr marL="0" indent="1371600">
              <a:spcBef>
                <a:spcPts val="400"/>
              </a:spcBef>
              <a:buSzTx/>
              <a:buNone/>
              <a:defRPr sz="1800"/>
            </a:lvl4pPr>
            <a:lvl5pPr marL="0" indent="1828800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5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 rtl="0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22" name="TextBox 6"/>
          <p:cNvSpPr txBox="1"/>
          <p:nvPr/>
        </p:nvSpPr>
        <p:spPr>
          <a:xfrm>
            <a:off x="2906713" y="6597650"/>
            <a:ext cx="3330576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rtl="0">
              <a:defRPr sz="8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3800" y="228600"/>
            <a:ext cx="1471613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itle Text"/>
          <p:cNvSpPr txBox="1"/>
          <p:nvPr>
            <p:ph type="title"/>
          </p:nvPr>
        </p:nvSpPr>
        <p:spPr>
          <a:xfrm>
            <a:off x="457200" y="2286790"/>
            <a:ext cx="8229600" cy="709716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684212" y="3500809"/>
            <a:ext cx="7848601" cy="576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685800" y="1628799"/>
            <a:ext cx="77724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371600" y="3548607"/>
            <a:ext cx="6400800" cy="1752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323527" y="44623"/>
            <a:ext cx="5760641" cy="1080122"/>
          </a:xfrm>
          <a:prstGeom prst="rect">
            <a:avLst/>
          </a:prstGeom>
        </p:spPr>
        <p:txBody>
          <a:bodyPr anchor="t"/>
          <a:lstStyle>
            <a:lvl1pPr algn="l">
              <a:defRPr cap="all" sz="28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722312" y="1340767"/>
            <a:ext cx="7772401" cy="57606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79511" y="128035"/>
            <a:ext cx="6048673" cy="78068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179511" y="128035"/>
            <a:ext cx="6048673" cy="78068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half" idx="1"/>
          </p:nvPr>
        </p:nvSpPr>
        <p:spPr>
          <a:xfrm>
            <a:off x="251519" y="1484783"/>
            <a:ext cx="8208914" cy="21602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1800"/>
            </a:lvl1pPr>
            <a:lvl2pPr marL="0" indent="457200">
              <a:spcBef>
                <a:spcPts val="400"/>
              </a:spcBef>
              <a:buSzTx/>
              <a:buNone/>
              <a:defRPr sz="1800"/>
            </a:lvl2pPr>
            <a:lvl3pPr marL="0" indent="914400">
              <a:spcBef>
                <a:spcPts val="400"/>
              </a:spcBef>
              <a:buSzTx/>
              <a:buNone/>
              <a:defRPr sz="1800"/>
            </a:lvl3pPr>
            <a:lvl4pPr marL="0" indent="1371600">
              <a:spcBef>
                <a:spcPts val="400"/>
              </a:spcBef>
              <a:buSzTx/>
              <a:buNone/>
              <a:defRPr sz="1800"/>
            </a:lvl4pPr>
            <a:lvl5pPr marL="0" indent="1828800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idx="1"/>
          </p:nvPr>
        </p:nvSpPr>
        <p:spPr>
          <a:xfrm>
            <a:off x="457200" y="2420938"/>
            <a:ext cx="8229600" cy="39608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 rtl="0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" name="TextBox 6"/>
          <p:cNvSpPr txBox="1"/>
          <p:nvPr/>
        </p:nvSpPr>
        <p:spPr>
          <a:xfrm>
            <a:off x="2906713" y="6597650"/>
            <a:ext cx="3330576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rtl="0">
              <a:defRPr sz="8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60606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3800" y="228600"/>
            <a:ext cx="1471613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 rtl="0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" name="TextBox 3"/>
          <p:cNvSpPr txBox="1"/>
          <p:nvPr/>
        </p:nvSpPr>
        <p:spPr>
          <a:xfrm>
            <a:off x="2906713" y="6597650"/>
            <a:ext cx="3330576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rtl="0">
              <a:defRPr sz="8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-84139" y="6519863"/>
            <a:ext cx="619128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 rtl="0">
              <a:defRPr sz="1400">
                <a:solidFill>
                  <a:srgbClr val="606060"/>
                </a:solidFill>
              </a:defRPr>
            </a:pPr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457200" y="1341437"/>
            <a:ext cx="8229600" cy="779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rtl="0">
              <a:defRPr/>
            </a:lvl1pPr>
          </a:lstStyle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E01A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E01A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E01A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E01A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E01A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E01A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E01A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E01A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E01A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r" defTabSz="914400" rtl="1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42950" marR="0" indent="-285750" algn="r" defTabSz="914400" rtl="1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2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228600" algn="r" defTabSz="914400" rtl="1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r" defTabSz="914400" rtl="1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2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228600" algn="r" defTabSz="914400" rtl="1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1750" marR="0" indent="-285750" algn="r" defTabSz="914400" rtl="1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28950" marR="0" indent="-285750" algn="r" defTabSz="914400" rtl="1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86150" marR="0" indent="-285750" algn="r" defTabSz="914400" rtl="1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3350" marR="0" indent="-285750" algn="r" defTabSz="914400" rtl="1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ansible.com/" TargetMode="External"/><Relationship Id="rId3" Type="http://schemas.openxmlformats.org/officeDocument/2006/relationships/image" Target="../media/image13.tif"/><Relationship Id="rId4" Type="http://schemas.openxmlformats.org/officeDocument/2006/relationships/image" Target="../media/image14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jinja.pocoo.org/docs/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alaxy.ansible.com/" TargetMode="Externa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Relationship Id="rId3" Type="http://schemas.openxmlformats.org/officeDocument/2006/relationships/image" Target="../media/image15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7"/>
          <p:cNvSpPr txBox="1"/>
          <p:nvPr>
            <p:ph type="sldNum" sz="quarter" idx="2"/>
          </p:nvPr>
        </p:nvSpPr>
        <p:spPr>
          <a:xfrm>
            <a:off x="331964" y="6519863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71488"/>
            <a:ext cx="9166225" cy="732948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itle 6"/>
          <p:cNvSpPr txBox="1"/>
          <p:nvPr>
            <p:ph type="title"/>
          </p:nvPr>
        </p:nvSpPr>
        <p:spPr>
          <a:xfrm>
            <a:off x="760412" y="188912"/>
            <a:ext cx="7628013" cy="10795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Ansible</a:t>
            </a:r>
          </a:p>
        </p:txBody>
      </p:sp>
      <p:pic>
        <p:nvPicPr>
          <p:cNvPr id="138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4388" y="5589587"/>
            <a:ext cx="1733551" cy="717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Use Cases</a:t>
            </a:r>
          </a:p>
        </p:txBody>
      </p:sp>
      <p:pic>
        <p:nvPicPr>
          <p:cNvPr id="18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447800"/>
            <a:ext cx="7467600" cy="4791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7"/>
          <p:cNvSpPr txBox="1"/>
          <p:nvPr>
            <p:ph type="sldNum" sz="quarter" idx="2"/>
          </p:nvPr>
        </p:nvSpPr>
        <p:spPr>
          <a:xfrm>
            <a:off x="246276" y="6519863"/>
            <a:ext cx="28871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Installing Ansible</a:t>
            </a:r>
          </a:p>
        </p:txBody>
      </p:sp>
      <p:sp>
        <p:nvSpPr>
          <p:cNvPr id="186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  <a:r>
              <a:t>The best way to install Ansible on CentOS, RHEL, or Scientific Linux is to configure the EPEL repository and install Ansible directly:</a:t>
            </a:r>
          </a:p>
          <a:p>
            <a:pPr algn="l">
              <a:defRPr sz="1600"/>
            </a:pPr>
          </a:p>
          <a:p>
            <a:pPr algn="l"/>
            <a:r>
              <a:t>$ sudo yum install ansible </a:t>
            </a:r>
          </a:p>
          <a:p>
            <a:pPr algn="l"/>
          </a:p>
          <a:p>
            <a:pPr algn="l"/>
            <a:r>
              <a:t># on Debian or Ubuntu you will need the PPA repo configured $ sudo apt-get install ansible </a:t>
            </a:r>
          </a:p>
          <a:p>
            <a:pPr algn="l"/>
          </a:p>
          <a:p>
            <a:pPr algn="l"/>
            <a:r>
              <a:t># on all other platforms it can be installed via pip </a:t>
            </a:r>
          </a:p>
          <a:p>
            <a:pPr algn="l"/>
            <a:r>
              <a:t>$ sudo pip install ansible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Installing Ansible</a:t>
            </a:r>
          </a:p>
        </p:txBody>
      </p:sp>
      <p:sp>
        <p:nvSpPr>
          <p:cNvPr id="190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just" defTabSz="822959">
              <a:spcBef>
                <a:spcPts val="500"/>
              </a:spcBef>
              <a:defRPr sz="2159"/>
            </a:pPr>
            <a:r>
              <a:t>For this current course we have already created the Ansible environment on Ubuntu for you, please ask mentor to provide the credentials.</a:t>
            </a:r>
          </a:p>
          <a:p>
            <a:pPr algn="l" defTabSz="822959">
              <a:spcBef>
                <a:spcPts val="500"/>
              </a:spcBef>
              <a:defRPr sz="2159"/>
            </a:pPr>
            <a:r>
              <a:t>	      - </a:t>
            </a:r>
            <a:r>
              <a:rPr i="1"/>
              <a:t>by this sign we would mark the practice part</a:t>
            </a:r>
            <a:endParaRPr i="1"/>
          </a:p>
          <a:p>
            <a:pPr lvl="1" indent="411479" algn="l" defTabSz="822959">
              <a:spcBef>
                <a:spcPts val="500"/>
              </a:spcBef>
              <a:defRPr i="1" sz="1619"/>
            </a:pPr>
          </a:p>
          <a:p>
            <a:pPr lvl="1" indent="411479" algn="l" defTabSz="822959">
              <a:spcBef>
                <a:spcPts val="300"/>
              </a:spcBef>
              <a:defRPr i="1" sz="1619"/>
            </a:pPr>
            <a:r>
              <a:t>Get to the course Ansible environment using SSH CLI (command line interface):</a:t>
            </a:r>
          </a:p>
          <a:p>
            <a:pPr algn="l" defTabSz="822959">
              <a:spcBef>
                <a:spcPts val="300"/>
              </a:spcBef>
              <a:defRPr i="1" sz="1619"/>
            </a:pPr>
            <a:r>
              <a:t>Type the following command to get the current ansible version:</a:t>
            </a:r>
          </a:p>
          <a:p>
            <a:pPr lvl="1" indent="411479" algn="l" defTabSz="822959">
              <a:spcBef>
                <a:spcPts val="300"/>
              </a:spcBef>
              <a:defRPr i="1" sz="1619"/>
            </a:pPr>
            <a:r>
              <a:t>&gt;ansible --version</a:t>
            </a:r>
          </a:p>
          <a:p>
            <a:pPr algn="l" defTabSz="822959">
              <a:spcBef>
                <a:spcPts val="300"/>
              </a:spcBef>
              <a:defRPr i="1" sz="1619"/>
            </a:pPr>
            <a:r>
              <a:t>The output should say like this:</a:t>
            </a:r>
          </a:p>
          <a:p>
            <a:pPr lvl="1" indent="411479" algn="l" defTabSz="822959">
              <a:spcBef>
                <a:spcPts val="300"/>
              </a:spcBef>
              <a:defRPr i="1" sz="1260"/>
            </a:pPr>
            <a:r>
              <a:t>ansible 2.6.1 </a:t>
            </a:r>
          </a:p>
          <a:p>
            <a:pPr lvl="1" indent="411479" algn="l" defTabSz="822959">
              <a:spcBef>
                <a:spcPts val="300"/>
              </a:spcBef>
              <a:defRPr i="1" sz="1260"/>
            </a:pPr>
            <a:r>
              <a:t>config file = /etc/ansible/ansible.cfg </a:t>
            </a:r>
          </a:p>
          <a:p>
            <a:pPr lvl="1" indent="411479" algn="l" defTabSz="822959">
              <a:spcBef>
                <a:spcPts val="300"/>
              </a:spcBef>
              <a:defRPr i="1" sz="1260"/>
            </a:pPr>
            <a:r>
              <a:t>configured module search path = [u'/home/ubuntu/.ansible/plugins/modules', u'/usr/share/ansible/plugins/modules’] </a:t>
            </a:r>
          </a:p>
          <a:p>
            <a:pPr lvl="1" indent="411479" algn="l" defTabSz="822959">
              <a:spcBef>
                <a:spcPts val="300"/>
              </a:spcBef>
              <a:defRPr i="1" sz="1260"/>
            </a:pPr>
            <a:r>
              <a:t>ansible python module location = /usr/lib/python2.7/dist-packages/ansible </a:t>
            </a:r>
          </a:p>
          <a:p>
            <a:pPr lvl="1" indent="411479" algn="l" defTabSz="822959">
              <a:spcBef>
                <a:spcPts val="400"/>
              </a:spcBef>
              <a:defRPr i="1" sz="1260"/>
            </a:pPr>
            <a:r>
              <a:t>executable location = /usr/bin/ansible python version = 2.7.12 (default, Dec 4 2017, 14:50:18) [GCC 5.4.0 20160609]</a:t>
            </a:r>
            <a:br/>
          </a:p>
        </p:txBody>
      </p:sp>
      <p:pic>
        <p:nvPicPr>
          <p:cNvPr id="19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684060"/>
            <a:ext cx="609600" cy="363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How Ansible Works</a:t>
            </a:r>
          </a:p>
        </p:txBody>
      </p:sp>
      <p:pic>
        <p:nvPicPr>
          <p:cNvPr id="1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1371600"/>
            <a:ext cx="7118103" cy="511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How Ansible Works</a:t>
            </a:r>
          </a:p>
        </p:txBody>
      </p:sp>
      <p:sp>
        <p:nvSpPr>
          <p:cNvPr id="199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300"/>
            </a:pPr>
            <a:r>
              <a:t>PLAYBOOKS are written in YAML. Tasks are executed sequentially and invokes Ansible modules.</a:t>
            </a:r>
          </a:p>
          <a:p>
            <a:pPr algn="l">
              <a:defRPr sz="2300"/>
            </a:pPr>
          </a:p>
          <a:p>
            <a:pPr algn="l">
              <a:spcBef>
                <a:spcPts val="500"/>
              </a:spcBef>
              <a:defRPr sz="2300"/>
            </a:pPr>
            <a:r>
              <a:t>MODULES are “tools in the toolkit” Python, Powershell or any language Extended Ansible simplicity to entire stack.</a:t>
            </a:r>
          </a:p>
          <a:p>
            <a:pPr algn="l">
              <a:defRPr sz="2300"/>
            </a:pPr>
          </a:p>
          <a:p>
            <a:pPr algn="l">
              <a:spcBef>
                <a:spcPts val="500"/>
              </a:spcBef>
              <a:defRPr sz="2300"/>
            </a:pPr>
            <a:r>
              <a:t>PLUGINS are ”gears in the engine”. Code that plugs the core engine. Adaptability for various uses &amp; platforms.</a:t>
            </a:r>
          </a:p>
          <a:p>
            <a:pPr algn="l">
              <a:defRPr sz="2300"/>
            </a:pPr>
          </a:p>
          <a:p>
            <a:pPr algn="l">
              <a:spcBef>
                <a:spcPts val="500"/>
              </a:spcBef>
              <a:defRPr sz="2300"/>
            </a:pPr>
            <a:r>
              <a:t>INVENTORY gets acquainted your Ansible core within the structured set of infrastructure to work 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sp>
        <p:nvSpPr>
          <p:cNvPr id="203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Modules are bits of code transferred to the target system and executed to satisfy the task declaration.</a:t>
            </a:r>
          </a:p>
        </p:txBody>
      </p:sp>
      <p:sp>
        <p:nvSpPr>
          <p:cNvPr id="204" name="TextBox 3"/>
          <p:cNvSpPr txBox="1"/>
          <p:nvPr/>
        </p:nvSpPr>
        <p:spPr>
          <a:xfrm>
            <a:off x="647700" y="2743199"/>
            <a:ext cx="7848600" cy="2954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numCol="2"/>
          <a:lstStyle/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apt/yum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copy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file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get_url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git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ping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debug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service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synchronize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template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uri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user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wait_for</a:t>
            </a:r>
          </a:p>
          <a:p>
            <a:pPr marL="285750" indent="-285750" rtl="0">
              <a:buSzPct val="100000"/>
              <a:buFont typeface="Arial"/>
              <a:buChar char="•"/>
              <a:defRPr sz="2400"/>
            </a:pPr>
            <a:r>
              <a:t>assert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Modules Documentation</a:t>
            </a:r>
          </a:p>
        </p:txBody>
      </p:sp>
      <p:sp>
        <p:nvSpPr>
          <p:cNvPr id="208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>
            <a:lvl1pPr algn="l">
              <a:def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http://docs.ansible.com/</a:t>
            </a:r>
          </a:p>
        </p:txBody>
      </p:sp>
      <p:pic>
        <p:nvPicPr>
          <p:cNvPr id="20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473" y="2095543"/>
            <a:ext cx="1888964" cy="426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06064" y="2819400"/>
            <a:ext cx="5680736" cy="3123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sp>
        <p:nvSpPr>
          <p:cNvPr id="214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 defTabSz="877823">
              <a:spcBef>
                <a:spcPts val="500"/>
              </a:spcBef>
              <a:defRPr sz="2304"/>
            </a:pPr>
            <a:r>
              <a:t>	</a:t>
            </a:r>
            <a:endParaRPr i="1" sz="1727"/>
          </a:p>
          <a:p>
            <a:pPr algn="l" defTabSz="877823">
              <a:spcBef>
                <a:spcPts val="500"/>
              </a:spcBef>
              <a:defRPr i="1" sz="1727"/>
            </a:pPr>
          </a:p>
          <a:p>
            <a:pPr algn="l" defTabSz="877823">
              <a:spcBef>
                <a:spcPts val="400"/>
              </a:spcBef>
              <a:defRPr i="1" sz="1727"/>
            </a:pPr>
            <a:r>
              <a:t>To retrieve all the ansible modules that are currently installed on the environment please run:</a:t>
            </a:r>
          </a:p>
          <a:p>
            <a:pPr lvl="1" indent="438911" algn="l" defTabSz="877823">
              <a:spcBef>
                <a:spcPts val="500"/>
              </a:spcBef>
              <a:defRPr i="1" sz="1727"/>
            </a:pPr>
          </a:p>
          <a:p>
            <a:pPr lvl="1" indent="438911" algn="l" defTabSz="877823">
              <a:spcBef>
                <a:spcPts val="400"/>
              </a:spcBef>
              <a:defRPr i="1" sz="1727"/>
            </a:pPr>
            <a:r>
              <a:t>&gt;ansible-doc -l</a:t>
            </a:r>
          </a:p>
          <a:p>
            <a:pPr algn="l" defTabSz="877823">
              <a:spcBef>
                <a:spcPts val="500"/>
              </a:spcBef>
              <a:defRPr i="1" sz="1727"/>
            </a:pPr>
          </a:p>
          <a:p>
            <a:pPr algn="l" defTabSz="877823">
              <a:spcBef>
                <a:spcPts val="400"/>
              </a:spcBef>
              <a:defRPr i="1" sz="1727"/>
            </a:pPr>
            <a:r>
              <a:t>The output should say like this:</a:t>
            </a:r>
          </a:p>
          <a:p>
            <a:pPr algn="l" defTabSz="877823">
              <a:spcBef>
                <a:spcPts val="500"/>
              </a:spcBef>
              <a:defRPr i="1" sz="1727"/>
            </a:pPr>
          </a:p>
          <a:p>
            <a:pPr algn="l" defTabSz="877823">
              <a:spcBef>
                <a:spcPts val="500"/>
              </a:spcBef>
              <a:defRPr i="1" sz="1536"/>
            </a:pPr>
            <a:r>
              <a:t>a10_server		Manage A10 Networks AX/SoftAX/Thunder/vThunder devices' server object. a10_server_axapi3	Manage A10 Networks AX/SoftAX/Thunder/vThunder devices a10_service_group	Manage A10 Networks AX/SoftAX/Thunder/vThunder devices' service</a:t>
            </a:r>
          </a:p>
          <a:p>
            <a:pPr algn="l" defTabSz="877823">
              <a:spcBef>
                <a:spcPts val="500"/>
              </a:spcBef>
              <a:defRPr i="1" sz="1536"/>
            </a:pPr>
            <a:r>
              <a:t>…</a:t>
            </a:r>
          </a:p>
          <a:p>
            <a:pPr algn="l" defTabSz="877823">
              <a:spcBef>
                <a:spcPts val="500"/>
              </a:spcBef>
              <a:defRPr sz="1536"/>
            </a:pPr>
          </a:p>
          <a:p>
            <a:pPr algn="l" defTabSz="877823">
              <a:spcBef>
                <a:spcPts val="500"/>
              </a:spcBef>
              <a:defRPr sz="1536"/>
            </a:pPr>
            <a:r>
              <a:t>* It takes a while to get the list</a:t>
            </a:r>
          </a:p>
        </p:txBody>
      </p:sp>
      <p:pic>
        <p:nvPicPr>
          <p:cNvPr id="21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84783"/>
            <a:ext cx="609600" cy="36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Modules: Run Commands</a:t>
            </a:r>
          </a:p>
        </p:txBody>
      </p:sp>
      <p:sp>
        <p:nvSpPr>
          <p:cNvPr id="219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 defTabSz="886968">
              <a:spcBef>
                <a:spcPts val="400"/>
              </a:spcBef>
              <a:defRPr sz="1940"/>
            </a:pPr>
            <a:r>
              <a:t>If Ansible doesn't have a module that suits your needs there are the “run command” modules:</a:t>
            </a:r>
          </a:p>
          <a:p>
            <a:pPr algn="l" defTabSz="886968">
              <a:spcBef>
                <a:spcPts val="500"/>
              </a:spcBef>
              <a:defRPr sz="1940"/>
            </a:pPr>
          </a:p>
          <a:p>
            <a:pPr algn="l" defTabSz="886968">
              <a:spcBef>
                <a:spcPts val="400"/>
              </a:spcBef>
              <a:defRPr sz="1940"/>
            </a:pPr>
            <a:br/>
            <a:r>
              <a:t>command: Takes the command and executes it on the host. The most secure and predictable.</a:t>
            </a:r>
          </a:p>
          <a:p>
            <a:pPr algn="l" defTabSz="886968">
              <a:spcBef>
                <a:spcPts val="400"/>
              </a:spcBef>
              <a:defRPr sz="1940"/>
            </a:pPr>
            <a:r>
              <a:t>shell: Executes through a shell like /bin/sh so you can use pipes etc. Be careful.</a:t>
            </a:r>
          </a:p>
          <a:p>
            <a:pPr algn="l" defTabSz="886968">
              <a:spcBef>
                <a:spcPts val="400"/>
              </a:spcBef>
              <a:defRPr sz="1940"/>
            </a:pPr>
            <a:r>
              <a:t>script: Runs a local script on a remote node after transferring it.</a:t>
            </a:r>
          </a:p>
          <a:p>
            <a:pPr algn="l" defTabSz="886968">
              <a:spcBef>
                <a:spcPts val="400"/>
              </a:spcBef>
              <a:defRPr sz="1940"/>
            </a:pPr>
            <a:r>
              <a:t>raw: Executes a command without going through the Ansible module subsystem.</a:t>
            </a:r>
          </a:p>
          <a:p>
            <a:pPr algn="l" defTabSz="886968">
              <a:spcBef>
                <a:spcPts val="500"/>
              </a:spcBef>
              <a:defRPr sz="1940"/>
            </a:pPr>
          </a:p>
          <a:p>
            <a:pPr algn="l" defTabSz="886968">
              <a:spcBef>
                <a:spcPts val="400"/>
              </a:spcBef>
              <a:defRPr sz="1940"/>
            </a:pPr>
            <a:br/>
            <a:r>
              <a:t>NOTE: Unlike standard modules, run commands have no concept of desired state and should only be used as a last resort.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Inventory</a:t>
            </a:r>
          </a:p>
        </p:txBody>
      </p:sp>
      <p:sp>
        <p:nvSpPr>
          <p:cNvPr id="223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  <a:r>
              <a:t>Inventory is a collection of hosts (nodes) with associated data and groupings that Ansible can connect and manage.</a:t>
            </a:r>
          </a:p>
          <a:p>
            <a:pPr algn="l">
              <a:defRPr sz="3200"/>
            </a:pPr>
          </a:p>
          <a:p>
            <a:pPr lvl="1" marL="8001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Hosts (nodes)</a:t>
            </a:r>
          </a:p>
          <a:p>
            <a:pPr lvl="1" marL="8001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Groups</a:t>
            </a:r>
          </a:p>
          <a:p>
            <a:pPr lvl="1" marL="8001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Inventory-specific data (variables)</a:t>
            </a:r>
          </a:p>
          <a:p>
            <a:pPr lvl="1" marL="8001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Static or dynamic 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7"/>
          <p:cNvSpPr txBox="1"/>
          <p:nvPr>
            <p:ph type="sldNum" sz="quarter" idx="2"/>
          </p:nvPr>
        </p:nvSpPr>
        <p:spPr>
          <a:xfrm>
            <a:off x="331964" y="6519863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What is Ansible?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just"/>
            <a:r>
              <a:t>It's a simple automation language that can perfectly describe an IT application infrastructure in Ansible Playbooks.</a:t>
            </a:r>
          </a:p>
          <a:p>
            <a:pPr algn="just"/>
          </a:p>
          <a:p>
            <a:pPr algn="just"/>
            <a:r>
              <a:t>It's an automation engine that runs Ansible Playbooks.</a:t>
            </a:r>
          </a:p>
          <a:p>
            <a:pPr algn="just"/>
          </a:p>
          <a:p>
            <a:pPr algn="just"/>
            <a:r>
              <a:t>Ansible Tower is an enterprise framework for controlling, securing and managing your Ansible automation with a UI and RESTful API.</a:t>
            </a:r>
          </a:p>
        </p:txBody>
      </p:sp>
      <p:pic>
        <p:nvPicPr>
          <p:cNvPr id="14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500" y="4953000"/>
            <a:ext cx="4178300" cy="121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Inventory</a:t>
            </a:r>
          </a:p>
        </p:txBody>
      </p:sp>
      <p:sp>
        <p:nvSpPr>
          <p:cNvPr id="227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lvl="1" algn="l">
              <a:spcBef>
                <a:spcPts val="400"/>
              </a:spcBef>
              <a:defRPr i="1" sz="2000"/>
            </a:pPr>
            <a:r>
              <a:t>[control] </a:t>
            </a:r>
          </a:p>
          <a:p>
            <a:pPr lvl="1" algn="l">
              <a:spcBef>
                <a:spcPts val="400"/>
              </a:spcBef>
              <a:defRPr i="1" sz="2000"/>
            </a:pPr>
            <a:r>
              <a:t>control ansible_host=10.42.0.2 </a:t>
            </a:r>
          </a:p>
          <a:p>
            <a:pPr lvl="1" algn="l">
              <a:defRPr i="1" sz="2000"/>
            </a:pPr>
          </a:p>
          <a:p>
            <a:pPr lvl="1" algn="l">
              <a:spcBef>
                <a:spcPts val="400"/>
              </a:spcBef>
              <a:defRPr i="1" sz="2000"/>
            </a:pPr>
            <a:r>
              <a:t>[web] </a:t>
            </a:r>
          </a:p>
          <a:p>
            <a:pPr lvl="1" algn="l">
              <a:spcBef>
                <a:spcPts val="400"/>
              </a:spcBef>
              <a:defRPr i="1" sz="2000"/>
            </a:pPr>
            <a:r>
              <a:t>node-[1:3] ansible_host=10.42.0.[6:8] </a:t>
            </a:r>
          </a:p>
          <a:p>
            <a:pPr lvl="1" algn="l">
              <a:defRPr i="1" sz="2000"/>
            </a:pPr>
          </a:p>
          <a:p>
            <a:pPr lvl="1" algn="l">
              <a:spcBef>
                <a:spcPts val="400"/>
              </a:spcBef>
              <a:defRPr i="1" sz="2000"/>
            </a:pPr>
            <a:r>
              <a:t>[haproxy] </a:t>
            </a:r>
          </a:p>
          <a:p>
            <a:pPr lvl="1" algn="l">
              <a:spcBef>
                <a:spcPts val="400"/>
              </a:spcBef>
              <a:defRPr i="1" sz="2000"/>
            </a:pPr>
            <a:r>
              <a:t>haproxy ansible_host=10.42.0.100 </a:t>
            </a:r>
          </a:p>
          <a:p>
            <a:pPr lvl="1" algn="l">
              <a:defRPr i="1" sz="2000"/>
            </a:pPr>
          </a:p>
          <a:p>
            <a:pPr lvl="1" algn="l">
              <a:spcBef>
                <a:spcPts val="400"/>
              </a:spcBef>
              <a:defRPr i="1" sz="2000"/>
            </a:pPr>
            <a:r>
              <a:t>[all:vars] </a:t>
            </a:r>
          </a:p>
          <a:p>
            <a:pPr lvl="1" algn="l">
              <a:spcBef>
                <a:spcPts val="400"/>
              </a:spcBef>
              <a:defRPr i="1" sz="2000"/>
            </a:pPr>
            <a:r>
              <a:t>ansible_user=vagrant </a:t>
            </a:r>
          </a:p>
          <a:p>
            <a:pPr lvl="1" algn="l">
              <a:spcBef>
                <a:spcPts val="400"/>
              </a:spcBef>
              <a:defRPr i="1" sz="2000"/>
            </a:pPr>
            <a:r>
              <a:t>ansible_ssh_private_key_file=~/.vagrant.d/insecure_private_key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Inventory</a:t>
            </a:r>
          </a:p>
        </p:txBody>
      </p:sp>
      <p:sp>
        <p:nvSpPr>
          <p:cNvPr id="231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	</a:t>
            </a:r>
            <a:endParaRPr i="1" sz="1800"/>
          </a:p>
          <a:p>
            <a:pPr algn="l">
              <a:defRPr i="1" sz="1800"/>
            </a:pPr>
          </a:p>
          <a:p>
            <a:pPr algn="l">
              <a:spcBef>
                <a:spcPts val="400"/>
              </a:spcBef>
              <a:defRPr i="1" sz="1800"/>
            </a:pPr>
            <a:r>
              <a:t>To play ansible on the same host we configured the inventory in a following way:</a:t>
            </a:r>
          </a:p>
          <a:p>
            <a:pPr lvl="1" algn="l">
              <a:defRPr i="1" sz="1800"/>
            </a:pPr>
          </a:p>
          <a:p>
            <a:pPr lvl="1" algn="l">
              <a:spcBef>
                <a:spcPts val="400"/>
              </a:spcBef>
              <a:defRPr i="1" sz="1800"/>
            </a:pPr>
            <a:r>
              <a:t>&gt;cat /home/ubuntu/hosts</a:t>
            </a:r>
          </a:p>
          <a:p>
            <a:pPr algn="l">
              <a:defRPr i="1" sz="1800"/>
            </a:pPr>
          </a:p>
          <a:p>
            <a:pPr algn="l">
              <a:spcBef>
                <a:spcPts val="400"/>
              </a:spcBef>
              <a:defRPr i="1" sz="1800"/>
            </a:pPr>
            <a:r>
              <a:t>The output should say like this:</a:t>
            </a:r>
          </a:p>
          <a:p>
            <a:pPr algn="l">
              <a:defRPr sz="1600"/>
            </a:pPr>
          </a:p>
          <a:p>
            <a:pPr lvl="1" algn="l">
              <a:defRPr i="1" sz="1800"/>
            </a:pPr>
            <a:r>
              <a:t>[local] </a:t>
            </a:r>
          </a:p>
          <a:p>
            <a:pPr lvl="1" algn="l">
              <a:defRPr i="1" sz="1800"/>
            </a:pPr>
            <a:r>
              <a:t>localhost ansible_connection=local </a:t>
            </a:r>
          </a:p>
        </p:txBody>
      </p:sp>
      <p:pic>
        <p:nvPicPr>
          <p:cNvPr id="23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84783"/>
            <a:ext cx="609600" cy="36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Ad-Hoc Commands</a:t>
            </a:r>
          </a:p>
        </p:txBody>
      </p:sp>
      <p:sp>
        <p:nvSpPr>
          <p:cNvPr id="236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  <a:r>
              <a:t>An ad-hoc command is a single Ansible task to perform quickly, but don’t want to save for later:</a:t>
            </a:r>
          </a:p>
          <a:p>
            <a:pPr algn="l">
              <a:defRPr i="1" sz="2000"/>
            </a:pPr>
          </a:p>
          <a:p>
            <a:pPr algn="l">
              <a:defRPr i="1" sz="2000"/>
            </a:pPr>
          </a:p>
          <a:p>
            <a:pPr lvl="1" algn="l">
              <a:spcBef>
                <a:spcPts val="400"/>
              </a:spcBef>
              <a:defRPr sz="1800"/>
            </a:pPr>
            <a:r>
              <a:t># check all my inventory hosts are ready to be managed by Ansible</a:t>
            </a:r>
            <a:endParaRPr i="1" sz="1400"/>
          </a:p>
          <a:p>
            <a:pPr lvl="1" algn="l">
              <a:spcBef>
                <a:spcPts val="400"/>
              </a:spcBef>
              <a:defRPr i="1" sz="2000"/>
            </a:pPr>
            <a:r>
              <a:t>&gt;ansible all -m ping</a:t>
            </a:r>
          </a:p>
          <a:p>
            <a:pPr lvl="1" algn="l">
              <a:spcBef>
                <a:spcPts val="400"/>
              </a:spcBef>
              <a:defRPr sz="1800"/>
            </a:pPr>
            <a:r>
              <a:t>WARNING]: provided hosts list is empty, only localhost is available. Note that the implicit localhost does not match 'all’</a:t>
            </a:r>
          </a:p>
          <a:p>
            <a:pPr lvl="1" algn="l">
              <a:spcBef>
                <a:spcPts val="400"/>
              </a:spcBef>
              <a:defRPr sz="1800"/>
            </a:pPr>
            <a:r>
              <a:t># collect and display the discovered facts for the localhost</a:t>
            </a:r>
          </a:p>
          <a:p>
            <a:pPr lvl="1" algn="l">
              <a:spcBef>
                <a:spcPts val="400"/>
              </a:spcBef>
              <a:defRPr i="1" sz="2000"/>
            </a:pPr>
            <a:r>
              <a:t>&gt;ansible localhost -m setup</a:t>
            </a:r>
          </a:p>
          <a:p>
            <a:pPr lvl="1" algn="l">
              <a:spcBef>
                <a:spcPts val="400"/>
              </a:spcBef>
              <a:defRPr sz="1800"/>
            </a:pPr>
            <a:r>
              <a:t># run the uptime command on all hosts on the localhost</a:t>
            </a:r>
          </a:p>
          <a:p>
            <a:pPr lvl="1" algn="l">
              <a:spcBef>
                <a:spcPts val="400"/>
              </a:spcBef>
              <a:defRPr i="1" sz="1800"/>
            </a:pPr>
            <a:r>
              <a:t>&gt;ansible localhost -m command -a "uptime”</a:t>
            </a:r>
          </a:p>
          <a:p>
            <a:pPr lvl="1" algn="l">
              <a:spcBef>
                <a:spcPts val="300"/>
              </a:spcBef>
              <a:defRPr sz="1600"/>
            </a:pPr>
            <a:r>
              <a:t>localhost | SUCCESS | rc=0 &gt;&gt; 10:22:28 up 46 min, 1 user, load average: 0.01, 0.02, 0.03</a:t>
            </a:r>
          </a:p>
        </p:txBody>
      </p:sp>
      <p:pic>
        <p:nvPicPr>
          <p:cNvPr id="23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210" y="2438400"/>
            <a:ext cx="609601" cy="363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Sidebar: Discovered Facts</a:t>
            </a:r>
          </a:p>
        </p:txBody>
      </p:sp>
      <p:sp>
        <p:nvSpPr>
          <p:cNvPr id="241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400"/>
            </a:pPr>
            <a:r>
              <a:t>Facts are bits of information derived from examining a host systems that are stored as variables for later use in a play:</a:t>
            </a:r>
          </a:p>
          <a:p>
            <a:pPr algn="l">
              <a:defRPr i="1" sz="2000"/>
            </a:pPr>
          </a:p>
          <a:p>
            <a:pPr algn="l">
              <a:defRPr i="1" sz="2000"/>
            </a:pPr>
          </a:p>
          <a:p>
            <a:pPr lvl="1" algn="l">
              <a:spcBef>
                <a:spcPts val="400"/>
              </a:spcBef>
              <a:defRPr i="1" sz="1800"/>
            </a:pPr>
            <a:r>
              <a:t>&gt;ansible localhost -m setup</a:t>
            </a:r>
          </a:p>
          <a:p>
            <a:pPr lvl="1" algn="l">
              <a:defRPr sz="1800"/>
            </a:pPr>
          </a:p>
          <a:p>
            <a:pPr lvl="1" algn="l">
              <a:spcBef>
                <a:spcPts val="200"/>
              </a:spcBef>
              <a:defRPr sz="1000"/>
            </a:pPr>
            <a:r>
              <a:t>localhost | SUCCESS =&gt; {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"ansible_facts": {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"ansible_all_ipv4_addresses": [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    "172.17.0.1", 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    "172.31.44.83", 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    "172.24.0.1"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], 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"ansible_all_ipv6_addresses": [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    "fe80::47a:67ff:fed7:c9ec"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], 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"ansible_apparmor": {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    "status": "enabled"</a:t>
            </a:r>
          </a:p>
          <a:p>
            <a:pPr lvl="1" algn="l">
              <a:spcBef>
                <a:spcPts val="200"/>
              </a:spcBef>
              <a:defRPr sz="1000"/>
            </a:pPr>
            <a:r>
              <a:t>        }, </a:t>
            </a:r>
          </a:p>
        </p:txBody>
      </p:sp>
      <p:pic>
        <p:nvPicPr>
          <p:cNvPr id="24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438400"/>
            <a:ext cx="609600" cy="363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46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  <a:r>
              <a:t>Ansible can work with metadata from various sources and manage their context in the form of variables.</a:t>
            </a:r>
          </a:p>
          <a:p>
            <a:pPr algn="l"/>
          </a:p>
          <a:p>
            <a:pPr marL="342900" indent="-342900" algn="l">
              <a:buSzPct val="100000"/>
              <a:buFont typeface="Arial"/>
              <a:buChar char="•"/>
            </a:pPr>
            <a:r>
              <a:t>Command line parameters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Plays and tasks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Files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Inventory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Discovered facts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Variable Precedence</a:t>
            </a:r>
          </a:p>
        </p:txBody>
      </p:sp>
      <p:sp>
        <p:nvSpPr>
          <p:cNvPr id="250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order in which the same variable from different sources will override each other.</a:t>
            </a:r>
          </a:p>
        </p:txBody>
      </p:sp>
      <p:sp>
        <p:nvSpPr>
          <p:cNvPr id="251" name="TextBox 3"/>
          <p:cNvSpPr txBox="1"/>
          <p:nvPr/>
        </p:nvSpPr>
        <p:spPr>
          <a:xfrm>
            <a:off x="533400" y="2679680"/>
            <a:ext cx="8382000" cy="313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numCol="2"/>
          <a:lstStyle/>
          <a:p>
            <a:pPr marL="342900" indent="-342900" rtl="0">
              <a:buSzPct val="100000"/>
              <a:buAutoNum type="arabicPeriod" startAt="1"/>
              <a:defRPr b="1" sz="2200"/>
            </a:pPr>
            <a:r>
              <a:t>extra vars</a:t>
            </a:r>
          </a:p>
          <a:p>
            <a:pPr marL="342900" indent="-342900" rtl="0">
              <a:buSzPct val="100000"/>
              <a:buAutoNum type="arabicPeriod" startAt="1"/>
              <a:defRPr b="1" sz="2200"/>
            </a:pPr>
            <a:r>
              <a:t>task vars (only for the task)</a:t>
            </a:r>
          </a:p>
          <a:p>
            <a:pPr marL="342900" indent="-342900" rtl="0">
              <a:buSzPct val="100000"/>
              <a:buAutoNum type="arabicPeriod" startAt="1"/>
              <a:defRPr b="1" sz="2200"/>
            </a:pPr>
            <a:r>
              <a:t>block vars (only for tasks in block) </a:t>
            </a:r>
          </a:p>
          <a:p>
            <a:pPr marL="342900" indent="-342900" rtl="0">
              <a:buSzPct val="100000"/>
              <a:buAutoNum type="arabicPeriod" startAt="1"/>
              <a:defRPr b="1" sz="2200"/>
            </a:pPr>
            <a:r>
              <a:t>role and include vars</a:t>
            </a:r>
          </a:p>
          <a:p>
            <a:pPr marL="342900" indent="-342900" rtl="0">
              <a:buSzPct val="100000"/>
              <a:buAutoNum type="arabicPeriod" startAt="1"/>
              <a:defRPr b="1" sz="2200"/>
            </a:pPr>
            <a:r>
              <a:t>play vars_files</a:t>
            </a:r>
          </a:p>
          <a:p>
            <a:pPr marL="342900" indent="-342900" rtl="0">
              <a:buSzPct val="100000"/>
              <a:buAutoNum type="arabicPeriod" startAt="1"/>
              <a:defRPr b="1" sz="2200"/>
            </a:pPr>
            <a:r>
              <a:t>play vars_prompt</a:t>
            </a:r>
          </a:p>
          <a:p>
            <a:pPr marL="342900" indent="-342900" rtl="0">
              <a:buSzPct val="100000"/>
              <a:buAutoNum type="arabicPeriod" startAt="1"/>
              <a:defRPr b="1" sz="2200"/>
            </a:pPr>
            <a:r>
              <a:t>play vars</a:t>
            </a:r>
          </a:p>
          <a:p>
            <a:pPr marL="342900" indent="-342900" rtl="0">
              <a:buSzPct val="100000"/>
              <a:buAutoNum type="arabicPeriod" startAt="1"/>
              <a:defRPr b="1" sz="2200"/>
            </a:pPr>
            <a:r>
              <a:t>set_facts</a:t>
            </a:r>
          </a:p>
          <a:p>
            <a:pPr marL="342900" indent="-342900" rtl="0">
              <a:buSzPct val="100000"/>
              <a:buAutoNum type="arabicPeriod" startAt="1"/>
              <a:defRPr b="1" sz="2200"/>
            </a:pPr>
            <a:r>
              <a:t>registered vars</a:t>
            </a:r>
          </a:p>
          <a:p>
            <a:pPr marL="746125" indent="-457200" rtl="0">
              <a:buSzPct val="100000"/>
              <a:buAutoNum type="arabicPeriod" startAt="1"/>
              <a:defRPr b="1" sz="2200"/>
            </a:pPr>
            <a:r>
              <a:t>host facts</a:t>
            </a:r>
          </a:p>
          <a:p>
            <a:pPr marL="746125" indent="-457200" rtl="0">
              <a:buSzPct val="100000"/>
              <a:buAutoNum type="arabicPeriod" startAt="1"/>
              <a:defRPr b="1" sz="2200"/>
            </a:pPr>
            <a:r>
              <a:t>playbook host_vars</a:t>
            </a:r>
          </a:p>
          <a:p>
            <a:pPr marL="746125" indent="-457200" rtl="0">
              <a:buSzPct val="100000"/>
              <a:buAutoNum type="arabicPeriod" startAt="1"/>
              <a:defRPr b="1" sz="2200"/>
            </a:pPr>
            <a:r>
              <a:t>playbook group_vars</a:t>
            </a:r>
          </a:p>
          <a:p>
            <a:pPr marL="746125" indent="-457200" rtl="0">
              <a:buSzPct val="100000"/>
              <a:buAutoNum type="arabicPeriod" startAt="1"/>
              <a:defRPr b="1" sz="2200"/>
            </a:pPr>
            <a:r>
              <a:t>inventory host_vars</a:t>
            </a:r>
          </a:p>
          <a:p>
            <a:pPr marL="746125" indent="-457200" rtl="0">
              <a:buSzPct val="100000"/>
              <a:buAutoNum type="arabicPeriod" startAt="1"/>
              <a:defRPr b="1" sz="2200"/>
            </a:pPr>
            <a:r>
              <a:t>inventory group_vars</a:t>
            </a:r>
          </a:p>
          <a:p>
            <a:pPr marL="746125" indent="-457200" rtl="0">
              <a:buSzPct val="100000"/>
              <a:buAutoNum type="arabicPeriod" startAt="1"/>
              <a:defRPr b="1" sz="2200"/>
            </a:pPr>
            <a:r>
              <a:t>inventory vars</a:t>
            </a:r>
          </a:p>
          <a:p>
            <a:pPr marL="746125" indent="-457200" rtl="0">
              <a:buSzPct val="100000"/>
              <a:buAutoNum type="arabicPeriod" startAt="1"/>
              <a:defRPr b="1" sz="2200"/>
            </a:pPr>
            <a:r>
              <a:t>role defaults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Tasks</a:t>
            </a:r>
          </a:p>
        </p:txBody>
      </p:sp>
      <p:sp>
        <p:nvSpPr>
          <p:cNvPr id="255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  <a:r>
              <a:t>Tasks are the application of a module to perform a specific unit of work.</a:t>
            </a:r>
          </a:p>
          <a:p>
            <a:pPr algn="l"/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file: A directory should exist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yum: A package should be installed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service: A service should be running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template: Render a configuration file from a template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get_url: Fetch an archive file from a URL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t>git: Clone a source code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Example Tasks in a Play</a:t>
            </a:r>
          </a:p>
        </p:txBody>
      </p:sp>
      <p:sp>
        <p:nvSpPr>
          <p:cNvPr id="259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lvl="1" algn="l">
              <a:defRPr i="1" sz="1400"/>
            </a:pPr>
          </a:p>
          <a:p>
            <a:pPr lvl="1" algn="l">
              <a:spcBef>
                <a:spcPts val="300"/>
              </a:spcBef>
              <a:defRPr i="1" sz="1400"/>
            </a:pPr>
            <a:r>
              <a:t>tasks: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- name: Ensure httpd package is present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  yum: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    name: httpd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    state: latest</a:t>
            </a:r>
          </a:p>
          <a:p>
            <a:pPr lvl="1" algn="l">
              <a:spcBef>
                <a:spcPts val="300"/>
              </a:spcBef>
              <a:defRPr i="1" sz="1400"/>
            </a:pPr>
            <a:br/>
          </a:p>
          <a:p>
            <a:pPr lvl="1" algn="l">
              <a:spcBef>
                <a:spcPts val="300"/>
              </a:spcBef>
              <a:defRPr i="1" sz="1400"/>
            </a:pPr>
            <a:r>
              <a:t>- name: Ensure latest index.html file is present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  copy: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    src: files/index.html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    dest: /var/www/html/</a:t>
            </a:r>
          </a:p>
          <a:p>
            <a:pPr lvl="1" algn="l">
              <a:spcBef>
                <a:spcPts val="300"/>
              </a:spcBef>
              <a:defRPr i="1" sz="1400"/>
            </a:pPr>
            <a:br/>
          </a:p>
          <a:p>
            <a:pPr lvl="1" algn="l">
              <a:spcBef>
                <a:spcPts val="300"/>
              </a:spcBef>
              <a:defRPr i="1" sz="1400"/>
            </a:pPr>
            <a:r>
              <a:t>- name: Restart httpd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  service: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    name: httpd</a:t>
            </a:r>
          </a:p>
          <a:p>
            <a:pPr lvl="1" algn="l">
              <a:spcBef>
                <a:spcPts val="300"/>
              </a:spcBef>
              <a:defRPr i="1" sz="1400"/>
            </a:pPr>
            <a:r>
              <a:t>    state: restarte</a:t>
            </a:r>
            <a:r>
              <a:rPr i="0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Handler Tasks</a:t>
            </a:r>
          </a:p>
        </p:txBody>
      </p:sp>
      <p:sp>
        <p:nvSpPr>
          <p:cNvPr id="263" name="Content Placeholder 2"/>
          <p:cNvSpPr txBox="1"/>
          <p:nvPr>
            <p:ph type="body" idx="1"/>
          </p:nvPr>
        </p:nvSpPr>
        <p:spPr>
          <a:xfrm>
            <a:off x="304800" y="1295399"/>
            <a:ext cx="8229600" cy="4896546"/>
          </a:xfrm>
          <a:prstGeom prst="rect">
            <a:avLst/>
          </a:prstGeom>
        </p:spPr>
        <p:txBody>
          <a:bodyPr/>
          <a:lstStyle/>
          <a:p>
            <a:pPr algn="l" defTabSz="896111">
              <a:spcBef>
                <a:spcPts val="500"/>
              </a:spcBef>
              <a:defRPr sz="2450"/>
            </a:pPr>
            <a:r>
              <a:t>Handlers are special tasks that run at the end of a play if notified by another task when a change occurs:</a:t>
            </a:r>
          </a:p>
          <a:p>
            <a:pPr algn="l" defTabSz="896111">
              <a:spcBef>
                <a:spcPts val="500"/>
              </a:spcBef>
              <a:defRPr sz="980"/>
            </a:pP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tasks: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- name: Ensure httpd package is present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  yum: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    name: httpd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    state: latest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  notify: restart httpd</a:t>
            </a:r>
          </a:p>
          <a:p>
            <a:pPr lvl="1" indent="448055" algn="l" defTabSz="896111">
              <a:spcBef>
                <a:spcPts val="500"/>
              </a:spcBef>
              <a:defRPr i="1" sz="1372"/>
            </a:pP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- name: Ensure latest index.html file is present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  copy: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    src: files/index.html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    dest: /var/www/html/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br/>
            <a:r>
              <a:t>handlers: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- name: restart-httpd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  service:</a:t>
            </a:r>
          </a:p>
          <a:p>
            <a:pPr lvl="1" indent="448055" algn="l" defTabSz="896111">
              <a:spcBef>
                <a:spcPts val="300"/>
              </a:spcBef>
              <a:defRPr i="1" sz="1372"/>
            </a:pPr>
            <a:r>
              <a:t>    name: httpd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Plays &amp; Playbooks</a:t>
            </a:r>
          </a:p>
        </p:txBody>
      </p:sp>
      <p:sp>
        <p:nvSpPr>
          <p:cNvPr id="267" name="Content Placeholder 2"/>
          <p:cNvSpPr txBox="1"/>
          <p:nvPr>
            <p:ph type="body" idx="1"/>
          </p:nvPr>
        </p:nvSpPr>
        <p:spPr>
          <a:xfrm>
            <a:off x="457200" y="1295399"/>
            <a:ext cx="8229600" cy="4896546"/>
          </a:xfrm>
          <a:prstGeom prst="rect">
            <a:avLst/>
          </a:prstGeom>
        </p:spPr>
        <p:txBody>
          <a:bodyPr/>
          <a:lstStyle/>
          <a:p>
            <a:pPr algn="l" defTabSz="841247">
              <a:spcBef>
                <a:spcPts val="400"/>
              </a:spcBef>
              <a:defRPr sz="2024"/>
            </a:pPr>
            <a:r>
              <a:t>Plays are ordered sets of tasks to execute against host selections from your inventory. A playbook is a file containing one or more plays: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---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- name: Ensure apache is installed and started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hosts: web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become: yes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vars: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  http_port: 80</a:t>
            </a:r>
          </a:p>
          <a:p>
            <a:pPr lvl="1" indent="420623" algn="l" defTabSz="841247">
              <a:spcBef>
                <a:spcPts val="500"/>
              </a:spcBef>
              <a:defRPr sz="1380"/>
            </a:pP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tasks: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- name: Ensure httpd package is present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  yum: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    name: httpd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    state: latest</a:t>
            </a:r>
          </a:p>
          <a:p>
            <a:pPr lvl="1" indent="420623" algn="l" defTabSz="841247">
              <a:spcBef>
                <a:spcPts val="500"/>
              </a:spcBef>
              <a:defRPr sz="1380"/>
            </a:pP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- name: Ensure latest index.html file is present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  copy:</a:t>
            </a:r>
          </a:p>
          <a:p>
            <a:pPr lvl="1" indent="420623" algn="l" defTabSz="841247">
              <a:spcBef>
                <a:spcPts val="300"/>
              </a:spcBef>
              <a:defRPr sz="1380"/>
            </a:pPr>
            <a:r>
              <a:t>      src: files/index.html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7"/>
          <p:cNvSpPr txBox="1"/>
          <p:nvPr>
            <p:ph type="sldNum" sz="quarter" idx="2"/>
          </p:nvPr>
        </p:nvSpPr>
        <p:spPr>
          <a:xfrm>
            <a:off x="331964" y="6519863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Ansible’s neighbors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In the anon DevOps kit we have several tools for the software provisioning, configuration management and application deployment:</a:t>
            </a:r>
          </a:p>
        </p:txBody>
      </p:sp>
      <p:pic>
        <p:nvPicPr>
          <p:cNvPr id="14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4540155"/>
            <a:ext cx="2273300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8300" y="2819400"/>
            <a:ext cx="3499338" cy="1516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2866" y="2951065"/>
            <a:ext cx="1566730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1369" y="4540155"/>
            <a:ext cx="3209013" cy="1925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Doing More with Playbooks</a:t>
            </a:r>
          </a:p>
        </p:txBody>
      </p:sp>
      <p:sp>
        <p:nvSpPr>
          <p:cNvPr id="271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  <a:r>
              <a:t>Templates</a:t>
            </a:r>
          </a:p>
          <a:p>
            <a:pPr algn="l"/>
          </a:p>
          <a:p>
            <a:pPr algn="l"/>
            <a:r>
              <a:t>Ansible embeds the 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Jinja2 templating engine</a:t>
            </a:r>
            <a:r>
              <a:t> that can be used to dynamically:</a:t>
            </a:r>
          </a:p>
          <a:p>
            <a:pPr algn="l"/>
          </a:p>
          <a:p>
            <a:pPr marL="342900" indent="-342900" algn="l">
              <a:buSzPct val="100000"/>
              <a:buFont typeface="Arial"/>
              <a:buChar char="•"/>
            </a:pPr>
            <a:r>
              <a:t>Set and modify play variables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Conditional logic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Generate files such as configurations from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Doing More with Playbooks</a:t>
            </a:r>
          </a:p>
        </p:txBody>
      </p:sp>
      <p:sp>
        <p:nvSpPr>
          <p:cNvPr id="275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  <a:r>
              <a:t>Loops</a:t>
            </a:r>
          </a:p>
          <a:p>
            <a:pPr algn="l"/>
          </a:p>
          <a:p>
            <a:pPr algn="l"/>
            <a:r>
              <a:t>Loops can do one task on multiple things, such as create a lot of users, install a lot of packages, or repeat a polling step until a certain result is reached.</a:t>
            </a:r>
          </a:p>
          <a:p>
            <a:pPr algn="l"/>
          </a:p>
          <a:p>
            <a:pPr lvl="1" algn="l">
              <a:spcBef>
                <a:spcPts val="300"/>
              </a:spcBef>
              <a:defRPr sz="1600"/>
            </a:pPr>
            <a:r>
              <a:t>- yum: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  name: "{{ item }}"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  state: latest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with_items: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- httpd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- mod_wsgi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Doing More with Playbooks</a:t>
            </a:r>
          </a:p>
        </p:txBody>
      </p:sp>
      <p:sp>
        <p:nvSpPr>
          <p:cNvPr id="279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  <a:r>
              <a:t>Conditionals</a:t>
            </a:r>
          </a:p>
          <a:p>
            <a:pPr algn="l"/>
          </a:p>
          <a:p>
            <a:pPr algn="l"/>
            <a:r>
              <a:t>Ansible supports the conditional execution of a task based on the run-time evaluation of variable, fact, or previous task result.</a:t>
            </a:r>
          </a:p>
          <a:p>
            <a:pPr algn="l"/>
          </a:p>
          <a:p>
            <a:pPr lvl="1" algn="l">
              <a:spcBef>
                <a:spcPts val="400"/>
              </a:spcBef>
              <a:defRPr i="1" sz="1800"/>
            </a:pPr>
            <a:r>
              <a:t>- yum:</a:t>
            </a:r>
          </a:p>
          <a:p>
            <a:pPr lvl="1" algn="l">
              <a:spcBef>
                <a:spcPts val="400"/>
              </a:spcBef>
              <a:defRPr i="1" sz="1800"/>
            </a:pPr>
            <a:r>
              <a:t>    name: httpd</a:t>
            </a:r>
          </a:p>
          <a:p>
            <a:pPr lvl="1" algn="l">
              <a:spcBef>
                <a:spcPts val="400"/>
              </a:spcBef>
              <a:defRPr i="1" sz="1800"/>
            </a:pPr>
            <a:r>
              <a:t>    state: latest</a:t>
            </a:r>
          </a:p>
          <a:p>
            <a:pPr lvl="1" algn="l">
              <a:spcBef>
                <a:spcPts val="400"/>
              </a:spcBef>
              <a:defRPr i="1" sz="1800"/>
            </a:pPr>
            <a:r>
              <a:t>  when: ansible_os_family == "RedHat"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Doing More with Playbooks</a:t>
            </a:r>
          </a:p>
        </p:txBody>
      </p:sp>
      <p:sp>
        <p:nvSpPr>
          <p:cNvPr id="283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  <a:r>
              <a:t>Tags</a:t>
            </a:r>
          </a:p>
          <a:p>
            <a:pPr algn="l"/>
          </a:p>
          <a:p>
            <a:pPr algn="l"/>
            <a:r>
              <a:t>Tags are useful to be able to run a subset of a playbook on-demand.</a:t>
            </a:r>
          </a:p>
          <a:p>
            <a:pPr algn="l"/>
          </a:p>
          <a:p>
            <a:pPr lvl="1" algn="l">
              <a:spcBef>
                <a:spcPts val="300"/>
              </a:spcBef>
              <a:defRPr sz="1600"/>
            </a:pPr>
            <a:r>
              <a:t>- yum: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  name: "{{ item }}"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  state: latest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with_items: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- httpd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- mod_wsgi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 tags:</a:t>
            </a:r>
          </a:p>
          <a:p>
            <a:pPr lvl="1" algn="l">
              <a:spcBef>
                <a:spcPts val="300"/>
              </a:spcBef>
              <a:defRPr sz="1600"/>
            </a:pPr>
            <a:r>
              <a:t>     - packages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Doing More with Playbooks</a:t>
            </a:r>
          </a:p>
        </p:txBody>
      </p:sp>
      <p:sp>
        <p:nvSpPr>
          <p:cNvPr id="287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 defTabSz="896111">
              <a:spcBef>
                <a:spcPts val="500"/>
              </a:spcBef>
              <a:defRPr sz="2450"/>
            </a:pPr>
            <a:r>
              <a:t>Blocks</a:t>
            </a:r>
          </a:p>
          <a:p>
            <a:pPr algn="l" defTabSz="896111">
              <a:spcBef>
                <a:spcPts val="500"/>
              </a:spcBef>
              <a:defRPr sz="1372"/>
            </a:pPr>
          </a:p>
          <a:p>
            <a:pPr algn="l" defTabSz="896111">
              <a:spcBef>
                <a:spcPts val="500"/>
              </a:spcBef>
              <a:defRPr sz="2450"/>
            </a:pPr>
            <a:r>
              <a:t>Blocks cut down on repetitive task directives, allow for logical grouping of tasks and even in play error handling.</a:t>
            </a:r>
          </a:p>
          <a:p>
            <a:pPr algn="l" defTabSz="896111">
              <a:spcBef>
                <a:spcPts val="500"/>
              </a:spcBef>
              <a:defRPr sz="2450"/>
            </a:pPr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- block:</a:t>
            </a:r>
            <a:endParaRPr sz="882"/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- yum:</a:t>
            </a:r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    name: "{{ item }}"</a:t>
            </a:r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    state: latest</a:t>
            </a:r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  with_items:</a:t>
            </a:r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  - httpd</a:t>
            </a:r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  - mod_wsgi</a:t>
            </a:r>
          </a:p>
          <a:p>
            <a:pPr lvl="1" indent="448055" algn="l" defTabSz="896111">
              <a:spcBef>
                <a:spcPts val="200"/>
              </a:spcBef>
              <a:defRPr sz="1176"/>
            </a:pPr>
            <a:br/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- template:</a:t>
            </a:r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    src: templates/httpd.conf.j2</a:t>
            </a:r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    dest: /etc/httpd/conf/httpd.conf</a:t>
            </a:r>
          </a:p>
          <a:p>
            <a:pPr lvl="1" indent="448055" algn="l" defTabSz="896111">
              <a:spcBef>
                <a:spcPts val="200"/>
              </a:spcBef>
              <a:defRPr sz="1176"/>
            </a:pPr>
            <a:r>
              <a:t>  when: ansible_os_family == "RedHat"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Roles</a:t>
            </a:r>
          </a:p>
        </p:txBody>
      </p:sp>
      <p:sp>
        <p:nvSpPr>
          <p:cNvPr id="291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/>
            </a:pPr>
            <a:r>
              <a:t>Roles are packages of closely related Ansible content that can be shared more easily than plays alone.</a:t>
            </a:r>
          </a:p>
          <a:p>
            <a:pPr lvl="1" marL="800100" indent="-342900" algn="l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Improves readability and maintainability of complex plays</a:t>
            </a:r>
          </a:p>
          <a:p>
            <a:pPr lvl="1" marL="800100" indent="-342900" algn="l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Eases sharing, reuse and standardization of automation processes</a:t>
            </a:r>
          </a:p>
          <a:p>
            <a:pPr lvl="1" marL="800100" indent="-342900" algn="l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Enables Ansible content to exist independently of playbooks, projects -- even organizations</a:t>
            </a:r>
          </a:p>
          <a:p>
            <a:pPr lvl="1" marL="800100" indent="-342900" algn="l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Provides functional conveniences such as file path resolution and default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Ansible Galaxy</a:t>
            </a:r>
          </a:p>
        </p:txBody>
      </p:sp>
      <p:sp>
        <p:nvSpPr>
          <p:cNvPr id="295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algn="l"/>
            <a:r>
              <a:t>Ansible Galaxy is a hub for finding, reusing and sharing Ansible content including roles.</a:t>
            </a:r>
          </a:p>
          <a:p>
            <a:pPr algn="l"/>
          </a:p>
          <a:p>
            <a:pPr algn="l"/>
            <a:r>
              <a:t>Jump-start your automation project with content contributed and reviewed by the Ansible community.</a:t>
            </a:r>
          </a:p>
          <a:p>
            <a:pPr algn="l"/>
          </a:p>
          <a:p>
            <a:pPr algn="l"/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http://galaxy.ansible.com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Ansible Galaxy</a:t>
            </a:r>
          </a:p>
        </p:txBody>
      </p:sp>
      <p:sp>
        <p:nvSpPr>
          <p:cNvPr id="299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algn="l">
              <a:spcBef>
                <a:spcPts val="400"/>
              </a:spcBef>
              <a:defRPr i="1" sz="1800"/>
            </a:pPr>
            <a:r>
              <a:t>To install your first ansible role, please run:</a:t>
            </a:r>
          </a:p>
          <a:p>
            <a:pPr lvl="1" algn="l">
              <a:spcBef>
                <a:spcPts val="400"/>
              </a:spcBef>
              <a:defRPr i="1" sz="1800"/>
            </a:pPr>
            <a:r>
              <a:t>&gt;ansible-galaxy install jdauphant.nginx</a:t>
            </a:r>
          </a:p>
          <a:p>
            <a:pPr lvl="2" algn="l">
              <a:spcBef>
                <a:spcPts val="400"/>
              </a:spcBef>
              <a:defRPr i="1" sz="1800"/>
            </a:pPr>
            <a:r>
              <a:t>*- This role installs and configures the nginx web server</a:t>
            </a:r>
          </a:p>
          <a:p>
            <a:pPr algn="l">
              <a:defRPr i="1" sz="1800"/>
            </a:pPr>
          </a:p>
          <a:p>
            <a:pPr algn="l">
              <a:spcBef>
                <a:spcPts val="400"/>
              </a:spcBef>
              <a:defRPr i="1" sz="1800"/>
            </a:pPr>
            <a:r>
              <a:t>The output should say like this:</a:t>
            </a:r>
          </a:p>
          <a:p>
            <a:pPr lvl="1" marL="742950" indent="-285750" algn="l">
              <a:buSzPct val="100000"/>
              <a:buChar char="-"/>
              <a:defRPr i="1" sz="1800"/>
            </a:pPr>
            <a:r>
              <a:t>downloading role 'nginx', owned by jdauphant </a:t>
            </a:r>
          </a:p>
          <a:p>
            <a:pPr lvl="1" marL="742950" indent="-285750" algn="l">
              <a:buSzPct val="100000"/>
              <a:buChar char="-"/>
              <a:defRPr i="1" sz="1800"/>
            </a:pPr>
            <a:r>
              <a:t>downloading role from https://github.com/jdauphant/ansible-role-nginx/archive/v2.18.1.tar.gz </a:t>
            </a:r>
          </a:p>
          <a:p>
            <a:pPr lvl="1" marL="742950" indent="-285750" algn="l">
              <a:buSzPct val="100000"/>
              <a:buChar char="-"/>
              <a:defRPr i="1" sz="1800"/>
            </a:pPr>
            <a:r>
              <a:t>extracting jdauphant.nginx to /home/ubuntu/.ansible/roles/jdauphant.nginx </a:t>
            </a:r>
          </a:p>
          <a:p>
            <a:pPr lvl="1" marL="742950" indent="-285750" algn="l">
              <a:buSzPct val="100000"/>
              <a:buChar char="-"/>
              <a:defRPr i="1" sz="1800"/>
            </a:pPr>
            <a:r>
              <a:t> jdauphant.nginx (v2.18.1) was installed successfully</a:t>
            </a:r>
          </a:p>
          <a:p>
            <a:pPr lvl="1" algn="l">
              <a:defRPr i="1" sz="1800"/>
            </a:pPr>
          </a:p>
          <a:p>
            <a:pPr algn="l">
              <a:spcBef>
                <a:spcPts val="400"/>
              </a:spcBef>
              <a:defRPr i="1" sz="1800"/>
            </a:pPr>
            <a:r>
              <a:t>See the role there: /home/ubuntu/.ansible/roles</a:t>
            </a:r>
          </a:p>
        </p:txBody>
      </p:sp>
      <p:pic>
        <p:nvPicPr>
          <p:cNvPr id="3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917" y="1484783"/>
            <a:ext cx="609601" cy="36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Ansible Galaxy</a:t>
            </a:r>
          </a:p>
        </p:txBody>
      </p:sp>
      <p:sp>
        <p:nvSpPr>
          <p:cNvPr id="304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algn="l">
              <a:spcBef>
                <a:spcPts val="400"/>
              </a:spcBef>
              <a:defRPr i="1" sz="1800"/>
            </a:pPr>
            <a:r>
              <a:t>To use the just installed role, please create the following playbook:</a:t>
            </a:r>
          </a:p>
          <a:p>
            <a:pPr lvl="1" algn="l">
              <a:spcBef>
                <a:spcPts val="400"/>
              </a:spcBef>
              <a:defRPr i="1" sz="1800"/>
            </a:pPr>
            <a:r>
              <a:t>&gt;vi /home/ubuntu/my_first_playbook.yml</a:t>
            </a:r>
          </a:p>
          <a:p>
            <a:pPr algn="l">
              <a:defRPr i="1" sz="900"/>
            </a:pPr>
          </a:p>
          <a:p>
            <a:pPr lvl="1" algn="l">
              <a:spcBef>
                <a:spcPts val="200"/>
              </a:spcBef>
              <a:defRPr sz="1200"/>
            </a:pPr>
            <a:r>
              <a:t>- hosts: localhost</a:t>
            </a:r>
          </a:p>
          <a:p>
            <a:pPr lvl="1" algn="l">
              <a:spcBef>
                <a:spcPts val="200"/>
              </a:spcBef>
              <a:defRPr sz="1200"/>
            </a:pPr>
            <a:r>
              <a:t>  roles:</a:t>
            </a:r>
          </a:p>
          <a:p>
            <a:pPr lvl="1" algn="l">
              <a:spcBef>
                <a:spcPts val="200"/>
              </a:spcBef>
              <a:defRPr sz="1200"/>
            </a:pPr>
            <a:r>
              <a:t>  - role: jdauphant.nginx</a:t>
            </a:r>
          </a:p>
          <a:p>
            <a:pPr lvl="1" algn="l">
              <a:spcBef>
                <a:spcPts val="200"/>
              </a:spcBef>
              <a:defRPr sz="1200"/>
            </a:pPr>
            <a:r>
              <a:t>    nginx_http_params:</a:t>
            </a:r>
          </a:p>
          <a:p>
            <a:pPr lvl="1" algn="l">
              <a:spcBef>
                <a:spcPts val="200"/>
              </a:spcBef>
              <a:defRPr sz="1200"/>
            </a:pPr>
            <a:r>
              <a:t>      - sendfile "on"</a:t>
            </a:r>
          </a:p>
          <a:p>
            <a:pPr lvl="1" algn="l">
              <a:spcBef>
                <a:spcPts val="200"/>
              </a:spcBef>
              <a:defRPr sz="1200"/>
            </a:pPr>
            <a:r>
              <a:t>      - access_log "/var/log/nginx/access.log"</a:t>
            </a:r>
          </a:p>
          <a:p>
            <a:pPr lvl="1" algn="l">
              <a:spcBef>
                <a:spcPts val="200"/>
              </a:spcBef>
              <a:defRPr sz="1200"/>
            </a:pPr>
            <a:r>
              <a:t>    nginx_sites:</a:t>
            </a:r>
          </a:p>
          <a:p>
            <a:pPr lvl="1" algn="l">
              <a:spcBef>
                <a:spcPts val="200"/>
              </a:spcBef>
              <a:defRPr sz="1200"/>
            </a:pPr>
            <a:r>
              <a:t>      default:</a:t>
            </a:r>
          </a:p>
          <a:p>
            <a:pPr lvl="1" algn="l">
              <a:spcBef>
                <a:spcPts val="200"/>
              </a:spcBef>
              <a:defRPr sz="1200"/>
            </a:pPr>
            <a:r>
              <a:t>        - listen 8089</a:t>
            </a:r>
          </a:p>
          <a:p>
            <a:pPr lvl="1" algn="l">
              <a:defRPr sz="1100"/>
            </a:pPr>
          </a:p>
          <a:p>
            <a:pPr lvl="1" algn="l">
              <a:spcBef>
                <a:spcPts val="400"/>
              </a:spcBef>
              <a:defRPr i="1" sz="1800"/>
            </a:pPr>
            <a:r>
              <a:t>&gt;cd /home/ubuntu</a:t>
            </a:r>
          </a:p>
          <a:p>
            <a:pPr lvl="1" algn="l">
              <a:spcBef>
                <a:spcPts val="400"/>
              </a:spcBef>
              <a:defRPr i="1" sz="1800"/>
            </a:pPr>
            <a:r>
              <a:t>&gt; sudo ansible-playbook my_first_playbook.yml -i ./hosts</a:t>
            </a:r>
          </a:p>
          <a:p>
            <a:pPr algn="l">
              <a:defRPr i="1" sz="1800"/>
            </a:pPr>
          </a:p>
          <a:p>
            <a:pPr algn="l">
              <a:spcBef>
                <a:spcPts val="400"/>
              </a:spcBef>
              <a:defRPr i="1" sz="1800"/>
            </a:pPr>
            <a:r>
              <a:t>It installs the nginx web server to listen to the 8089 port</a:t>
            </a:r>
          </a:p>
        </p:txBody>
      </p:sp>
      <p:pic>
        <p:nvPicPr>
          <p:cNvPr id="3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917" y="1484783"/>
            <a:ext cx="609601" cy="36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Ansible Galaxy</a:t>
            </a:r>
          </a:p>
        </p:txBody>
      </p:sp>
      <p:sp>
        <p:nvSpPr>
          <p:cNvPr id="309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algn="l">
              <a:spcBef>
                <a:spcPts val="400"/>
              </a:spcBef>
              <a:defRPr i="1" sz="1800"/>
            </a:pPr>
            <a:r>
              <a:t>Please check the installation by drilling down the link:</a:t>
            </a:r>
          </a:p>
          <a:p>
            <a:pPr algn="l">
              <a:defRPr i="1" sz="1800"/>
            </a:pPr>
          </a:p>
          <a:p>
            <a:pPr algn="l">
              <a:spcBef>
                <a:spcPts val="400"/>
              </a:spcBef>
              <a:defRPr i="1" sz="1800"/>
            </a:pPr>
            <a:r>
              <a:t>http://&lt;your server IP&gt;:8089/</a:t>
            </a:r>
          </a:p>
          <a:p>
            <a:pPr lvl="1" algn="l">
              <a:defRPr sz="1600"/>
            </a:pPr>
          </a:p>
          <a:p>
            <a:pPr lvl="1" algn="l">
              <a:defRPr sz="1600"/>
            </a:pPr>
          </a:p>
          <a:p>
            <a:pPr lvl="1" algn="l">
              <a:defRPr sz="1600"/>
            </a:pPr>
          </a:p>
          <a:p>
            <a:pPr algn="l">
              <a:defRPr i="1" sz="1800"/>
            </a:pPr>
          </a:p>
          <a:p>
            <a:pPr algn="l">
              <a:defRPr i="1" sz="1800"/>
            </a:pPr>
          </a:p>
          <a:p>
            <a:pPr algn="l">
              <a:defRPr i="1" sz="1800"/>
            </a:pPr>
          </a:p>
          <a:p>
            <a:pPr algn="l">
              <a:defRPr i="1" sz="1800"/>
            </a:pPr>
          </a:p>
          <a:p>
            <a:pPr algn="l">
              <a:spcBef>
                <a:spcPts val="400"/>
              </a:spcBef>
              <a:defRPr i="1" sz="1800"/>
            </a:pPr>
            <a:r>
              <a:t>Stop and remove the nginx by:</a:t>
            </a:r>
          </a:p>
          <a:p>
            <a:pPr algn="l">
              <a:spcBef>
                <a:spcPts val="400"/>
              </a:spcBef>
              <a:defRPr i="1" sz="1800"/>
            </a:pPr>
            <a:r>
              <a:t>&gt;sudo service nginx stop</a:t>
            </a:r>
          </a:p>
          <a:p>
            <a:pPr algn="l">
              <a:spcBef>
                <a:spcPts val="400"/>
              </a:spcBef>
              <a:defRPr i="1" sz="1800"/>
            </a:pPr>
            <a:r>
              <a:t>&gt;sudo apt-get remove -y nginx</a:t>
            </a:r>
          </a:p>
        </p:txBody>
      </p:sp>
      <p:pic>
        <p:nvPicPr>
          <p:cNvPr id="3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917" y="1484783"/>
            <a:ext cx="609601" cy="363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600" y="3124200"/>
            <a:ext cx="4584700" cy="1695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7"/>
          <p:cNvSpPr txBox="1"/>
          <p:nvPr>
            <p:ph type="sldNum" sz="quarter" idx="2"/>
          </p:nvPr>
        </p:nvSpPr>
        <p:spPr>
          <a:xfrm>
            <a:off x="331964" y="6519863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What is Ansible?</a:t>
            </a:r>
          </a:p>
        </p:txBody>
      </p:sp>
      <p:pic>
        <p:nvPicPr>
          <p:cNvPr id="155" name="Content Placeholder 7" descr="Content Placeholder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25903"/>
            <a:ext cx="8229600" cy="3214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315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lvl="1" marL="800100" indent="-342900" algn="l">
              <a:lnSpc>
                <a:spcPct val="150000"/>
              </a:lnSpc>
              <a:buSzPct val="100000"/>
              <a:buFont typeface="Arial"/>
              <a:buChar char="•"/>
              <a:defRPr sz="2200"/>
            </a:pPr>
          </a:p>
          <a:p>
            <a:pPr lvl="1" marL="800100" indent="-342900" algn="l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It's easy to get started</a:t>
            </a:r>
            <a:br/>
            <a:r>
              <a:t>ansible.com/get-started</a:t>
            </a:r>
          </a:p>
          <a:p>
            <a:pPr lvl="1" marL="800100" indent="-342900" algn="l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Join the Ansible community</a:t>
            </a:r>
            <a:br/>
            <a:r>
              <a:t>ansible.com/community</a:t>
            </a:r>
          </a:p>
          <a:p>
            <a:pPr lvl="1" marL="800100" indent="-342900" algn="l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Would you like to learn a lot more?</a:t>
            </a:r>
            <a:br/>
            <a:r>
              <a:t>redhat.com/en/services/training/do407-automation-ansible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7"/>
          <p:cNvSpPr txBox="1"/>
          <p:nvPr>
            <p:ph type="sldNum" sz="quarter" idx="2"/>
          </p:nvPr>
        </p:nvSpPr>
        <p:spPr>
          <a:xfrm>
            <a:off x="233080" y="6519863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Thanks!!!</a:t>
            </a:r>
          </a:p>
        </p:txBody>
      </p:sp>
      <p:sp>
        <p:nvSpPr>
          <p:cNvPr id="319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rtl="1">
              <a:defRPr/>
            </a:pPr>
          </a:p>
        </p:txBody>
      </p:sp>
      <p:pic>
        <p:nvPicPr>
          <p:cNvPr id="32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311012"/>
            <a:ext cx="5085185" cy="508518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7"/>
          <p:cNvSpPr txBox="1"/>
          <p:nvPr>
            <p:ph type="sldNum" sz="quarter" idx="2"/>
          </p:nvPr>
        </p:nvSpPr>
        <p:spPr>
          <a:xfrm>
            <a:off x="331964" y="6519863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The Ansible Way</a:t>
            </a:r>
          </a:p>
        </p:txBody>
      </p:sp>
      <p:sp>
        <p:nvSpPr>
          <p:cNvPr id="159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 defTabSz="822959">
              <a:spcBef>
                <a:spcPts val="400"/>
              </a:spcBef>
              <a:defRPr sz="1710"/>
            </a:pPr>
            <a:r>
              <a:t>CROSS PLATFORM – Linux, Windows, UNIX</a:t>
            </a:r>
            <a:br/>
            <a:r>
              <a:t>Agentless support for all major OS variants, physical, virtual, cloud and network</a:t>
            </a:r>
          </a:p>
          <a:p>
            <a:pPr algn="l" defTabSz="822959">
              <a:spcBef>
                <a:spcPts val="400"/>
              </a:spcBef>
              <a:defRPr sz="1710"/>
            </a:pPr>
            <a:r>
              <a:t>HUMAN READABLE – YAML</a:t>
            </a:r>
            <a:br/>
            <a:r>
              <a:t>Perfectly describe and document every aspect of your application environment</a:t>
            </a:r>
          </a:p>
          <a:p>
            <a:pPr algn="l" defTabSz="822959">
              <a:spcBef>
                <a:spcPts val="400"/>
              </a:spcBef>
              <a:defRPr sz="1710"/>
            </a:pPr>
            <a:r>
              <a:t>PERFECT DESCRIPTION OF APPLICATION</a:t>
            </a:r>
            <a:br/>
            <a:r>
              <a:t>Every change can be made by playbooks, ensuring everyone is on the same page</a:t>
            </a:r>
          </a:p>
          <a:p>
            <a:pPr algn="l" defTabSz="822959">
              <a:spcBef>
                <a:spcPts val="400"/>
              </a:spcBef>
              <a:defRPr sz="1710"/>
            </a:pPr>
            <a:r>
              <a:t>VERSION CONTROLLED</a:t>
            </a:r>
            <a:br/>
            <a:r>
              <a:t>Playbooks are plain-text. Treat them like code in your existing version control.</a:t>
            </a:r>
          </a:p>
          <a:p>
            <a:pPr algn="l" defTabSz="822959">
              <a:spcBef>
                <a:spcPts val="400"/>
              </a:spcBef>
              <a:defRPr sz="1710"/>
            </a:pPr>
            <a:r>
              <a:t>DYNAMIC INVENTORIES</a:t>
            </a:r>
            <a:br/>
            <a:r>
              <a:t>Capture all the servers 100% of the time, regardless of infrastructure, location, etc.</a:t>
            </a:r>
          </a:p>
          <a:p>
            <a:pPr algn="l" defTabSz="822959">
              <a:spcBef>
                <a:spcPts val="400"/>
              </a:spcBef>
              <a:defRPr sz="1710"/>
            </a:pPr>
            <a:r>
              <a:t>ORCHESTRATION THAT PLAYS WELL WITH OTHERS – HP SA, Puppet, Jenkins, RHNSS, etc. Homogenize existing environments by leveraging current toolsets and update mechanisms.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7"/>
          <p:cNvSpPr txBox="1"/>
          <p:nvPr>
            <p:ph type="sldNum" sz="quarter" idx="2"/>
          </p:nvPr>
        </p:nvSpPr>
        <p:spPr>
          <a:xfrm>
            <a:off x="331964" y="6519863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>
            <a:lvl1pPr defTabSz="822959">
              <a:defRPr sz="2880"/>
            </a:lvl1pPr>
          </a:lstStyle>
          <a:p>
            <a:pPr/>
            <a:r>
              <a:t>Ansible: The Language of DevOps</a:t>
            </a:r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just"/>
            <a:r>
              <a:t>COMMUNICATION IS THE KEY TO DEVOPS.</a:t>
            </a:r>
          </a:p>
          <a:p>
            <a:pPr algn="l"/>
            <a:r>
              <a:t>Ansible is the first automation language that can be read and written across IT. Ansible is the only automation engine</a:t>
            </a:r>
            <a:br/>
            <a:r>
              <a:t>that can automate the entire application lifecycle and continuous delivery pipeline.</a:t>
            </a:r>
          </a:p>
        </p:txBody>
      </p:sp>
      <p:pic>
        <p:nvPicPr>
          <p:cNvPr id="16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" y="3657260"/>
            <a:ext cx="7581900" cy="2696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7"/>
          <p:cNvSpPr txBox="1"/>
          <p:nvPr>
            <p:ph type="sldNum" sz="quarter" idx="2"/>
          </p:nvPr>
        </p:nvSpPr>
        <p:spPr>
          <a:xfrm>
            <a:off x="331964" y="6519863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Ansible included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457200" y="1219199"/>
            <a:ext cx="8229600" cy="4896546"/>
          </a:xfrm>
          <a:prstGeom prst="rect">
            <a:avLst/>
          </a:prstGeom>
        </p:spPr>
        <p:txBody>
          <a:bodyPr/>
          <a:lstStyle/>
          <a:p>
            <a:pPr algn="l" defTabSz="868680">
              <a:spcBef>
                <a:spcPts val="500"/>
              </a:spcBef>
              <a:defRPr sz="2185"/>
            </a:pPr>
            <a:r>
              <a:t>Ansible comes bundled with hundreds of modules for a wide variety of automation tasks</a:t>
            </a:r>
          </a:p>
          <a:p>
            <a:pPr algn="l" defTabSz="868680">
              <a:spcBef>
                <a:spcPts val="500"/>
              </a:spcBef>
              <a:defRPr sz="1804"/>
            </a:pPr>
          </a:p>
          <a:p>
            <a:pPr algn="l" defTabSz="868680">
              <a:spcBef>
                <a:spcPts val="500"/>
              </a:spcBef>
              <a:defRPr sz="1804"/>
            </a:pPr>
          </a:p>
          <a:p>
            <a:pPr algn="l" defTabSz="868680">
              <a:spcBef>
                <a:spcPts val="500"/>
              </a:spcBef>
              <a:defRPr sz="1804"/>
            </a:pPr>
          </a:p>
          <a:p>
            <a:pPr algn="l" defTabSz="868680">
              <a:spcBef>
                <a:spcPts val="500"/>
              </a:spcBef>
              <a:defRPr sz="1804"/>
            </a:pPr>
          </a:p>
          <a:p>
            <a:pPr algn="l" defTabSz="868680">
              <a:spcBef>
                <a:spcPts val="500"/>
              </a:spcBef>
              <a:defRPr sz="1804"/>
            </a:pPr>
          </a:p>
          <a:p>
            <a:pPr algn="l" defTabSz="868680">
              <a:spcBef>
                <a:spcPts val="500"/>
              </a:spcBef>
              <a:defRPr sz="1804"/>
            </a:pPr>
          </a:p>
          <a:p>
            <a:pPr algn="just" defTabSz="868680">
              <a:spcBef>
                <a:spcPts val="500"/>
              </a:spcBef>
              <a:defRPr sz="2185"/>
            </a:pPr>
          </a:p>
          <a:p>
            <a:pPr algn="just" defTabSz="868680">
              <a:spcBef>
                <a:spcPts val="500"/>
              </a:spcBef>
              <a:defRPr sz="2185"/>
            </a:pPr>
            <a:r>
              <a:t>Ansible Modules control the things that you’re automating. They can do everything from acting on system files, installing packages, or making API calls to a service framework. Ansible ships with over 1300 today -- and this number is always expanding with every release.</a:t>
            </a:r>
          </a:p>
        </p:txBody>
      </p:sp>
      <p:sp>
        <p:nvSpPr>
          <p:cNvPr id="169" name="TextBox 4"/>
          <p:cNvSpPr txBox="1"/>
          <p:nvPr/>
        </p:nvSpPr>
        <p:spPr>
          <a:xfrm>
            <a:off x="2057400" y="2362199"/>
            <a:ext cx="5486400" cy="2308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numCol="2"/>
          <a:lstStyle/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cloud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containers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database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files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messaging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monitoring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network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notifications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packaging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source control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system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testing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utilities</a:t>
            </a:r>
          </a:p>
          <a:p>
            <a:pPr marL="285750" indent="-285750" rtl="0">
              <a:buSzPct val="100000"/>
              <a:buFont typeface="Arial"/>
              <a:buChar char="•"/>
              <a:defRPr sz="1600"/>
            </a:pPr>
            <a:r>
              <a:t>web infrastructure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7"/>
          <p:cNvSpPr txBox="1"/>
          <p:nvPr>
            <p:ph type="sldNum" sz="quarter" idx="2"/>
          </p:nvPr>
        </p:nvSpPr>
        <p:spPr>
          <a:xfrm>
            <a:off x="331964" y="6519863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Community</a:t>
            </a:r>
          </a:p>
        </p:txBody>
      </p:sp>
      <p:sp>
        <p:nvSpPr>
          <p:cNvPr id="173" name="Content Placeholder 2"/>
          <p:cNvSpPr txBox="1"/>
          <p:nvPr>
            <p:ph type="body" idx="1"/>
          </p:nvPr>
        </p:nvSpPr>
        <p:spPr>
          <a:xfrm>
            <a:off x="457200" y="1484783"/>
            <a:ext cx="8229600" cy="4896546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400"/>
              </a:spcBef>
              <a:defRPr sz="2000"/>
            </a:pPr>
            <a:r>
              <a:t>THE MOST POPULAR OPEN-SOURCE AUTOMATION COMMUNITY ON GITHUB</a:t>
            </a:r>
            <a:br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28,000+ stars &amp; 10,000+ forks on GitHub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3200+ GitHub Contributors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Over 1300 modules shipped with Ansible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New contributors added every day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1200+ users on IRC channel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Top 10 open source projects in 2017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World-wide meetups taking place every week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Ansible Galaxy: over 18,000 subscribers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250,000+ downloads a month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t>AnsibleFest and Ansible Automates events across the globe</a:t>
            </a:r>
          </a:p>
          <a:p>
            <a:pPr algn="l">
              <a:defRPr sz="1800"/>
            </a:pPr>
          </a:p>
          <a:p>
            <a:pPr algn="l">
              <a:spcBef>
                <a:spcPts val="400"/>
              </a:spcBef>
              <a:defRPr sz="1800"/>
            </a:pPr>
            <a:r>
              <a:t>http://ansible.com/community</a:t>
            </a:r>
          </a:p>
        </p:txBody>
      </p:sp>
      <p:pic>
        <p:nvPicPr>
          <p:cNvPr id="17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9863" y="2142356"/>
            <a:ext cx="2627695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7"/>
          <p:cNvSpPr txBox="1"/>
          <p:nvPr>
            <p:ph type="sldNum" sz="quarter" idx="2"/>
          </p:nvPr>
        </p:nvSpPr>
        <p:spPr>
          <a:xfrm>
            <a:off x="331964" y="6519863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Title 1"/>
          <p:cNvSpPr txBox="1"/>
          <p:nvPr>
            <p:ph type="title"/>
          </p:nvPr>
        </p:nvSpPr>
        <p:spPr>
          <a:xfrm>
            <a:off x="179511" y="128035"/>
            <a:ext cx="6048674" cy="780686"/>
          </a:xfrm>
          <a:prstGeom prst="rect">
            <a:avLst/>
          </a:prstGeom>
        </p:spPr>
        <p:txBody>
          <a:bodyPr/>
          <a:lstStyle/>
          <a:p>
            <a:pPr/>
            <a:r>
              <a:t>Complete Automation</a:t>
            </a:r>
          </a:p>
        </p:txBody>
      </p:sp>
      <p:pic>
        <p:nvPicPr>
          <p:cNvPr id="178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93" y="1484312"/>
            <a:ext cx="7321815" cy="4897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Bh - ENG">
  <a:themeElements>
    <a:clrScheme name="JBh - E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JBh - ENG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JBh - E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Bh - ENG">
  <a:themeElements>
    <a:clrScheme name="JBh - E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JBh - ENG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JBh - E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