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media/image1.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3.jpeg" ContentType="image/jpeg"/>
  <Override PartName="/ppt/media/image4.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algn="r" rtl="1" latinLnBrk="0">
      <a:defRPr sz="1200">
        <a:latin typeface="+mj-lt"/>
        <a:ea typeface="+mj-ea"/>
        <a:cs typeface="+mj-cs"/>
        <a:sym typeface="Calibri"/>
      </a:defRPr>
    </a:lvl1pPr>
    <a:lvl2pPr indent="228600" algn="r" rtl="1" latinLnBrk="0">
      <a:defRPr sz="1200">
        <a:latin typeface="+mj-lt"/>
        <a:ea typeface="+mj-ea"/>
        <a:cs typeface="+mj-cs"/>
        <a:sym typeface="Calibri"/>
      </a:defRPr>
    </a:lvl2pPr>
    <a:lvl3pPr indent="457200" algn="r" rtl="1" latinLnBrk="0">
      <a:defRPr sz="1200">
        <a:latin typeface="+mj-lt"/>
        <a:ea typeface="+mj-ea"/>
        <a:cs typeface="+mj-cs"/>
        <a:sym typeface="Calibri"/>
      </a:defRPr>
    </a:lvl3pPr>
    <a:lvl4pPr indent="685800" algn="r" rtl="1" latinLnBrk="0">
      <a:defRPr sz="1200">
        <a:latin typeface="+mj-lt"/>
        <a:ea typeface="+mj-ea"/>
        <a:cs typeface="+mj-cs"/>
        <a:sym typeface="Calibri"/>
      </a:defRPr>
    </a:lvl4pPr>
    <a:lvl5pPr indent="914400" algn="r" rtl="1" latinLnBrk="0">
      <a:defRPr sz="1200">
        <a:latin typeface="+mj-lt"/>
        <a:ea typeface="+mj-ea"/>
        <a:cs typeface="+mj-cs"/>
        <a:sym typeface="Calibri"/>
      </a:defRPr>
    </a:lvl5pPr>
    <a:lvl6pPr indent="1143000" algn="r" rtl="1" latinLnBrk="0">
      <a:defRPr sz="1200">
        <a:latin typeface="+mj-lt"/>
        <a:ea typeface="+mj-ea"/>
        <a:cs typeface="+mj-cs"/>
        <a:sym typeface="Calibri"/>
      </a:defRPr>
    </a:lvl6pPr>
    <a:lvl7pPr indent="1371600" algn="r" rtl="1" latinLnBrk="0">
      <a:defRPr sz="1200">
        <a:latin typeface="+mj-lt"/>
        <a:ea typeface="+mj-ea"/>
        <a:cs typeface="+mj-cs"/>
        <a:sym typeface="Calibri"/>
      </a:defRPr>
    </a:lvl7pPr>
    <a:lvl8pPr indent="1600200" algn="r" rtl="1" latinLnBrk="0">
      <a:defRPr sz="1200">
        <a:latin typeface="+mj-lt"/>
        <a:ea typeface="+mj-ea"/>
        <a:cs typeface="+mj-cs"/>
        <a:sym typeface="Calibri"/>
      </a:defRPr>
    </a:lvl8pPr>
    <a:lvl9pPr indent="1828800" algn="r" rtl="1"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Page">
    <p:spTree>
      <p:nvGrpSpPr>
        <p:cNvPr id="1" name=""/>
        <p:cNvGrpSpPr/>
        <p:nvPr/>
      </p:nvGrpSpPr>
      <p:grpSpPr>
        <a:xfrm>
          <a:off x="0" y="0"/>
          <a:ext cx="0" cy="0"/>
          <a:chOff x="0" y="0"/>
          <a:chExt cx="0" cy="0"/>
        </a:xfrm>
      </p:grpSpPr>
      <p:sp>
        <p:nvSpPr>
          <p:cNvPr id="17" name="Rectangle 5"/>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18" name="TextBox 6"/>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19" name="Slide Number"/>
          <p:cNvSpPr txBox="1"/>
          <p:nvPr>
            <p:ph type="sldNum" sz="quarter" idx="2"/>
          </p:nvPr>
        </p:nvSpPr>
        <p:spPr>
          <a:prstGeom prst="rect">
            <a:avLst/>
          </a:prstGeom>
        </p:spPr>
        <p:txBody>
          <a:bodyPr/>
          <a:lstStyle/>
          <a:p>
            <a:pPr/>
            <a:fld id="{86CB4B4D-7CA3-9044-876B-883B54F8677D}" type="slidenum"/>
          </a:p>
        </p:txBody>
      </p:sp>
      <p:pic>
        <p:nvPicPr>
          <p:cNvPr id="20" name="Picture 1" descr="Picture 1"/>
          <p:cNvPicPr>
            <a:picLocks noChangeAspect="1"/>
          </p:cNvPicPr>
          <p:nvPr/>
        </p:nvPicPr>
        <p:blipFill>
          <a:blip r:embed="rId2">
            <a:extLst/>
          </a:blip>
          <a:stretch>
            <a:fillRect/>
          </a:stretch>
        </p:blipFill>
        <p:spPr>
          <a:xfrm>
            <a:off x="7543800" y="228600"/>
            <a:ext cx="1471613" cy="609600"/>
          </a:xfrm>
          <a:prstGeom prst="rect">
            <a:avLst/>
          </a:prstGeom>
          <a:ln w="12700">
            <a:miter lim="400000"/>
          </a:ln>
        </p:spPr>
      </p:pic>
      <p:pic>
        <p:nvPicPr>
          <p:cNvPr id="21" name="Picture 8" descr="Picture 8"/>
          <p:cNvPicPr>
            <a:picLocks noChangeAspect="1"/>
          </p:cNvPicPr>
          <p:nvPr/>
        </p:nvPicPr>
        <p:blipFill>
          <a:blip r:embed="rId3">
            <a:extLst/>
          </a:blip>
          <a:stretch>
            <a:fillRect/>
          </a:stretch>
        </p:blipFill>
        <p:spPr>
          <a:xfrm>
            <a:off x="0" y="0"/>
            <a:ext cx="9144000" cy="6858000"/>
          </a:xfrm>
          <a:prstGeom prst="rect">
            <a:avLst/>
          </a:prstGeom>
          <a:ln w="12700">
            <a:miter lim="400000"/>
          </a:ln>
        </p:spPr>
      </p:pic>
      <p:pic>
        <p:nvPicPr>
          <p:cNvPr id="22" name="Picture 10" descr="Picture 10"/>
          <p:cNvPicPr>
            <a:picLocks noChangeAspect="1"/>
          </p:cNvPicPr>
          <p:nvPr/>
        </p:nvPicPr>
        <p:blipFill>
          <a:blip r:embed="rId4">
            <a:extLst/>
          </a:blip>
          <a:stretch>
            <a:fillRect/>
          </a:stretch>
        </p:blipFill>
        <p:spPr>
          <a:xfrm>
            <a:off x="7620000" y="6172200"/>
            <a:ext cx="1293813" cy="536575"/>
          </a:xfrm>
          <a:prstGeom prst="rect">
            <a:avLst/>
          </a:prstGeom>
          <a:ln w="12700">
            <a:miter lim="400000"/>
          </a:ln>
        </p:spPr>
      </p:pic>
      <p:sp>
        <p:nvSpPr>
          <p:cNvPr id="23" name="Title Text"/>
          <p:cNvSpPr txBox="1"/>
          <p:nvPr>
            <p:ph type="title"/>
          </p:nvPr>
        </p:nvSpPr>
        <p:spPr>
          <a:xfrm>
            <a:off x="304800" y="762000"/>
            <a:ext cx="6912768" cy="1079500"/>
          </a:xfrm>
          <a:prstGeom prst="rect">
            <a:avLst/>
          </a:prstGeom>
        </p:spPr>
        <p:txBody>
          <a:bodyPr/>
          <a:lstStyle>
            <a:lvl1pPr algn="l">
              <a:defRPr>
                <a:solidFill>
                  <a:srgbClr val="FF0000"/>
                </a:solidFill>
              </a:defRPr>
            </a:lvl1pPr>
          </a:lstStyle>
          <a:p>
            <a:pPr/>
            <a:r>
              <a:t>Title Text</a:t>
            </a:r>
          </a:p>
        </p:txBody>
      </p:sp>
      <p:sp>
        <p:nvSpPr>
          <p:cNvPr id="24" name="Body Level One…"/>
          <p:cNvSpPr txBox="1"/>
          <p:nvPr>
            <p:ph type="body" sz="quarter" idx="1"/>
          </p:nvPr>
        </p:nvSpPr>
        <p:spPr>
          <a:xfrm>
            <a:off x="467543" y="5732462"/>
            <a:ext cx="7599563" cy="576264"/>
          </a:xfrm>
          <a:prstGeom prst="rect">
            <a:avLst/>
          </a:prstGeom>
        </p:spPr>
        <p:txBody>
          <a:bodyPr>
            <a:normAutofit fontScale="100000" lnSpcReduction="0"/>
          </a:bodyPr>
          <a:lstStyle>
            <a:lvl1pPr marL="0" indent="0" algn="l">
              <a:buSzTx/>
              <a:buNone/>
            </a:lvl1pPr>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פריסה מותאמת אישית">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
        <p:nvSpPr>
          <p:cNvPr id="101" name="Title Text"/>
          <p:cNvSpPr txBox="1"/>
          <p:nvPr>
            <p:ph type="title"/>
          </p:nvPr>
        </p:nvSpPr>
        <p:spPr>
          <a:xfrm>
            <a:off x="457200" y="2286790"/>
            <a:ext cx="8229600" cy="709716"/>
          </a:xfrm>
          <a:prstGeom prst="rect">
            <a:avLst/>
          </a:prstGeom>
        </p:spPr>
        <p:txBody>
          <a:bodyPr/>
          <a:lstStyle>
            <a:lvl1pPr>
              <a:defRPr sz="4500">
                <a:solidFill>
                  <a:schemeClr val="accent3">
                    <a:lumOff val="44000"/>
                  </a:schemeClr>
                </a:solidFill>
              </a:defRPr>
            </a:lvl1pPr>
          </a:lstStyle>
          <a:p>
            <a:pPr/>
            <a:r>
              <a:t>Title Text</a:t>
            </a:r>
          </a:p>
        </p:txBody>
      </p:sp>
      <p:sp>
        <p:nvSpPr>
          <p:cNvPr id="102" name="Body Level One…"/>
          <p:cNvSpPr txBox="1"/>
          <p:nvPr>
            <p:ph type="body" sz="quarter" idx="1"/>
          </p:nvPr>
        </p:nvSpPr>
        <p:spPr>
          <a:xfrm>
            <a:off x="684212" y="3500809"/>
            <a:ext cx="7848601" cy="576264"/>
          </a:xfrm>
          <a:prstGeom prst="rect">
            <a:avLst/>
          </a:prstGeom>
        </p:spPr>
        <p:txBody>
          <a:bodyPr>
            <a:normAutofit fontScale="100000" lnSpcReduction="0"/>
          </a:bodyPr>
          <a:lstStyle>
            <a:lvl1pPr marL="0" indent="0" algn="ctr">
              <a:buSzTx/>
              <a:buNone/>
            </a:lvl1pP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spTree>
      <p:nvGrpSpPr>
        <p:cNvPr id="1" name=""/>
        <p:cNvGrpSpPr/>
        <p:nvPr/>
      </p:nvGrpSpPr>
      <p:grpSpPr>
        <a:xfrm>
          <a:off x="0" y="0"/>
          <a:ext cx="0" cy="0"/>
          <a:chOff x="0" y="0"/>
          <a:chExt cx="0" cy="0"/>
        </a:xfrm>
      </p:grpSpPr>
      <p:sp>
        <p:nvSpPr>
          <p:cNvPr id="109" name="Rectangle 5"/>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110" name="TextBox 6"/>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pic>
        <p:nvPicPr>
          <p:cNvPr id="112" name="Picture 1" descr="Picture 1"/>
          <p:cNvPicPr>
            <a:picLocks noChangeAspect="1"/>
          </p:cNvPicPr>
          <p:nvPr/>
        </p:nvPicPr>
        <p:blipFill>
          <a:blip r:embed="rId2">
            <a:extLst/>
          </a:blip>
          <a:stretch>
            <a:fillRect/>
          </a:stretch>
        </p:blipFill>
        <p:spPr>
          <a:xfrm>
            <a:off x="7543800" y="228600"/>
            <a:ext cx="1471613" cy="609600"/>
          </a:xfrm>
          <a:prstGeom prst="rect">
            <a:avLst/>
          </a:prstGeom>
          <a:ln w="12700">
            <a:miter lim="400000"/>
          </a:ln>
        </p:spPr>
      </p:pic>
      <p:sp>
        <p:nvSpPr>
          <p:cNvPr id="113" name="Title Text"/>
          <p:cNvSpPr txBox="1"/>
          <p:nvPr>
            <p:ph type="title"/>
          </p:nvPr>
        </p:nvSpPr>
        <p:spPr>
          <a:xfrm>
            <a:off x="179511" y="128035"/>
            <a:ext cx="6048673" cy="780686"/>
          </a:xfrm>
          <a:prstGeom prst="rect">
            <a:avLst/>
          </a:prstGeom>
        </p:spPr>
        <p:txBody>
          <a:bodyPr/>
          <a:lstStyle>
            <a:lvl1pPr algn="l">
              <a:defRPr sz="3200">
                <a:solidFill>
                  <a:srgbClr val="FF0000"/>
                </a:solidFill>
              </a:defRPr>
            </a:lvl1pPr>
          </a:lstStyle>
          <a:p>
            <a:pPr/>
            <a:r>
              <a:t>Title Text</a:t>
            </a:r>
          </a:p>
        </p:txBody>
      </p:sp>
      <p:sp>
        <p:nvSpPr>
          <p:cNvPr id="114" name="Body Level One…"/>
          <p:cNvSpPr txBox="1"/>
          <p:nvPr>
            <p:ph type="body" sz="half" idx="1"/>
          </p:nvPr>
        </p:nvSpPr>
        <p:spPr>
          <a:xfrm>
            <a:off x="251519" y="1484783"/>
            <a:ext cx="8064898" cy="2160242"/>
          </a:xfrm>
          <a:prstGeom prst="rect">
            <a:avLst/>
          </a:prstGeom>
        </p:spPr>
        <p:txBody>
          <a:bodyPr>
            <a:normAutofit fontScale="100000" lnSpcReduction="0"/>
          </a:bodyPr>
          <a:lstStyle>
            <a:lvl1pPr marL="0" indent="0">
              <a:spcBef>
                <a:spcPts val="400"/>
              </a:spcBef>
              <a:buSzTx/>
              <a:buNone/>
              <a:defRPr sz="1800"/>
            </a:lvl1pPr>
            <a:lvl2pPr marL="0" indent="457200">
              <a:spcBef>
                <a:spcPts val="400"/>
              </a:spcBef>
              <a:buSzTx/>
              <a:buNone/>
              <a:defRPr sz="1800"/>
            </a:lvl2pPr>
            <a:lvl3pPr marL="0" indent="914400">
              <a:spcBef>
                <a:spcPts val="400"/>
              </a:spcBef>
              <a:buSzTx/>
              <a:buNone/>
              <a:defRPr sz="1800"/>
            </a:lvl3pPr>
            <a:lvl4pPr marL="0" indent="1371600">
              <a:spcBef>
                <a:spcPts val="400"/>
              </a:spcBef>
              <a:buSzTx/>
              <a:buNone/>
              <a:defRPr sz="1800"/>
            </a:lvl4pPr>
            <a:lvl5pPr marL="0" indent="1828800">
              <a:spcBef>
                <a:spcPts val="400"/>
              </a:spcBef>
              <a:buSzTx/>
              <a:buNone/>
              <a:defRPr sz="18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Custom Layout">
    <p:spTree>
      <p:nvGrpSpPr>
        <p:cNvPr id="1" name=""/>
        <p:cNvGrpSpPr/>
        <p:nvPr/>
      </p:nvGrpSpPr>
      <p:grpSpPr>
        <a:xfrm>
          <a:off x="0" y="0"/>
          <a:ext cx="0" cy="0"/>
          <a:chOff x="0" y="0"/>
          <a:chExt cx="0" cy="0"/>
        </a:xfrm>
      </p:grpSpPr>
      <p:sp>
        <p:nvSpPr>
          <p:cNvPr id="121" name="Rectangle 5"/>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122" name="TextBox 6"/>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pic>
        <p:nvPicPr>
          <p:cNvPr id="124" name="Picture 1" descr="Picture 1"/>
          <p:cNvPicPr>
            <a:picLocks noChangeAspect="1"/>
          </p:cNvPicPr>
          <p:nvPr/>
        </p:nvPicPr>
        <p:blipFill>
          <a:blip r:embed="rId2">
            <a:extLst/>
          </a:blip>
          <a:stretch>
            <a:fillRect/>
          </a:stretch>
        </p:blipFill>
        <p:spPr>
          <a:xfrm>
            <a:off x="7543800" y="228600"/>
            <a:ext cx="1471613" cy="609600"/>
          </a:xfrm>
          <a:prstGeom prst="rect">
            <a:avLst/>
          </a:prstGeom>
          <a:ln w="12700">
            <a:miter lim="400000"/>
          </a:ln>
        </p:spPr>
      </p:pic>
      <p:sp>
        <p:nvSpPr>
          <p:cNvPr id="125" name="Title Text"/>
          <p:cNvSpPr txBox="1"/>
          <p:nvPr>
            <p:ph type="title"/>
          </p:nvPr>
        </p:nvSpPr>
        <p:spPr>
          <a:xfrm>
            <a:off x="457200" y="2286790"/>
            <a:ext cx="8229600" cy="709716"/>
          </a:xfrm>
          <a:prstGeom prst="rect">
            <a:avLst/>
          </a:prstGeom>
        </p:spPr>
        <p:txBody>
          <a:bodyPr/>
          <a:lstStyle>
            <a:lvl1pPr>
              <a:defRPr sz="4500">
                <a:solidFill>
                  <a:schemeClr val="accent3">
                    <a:lumOff val="44000"/>
                  </a:schemeClr>
                </a:solidFill>
              </a:defRPr>
            </a:lvl1pPr>
          </a:lstStyle>
          <a:p>
            <a:pPr/>
            <a:r>
              <a:t>Title Text</a:t>
            </a:r>
          </a:p>
        </p:txBody>
      </p:sp>
      <p:sp>
        <p:nvSpPr>
          <p:cNvPr id="126" name="Body Level One…"/>
          <p:cNvSpPr txBox="1"/>
          <p:nvPr>
            <p:ph type="body" sz="quarter" idx="1"/>
          </p:nvPr>
        </p:nvSpPr>
        <p:spPr>
          <a:xfrm>
            <a:off x="684212" y="3500809"/>
            <a:ext cx="7848601" cy="576264"/>
          </a:xfrm>
          <a:prstGeom prst="rect">
            <a:avLst/>
          </a:prstGeom>
        </p:spPr>
        <p:txBody>
          <a:bodyPr>
            <a:normAutofit fontScale="100000" lnSpcReduction="0"/>
          </a:bodyPr>
          <a:lstStyle>
            <a:lvl1pPr marL="0" indent="0" algn="ctr">
              <a:buSzTx/>
              <a:buNone/>
            </a:lvl1pP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שקופית כותרת">
    <p:spTree>
      <p:nvGrpSpPr>
        <p:cNvPr id="1" name=""/>
        <p:cNvGrpSpPr/>
        <p:nvPr/>
      </p:nvGrpSpPr>
      <p:grpSpPr>
        <a:xfrm>
          <a:off x="0" y="0"/>
          <a:ext cx="0" cy="0"/>
          <a:chOff x="0" y="0"/>
          <a:chExt cx="0" cy="0"/>
        </a:xfrm>
      </p:grpSpPr>
      <p:sp>
        <p:nvSpPr>
          <p:cNvPr id="31" name="Slide Number"/>
          <p:cNvSpPr txBox="1"/>
          <p:nvPr>
            <p:ph type="sldNum" sz="quarter" idx="2"/>
          </p:nvPr>
        </p:nvSpPr>
        <p:spPr>
          <a:prstGeom prst="rect">
            <a:avLst/>
          </a:prstGeom>
        </p:spPr>
        <p:txBody>
          <a:bodyPr/>
          <a:lstStyle/>
          <a:p>
            <a:pPr/>
            <a:fld id="{86CB4B4D-7CA3-9044-876B-883B54F8677D}" type="slidenum"/>
          </a:p>
        </p:txBody>
      </p:sp>
      <p:sp>
        <p:nvSpPr>
          <p:cNvPr id="32" name="Title Text"/>
          <p:cNvSpPr txBox="1"/>
          <p:nvPr>
            <p:ph type="title"/>
          </p:nvPr>
        </p:nvSpPr>
        <p:spPr>
          <a:xfrm>
            <a:off x="685800" y="1628799"/>
            <a:ext cx="7772400" cy="1470026"/>
          </a:xfrm>
          <a:prstGeom prst="rect">
            <a:avLst/>
          </a:prstGeom>
        </p:spPr>
        <p:txBody>
          <a:bodyPr/>
          <a:lstStyle/>
          <a:p>
            <a:pPr/>
            <a:r>
              <a:t>Title Text</a:t>
            </a:r>
          </a:p>
        </p:txBody>
      </p:sp>
      <p:sp>
        <p:nvSpPr>
          <p:cNvPr id="33" name="Body Level One…"/>
          <p:cNvSpPr txBox="1"/>
          <p:nvPr>
            <p:ph type="body" sz="quarter" idx="1"/>
          </p:nvPr>
        </p:nvSpPr>
        <p:spPr>
          <a:xfrm>
            <a:off x="1371600" y="3548607"/>
            <a:ext cx="6400800" cy="1752601"/>
          </a:xfrm>
          <a:prstGeom prst="rect">
            <a:avLst/>
          </a:prstGeom>
        </p:spPr>
        <p:txBody>
          <a:bodyPr>
            <a:normAutofit fontScale="100000" lnSpcReduction="0"/>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Section Header">
    <p:spTree>
      <p:nvGrpSpPr>
        <p:cNvPr id="1" name=""/>
        <p:cNvGrpSpPr/>
        <p:nvPr/>
      </p:nvGrpSpPr>
      <p:grpSpPr>
        <a:xfrm>
          <a:off x="0" y="0"/>
          <a:ext cx="0" cy="0"/>
          <a:chOff x="0" y="0"/>
          <a:chExt cx="0" cy="0"/>
        </a:xfrm>
      </p:grpSpPr>
      <p:sp>
        <p:nvSpPr>
          <p:cNvPr id="40" name="Slide Number"/>
          <p:cNvSpPr txBox="1"/>
          <p:nvPr>
            <p:ph type="sldNum" sz="quarter" idx="2"/>
          </p:nvPr>
        </p:nvSpPr>
        <p:spPr>
          <a:prstGeom prst="rect">
            <a:avLst/>
          </a:prstGeom>
        </p:spPr>
        <p:txBody>
          <a:bodyPr/>
          <a:lstStyle/>
          <a:p>
            <a:pPr/>
            <a:fld id="{86CB4B4D-7CA3-9044-876B-883B54F8677D}" type="slidenum"/>
          </a:p>
        </p:txBody>
      </p:sp>
      <p:sp>
        <p:nvSpPr>
          <p:cNvPr id="41" name="Title Text"/>
          <p:cNvSpPr txBox="1"/>
          <p:nvPr>
            <p:ph type="title"/>
          </p:nvPr>
        </p:nvSpPr>
        <p:spPr>
          <a:xfrm>
            <a:off x="323527" y="44623"/>
            <a:ext cx="5760641" cy="1080122"/>
          </a:xfrm>
          <a:prstGeom prst="rect">
            <a:avLst/>
          </a:prstGeom>
        </p:spPr>
        <p:txBody>
          <a:bodyPr anchor="t"/>
          <a:lstStyle>
            <a:lvl1pPr algn="l">
              <a:defRPr cap="all" sz="2800"/>
            </a:lvl1pPr>
          </a:lstStyle>
          <a:p>
            <a:pPr/>
            <a:r>
              <a:t>Title Text</a:t>
            </a:r>
          </a:p>
        </p:txBody>
      </p:sp>
      <p:sp>
        <p:nvSpPr>
          <p:cNvPr id="42" name="Body Level One…"/>
          <p:cNvSpPr txBox="1"/>
          <p:nvPr>
            <p:ph type="body" sz="quarter" idx="1"/>
          </p:nvPr>
        </p:nvSpPr>
        <p:spPr>
          <a:xfrm>
            <a:off x="722312" y="1340767"/>
            <a:ext cx="7772401" cy="576065"/>
          </a:xfrm>
          <a:prstGeom prst="rect">
            <a:avLst/>
          </a:prstGeom>
        </p:spPr>
        <p:txBody>
          <a:bodyPr>
            <a:normAutofit fontScale="100000" lnSpcReduction="0"/>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כותרת ותוכן">
    <p:spTree>
      <p:nvGrpSpPr>
        <p:cNvPr id="1" name=""/>
        <p:cNvGrpSpPr/>
        <p:nvPr/>
      </p:nvGrpSpPr>
      <p:grpSpPr>
        <a:xfrm>
          <a:off x="0" y="0"/>
          <a:ext cx="0" cy="0"/>
          <a:chOff x="0" y="0"/>
          <a:chExt cx="0" cy="0"/>
        </a:xfrm>
      </p:grpSpPr>
      <p:sp>
        <p:nvSpPr>
          <p:cNvPr id="49" name="Slide Number"/>
          <p:cNvSpPr txBox="1"/>
          <p:nvPr>
            <p:ph type="sldNum" sz="quarter" idx="2"/>
          </p:nvPr>
        </p:nvSpPr>
        <p:spPr>
          <a:prstGeom prst="rect">
            <a:avLst/>
          </a:prstGeom>
        </p:spPr>
        <p:txBody>
          <a:bodyPr/>
          <a:lstStyle/>
          <a:p>
            <a:pPr/>
            <a:fld id="{86CB4B4D-7CA3-9044-876B-883B54F8677D}" type="slidenum"/>
          </a:p>
        </p:txBody>
      </p:sp>
      <p:sp>
        <p:nvSpPr>
          <p:cNvPr id="50" name="Title Text"/>
          <p:cNvSpPr txBox="1"/>
          <p:nvPr>
            <p:ph type="title"/>
          </p:nvPr>
        </p:nvSpPr>
        <p:spPr>
          <a:xfrm>
            <a:off x="179511" y="128035"/>
            <a:ext cx="6048673" cy="780686"/>
          </a:xfrm>
          <a:prstGeom prst="rect">
            <a:avLst/>
          </a:prstGeom>
        </p:spPr>
        <p:txBody>
          <a:bodyPr/>
          <a:lstStyle>
            <a:lvl1pPr algn="l">
              <a:defRPr sz="3200"/>
            </a:lvl1pPr>
          </a:lstStyle>
          <a:p>
            <a:pPr/>
            <a:r>
              <a:t>Title Text</a:t>
            </a:r>
          </a:p>
        </p:txBody>
      </p:sp>
      <p:sp>
        <p:nvSpPr>
          <p:cNvPr id="51" name="Body Level One…"/>
          <p:cNvSpPr txBox="1"/>
          <p:nvPr>
            <p:ph type="body" idx="1"/>
          </p:nvPr>
        </p:nvSpPr>
        <p:spPr>
          <a:xfrm>
            <a:off x="457200" y="1484783"/>
            <a:ext cx="8229600" cy="4896546"/>
          </a:xfrm>
          <a:prstGeom prst="rect">
            <a:avLst/>
          </a:prstGeom>
        </p:spPr>
        <p:txBody>
          <a:bodyPr>
            <a:normAutofit fontScale="100000" lnSpcReduction="0"/>
          </a:bodyPr>
          <a:lstStyle>
            <a:lvl1pPr marL="0" indent="0">
              <a:buSzTx/>
              <a:buNone/>
            </a:lvl1pPr>
            <a:lvl2pPr marL="0" indent="457200">
              <a:buSzTx/>
              <a:buNone/>
            </a:lvl2pPr>
            <a:lvl3pPr marL="0" indent="914400">
              <a:buSzTx/>
              <a:buNone/>
            </a:lvl3pPr>
            <a:lvl4pPr marL="0" indent="1371600">
              <a:buSzTx/>
              <a:buNone/>
            </a:lvl4pPr>
            <a:lvl5pPr marL="0" indent="1828800">
              <a:buSzTx/>
              <a:buNone/>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and Content">
    <p:spTree>
      <p:nvGrpSpPr>
        <p:cNvPr id="1" name=""/>
        <p:cNvGrpSpPr/>
        <p:nvPr/>
      </p:nvGrpSpPr>
      <p:grpSpPr>
        <a:xfrm>
          <a:off x="0" y="0"/>
          <a:ext cx="0" cy="0"/>
          <a:chOff x="0" y="0"/>
          <a:chExt cx="0" cy="0"/>
        </a:xfrm>
      </p:grpSpPr>
      <p:sp>
        <p:nvSpPr>
          <p:cNvPr id="58" name="Slide Number"/>
          <p:cNvSpPr txBox="1"/>
          <p:nvPr>
            <p:ph type="sldNum" sz="quarter" idx="2"/>
          </p:nvPr>
        </p:nvSpPr>
        <p:spPr>
          <a:prstGeom prst="rect">
            <a:avLst/>
          </a:prstGeom>
        </p:spPr>
        <p:txBody>
          <a:bodyPr/>
          <a:lstStyle/>
          <a:p>
            <a:pPr/>
            <a:fld id="{86CB4B4D-7CA3-9044-876B-883B54F8677D}" type="slidenum"/>
          </a:p>
        </p:txBody>
      </p:sp>
      <p:sp>
        <p:nvSpPr>
          <p:cNvPr id="59" name="Title Text"/>
          <p:cNvSpPr txBox="1"/>
          <p:nvPr>
            <p:ph type="title"/>
          </p:nvPr>
        </p:nvSpPr>
        <p:spPr>
          <a:xfrm>
            <a:off x="179511" y="128035"/>
            <a:ext cx="6048673" cy="780686"/>
          </a:xfrm>
          <a:prstGeom prst="rect">
            <a:avLst/>
          </a:prstGeom>
        </p:spPr>
        <p:txBody>
          <a:bodyPr/>
          <a:lstStyle>
            <a:lvl1pPr algn="l">
              <a:defRPr sz="3200"/>
            </a:lvl1pPr>
          </a:lstStyle>
          <a:p>
            <a:pPr/>
            <a:r>
              <a:t>Title Text</a:t>
            </a:r>
          </a:p>
        </p:txBody>
      </p:sp>
      <p:sp>
        <p:nvSpPr>
          <p:cNvPr id="60" name="Body Level One…"/>
          <p:cNvSpPr txBox="1"/>
          <p:nvPr>
            <p:ph type="body" sz="half" idx="1"/>
          </p:nvPr>
        </p:nvSpPr>
        <p:spPr>
          <a:xfrm>
            <a:off x="251519" y="1484783"/>
            <a:ext cx="8208914" cy="2160242"/>
          </a:xfrm>
          <a:prstGeom prst="rect">
            <a:avLst/>
          </a:prstGeom>
        </p:spPr>
        <p:txBody>
          <a:bodyPr>
            <a:normAutofit fontScale="100000" lnSpcReduction="0"/>
          </a:bodyPr>
          <a:lstStyle>
            <a:lvl1pPr marL="0" indent="0">
              <a:spcBef>
                <a:spcPts val="400"/>
              </a:spcBef>
              <a:buSzTx/>
              <a:buNone/>
              <a:defRPr sz="1800"/>
            </a:lvl1pPr>
            <a:lvl2pPr marL="0" indent="457200">
              <a:spcBef>
                <a:spcPts val="400"/>
              </a:spcBef>
              <a:buSzTx/>
              <a:buNone/>
              <a:defRPr sz="1800"/>
            </a:lvl2pPr>
            <a:lvl3pPr marL="0" indent="914400">
              <a:spcBef>
                <a:spcPts val="400"/>
              </a:spcBef>
              <a:buSzTx/>
              <a:buNone/>
              <a:defRPr sz="1800"/>
            </a:lvl3pPr>
            <a:lvl4pPr marL="0" indent="1371600">
              <a:spcBef>
                <a:spcPts val="400"/>
              </a:spcBef>
              <a:buSzTx/>
              <a:buNone/>
              <a:defRPr sz="1800"/>
            </a:lvl4pPr>
            <a:lvl5pPr marL="0" indent="1828800">
              <a:spcBef>
                <a:spcPts val="400"/>
              </a:spcBef>
              <a:buSzTx/>
              <a:buNone/>
              <a:defRPr sz="18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sp>
        <p:nvSpPr>
          <p:cNvPr id="67" name="Slide Number"/>
          <p:cNvSpPr txBox="1"/>
          <p:nvPr>
            <p:ph type="sldNum" sz="quarter" idx="2"/>
          </p:nvPr>
        </p:nvSpPr>
        <p:spPr>
          <a:prstGeom prst="rect">
            <a:avLst/>
          </a:prstGeom>
        </p:spPr>
        <p:txBody>
          <a:bodyPr/>
          <a:lstStyle/>
          <a:p>
            <a:pPr/>
            <a:fld id="{86CB4B4D-7CA3-9044-876B-883B54F8677D}" type="slidenum"/>
          </a:p>
        </p:txBody>
      </p:sp>
      <p:sp>
        <p:nvSpPr>
          <p:cNvPr id="68" name="Title Text"/>
          <p:cNvSpPr txBox="1"/>
          <p:nvPr>
            <p:ph type="title"/>
          </p:nvPr>
        </p:nvSpPr>
        <p:spPr>
          <a:prstGeom prst="rect">
            <a:avLst/>
          </a:prstGeom>
        </p:spPr>
        <p:txBody>
          <a:bodyPr/>
          <a:lstStyle/>
          <a:p>
            <a:pPr/>
            <a:r>
              <a:t>Title Text</a:t>
            </a:r>
          </a:p>
        </p:txBody>
      </p:sp>
      <p:sp>
        <p:nvSpPr>
          <p:cNvPr id="69" name="Body Level One…"/>
          <p:cNvSpPr txBox="1"/>
          <p:nvPr>
            <p:ph type="body" idx="1"/>
          </p:nvPr>
        </p:nvSpPr>
        <p:spPr>
          <a:xfrm>
            <a:off x="457200" y="2420938"/>
            <a:ext cx="8229600" cy="396081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כותרת מקטע עליונה">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p:spPr>
        <p:txBody>
          <a:bodyPr/>
          <a:lstStyle/>
          <a:p>
            <a:pPr/>
            <a:fld id="{86CB4B4D-7CA3-9044-876B-883B54F8677D}" type="slidenum"/>
          </a:p>
        </p:txBody>
      </p:sp>
      <p:sp>
        <p:nvSpPr>
          <p:cNvPr id="77" name="Title Text"/>
          <p:cNvSpPr txBox="1"/>
          <p:nvPr>
            <p:ph type="title"/>
          </p:nvPr>
        </p:nvSpPr>
        <p:spPr>
          <a:xfrm>
            <a:off x="722312" y="4406900"/>
            <a:ext cx="7772401" cy="1362075"/>
          </a:xfrm>
          <a:prstGeom prst="rect">
            <a:avLst/>
          </a:prstGeom>
        </p:spPr>
        <p:txBody>
          <a:bodyPr anchor="t"/>
          <a:lstStyle>
            <a:lvl1pPr algn="l">
              <a:defRPr cap="all" sz="4000"/>
            </a:lvl1pPr>
          </a:lstStyle>
          <a:p>
            <a:pPr/>
            <a:r>
              <a:t>Title Text</a:t>
            </a:r>
          </a:p>
        </p:txBody>
      </p:sp>
      <p:sp>
        <p:nvSpPr>
          <p:cNvPr id="78" name="Body Level One…"/>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כותרת בלבד">
    <p:spTree>
      <p:nvGrpSpPr>
        <p:cNvPr id="1" name=""/>
        <p:cNvGrpSpPr/>
        <p:nvPr/>
      </p:nvGrpSpPr>
      <p:grpSpPr>
        <a:xfrm>
          <a:off x="0" y="0"/>
          <a:ext cx="0" cy="0"/>
          <a:chOff x="0" y="0"/>
          <a:chExt cx="0" cy="0"/>
        </a:xfrm>
      </p:grpSpPr>
      <p:sp>
        <p:nvSpPr>
          <p:cNvPr id="85" name="Slide Number"/>
          <p:cNvSpPr txBox="1"/>
          <p:nvPr>
            <p:ph type="sldNum" sz="quarter" idx="2"/>
          </p:nvPr>
        </p:nvSpPr>
        <p:spPr>
          <a:prstGeom prst="rect">
            <a:avLst/>
          </a:prstGeom>
        </p:spPr>
        <p:txBody>
          <a:bodyPr/>
          <a:lstStyle/>
          <a:p>
            <a:pPr/>
            <a:fld id="{86CB4B4D-7CA3-9044-876B-883B54F8677D}" type="slidenum"/>
          </a:p>
        </p:txBody>
      </p:sp>
      <p:sp>
        <p:nvSpPr>
          <p:cNvPr id="86"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ריק">
    <p:spTree>
      <p:nvGrpSpPr>
        <p:cNvPr id="1" name=""/>
        <p:cNvGrpSpPr/>
        <p:nvPr/>
      </p:nvGrpSpPr>
      <p:grpSpPr>
        <a:xfrm>
          <a:off x="0" y="0"/>
          <a:ext cx="0" cy="0"/>
          <a:chOff x="0" y="0"/>
          <a:chExt cx="0" cy="0"/>
        </a:xfrm>
      </p:grpSpPr>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Rectangle 5"/>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3" name="TextBox 6"/>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4" name="Slide Number"/>
          <p:cNvSpPr txBox="1"/>
          <p:nvPr>
            <p:ph type="sldNum" sz="quarter" idx="2"/>
          </p:nvPr>
        </p:nvSpPr>
        <p:spPr>
          <a:xfrm>
            <a:off x="233080" y="6519863"/>
            <a:ext cx="301909" cy="288824"/>
          </a:xfrm>
          <a:prstGeom prst="rect">
            <a:avLst/>
          </a:prstGeom>
          <a:ln w="12700">
            <a:miter lim="400000"/>
          </a:ln>
        </p:spPr>
        <p:txBody>
          <a:bodyPr wrap="none" lIns="45719" rIns="45719">
            <a:spAutoFit/>
          </a:bodyPr>
          <a:lstStyle>
            <a:lvl1pPr algn="r">
              <a:defRPr sz="1400">
                <a:solidFill>
                  <a:srgbClr val="606060"/>
                </a:solidFill>
              </a:defRPr>
            </a:lvl1pPr>
          </a:lstStyle>
          <a:p>
            <a:pPr/>
            <a:fld id="{86CB4B4D-7CA3-9044-876B-883B54F8677D}" type="slidenum"/>
          </a:p>
        </p:txBody>
      </p:sp>
      <p:pic>
        <p:nvPicPr>
          <p:cNvPr id="5" name="Picture 1" descr="Picture 1"/>
          <p:cNvPicPr>
            <a:picLocks noChangeAspect="1"/>
          </p:cNvPicPr>
          <p:nvPr/>
        </p:nvPicPr>
        <p:blipFill>
          <a:blip r:embed="rId3">
            <a:extLst/>
          </a:blip>
          <a:stretch>
            <a:fillRect/>
          </a:stretch>
        </p:blipFill>
        <p:spPr>
          <a:xfrm>
            <a:off x="7543800" y="228600"/>
            <a:ext cx="1471613" cy="609600"/>
          </a:xfrm>
          <a:prstGeom prst="rect">
            <a:avLst/>
          </a:prstGeom>
          <a:ln w="12700">
            <a:miter lim="400000"/>
          </a:ln>
        </p:spPr>
      </p:pic>
      <p:sp>
        <p:nvSpPr>
          <p:cNvPr id="6" name="Rectangle 8"/>
          <p:cNvSpPr/>
          <p:nvPr/>
        </p:nvSpPr>
        <p:spPr>
          <a:xfrm>
            <a:off x="0" y="6524625"/>
            <a:ext cx="9144000" cy="333375"/>
          </a:xfrm>
          <a:prstGeom prst="rect">
            <a:avLst/>
          </a:prstGeom>
          <a:solidFill>
            <a:srgbClr val="BFBFBF"/>
          </a:solidFill>
          <a:ln w="12700">
            <a:miter lim="400000"/>
          </a:ln>
        </p:spPr>
        <p:txBody>
          <a:bodyPr lIns="45719" rIns="45719" anchor="ctr"/>
          <a:lstStyle/>
          <a:p>
            <a:pPr algn="ctr" rtl="0">
              <a:defRPr>
                <a:solidFill>
                  <a:schemeClr val="accent3">
                    <a:lumOff val="44000"/>
                  </a:schemeClr>
                </a:solidFill>
              </a:defRPr>
            </a:pPr>
          </a:p>
        </p:txBody>
      </p:sp>
      <p:sp>
        <p:nvSpPr>
          <p:cNvPr id="7" name="TextBox 3"/>
          <p:cNvSpPr txBox="1"/>
          <p:nvPr/>
        </p:nvSpPr>
        <p:spPr>
          <a:xfrm>
            <a:off x="2906713" y="6597650"/>
            <a:ext cx="3330576"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0">
              <a:defRPr sz="800">
                <a:solidFill>
                  <a:srgbClr val="404040"/>
                </a:solidFill>
              </a:defRPr>
            </a:lvl1pPr>
          </a:lstStyle>
          <a:p>
            <a:pPr/>
            <a:r>
              <a:t>© All rights reserved to John Bryce Training LTD from Matrix group</a:t>
            </a:r>
          </a:p>
        </p:txBody>
      </p:sp>
      <p:sp>
        <p:nvSpPr>
          <p:cNvPr id="8" name="TextBox 4"/>
          <p:cNvSpPr txBox="1"/>
          <p:nvPr/>
        </p:nvSpPr>
        <p:spPr>
          <a:xfrm>
            <a:off x="-84139" y="6519863"/>
            <a:ext cx="619128" cy="288824"/>
          </a:xfrm>
          <a:prstGeom prst="rect">
            <a:avLst/>
          </a:prstGeom>
          <a:ln w="12700">
            <a:miter lim="400000"/>
          </a:ln>
        </p:spPr>
        <p:txBody>
          <a:bodyPr lIns="45719" rIns="45719">
            <a:spAutoFit/>
          </a:bodyPr>
          <a:lstStyle/>
          <a:p>
            <a:pPr algn="r" rtl="0">
              <a:defRPr sz="1400">
                <a:solidFill>
                  <a:srgbClr val="606060"/>
                </a:solidFill>
              </a:defRPr>
            </a:pPr>
          </a:p>
        </p:txBody>
      </p:sp>
      <p:sp>
        <p:nvSpPr>
          <p:cNvPr id="9" name="Title Text"/>
          <p:cNvSpPr txBox="1"/>
          <p:nvPr>
            <p:ph type="title"/>
          </p:nvPr>
        </p:nvSpPr>
        <p:spPr>
          <a:xfrm>
            <a:off x="457200" y="1341437"/>
            <a:ext cx="8229600" cy="7794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rtl="0">
              <a:defRPr/>
            </a:lvl1pPr>
          </a:lstStyle>
          <a:p>
            <a:pPr/>
            <a:r>
              <a:t>Title Text</a:t>
            </a:r>
          </a:p>
        </p:txBody>
      </p:sp>
      <p:sp>
        <p:nvSpPr>
          <p:cNvPr id="10"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rtl="0">
              <a:defRPr/>
            </a:lvl1pPr>
            <a:lvl2pPr rtl="0">
              <a:defRPr/>
            </a:lvl2pPr>
            <a:lvl3pPr rtl="0">
              <a:defRPr/>
            </a:lvl3pPr>
            <a:lvl4pPr rtl="0">
              <a:defRPr/>
            </a:lvl4pPr>
            <a:lvl5pPr rtl="0">
              <a:defRPr/>
            </a:lvl5p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1pPr>
      <a:lvl2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2pPr>
      <a:lvl3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3pPr>
      <a:lvl4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4pPr>
      <a:lvl5pPr marL="0" marR="0" indent="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5pPr>
      <a:lvl6pPr marL="0" marR="0" indent="45720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6pPr>
      <a:lvl7pPr marL="0" marR="0" indent="91440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7pPr>
      <a:lvl8pPr marL="0" marR="0" indent="137160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8pPr>
      <a:lvl9pPr marL="0" marR="0" indent="1828800" algn="ctr" defTabSz="914400" rtl="1" latinLnBrk="0">
        <a:lnSpc>
          <a:spcPct val="100000"/>
        </a:lnSpc>
        <a:spcBef>
          <a:spcPts val="0"/>
        </a:spcBef>
        <a:spcAft>
          <a:spcPts val="0"/>
        </a:spcAft>
        <a:buClrTx/>
        <a:buSzTx/>
        <a:buFontTx/>
        <a:buNone/>
        <a:tabLst/>
        <a:defRPr b="1" baseline="0" cap="none" i="0" spc="0" strike="noStrike" sz="3400" u="none">
          <a:ln>
            <a:noFill/>
          </a:ln>
          <a:solidFill>
            <a:srgbClr val="E01A26"/>
          </a:solidFill>
          <a:uFillTx/>
          <a:latin typeface="+mj-lt"/>
          <a:ea typeface="+mj-ea"/>
          <a:cs typeface="+mj-cs"/>
          <a:sym typeface="Calibri"/>
        </a:defRPr>
      </a:lvl9pPr>
    </p:titleStyle>
    <p:bodyStyle>
      <a:lvl1pPr marL="342900" marR="0" indent="-34290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1pPr>
      <a:lvl2pPr marL="7429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2pPr>
      <a:lvl3pPr marL="1143000" marR="0" indent="-22860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3pPr>
      <a:lvl4pPr marL="1600200" marR="0" indent="-22860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4pPr>
      <a:lvl5pPr marL="2057400" marR="0" indent="-22860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5pPr>
      <a:lvl6pPr marL="25717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6pPr>
      <a:lvl7pPr marL="30289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7pPr>
      <a:lvl8pPr marL="34861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8pPr>
      <a:lvl9pPr marL="3943350" marR="0" indent="-285750" algn="r" defTabSz="914400" rtl="1" latinLnBrk="0">
        <a:lnSpc>
          <a:spcPct val="100000"/>
        </a:lnSpc>
        <a:spcBef>
          <a:spcPts val="600"/>
        </a:spcBef>
        <a:spcAft>
          <a:spcPts val="0"/>
        </a:spcAft>
        <a:buClrTx/>
        <a:buSzPct val="100000"/>
        <a:buFontTx/>
        <a:buChar char="»"/>
        <a:tabLst/>
        <a:defRPr b="0" baseline="0" cap="none" i="0" spc="0" strike="noStrike" sz="2500" u="none">
          <a:ln>
            <a:noFill/>
          </a:ln>
          <a:solidFill>
            <a:srgbClr val="000000"/>
          </a:solidFill>
          <a:uFillTx/>
          <a:latin typeface="Calibri Light"/>
          <a:ea typeface="Calibri Light"/>
          <a:cs typeface="Calibri Light"/>
          <a:sym typeface="Calibri Light"/>
        </a:defRPr>
      </a:lvl9pPr>
    </p:bodyStyle>
    <p:otherStyle>
      <a:lvl1pPr marL="0" marR="0" indent="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1pPr>
      <a:lvl2pPr marL="0" marR="0" indent="4572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2pPr>
      <a:lvl3pPr marL="0" marR="0" indent="9144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3pPr>
      <a:lvl4pPr marL="0" marR="0" indent="13716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4pPr>
      <a:lvl5pPr marL="0" marR="0" indent="18288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5pPr>
      <a:lvl6pPr marL="0" marR="0" indent="22860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6pPr>
      <a:lvl7pPr marL="0" marR="0" indent="27432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7pPr>
      <a:lvl8pPr marL="0" marR="0" indent="32004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8pPr>
      <a:lvl9pPr marL="0" marR="0" indent="3657600" algn="r" defTabSz="914400" rtl="1"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 Id="rId3" Type="http://schemas.openxmlformats.org/officeDocument/2006/relationships/image" Target="../media/image6.tif"/></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 Id="rId3" Type="http://schemas.openxmlformats.org/officeDocument/2006/relationships/image" Target="../media/image7.tif"/></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tif"/></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 Id="rId3" Type="http://schemas.openxmlformats.org/officeDocument/2006/relationships/image" Target="../media/image9.tif"/></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tif"/></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6" name="Picture 8" descr="Picture 8"/>
          <p:cNvPicPr>
            <a:picLocks noChangeAspect="1"/>
          </p:cNvPicPr>
          <p:nvPr/>
        </p:nvPicPr>
        <p:blipFill>
          <a:blip r:embed="rId2">
            <a:extLst/>
          </a:blip>
          <a:stretch>
            <a:fillRect/>
          </a:stretch>
        </p:blipFill>
        <p:spPr>
          <a:xfrm>
            <a:off x="0" y="-471488"/>
            <a:ext cx="9166225" cy="7329489"/>
          </a:xfrm>
          <a:prstGeom prst="rect">
            <a:avLst/>
          </a:prstGeom>
          <a:ln w="12700">
            <a:miter lim="400000"/>
          </a:ln>
        </p:spPr>
      </p:pic>
      <p:sp>
        <p:nvSpPr>
          <p:cNvPr id="137" name="Title 6"/>
          <p:cNvSpPr txBox="1"/>
          <p:nvPr>
            <p:ph type="title"/>
          </p:nvPr>
        </p:nvSpPr>
        <p:spPr>
          <a:xfrm>
            <a:off x="760412" y="188912"/>
            <a:ext cx="7628013" cy="1079501"/>
          </a:xfrm>
          <a:prstGeom prst="rect">
            <a:avLst/>
          </a:prstGeom>
        </p:spPr>
        <p:txBody>
          <a:bodyPr/>
          <a:lstStyle>
            <a:lvl1pPr>
              <a:defRPr sz="4800"/>
            </a:lvl1pPr>
          </a:lstStyle>
          <a:p>
            <a:pPr/>
            <a:r>
              <a:t>Kubernetes</a:t>
            </a:r>
          </a:p>
        </p:txBody>
      </p:sp>
      <p:pic>
        <p:nvPicPr>
          <p:cNvPr id="138" name="Picture 1" descr="Picture 1"/>
          <p:cNvPicPr>
            <a:picLocks noChangeAspect="1"/>
          </p:cNvPicPr>
          <p:nvPr/>
        </p:nvPicPr>
        <p:blipFill>
          <a:blip r:embed="rId3">
            <a:extLst/>
          </a:blip>
          <a:stretch>
            <a:fillRect/>
          </a:stretch>
        </p:blipFill>
        <p:spPr>
          <a:xfrm>
            <a:off x="7164388" y="5589587"/>
            <a:ext cx="1733551" cy="71755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Title 1"/>
          <p:cNvSpPr txBox="1"/>
          <p:nvPr>
            <p:ph type="title"/>
          </p:nvPr>
        </p:nvSpPr>
        <p:spPr>
          <a:xfrm>
            <a:off x="179512" y="128035"/>
            <a:ext cx="6754687" cy="780686"/>
          </a:xfrm>
          <a:prstGeom prst="rect">
            <a:avLst/>
          </a:prstGeom>
        </p:spPr>
        <p:txBody>
          <a:bodyPr/>
          <a:lstStyle/>
          <a:p>
            <a:pPr/>
            <a:r>
              <a:t>K8S: Concepts</a:t>
            </a:r>
          </a:p>
        </p:txBody>
      </p:sp>
      <p:sp>
        <p:nvSpPr>
          <p:cNvPr id="178" name="Content Placeholder 2"/>
          <p:cNvSpPr txBox="1"/>
          <p:nvPr>
            <p:ph type="body" idx="1"/>
          </p:nvPr>
        </p:nvSpPr>
        <p:spPr>
          <a:xfrm>
            <a:off x="457200" y="1484783"/>
            <a:ext cx="8229600" cy="4896546"/>
          </a:xfrm>
          <a:prstGeom prst="rect">
            <a:avLst/>
          </a:prstGeom>
        </p:spPr>
        <p:txBody>
          <a:bodyPr/>
          <a:lstStyle/>
          <a:p>
            <a:pPr indent="347114" algn="l">
              <a:lnSpc>
                <a:spcPct val="115000"/>
              </a:lnSpc>
              <a:spcBef>
                <a:spcPts val="500"/>
              </a:spcBef>
              <a:defRPr sz="2400"/>
            </a:pPr>
            <a:r>
              <a:t>kube-controller-manager - is a an application control loop that watches the shared state of the cluster through the apiserver and makes changes attempting to move the current state towards the desired state:</a:t>
            </a:r>
          </a:p>
          <a:p>
            <a:pPr lvl="1" marL="1147213" indent="-342900" algn="l">
              <a:spcBef>
                <a:spcPts val="400"/>
              </a:spcBef>
              <a:buClr>
                <a:srgbClr val="254356"/>
              </a:buClr>
              <a:buSzPts val="2000"/>
              <a:buFont typeface="Arial"/>
              <a:buChar char="•"/>
              <a:defRPr sz="2000"/>
            </a:pPr>
            <a:r>
              <a:t>Node Controller - Responsible for noticing and responding when nodes go down</a:t>
            </a:r>
          </a:p>
          <a:p>
            <a:pPr lvl="1" marL="1147213" indent="-342900" algn="l">
              <a:spcBef>
                <a:spcPts val="400"/>
              </a:spcBef>
              <a:buClr>
                <a:srgbClr val="254356"/>
              </a:buClr>
              <a:buSzPts val="2000"/>
              <a:buFont typeface="Arial"/>
              <a:buChar char="•"/>
              <a:defRPr sz="2000"/>
            </a:pPr>
            <a:r>
              <a:t>Replication controller - Responsible for maintaining the correct number of pods for every replication controller object in the system</a:t>
            </a:r>
          </a:p>
          <a:p>
            <a:pPr lvl="1" marL="1147213" indent="-342900" algn="l">
              <a:spcBef>
                <a:spcPts val="400"/>
              </a:spcBef>
              <a:buClr>
                <a:srgbClr val="254356"/>
              </a:buClr>
              <a:buSzPts val="2000"/>
              <a:buFont typeface="Arial"/>
              <a:buChar char="•"/>
              <a:defRPr sz="2000"/>
            </a:pPr>
            <a:r>
              <a:t>Endpoints Controller - Populates the Endpoints object (that is, joins Services &amp; Pods)</a:t>
            </a:r>
          </a:p>
          <a:p>
            <a:pPr lvl="1" marL="1147213" indent="-342900" algn="l">
              <a:spcBef>
                <a:spcPts val="400"/>
              </a:spcBef>
              <a:buClr>
                <a:srgbClr val="254356"/>
              </a:buClr>
              <a:buSzPts val="2000"/>
              <a:buFont typeface="Arial"/>
              <a:buChar char="•"/>
              <a:defRPr sz="2000"/>
            </a:pPr>
            <a:r>
              <a:t>Service account &amp;  Token Controllers - Create default accounts and API access tokens for new namespaces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extBox 7"/>
          <p:cNvSpPr txBox="1"/>
          <p:nvPr>
            <p:ph type="sldNum" sz="quarter" idx="2"/>
          </p:nvPr>
        </p:nvSpPr>
        <p:spPr>
          <a:xfrm>
            <a:off x="246276" y="6519863"/>
            <a:ext cx="288713"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Title 1"/>
          <p:cNvSpPr txBox="1"/>
          <p:nvPr>
            <p:ph type="title"/>
          </p:nvPr>
        </p:nvSpPr>
        <p:spPr>
          <a:xfrm>
            <a:off x="179512" y="128035"/>
            <a:ext cx="6754687" cy="780686"/>
          </a:xfrm>
          <a:prstGeom prst="rect">
            <a:avLst/>
          </a:prstGeom>
        </p:spPr>
        <p:txBody>
          <a:bodyPr/>
          <a:lstStyle/>
          <a:p>
            <a:pPr/>
            <a:r>
              <a:t>K8S: Concepts</a:t>
            </a:r>
          </a:p>
        </p:txBody>
      </p:sp>
      <p:sp>
        <p:nvSpPr>
          <p:cNvPr id="182" name="Content Placeholder 2"/>
          <p:cNvSpPr txBox="1"/>
          <p:nvPr>
            <p:ph type="body" idx="1"/>
          </p:nvPr>
        </p:nvSpPr>
        <p:spPr>
          <a:xfrm>
            <a:off x="457200" y="1484783"/>
            <a:ext cx="8229600" cy="4896546"/>
          </a:xfrm>
          <a:prstGeom prst="rect">
            <a:avLst/>
          </a:prstGeom>
        </p:spPr>
        <p:txBody>
          <a:bodyPr/>
          <a:lstStyle/>
          <a:p>
            <a:pPr indent="188887" algn="l" defTabSz="886968">
              <a:spcBef>
                <a:spcPts val="400"/>
              </a:spcBef>
              <a:defRPr sz="1940"/>
            </a:pPr>
            <a:r>
              <a:t>Cloud-controller-manager - runs controllers that interact with the underlying cloud providers. cloud-controller-manager allows cloud vendors code and the Kubernetes core to evolve independent of each other and develops functionality (by the cloud providers) that will be linked to K8S cloud-controller-manger. The following controllers have cloud provider dependencies</a:t>
            </a:r>
          </a:p>
          <a:p>
            <a:pPr lvl="1" marL="1057362" indent="-277177" algn="l" defTabSz="886968">
              <a:spcBef>
                <a:spcPts val="400"/>
              </a:spcBef>
              <a:buClr>
                <a:srgbClr val="254356"/>
              </a:buClr>
              <a:buSzPts val="1900"/>
              <a:buFont typeface="Arial"/>
              <a:buChar char="•"/>
              <a:defRPr sz="1940"/>
            </a:pPr>
            <a:r>
              <a:t>Node Controller: For checking the cloud provider to determine if a node has been deleted in the cloud after it stops responding </a:t>
            </a:r>
          </a:p>
          <a:p>
            <a:pPr lvl="1" marL="1057362" indent="-277177" algn="l" defTabSz="886968">
              <a:spcBef>
                <a:spcPts val="400"/>
              </a:spcBef>
              <a:buClr>
                <a:srgbClr val="254356"/>
              </a:buClr>
              <a:buSzPts val="1900"/>
              <a:buFont typeface="Arial"/>
              <a:buChar char="•"/>
              <a:defRPr sz="1940"/>
            </a:pPr>
            <a:r>
              <a:t>Route Controller: For setting up routes in the underlying cloud infrastructure </a:t>
            </a:r>
          </a:p>
          <a:p>
            <a:pPr lvl="1" marL="1057362" indent="-277177" algn="l" defTabSz="886968">
              <a:spcBef>
                <a:spcPts val="400"/>
              </a:spcBef>
              <a:buClr>
                <a:srgbClr val="254356"/>
              </a:buClr>
              <a:buSzPts val="1900"/>
              <a:buFont typeface="Arial"/>
              <a:buChar char="•"/>
              <a:defRPr sz="1940"/>
            </a:pPr>
            <a:r>
              <a:t>Service Controller: For creating, updating and deleting cloud provider load balancers </a:t>
            </a:r>
          </a:p>
          <a:p>
            <a:pPr lvl="1" marL="1057362" indent="-277177" algn="l" defTabSz="886968">
              <a:spcBef>
                <a:spcPts val="400"/>
              </a:spcBef>
              <a:buClr>
                <a:srgbClr val="254356"/>
              </a:buClr>
              <a:buSzPts val="1900"/>
              <a:buFont typeface="Arial"/>
              <a:buChar char="•"/>
              <a:defRPr sz="1940"/>
            </a:pPr>
            <a:r>
              <a:t>Volume Controller: For creating, attaching, and mounting volumes, and interacting with the cloud provider to orchestrate volumes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Title 1"/>
          <p:cNvSpPr txBox="1"/>
          <p:nvPr>
            <p:ph type="title"/>
          </p:nvPr>
        </p:nvSpPr>
        <p:spPr>
          <a:xfrm>
            <a:off x="179512" y="128035"/>
            <a:ext cx="6754687" cy="780686"/>
          </a:xfrm>
          <a:prstGeom prst="rect">
            <a:avLst/>
          </a:prstGeom>
        </p:spPr>
        <p:txBody>
          <a:bodyPr/>
          <a:lstStyle/>
          <a:p>
            <a:pPr/>
            <a:r>
              <a:t>K8S: Concepts</a:t>
            </a:r>
          </a:p>
        </p:txBody>
      </p:sp>
      <p:sp>
        <p:nvSpPr>
          <p:cNvPr id="186" name="Content Placeholder 2"/>
          <p:cNvSpPr txBox="1"/>
          <p:nvPr>
            <p:ph type="body" idx="1"/>
          </p:nvPr>
        </p:nvSpPr>
        <p:spPr>
          <a:xfrm>
            <a:off x="457200" y="1484783"/>
            <a:ext cx="8229600" cy="4896546"/>
          </a:xfrm>
          <a:prstGeom prst="rect">
            <a:avLst/>
          </a:prstGeom>
        </p:spPr>
        <p:txBody>
          <a:bodyPr/>
          <a:lstStyle/>
          <a:p>
            <a:pPr indent="347114" algn="l">
              <a:lnSpc>
                <a:spcPct val="115000"/>
              </a:lnSpc>
              <a:spcBef>
                <a:spcPts val="500"/>
              </a:spcBef>
              <a:defRPr sz="2400">
                <a:solidFill>
                  <a:srgbClr val="254356"/>
                </a:solidFill>
              </a:defRPr>
            </a:pPr>
            <a:r>
              <a:t>On each non-master node:</a:t>
            </a:r>
          </a:p>
          <a:p>
            <a:pPr indent="347114" algn="l">
              <a:lnSpc>
                <a:spcPct val="115000"/>
              </a:lnSpc>
              <a:spcBef>
                <a:spcPts val="500"/>
              </a:spcBef>
              <a:defRPr sz="2400">
                <a:solidFill>
                  <a:srgbClr val="254356"/>
                </a:solidFill>
              </a:defRPr>
            </a:pPr>
            <a:r>
              <a:t>kubelet -  which communicates with the Kubernetes Master. </a:t>
            </a:r>
          </a:p>
          <a:p>
            <a:pPr indent="347114" algn="l">
              <a:lnSpc>
                <a:spcPct val="115000"/>
              </a:lnSpc>
              <a:spcBef>
                <a:spcPts val="500"/>
              </a:spcBef>
              <a:defRPr sz="2400">
                <a:solidFill>
                  <a:srgbClr val="254356"/>
                </a:solidFill>
              </a:defRPr>
            </a:pPr>
            <a:r>
              <a:t>kube-proxy - A network proxy which reflects Kubernetes networking services on each node.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 name="Title 1"/>
          <p:cNvSpPr txBox="1"/>
          <p:nvPr>
            <p:ph type="title"/>
          </p:nvPr>
        </p:nvSpPr>
        <p:spPr>
          <a:xfrm>
            <a:off x="179512" y="128035"/>
            <a:ext cx="6754687" cy="780686"/>
          </a:xfrm>
          <a:prstGeom prst="rect">
            <a:avLst/>
          </a:prstGeom>
        </p:spPr>
        <p:txBody>
          <a:bodyPr/>
          <a:lstStyle/>
          <a:p>
            <a:pPr/>
            <a:r>
              <a:t>K8S: Concepts</a:t>
            </a:r>
          </a:p>
        </p:txBody>
      </p:sp>
      <p:pic>
        <p:nvPicPr>
          <p:cNvPr id="190" name="Shape 994" descr="Shape 994"/>
          <p:cNvPicPr>
            <a:picLocks noChangeAspect="1"/>
          </p:cNvPicPr>
          <p:nvPr/>
        </p:nvPicPr>
        <p:blipFill>
          <a:blip r:embed="rId2">
            <a:extLst/>
          </a:blip>
          <a:stretch>
            <a:fillRect/>
          </a:stretch>
        </p:blipFill>
        <p:spPr>
          <a:xfrm>
            <a:off x="533400" y="1676400"/>
            <a:ext cx="8515968" cy="393603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Title 1"/>
          <p:cNvSpPr txBox="1"/>
          <p:nvPr>
            <p:ph type="title"/>
          </p:nvPr>
        </p:nvSpPr>
        <p:spPr>
          <a:xfrm>
            <a:off x="179512" y="128035"/>
            <a:ext cx="6754687" cy="780686"/>
          </a:xfrm>
          <a:prstGeom prst="rect">
            <a:avLst/>
          </a:prstGeom>
        </p:spPr>
        <p:txBody>
          <a:bodyPr/>
          <a:lstStyle/>
          <a:p>
            <a:pPr/>
            <a:r>
              <a:t>K8S: Objects</a:t>
            </a:r>
          </a:p>
        </p:txBody>
      </p:sp>
      <p:sp>
        <p:nvSpPr>
          <p:cNvPr id="194" name="Content Placeholder 2"/>
          <p:cNvSpPr txBox="1"/>
          <p:nvPr>
            <p:ph type="body" idx="1"/>
          </p:nvPr>
        </p:nvSpPr>
        <p:spPr>
          <a:xfrm>
            <a:off x="457200" y="1484783"/>
            <a:ext cx="8229600" cy="4896546"/>
          </a:xfrm>
          <a:prstGeom prst="rect">
            <a:avLst/>
          </a:prstGeom>
        </p:spPr>
        <p:txBody>
          <a:bodyPr/>
          <a:lstStyle/>
          <a:p>
            <a:pPr algn="just">
              <a:spcBef>
                <a:spcPts val="400"/>
              </a:spcBef>
              <a:defRPr sz="2000"/>
            </a:pPr>
            <a:r>
              <a:t>	Kubernetes contains a number of abstractions that represent the state of your system: deployed containerized applications and workloads, their associated network and disk resources and other :</a:t>
            </a:r>
          </a:p>
          <a:p>
            <a:pPr lvl="1" algn="just">
              <a:spcBef>
                <a:spcPts val="400"/>
              </a:spcBef>
              <a:defRPr sz="2000"/>
            </a:pPr>
            <a:r>
              <a:t>The basic Kubernetes objects include:</a:t>
            </a:r>
          </a:p>
          <a:p>
            <a:pPr lvl="2" marL="1257300" indent="-342900" algn="just">
              <a:spcBef>
                <a:spcPts val="400"/>
              </a:spcBef>
              <a:buSzPct val="100000"/>
              <a:buFont typeface="Arial"/>
              <a:buChar char="•"/>
              <a:defRPr sz="1800"/>
            </a:pPr>
            <a:r>
              <a:t>Pod</a:t>
            </a:r>
          </a:p>
          <a:p>
            <a:pPr lvl="2" marL="1257300" indent="-342900" algn="just">
              <a:spcBef>
                <a:spcPts val="400"/>
              </a:spcBef>
              <a:buSzPct val="100000"/>
              <a:buFont typeface="Arial"/>
              <a:buChar char="•"/>
              <a:defRPr sz="1800"/>
            </a:pPr>
            <a:r>
              <a:t>Service</a:t>
            </a:r>
          </a:p>
          <a:p>
            <a:pPr lvl="2" marL="1257300" indent="-342900" algn="just">
              <a:spcBef>
                <a:spcPts val="400"/>
              </a:spcBef>
              <a:buSzPct val="100000"/>
              <a:buFont typeface="Arial"/>
              <a:buChar char="•"/>
              <a:defRPr sz="1800"/>
            </a:pPr>
            <a:r>
              <a:t>Volume</a:t>
            </a:r>
          </a:p>
          <a:p>
            <a:pPr lvl="2" marL="1257300" indent="-342900" algn="just">
              <a:spcBef>
                <a:spcPts val="400"/>
              </a:spcBef>
              <a:buSzPct val="100000"/>
              <a:buFont typeface="Arial"/>
              <a:buChar char="•"/>
              <a:defRPr sz="1800"/>
            </a:pPr>
            <a:r>
              <a:t>Namespase</a:t>
            </a:r>
          </a:p>
          <a:p>
            <a:pPr lvl="1" algn="just">
              <a:spcBef>
                <a:spcPts val="400"/>
              </a:spcBef>
              <a:defRPr sz="2000"/>
            </a:pPr>
            <a:r>
              <a:t>The higher-level abstractions called Controllers:</a:t>
            </a:r>
          </a:p>
          <a:p>
            <a:pPr lvl="2" marL="1257300" indent="-342900" algn="just">
              <a:spcBef>
                <a:spcPts val="400"/>
              </a:spcBef>
              <a:buSzPct val="100000"/>
              <a:buFont typeface="Arial"/>
              <a:buChar char="•"/>
              <a:defRPr sz="1800"/>
            </a:pPr>
            <a:r>
              <a:t>ReplicaSet</a:t>
            </a:r>
          </a:p>
          <a:p>
            <a:pPr lvl="2" marL="1257300" indent="-342900" algn="just">
              <a:spcBef>
                <a:spcPts val="400"/>
              </a:spcBef>
              <a:buSzPct val="100000"/>
              <a:buFont typeface="Arial"/>
              <a:buChar char="•"/>
              <a:defRPr sz="1800"/>
            </a:pPr>
            <a:r>
              <a:t>Deployment</a:t>
            </a:r>
          </a:p>
          <a:p>
            <a:pPr lvl="2" marL="1257300" indent="-342900" algn="just">
              <a:spcBef>
                <a:spcPts val="400"/>
              </a:spcBef>
              <a:buSzPct val="100000"/>
              <a:buFont typeface="Arial"/>
              <a:buChar char="•"/>
              <a:defRPr sz="1800"/>
            </a:pPr>
            <a:r>
              <a:t>StatuefulSet</a:t>
            </a:r>
          </a:p>
          <a:p>
            <a:pPr lvl="2" marL="1257300" indent="-342900" algn="just">
              <a:spcBef>
                <a:spcPts val="400"/>
              </a:spcBef>
              <a:buSzPct val="100000"/>
              <a:buFont typeface="Arial"/>
              <a:buChar char="•"/>
              <a:defRPr sz="1800"/>
            </a:pPr>
            <a:r>
              <a:t>DaemonSet</a:t>
            </a:r>
          </a:p>
          <a:p>
            <a:pPr lvl="2" marL="1257300" indent="-342900" algn="just">
              <a:spcBef>
                <a:spcPts val="400"/>
              </a:spcBef>
              <a:buSzPct val="100000"/>
              <a:buFont typeface="Arial"/>
              <a:buChar char="•"/>
              <a:defRPr sz="1800"/>
            </a:pPr>
            <a:r>
              <a:t>Job</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Title 1"/>
          <p:cNvSpPr txBox="1"/>
          <p:nvPr>
            <p:ph type="title"/>
          </p:nvPr>
        </p:nvSpPr>
        <p:spPr>
          <a:xfrm>
            <a:off x="179511" y="128035"/>
            <a:ext cx="6048674" cy="780686"/>
          </a:xfrm>
          <a:prstGeom prst="rect">
            <a:avLst/>
          </a:prstGeom>
        </p:spPr>
        <p:txBody>
          <a:bodyPr/>
          <a:lstStyle/>
          <a:p>
            <a:pPr/>
            <a:r>
              <a:t>K8S: Objects</a:t>
            </a:r>
          </a:p>
        </p:txBody>
      </p:sp>
      <p:sp>
        <p:nvSpPr>
          <p:cNvPr id="198" name="Content Placeholder 2"/>
          <p:cNvSpPr txBox="1"/>
          <p:nvPr>
            <p:ph type="body" idx="1"/>
          </p:nvPr>
        </p:nvSpPr>
        <p:spPr>
          <a:xfrm>
            <a:off x="457200" y="1484783"/>
            <a:ext cx="8229600" cy="4896546"/>
          </a:xfrm>
          <a:prstGeom prst="rect">
            <a:avLst/>
          </a:prstGeom>
        </p:spPr>
        <p:txBody>
          <a:bodyPr/>
          <a:lstStyle/>
          <a:p>
            <a:pPr algn="just" defTabSz="749808">
              <a:spcBef>
                <a:spcPts val="400"/>
              </a:spcBef>
              <a:defRPr sz="1968"/>
            </a:pPr>
            <a:r>
              <a:t>For this current course we have already created the Kubernetes environment on CentOS for you, please ask mentor to provide the credentials.</a:t>
            </a:r>
          </a:p>
          <a:p>
            <a:pPr algn="l" defTabSz="749808">
              <a:spcBef>
                <a:spcPts val="400"/>
              </a:spcBef>
              <a:defRPr sz="1968"/>
            </a:pPr>
            <a:r>
              <a:t>	      - </a:t>
            </a:r>
            <a:r>
              <a:rPr i="1"/>
              <a:t>by this sign we would mark the practice part</a:t>
            </a:r>
            <a:endParaRPr i="1"/>
          </a:p>
          <a:p>
            <a:pPr lvl="1" indent="374904" algn="l" defTabSz="749808">
              <a:spcBef>
                <a:spcPts val="400"/>
              </a:spcBef>
              <a:defRPr i="1" sz="1476"/>
            </a:pPr>
          </a:p>
          <a:p>
            <a:pPr lvl="1" indent="374904" algn="l" defTabSz="749808">
              <a:spcBef>
                <a:spcPts val="300"/>
              </a:spcBef>
              <a:defRPr i="1" sz="1476"/>
            </a:pPr>
            <a:r>
              <a:t>Get to the course Kubernetes master environment using SSH CLI (command line interface):</a:t>
            </a:r>
          </a:p>
          <a:p>
            <a:pPr algn="l" defTabSz="749808">
              <a:spcBef>
                <a:spcPts val="300"/>
              </a:spcBef>
              <a:defRPr i="1" sz="1476"/>
            </a:pPr>
            <a:r>
              <a:t>Type the following command to get the kubectl version and cluster configuration:</a:t>
            </a:r>
          </a:p>
          <a:p>
            <a:pPr lvl="1" indent="374904" algn="l" defTabSz="749808">
              <a:spcBef>
                <a:spcPts val="300"/>
              </a:spcBef>
              <a:defRPr i="1" sz="1476"/>
            </a:pPr>
            <a:r>
              <a:t>&gt;kubectl --version</a:t>
            </a:r>
          </a:p>
          <a:p>
            <a:pPr lvl="1" indent="374904" algn="l" defTabSz="749808">
              <a:spcBef>
                <a:spcPts val="300"/>
              </a:spcBef>
              <a:defRPr i="1" sz="1476"/>
            </a:pPr>
            <a:r>
              <a:t>&gt;kubectl cluster-info</a:t>
            </a:r>
          </a:p>
          <a:p>
            <a:pPr algn="l" defTabSz="749808">
              <a:spcBef>
                <a:spcPts val="400"/>
              </a:spcBef>
              <a:defRPr i="1" sz="1476"/>
            </a:pPr>
          </a:p>
          <a:p>
            <a:pPr algn="l" defTabSz="749808">
              <a:spcBef>
                <a:spcPts val="300"/>
              </a:spcBef>
              <a:defRPr i="1" sz="1476"/>
            </a:pPr>
            <a:r>
              <a:t>The output should be like this:</a:t>
            </a:r>
          </a:p>
          <a:p>
            <a:pPr lvl="1" indent="374904" algn="l" defTabSz="749808">
              <a:spcBef>
                <a:spcPts val="300"/>
              </a:spcBef>
              <a:defRPr i="1" sz="1312"/>
            </a:pPr>
            <a:r>
              <a:t>&gt;Kubernetes v1.9.2+coreos.0</a:t>
            </a:r>
          </a:p>
          <a:p>
            <a:pPr lvl="1" indent="374904" algn="l" defTabSz="749808">
              <a:spcBef>
                <a:spcPts val="300"/>
              </a:spcBef>
              <a:defRPr i="1" sz="1312"/>
            </a:pPr>
            <a:r>
              <a:t>&gt;Kubernetes master is running at http://localhost:8080 KubeDNS is running at http://localhost:8080/api/v1/namespaces/kube-system/services/kube-dns:dns/proxy</a:t>
            </a:r>
          </a:p>
          <a:p>
            <a:pPr lvl="1" indent="374904" algn="l" defTabSz="749808">
              <a:spcBef>
                <a:spcPts val="400"/>
              </a:spcBef>
              <a:defRPr i="1" sz="1312"/>
            </a:pPr>
          </a:p>
          <a:p>
            <a:pPr algn="l" defTabSz="749808">
              <a:spcBef>
                <a:spcPts val="400"/>
              </a:spcBef>
              <a:defRPr sz="1968"/>
            </a:pPr>
            <a:br>
              <a:rPr i="1" sz="1312"/>
            </a:br>
          </a:p>
        </p:txBody>
      </p:sp>
      <p:pic>
        <p:nvPicPr>
          <p:cNvPr id="199" name="Picture 3" descr="Picture 3"/>
          <p:cNvPicPr>
            <a:picLocks noChangeAspect="1"/>
          </p:cNvPicPr>
          <p:nvPr/>
        </p:nvPicPr>
        <p:blipFill>
          <a:blip r:embed="rId2">
            <a:extLst/>
          </a:blip>
          <a:stretch>
            <a:fillRect/>
          </a:stretch>
        </p:blipFill>
        <p:spPr>
          <a:xfrm>
            <a:off x="914400" y="2684060"/>
            <a:ext cx="609600" cy="36394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Title 1"/>
          <p:cNvSpPr txBox="1"/>
          <p:nvPr>
            <p:ph type="title"/>
          </p:nvPr>
        </p:nvSpPr>
        <p:spPr>
          <a:xfrm>
            <a:off x="179511" y="128035"/>
            <a:ext cx="6048674" cy="780686"/>
          </a:xfrm>
          <a:prstGeom prst="rect">
            <a:avLst/>
          </a:prstGeom>
        </p:spPr>
        <p:txBody>
          <a:bodyPr/>
          <a:lstStyle/>
          <a:p>
            <a:pPr/>
            <a:r>
              <a:t>K8S: Objects</a:t>
            </a:r>
          </a:p>
        </p:txBody>
      </p:sp>
      <p:sp>
        <p:nvSpPr>
          <p:cNvPr id="203"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defRPr i="1" sz="1800"/>
            </a:pPr>
          </a:p>
          <a:p>
            <a:pPr algn="l">
              <a:spcBef>
                <a:spcPts val="400"/>
              </a:spcBef>
              <a:defRPr i="1" sz="1800"/>
            </a:pPr>
            <a:r>
              <a:t>Type the following command to get cluster nodes configuration:</a:t>
            </a:r>
          </a:p>
          <a:p>
            <a:pPr lvl="1" algn="l">
              <a:spcBef>
                <a:spcPts val="400"/>
              </a:spcBef>
              <a:defRPr i="1" sz="1800"/>
            </a:pPr>
            <a:r>
              <a:t>&gt;kubectl get nodes</a:t>
            </a:r>
          </a:p>
        </p:txBody>
      </p:sp>
      <p:pic>
        <p:nvPicPr>
          <p:cNvPr id="204"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graphicFrame>
        <p:nvGraphicFramePr>
          <p:cNvPr id="205" name="Table 4"/>
          <p:cNvGraphicFramePr/>
          <p:nvPr/>
        </p:nvGraphicFramePr>
        <p:xfrm>
          <a:off x="477644" y="3345179"/>
          <a:ext cx="7751955" cy="153162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68969"/>
                <a:gridCol w="939206"/>
                <a:gridCol w="841079"/>
                <a:gridCol w="672864"/>
                <a:gridCol w="1429836"/>
              </a:tblGrid>
              <a:tr h="382905">
                <a:tc>
                  <a:txBody>
                    <a:bodyPr/>
                    <a:lstStyle/>
                    <a:p>
                      <a:pPr algn="l" rtl="0">
                        <a:defRPr sz="1800"/>
                      </a:pPr>
                      <a:r>
                        <a:rPr sz="1400"/>
                        <a:t>NAME</a:t>
                      </a:r>
                    </a:p>
                  </a:txBody>
                  <a:tcPr marL="63500" marR="63500" marT="63500" marB="63500" anchor="t" anchorCtr="0" horzOverflow="overflow">
                    <a:noFill/>
                  </a:tcPr>
                </a:tc>
                <a:tc>
                  <a:txBody>
                    <a:bodyPr/>
                    <a:lstStyle/>
                    <a:p>
                      <a:pPr algn="l" rtl="0">
                        <a:defRPr sz="1800"/>
                      </a:pPr>
                      <a:r>
                        <a:rPr sz="1400"/>
                        <a:t>STATUS</a:t>
                      </a:r>
                    </a:p>
                  </a:txBody>
                  <a:tcPr marL="63500" marR="63500" marT="63500" marB="63500" anchor="t" anchorCtr="0" horzOverflow="overflow">
                    <a:noFill/>
                  </a:tcPr>
                </a:tc>
                <a:tc>
                  <a:txBody>
                    <a:bodyPr/>
                    <a:lstStyle/>
                    <a:p>
                      <a:pPr algn="l" rtl="0">
                        <a:defRPr sz="1800"/>
                      </a:pPr>
                      <a:r>
                        <a:rPr sz="1400"/>
                        <a:t>ROLES</a:t>
                      </a:r>
                    </a:p>
                  </a:txBody>
                  <a:tcPr marL="63500" marR="63500" marT="63500" marB="63500" anchor="t" anchorCtr="0" horzOverflow="overflow">
                    <a:noFill/>
                  </a:tcPr>
                </a:tc>
                <a:tc>
                  <a:txBody>
                    <a:bodyPr/>
                    <a:lstStyle/>
                    <a:p>
                      <a:pPr algn="l" rtl="0">
                        <a:defRPr sz="1800"/>
                      </a:pPr>
                      <a:r>
                        <a:rPr sz="1400"/>
                        <a:t>AGE</a:t>
                      </a:r>
                    </a:p>
                  </a:txBody>
                  <a:tcPr marL="63500" marR="63500" marT="63500" marB="63500" anchor="t" anchorCtr="0" horzOverflow="overflow">
                    <a:noFill/>
                  </a:tcPr>
                </a:tc>
                <a:tc>
                  <a:txBody>
                    <a:bodyPr/>
                    <a:lstStyle/>
                    <a:p>
                      <a:pPr algn="l" rtl="0">
                        <a:defRPr sz="1800"/>
                      </a:pPr>
                      <a:r>
                        <a:rPr sz="1400"/>
                        <a:t>VERSION</a:t>
                      </a:r>
                    </a:p>
                  </a:txBody>
                  <a:tcPr marL="63500" marR="63500" marT="63500" marB="63500" anchor="t" anchorCtr="0" horzOverflow="overflow">
                    <a:noFill/>
                  </a:tcPr>
                </a:tc>
              </a:tr>
              <a:tr h="382905">
                <a:tc>
                  <a:txBody>
                    <a:bodyPr/>
                    <a:lstStyle/>
                    <a:p>
                      <a:pPr algn="l" rtl="0">
                        <a:defRPr sz="1800"/>
                      </a:pPr>
                      <a:r>
                        <a:rPr sz="1400"/>
                        <a:t>ip-172-24-2-10.eu-central-1.compute.internal</a:t>
                      </a:r>
                    </a:p>
                  </a:txBody>
                  <a:tcPr marL="63500" marR="63500" marT="63500" marB="63500" anchor="t" anchorCtr="0" horzOverflow="overflow">
                    <a:noFill/>
                  </a:tcPr>
                </a:tc>
                <a:tc>
                  <a:txBody>
                    <a:bodyPr/>
                    <a:lstStyle/>
                    <a:p>
                      <a:pPr algn="l" rtl="0">
                        <a:defRPr sz="1800"/>
                      </a:pPr>
                      <a:r>
                        <a:rPr sz="1400"/>
                        <a:t>Ready</a:t>
                      </a:r>
                    </a:p>
                  </a:txBody>
                  <a:tcPr marL="63500" marR="63500" marT="63500" marB="63500" anchor="t" anchorCtr="0" horzOverflow="overflow">
                    <a:noFill/>
                  </a:tcPr>
                </a:tc>
                <a:tc>
                  <a:txBody>
                    <a:bodyPr/>
                    <a:lstStyle/>
                    <a:p>
                      <a:pPr algn="l" rtl="0">
                        <a:defRPr sz="1800"/>
                      </a:pPr>
                      <a:r>
                        <a:rPr sz="1400"/>
                        <a:t>master</a:t>
                      </a:r>
                    </a:p>
                  </a:txBody>
                  <a:tcPr marL="63500" marR="63500" marT="63500" marB="63500" anchor="t" anchorCtr="0" horzOverflow="overflow">
                    <a:noFill/>
                  </a:tcPr>
                </a:tc>
                <a:tc>
                  <a:txBody>
                    <a:bodyPr/>
                    <a:lstStyle/>
                    <a:p>
                      <a:pPr algn="l" rtl="0">
                        <a:defRPr sz="1800"/>
                      </a:pPr>
                      <a:r>
                        <a:rPr sz="1400"/>
                        <a:t>23h</a:t>
                      </a:r>
                    </a:p>
                  </a:txBody>
                  <a:tcPr marL="63500" marR="63500" marT="63500" marB="63500" anchor="t" anchorCtr="0" horzOverflow="overflow">
                    <a:noFill/>
                  </a:tcPr>
                </a:tc>
                <a:tc>
                  <a:txBody>
                    <a:bodyPr/>
                    <a:lstStyle/>
                    <a:p>
                      <a:pPr algn="l" rtl="0">
                        <a:defRPr sz="1800"/>
                      </a:pPr>
                      <a:r>
                        <a:rPr sz="1400"/>
                        <a:t>v1.9.2+coreos.0</a:t>
                      </a:r>
                    </a:p>
                  </a:txBody>
                  <a:tcPr marL="63500" marR="63500" marT="63500" marB="63500" anchor="t" anchorCtr="0" horzOverflow="overflow">
                    <a:noFill/>
                  </a:tcPr>
                </a:tc>
              </a:tr>
              <a:tr h="382905">
                <a:tc>
                  <a:txBody>
                    <a:bodyPr/>
                    <a:lstStyle/>
                    <a:p>
                      <a:pPr algn="l" rtl="0">
                        <a:defRPr sz="1800"/>
                      </a:pPr>
                      <a:r>
                        <a:rPr sz="1400"/>
                        <a:t>ip-172-24-3-10.eu-central-1.compute.internal</a:t>
                      </a:r>
                    </a:p>
                  </a:txBody>
                  <a:tcPr marL="63500" marR="63500" marT="63500" marB="63500" anchor="t" anchorCtr="0" horzOverflow="overflow">
                    <a:noFill/>
                  </a:tcPr>
                </a:tc>
                <a:tc>
                  <a:txBody>
                    <a:bodyPr/>
                    <a:lstStyle/>
                    <a:p>
                      <a:pPr algn="l" rtl="0">
                        <a:defRPr sz="1800"/>
                      </a:pPr>
                      <a:r>
                        <a:rPr sz="1400"/>
                        <a:t>Ready</a:t>
                      </a:r>
                    </a:p>
                  </a:txBody>
                  <a:tcPr marL="63500" marR="63500" marT="63500" marB="63500" anchor="t" anchorCtr="0" horzOverflow="overflow">
                    <a:noFill/>
                  </a:tcPr>
                </a:tc>
                <a:tc>
                  <a:txBody>
                    <a:bodyPr/>
                    <a:lstStyle/>
                    <a:p>
                      <a:pPr algn="l" rtl="0">
                        <a:defRPr sz="1800"/>
                      </a:pPr>
                      <a:r>
                        <a:rPr sz="1400"/>
                        <a:t>node</a:t>
                      </a:r>
                    </a:p>
                  </a:txBody>
                  <a:tcPr marL="63500" marR="63500" marT="63500" marB="63500" anchor="t" anchorCtr="0" horzOverflow="overflow">
                    <a:noFill/>
                  </a:tcPr>
                </a:tc>
                <a:tc>
                  <a:txBody>
                    <a:bodyPr/>
                    <a:lstStyle/>
                    <a:p>
                      <a:pPr algn="l" rtl="0">
                        <a:defRPr sz="1800"/>
                      </a:pPr>
                      <a:r>
                        <a:rPr sz="1400"/>
                        <a:t>23h</a:t>
                      </a:r>
                    </a:p>
                  </a:txBody>
                  <a:tcPr marL="63500" marR="63500" marT="63500" marB="63500" anchor="t" anchorCtr="0" horzOverflow="overflow">
                    <a:noFill/>
                  </a:tcPr>
                </a:tc>
                <a:tc>
                  <a:txBody>
                    <a:bodyPr/>
                    <a:lstStyle/>
                    <a:p>
                      <a:pPr algn="l" rtl="0">
                        <a:defRPr sz="1800"/>
                      </a:pPr>
                      <a:r>
                        <a:rPr sz="1400"/>
                        <a:t>v1.9.2+coreos.0</a:t>
                      </a:r>
                    </a:p>
                  </a:txBody>
                  <a:tcPr marL="63500" marR="63500" marT="63500" marB="63500" anchor="t" anchorCtr="0" horzOverflow="overflow">
                    <a:noFill/>
                  </a:tcPr>
                </a:tc>
              </a:tr>
              <a:tr h="382905">
                <a:tc>
                  <a:txBody>
                    <a:bodyPr/>
                    <a:lstStyle/>
                    <a:p>
                      <a:pPr algn="l" rtl="0">
                        <a:defRPr sz="1800"/>
                      </a:pPr>
                      <a:r>
                        <a:rPr sz="1400"/>
                        <a:t>ip-172-24-3-11.eu-central-1.compute.internal</a:t>
                      </a:r>
                    </a:p>
                  </a:txBody>
                  <a:tcPr marL="63500" marR="63500" marT="63500" marB="63500" anchor="t" anchorCtr="0" horzOverflow="overflow">
                    <a:noFill/>
                  </a:tcPr>
                </a:tc>
                <a:tc>
                  <a:txBody>
                    <a:bodyPr/>
                    <a:lstStyle/>
                    <a:p>
                      <a:pPr algn="l" rtl="0">
                        <a:defRPr sz="1800"/>
                      </a:pPr>
                      <a:r>
                        <a:rPr sz="1400"/>
                        <a:t>Ready</a:t>
                      </a:r>
                    </a:p>
                  </a:txBody>
                  <a:tcPr marL="63500" marR="63500" marT="63500" marB="63500" anchor="t" anchorCtr="0" horzOverflow="overflow">
                    <a:noFill/>
                  </a:tcPr>
                </a:tc>
                <a:tc>
                  <a:txBody>
                    <a:bodyPr/>
                    <a:lstStyle/>
                    <a:p>
                      <a:pPr algn="l" rtl="0">
                        <a:defRPr sz="1800"/>
                      </a:pPr>
                      <a:r>
                        <a:rPr sz="1400"/>
                        <a:t>node</a:t>
                      </a:r>
                    </a:p>
                  </a:txBody>
                  <a:tcPr marL="63500" marR="63500" marT="63500" marB="63500" anchor="t" anchorCtr="0" horzOverflow="overflow">
                    <a:noFill/>
                  </a:tcPr>
                </a:tc>
                <a:tc>
                  <a:txBody>
                    <a:bodyPr/>
                    <a:lstStyle/>
                    <a:p>
                      <a:pPr algn="l" rtl="0">
                        <a:defRPr sz="1800"/>
                      </a:pPr>
                      <a:r>
                        <a:rPr sz="1400"/>
                        <a:t>23h</a:t>
                      </a:r>
                    </a:p>
                  </a:txBody>
                  <a:tcPr marL="63500" marR="63500" marT="63500" marB="63500" anchor="t" anchorCtr="0" horzOverflow="overflow">
                    <a:noFill/>
                  </a:tcPr>
                </a:tc>
                <a:tc>
                  <a:txBody>
                    <a:bodyPr/>
                    <a:lstStyle/>
                    <a:p>
                      <a:pPr algn="l" rtl="0">
                        <a:defRPr sz="1800"/>
                      </a:pPr>
                      <a:r>
                        <a:rPr sz="1400"/>
                        <a:t>v1.9.2+coreos.0</a:t>
                      </a:r>
                    </a:p>
                  </a:txBody>
                  <a:tcPr marL="63500" marR="63500" marT="63500" marB="63500" anchor="t" anchorCtr="0" horzOverflow="overflow">
                    <a:noFill/>
                  </a:tcPr>
                </a:tc>
              </a:tr>
            </a:tbl>
          </a:graphicData>
        </a:graphic>
      </p:graphicFrame>
      <p:sp>
        <p:nvSpPr>
          <p:cNvPr id="206" name="Rectangle 1"/>
          <p:cNvSpPr txBox="1"/>
          <p:nvPr/>
        </p:nvSpPr>
        <p:spPr>
          <a:xfrm>
            <a:off x="1938338" y="3660069"/>
            <a:ext cx="127001" cy="884062"/>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rtl="0">
              <a:defRPr/>
            </a:pPr>
            <a:b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Title 1"/>
          <p:cNvSpPr txBox="1"/>
          <p:nvPr>
            <p:ph type="title"/>
          </p:nvPr>
        </p:nvSpPr>
        <p:spPr>
          <a:xfrm>
            <a:off x="179511" y="128035"/>
            <a:ext cx="6048674" cy="780686"/>
          </a:xfrm>
          <a:prstGeom prst="rect">
            <a:avLst/>
          </a:prstGeom>
        </p:spPr>
        <p:txBody>
          <a:bodyPr/>
          <a:lstStyle/>
          <a:p>
            <a:pPr/>
            <a:r>
              <a:t>K8S: Objects</a:t>
            </a:r>
          </a:p>
        </p:txBody>
      </p:sp>
      <p:sp>
        <p:nvSpPr>
          <p:cNvPr id="210" name="Content Placeholder 2"/>
          <p:cNvSpPr txBox="1"/>
          <p:nvPr>
            <p:ph type="body" idx="1"/>
          </p:nvPr>
        </p:nvSpPr>
        <p:spPr>
          <a:xfrm>
            <a:off x="457200" y="1484783"/>
            <a:ext cx="8229600" cy="4896546"/>
          </a:xfrm>
          <a:prstGeom prst="rect">
            <a:avLst/>
          </a:prstGeom>
        </p:spPr>
        <p:txBody>
          <a:bodyPr/>
          <a:lstStyle/>
          <a:p>
            <a:pPr algn="just" defTabSz="868680">
              <a:spcBef>
                <a:spcPts val="500"/>
              </a:spcBef>
              <a:defRPr sz="2375"/>
            </a:pPr>
            <a:r>
              <a:t>Pod is the basic building block of Kubernetes–the smallest and simplest unit in the Kubernetes object model that you create or deploy. A Pod represents a running process on your cluster.</a:t>
            </a:r>
          </a:p>
          <a:p>
            <a:pPr algn="l" defTabSz="868680">
              <a:spcBef>
                <a:spcPts val="500"/>
              </a:spcBef>
              <a:defRPr sz="2375"/>
            </a:pPr>
            <a:r>
              <a:t>Pods in a Kubernetes cluster can be used in two main ways:</a:t>
            </a:r>
          </a:p>
          <a:p>
            <a:pPr algn="l" defTabSz="868680">
              <a:spcBef>
                <a:spcPts val="500"/>
              </a:spcBef>
              <a:defRPr sz="1710"/>
            </a:pPr>
            <a:r>
              <a:t> </a:t>
            </a:r>
          </a:p>
          <a:p>
            <a:pPr marL="325755" indent="-325755" algn="l" defTabSz="868680">
              <a:spcBef>
                <a:spcPts val="500"/>
              </a:spcBef>
              <a:buSzPct val="100000"/>
              <a:buFont typeface="Arial"/>
              <a:buChar char="•"/>
              <a:defRPr sz="2375"/>
            </a:pPr>
            <a:r>
              <a:t>Pods that run a single container. The “one-container-per-Pod” model is the most common Kubernetes use case</a:t>
            </a:r>
          </a:p>
          <a:p>
            <a:pPr marL="325755" indent="-325755" algn="l" defTabSz="868680">
              <a:spcBef>
                <a:spcPts val="500"/>
              </a:spcBef>
              <a:buSzPct val="100000"/>
              <a:buFont typeface="Arial"/>
              <a:buChar char="•"/>
              <a:defRPr sz="2375"/>
            </a:pPr>
            <a:r>
              <a:t>Pods that run multiple containers that need to work together. A Pod might encapsulate an application composed of multiple co-located containers that are tightly coupled and need to share resources.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3" name="Title 1"/>
          <p:cNvSpPr txBox="1"/>
          <p:nvPr>
            <p:ph type="title"/>
          </p:nvPr>
        </p:nvSpPr>
        <p:spPr>
          <a:xfrm>
            <a:off x="179511" y="128035"/>
            <a:ext cx="6048674" cy="780686"/>
          </a:xfrm>
          <a:prstGeom prst="rect">
            <a:avLst/>
          </a:prstGeom>
        </p:spPr>
        <p:txBody>
          <a:bodyPr/>
          <a:lstStyle/>
          <a:p>
            <a:pPr/>
            <a:r>
              <a:t>K8S: Objects</a:t>
            </a:r>
          </a:p>
        </p:txBody>
      </p:sp>
      <p:sp>
        <p:nvSpPr>
          <p:cNvPr id="214" name="Content Placeholder 2"/>
          <p:cNvSpPr txBox="1"/>
          <p:nvPr>
            <p:ph type="body" idx="1"/>
          </p:nvPr>
        </p:nvSpPr>
        <p:spPr>
          <a:xfrm>
            <a:off x="457200" y="1484783"/>
            <a:ext cx="8229600" cy="4896546"/>
          </a:xfrm>
          <a:prstGeom prst="rect">
            <a:avLst/>
          </a:prstGeom>
        </p:spPr>
        <p:txBody>
          <a:bodyPr/>
          <a:lstStyle>
            <a:lvl1pPr algn="just"/>
          </a:lstStyle>
          <a:p>
            <a:pPr/>
            <a:r>
              <a:t> </a:t>
            </a:r>
          </a:p>
        </p:txBody>
      </p:sp>
      <p:pic>
        <p:nvPicPr>
          <p:cNvPr id="215" name="Picture 5" descr="Picture 5"/>
          <p:cNvPicPr>
            <a:picLocks noChangeAspect="1"/>
          </p:cNvPicPr>
          <p:nvPr/>
        </p:nvPicPr>
        <p:blipFill>
          <a:blip r:embed="rId2">
            <a:extLst/>
          </a:blip>
          <a:stretch>
            <a:fillRect/>
          </a:stretch>
        </p:blipFill>
        <p:spPr>
          <a:xfrm>
            <a:off x="2286000" y="1449471"/>
            <a:ext cx="4560124" cy="48768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Title 1"/>
          <p:cNvSpPr txBox="1"/>
          <p:nvPr>
            <p:ph type="title"/>
          </p:nvPr>
        </p:nvSpPr>
        <p:spPr>
          <a:xfrm>
            <a:off x="179511" y="128035"/>
            <a:ext cx="6048674" cy="780686"/>
          </a:xfrm>
          <a:prstGeom prst="rect">
            <a:avLst/>
          </a:prstGeom>
        </p:spPr>
        <p:txBody>
          <a:bodyPr/>
          <a:lstStyle/>
          <a:p>
            <a:pPr/>
            <a:r>
              <a:t>K8S: Objects</a:t>
            </a:r>
          </a:p>
        </p:txBody>
      </p:sp>
      <p:sp>
        <p:nvSpPr>
          <p:cNvPr id="219"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spcBef>
                <a:spcPts val="400"/>
              </a:spcBef>
              <a:defRPr i="1" sz="1800"/>
            </a:pPr>
            <a:r>
              <a:t>To get the pods list, please run the following on the master node:</a:t>
            </a:r>
          </a:p>
          <a:p>
            <a:pPr lvl="1" algn="l">
              <a:defRPr i="1" sz="1800"/>
            </a:pPr>
          </a:p>
          <a:p>
            <a:pPr lvl="1" algn="l">
              <a:spcBef>
                <a:spcPts val="400"/>
              </a:spcBef>
              <a:defRPr i="1" sz="1800"/>
            </a:pPr>
            <a:r>
              <a:t>&gt;kubectl get pods</a:t>
            </a:r>
          </a:p>
          <a:p>
            <a:pPr algn="l">
              <a:defRPr i="1" sz="1800"/>
            </a:pPr>
          </a:p>
          <a:p>
            <a:pPr algn="l">
              <a:spcBef>
                <a:spcPts val="400"/>
              </a:spcBef>
              <a:defRPr i="1" sz="1800"/>
            </a:pPr>
            <a:r>
              <a:t>We have already installed the test application there- Nexus repository manager, so the output should be like this:</a:t>
            </a:r>
          </a:p>
          <a:p>
            <a:pPr lvl="1" algn="l">
              <a:defRPr i="1" sz="1600"/>
            </a:pPr>
          </a:p>
          <a:p>
            <a:pPr lvl="1" algn="l">
              <a:defRPr i="1" sz="1600"/>
            </a:pPr>
          </a:p>
          <a:p>
            <a:pPr lvl="1" algn="l">
              <a:defRPr i="1" sz="1600"/>
            </a:pPr>
          </a:p>
          <a:p>
            <a:pPr lvl="1" algn="l">
              <a:defRPr i="1" sz="1600"/>
            </a:pPr>
          </a:p>
          <a:p>
            <a:pPr algn="l">
              <a:spcBef>
                <a:spcPts val="500"/>
              </a:spcBef>
              <a:defRPr sz="2400"/>
            </a:pPr>
            <a:br>
              <a:rPr i="1" sz="1600"/>
            </a:br>
            <a:endParaRPr sz="1200"/>
          </a:p>
          <a:p>
            <a:pPr algn="l">
              <a:spcBef>
                <a:spcPts val="400"/>
              </a:spcBef>
              <a:defRPr i="1" sz="1800"/>
            </a:pPr>
            <a:r>
              <a:t>*-please note, that the name ID part should differ per item:</a:t>
            </a:r>
          </a:p>
          <a:p>
            <a:pPr algn="l">
              <a:spcBef>
                <a:spcPts val="400"/>
              </a:spcBef>
              <a:defRPr i="1" sz="1800"/>
            </a:pPr>
            <a:r>
              <a:t>   </a:t>
            </a:r>
            <a:r>
              <a:rPr i="0"/>
              <a:t>edgy-grizzly-sonatype-nexus-6d6bf984f-stbxb</a:t>
            </a:r>
          </a:p>
        </p:txBody>
      </p:sp>
      <p:pic>
        <p:nvPicPr>
          <p:cNvPr id="220"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graphicFrame>
        <p:nvGraphicFramePr>
          <p:cNvPr id="221" name="Table 4"/>
          <p:cNvGraphicFramePr/>
          <p:nvPr/>
        </p:nvGraphicFramePr>
        <p:xfrm>
          <a:off x="386575" y="4191000"/>
          <a:ext cx="8439413" cy="9144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141563"/>
                <a:gridCol w="1093998"/>
                <a:gridCol w="994050"/>
                <a:gridCol w="1447800"/>
                <a:gridCol w="762000"/>
              </a:tblGrid>
              <a:tr h="457200">
                <a:tc>
                  <a:txBody>
                    <a:bodyPr/>
                    <a:lstStyle/>
                    <a:p>
                      <a:pPr algn="l" rtl="0">
                        <a:defRPr b="0" sz="1800">
                          <a:solidFill>
                            <a:srgbClr val="000000"/>
                          </a:solidFill>
                        </a:defRPr>
                      </a:pPr>
                      <a:r>
                        <a:rPr sz="1600"/>
                        <a:t>NAME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600"/>
                        <a:t>READY</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600"/>
                        <a:t>STATUS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600"/>
                        <a:t>RESTARTS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600"/>
                        <a:t>AGE</a:t>
                      </a:r>
                    </a:p>
                  </a:txBody>
                  <a:tcPr marL="45720" marR="45720" marT="45720" marB="45720" anchor="t" anchorCtr="0" horzOverflow="overflow">
                    <a:lnL w="12700">
                      <a:miter lim="400000"/>
                    </a:lnL>
                    <a:lnR w="12700">
                      <a:miter lim="400000"/>
                    </a:lnR>
                    <a:lnT w="12700">
                      <a:miter lim="400000"/>
                    </a:lnT>
                    <a:lnB w="12700">
                      <a:miter lim="400000"/>
                    </a:lnB>
                    <a:noFill/>
                  </a:tcPr>
                </a:tc>
              </a:tr>
              <a:tr h="457200">
                <a:tc>
                  <a:txBody>
                    <a:bodyPr/>
                    <a:lstStyle/>
                    <a:p>
                      <a:pPr algn="l" rtl="0">
                        <a:defRPr sz="1800"/>
                      </a:pPr>
                      <a:r>
                        <a:rPr sz="1600"/>
                        <a:t>edgy-grizzly-sonatype-nexus-6d6bf984f-stbxb</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600"/>
                        <a:t>1/1</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600"/>
                        <a:t>Running</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600"/>
                        <a:t>0</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600"/>
                        <a:t>25m</a:t>
                      </a: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Title 1"/>
          <p:cNvSpPr txBox="1"/>
          <p:nvPr>
            <p:ph type="title"/>
          </p:nvPr>
        </p:nvSpPr>
        <p:spPr>
          <a:xfrm>
            <a:off x="179511" y="128035"/>
            <a:ext cx="6048674" cy="780686"/>
          </a:xfrm>
          <a:prstGeom prst="rect">
            <a:avLst/>
          </a:prstGeom>
        </p:spPr>
        <p:txBody>
          <a:bodyPr/>
          <a:lstStyle/>
          <a:p>
            <a:pPr/>
            <a:r>
              <a:t>What is Kubernetes? </a:t>
            </a:r>
          </a:p>
        </p:txBody>
      </p:sp>
      <p:sp>
        <p:nvSpPr>
          <p:cNvPr id="142" name="Content Placeholder 2"/>
          <p:cNvSpPr txBox="1"/>
          <p:nvPr>
            <p:ph type="body" idx="1"/>
          </p:nvPr>
        </p:nvSpPr>
        <p:spPr>
          <a:xfrm>
            <a:off x="457200" y="1484783"/>
            <a:ext cx="8229600" cy="4896546"/>
          </a:xfrm>
          <a:prstGeom prst="rect">
            <a:avLst/>
          </a:prstGeom>
        </p:spPr>
        <p:txBody>
          <a:bodyPr/>
          <a:lstStyle>
            <a:lvl1pPr algn="just"/>
          </a:lstStyle>
          <a:p>
            <a:pPr/>
            <a:r>
              <a:t>Kubernetes is a portable, extensible open-source platform for managing containerized workloads and services, that facilitates both declarative configuration and automation. It has a large, rapidly growing ecosystem. Kubernetes services, support, and tools are widely available.</a:t>
            </a:r>
          </a:p>
        </p:txBody>
      </p:sp>
      <p:pic>
        <p:nvPicPr>
          <p:cNvPr id="143" name="Picture 3" descr="Picture 3"/>
          <p:cNvPicPr>
            <a:picLocks noChangeAspect="1"/>
          </p:cNvPicPr>
          <p:nvPr/>
        </p:nvPicPr>
        <p:blipFill>
          <a:blip r:embed="rId2">
            <a:extLst/>
          </a:blip>
          <a:stretch>
            <a:fillRect/>
          </a:stretch>
        </p:blipFill>
        <p:spPr>
          <a:xfrm>
            <a:off x="2438400" y="3657600"/>
            <a:ext cx="4267200" cy="2203938"/>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4" name="Title 1"/>
          <p:cNvSpPr txBox="1"/>
          <p:nvPr>
            <p:ph type="title"/>
          </p:nvPr>
        </p:nvSpPr>
        <p:spPr>
          <a:xfrm>
            <a:off x="179511" y="128035"/>
            <a:ext cx="6048674" cy="780686"/>
          </a:xfrm>
          <a:prstGeom prst="rect">
            <a:avLst/>
          </a:prstGeom>
        </p:spPr>
        <p:txBody>
          <a:bodyPr/>
          <a:lstStyle/>
          <a:p>
            <a:pPr/>
            <a:r>
              <a:t>K8S: Objects</a:t>
            </a:r>
          </a:p>
        </p:txBody>
      </p:sp>
      <p:sp>
        <p:nvSpPr>
          <p:cNvPr id="225" name="Content Placeholder 2"/>
          <p:cNvSpPr txBox="1"/>
          <p:nvPr>
            <p:ph type="body" idx="1"/>
          </p:nvPr>
        </p:nvSpPr>
        <p:spPr>
          <a:xfrm>
            <a:off x="457200" y="1484783"/>
            <a:ext cx="8229600" cy="4896546"/>
          </a:xfrm>
          <a:prstGeom prst="rect">
            <a:avLst/>
          </a:prstGeom>
        </p:spPr>
        <p:txBody>
          <a:bodyPr/>
          <a:lstStyle/>
          <a:p>
            <a:pPr algn="l" defTabSz="704087">
              <a:spcBef>
                <a:spcPts val="400"/>
              </a:spcBef>
              <a:defRPr sz="1848"/>
            </a:pPr>
            <a:r>
              <a:t>	</a:t>
            </a:r>
            <a:endParaRPr i="1" sz="1386"/>
          </a:p>
          <a:p>
            <a:pPr algn="l" defTabSz="704087">
              <a:spcBef>
                <a:spcPts val="300"/>
              </a:spcBef>
              <a:defRPr i="1" sz="1386"/>
            </a:pPr>
            <a:r>
              <a:t>To see the details about the object, please run:</a:t>
            </a:r>
          </a:p>
          <a:p>
            <a:pPr lvl="1" indent="352043" algn="l" defTabSz="704087">
              <a:spcBef>
                <a:spcPts val="400"/>
              </a:spcBef>
              <a:defRPr i="1" sz="1078"/>
            </a:pPr>
          </a:p>
          <a:p>
            <a:pPr lvl="1" indent="352043" algn="l" defTabSz="704087">
              <a:spcBef>
                <a:spcPts val="300"/>
              </a:spcBef>
              <a:defRPr i="1" sz="1386"/>
            </a:pPr>
            <a:r>
              <a:t>&gt;kubectl describe pod edgy-grizzly-sonatype-nexus-6d6bf984f-stbxb</a:t>
            </a:r>
          </a:p>
          <a:p>
            <a:pPr lvl="1" indent="352043" algn="l" defTabSz="704087">
              <a:spcBef>
                <a:spcPts val="400"/>
              </a:spcBef>
              <a:defRPr i="1" sz="1386"/>
            </a:pPr>
          </a:p>
          <a:p>
            <a:pPr algn="l" defTabSz="704087">
              <a:spcBef>
                <a:spcPts val="300"/>
              </a:spcBef>
              <a:defRPr i="1" sz="1386"/>
            </a:pPr>
            <a:r>
              <a:t>To see the object’s logs, please run:</a:t>
            </a:r>
          </a:p>
          <a:p>
            <a:pPr algn="l" defTabSz="704087">
              <a:spcBef>
                <a:spcPts val="400"/>
              </a:spcBef>
              <a:defRPr i="1" sz="924"/>
            </a:pPr>
          </a:p>
          <a:p>
            <a:pPr lvl="1" indent="352043" algn="l" defTabSz="704087">
              <a:spcBef>
                <a:spcPts val="300"/>
              </a:spcBef>
              <a:defRPr i="1" sz="1386"/>
            </a:pPr>
            <a:r>
              <a:t>&gt;kubectl logs edgy-grizzly-sonatype-nexus-6d6bf984f-stbxb</a:t>
            </a:r>
          </a:p>
          <a:p>
            <a:pPr lvl="1" indent="352043" algn="l" defTabSz="704087">
              <a:spcBef>
                <a:spcPts val="400"/>
              </a:spcBef>
              <a:defRPr i="1" sz="1386"/>
            </a:pPr>
          </a:p>
          <a:p>
            <a:pPr algn="l" defTabSz="704087">
              <a:spcBef>
                <a:spcPts val="300"/>
              </a:spcBef>
              <a:defRPr i="1" sz="1386"/>
            </a:pPr>
            <a:r>
              <a:t>To delete* the pod, please run:</a:t>
            </a:r>
          </a:p>
          <a:p>
            <a:pPr algn="l" defTabSz="704087">
              <a:spcBef>
                <a:spcPts val="400"/>
              </a:spcBef>
              <a:defRPr i="1" sz="924"/>
            </a:pPr>
          </a:p>
          <a:p>
            <a:pPr lvl="1" indent="352043" algn="l" defTabSz="704087">
              <a:spcBef>
                <a:spcPts val="300"/>
              </a:spcBef>
              <a:defRPr i="1" sz="1386"/>
            </a:pPr>
            <a:r>
              <a:t>&gt;kubectl delete pod edgy-grizzly-sonatype-nexus-6d6bf984f-stbxb</a:t>
            </a:r>
          </a:p>
          <a:p>
            <a:pPr lvl="1" indent="352043" algn="l" defTabSz="704087">
              <a:spcBef>
                <a:spcPts val="400"/>
              </a:spcBef>
              <a:defRPr i="1" sz="1386"/>
            </a:pPr>
          </a:p>
          <a:p>
            <a:pPr algn="l" defTabSz="704087">
              <a:spcBef>
                <a:spcPts val="200"/>
              </a:spcBef>
              <a:defRPr i="1" sz="1232"/>
            </a:pPr>
            <a:r>
              <a:t>*- no worries, the pod would be deleted, albeit the Replica set would start the other one with the new ID. Check this by kubectl get pods</a:t>
            </a:r>
          </a:p>
          <a:p>
            <a:pPr lvl="1" indent="352043" algn="l" defTabSz="704087">
              <a:spcBef>
                <a:spcPts val="400"/>
              </a:spcBef>
              <a:defRPr i="1" sz="1232"/>
            </a:pPr>
          </a:p>
          <a:p>
            <a:pPr lvl="1" indent="352043" algn="l" defTabSz="704087">
              <a:spcBef>
                <a:spcPts val="400"/>
              </a:spcBef>
              <a:defRPr i="1" sz="1232"/>
            </a:pPr>
          </a:p>
          <a:p>
            <a:pPr lvl="1" indent="352043" algn="l" defTabSz="704087">
              <a:spcBef>
                <a:spcPts val="400"/>
              </a:spcBef>
              <a:defRPr i="1" sz="1232"/>
            </a:pPr>
          </a:p>
          <a:p>
            <a:pPr algn="l" defTabSz="704087">
              <a:spcBef>
                <a:spcPts val="400"/>
              </a:spcBef>
              <a:defRPr sz="1848"/>
            </a:pPr>
            <a:br>
              <a:rPr i="1" sz="1232"/>
            </a:br>
          </a:p>
        </p:txBody>
      </p:sp>
      <p:pic>
        <p:nvPicPr>
          <p:cNvPr id="226"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Title 1"/>
          <p:cNvSpPr txBox="1"/>
          <p:nvPr>
            <p:ph type="title"/>
          </p:nvPr>
        </p:nvSpPr>
        <p:spPr>
          <a:xfrm>
            <a:off x="179511" y="128035"/>
            <a:ext cx="6048674" cy="780686"/>
          </a:xfrm>
          <a:prstGeom prst="rect">
            <a:avLst/>
          </a:prstGeom>
        </p:spPr>
        <p:txBody>
          <a:bodyPr/>
          <a:lstStyle/>
          <a:p>
            <a:pPr/>
            <a:r>
              <a:t>K8S: Objects</a:t>
            </a:r>
          </a:p>
        </p:txBody>
      </p:sp>
      <p:sp>
        <p:nvSpPr>
          <p:cNvPr id="230" name="Content Placeholder 2"/>
          <p:cNvSpPr txBox="1"/>
          <p:nvPr>
            <p:ph type="body" idx="1"/>
          </p:nvPr>
        </p:nvSpPr>
        <p:spPr>
          <a:xfrm>
            <a:off x="457200" y="1484783"/>
            <a:ext cx="8229600" cy="4896546"/>
          </a:xfrm>
          <a:prstGeom prst="rect">
            <a:avLst/>
          </a:prstGeom>
        </p:spPr>
        <p:txBody>
          <a:bodyPr/>
          <a:lstStyle/>
          <a:p>
            <a:pPr algn="just" defTabSz="905255">
              <a:spcBef>
                <a:spcPts val="500"/>
              </a:spcBef>
              <a:defRPr sz="2475"/>
            </a:pPr>
            <a:r>
              <a:t>On-disk files in a Container are ephemeral, which presents some problems for non-trivial applications when running in Containers. </a:t>
            </a:r>
          </a:p>
          <a:p>
            <a:pPr algn="just" defTabSz="905255">
              <a:spcBef>
                <a:spcPts val="500"/>
              </a:spcBef>
              <a:defRPr sz="2475"/>
            </a:pPr>
          </a:p>
          <a:p>
            <a:pPr marL="339471" indent="-339471" algn="just" defTabSz="905255">
              <a:spcBef>
                <a:spcPts val="500"/>
              </a:spcBef>
              <a:buSzPct val="100000"/>
              <a:buFont typeface="Arial"/>
              <a:buChar char="•"/>
              <a:defRPr sz="2475"/>
            </a:pPr>
            <a:r>
              <a:t>when a Container crashes, kubelet will restart it, but the files will be lost - the Container starts with a clean state. </a:t>
            </a:r>
          </a:p>
          <a:p>
            <a:pPr marL="339471" indent="-339471" algn="just" defTabSz="905255">
              <a:spcBef>
                <a:spcPts val="500"/>
              </a:spcBef>
              <a:buSzPct val="100000"/>
              <a:buFont typeface="Arial"/>
              <a:buChar char="•"/>
              <a:defRPr sz="2475"/>
            </a:pPr>
            <a:r>
              <a:t>when running Containers together in a Pod it is often necessary to share files between those Containers. </a:t>
            </a:r>
          </a:p>
          <a:p>
            <a:pPr algn="just" defTabSz="905255">
              <a:spcBef>
                <a:spcPts val="500"/>
              </a:spcBef>
              <a:defRPr sz="2475"/>
            </a:pPr>
          </a:p>
          <a:p>
            <a:pPr algn="just" defTabSz="905255">
              <a:spcBef>
                <a:spcPts val="500"/>
              </a:spcBef>
              <a:defRPr sz="2475"/>
            </a:pPr>
            <a:r>
              <a:t>The Kubernetes Volume abstraction solves both of these problems.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3" name="Title 1"/>
          <p:cNvSpPr txBox="1"/>
          <p:nvPr>
            <p:ph type="title"/>
          </p:nvPr>
        </p:nvSpPr>
        <p:spPr>
          <a:xfrm>
            <a:off x="179511" y="128035"/>
            <a:ext cx="6048674" cy="780686"/>
          </a:xfrm>
          <a:prstGeom prst="rect">
            <a:avLst/>
          </a:prstGeom>
        </p:spPr>
        <p:txBody>
          <a:bodyPr/>
          <a:lstStyle/>
          <a:p>
            <a:pPr/>
            <a:r>
              <a:t>K8S: Objects</a:t>
            </a:r>
          </a:p>
        </p:txBody>
      </p:sp>
      <p:sp>
        <p:nvSpPr>
          <p:cNvPr id="234" name="Content Placeholder 2"/>
          <p:cNvSpPr txBox="1"/>
          <p:nvPr>
            <p:ph type="body" idx="1"/>
          </p:nvPr>
        </p:nvSpPr>
        <p:spPr>
          <a:xfrm>
            <a:off x="457200" y="1484783"/>
            <a:ext cx="8229600" cy="4896546"/>
          </a:xfrm>
          <a:prstGeom prst="rect">
            <a:avLst/>
          </a:prstGeom>
        </p:spPr>
        <p:txBody>
          <a:bodyPr/>
          <a:lstStyle>
            <a:lvl1pPr algn="l"/>
          </a:lstStyle>
          <a:p>
            <a:pPr/>
            <a:r>
              <a:t>Kubernetes supports several types of Volumes:</a:t>
            </a:r>
          </a:p>
        </p:txBody>
      </p:sp>
      <p:sp>
        <p:nvSpPr>
          <p:cNvPr id="235" name="TextBox 3"/>
          <p:cNvSpPr txBox="1"/>
          <p:nvPr/>
        </p:nvSpPr>
        <p:spPr>
          <a:xfrm>
            <a:off x="1219200" y="2133599"/>
            <a:ext cx="6705600" cy="3970320"/>
          </a:xfrm>
          <a:prstGeom prst="rect">
            <a:avLst/>
          </a:prstGeom>
          <a:ln w="12700">
            <a:miter lim="400000"/>
          </a:ln>
          <a:extLst>
            <a:ext uri="{C572A759-6A51-4108-AA02-DFA0A04FC94B}">
              <ma14:wrappingTextBoxFlag xmlns:ma14="http://schemas.microsoft.com/office/mac/drawingml/2011/main" val="1"/>
            </a:ext>
          </a:extLst>
        </p:spPr>
        <p:txBody>
          <a:bodyPr lIns="45719" rIns="45719" numCol="2"/>
          <a:lstStyle/>
          <a:p>
            <a:pPr marL="285750" indent="-285750" rtl="0">
              <a:buSzPct val="100000"/>
              <a:buFont typeface="Arial"/>
              <a:buChar char="•"/>
              <a:defRPr>
                <a:latin typeface="Calibri Light"/>
                <a:ea typeface="Calibri Light"/>
                <a:cs typeface="Calibri Light"/>
                <a:sym typeface="Calibri Light"/>
              </a:defRPr>
            </a:pPr>
            <a:r>
              <a:t>awsElasticBlockStore</a:t>
            </a:r>
          </a:p>
          <a:p>
            <a:pPr marL="285750" indent="-285750" rtl="0">
              <a:buSzPct val="100000"/>
              <a:buFont typeface="Arial"/>
              <a:buChar char="•"/>
              <a:defRPr>
                <a:latin typeface="Calibri Light"/>
                <a:ea typeface="Calibri Light"/>
                <a:cs typeface="Calibri Light"/>
                <a:sym typeface="Calibri Light"/>
              </a:defRPr>
            </a:pPr>
            <a:r>
              <a:t>azureDisk</a:t>
            </a:r>
          </a:p>
          <a:p>
            <a:pPr marL="285750" indent="-285750" rtl="0">
              <a:buSzPct val="100000"/>
              <a:buFont typeface="Arial"/>
              <a:buChar char="•"/>
              <a:defRPr>
                <a:latin typeface="Calibri Light"/>
                <a:ea typeface="Calibri Light"/>
                <a:cs typeface="Calibri Light"/>
                <a:sym typeface="Calibri Light"/>
              </a:defRPr>
            </a:pPr>
            <a:r>
              <a:t>azureFile</a:t>
            </a:r>
          </a:p>
          <a:p>
            <a:pPr marL="285750" indent="-285750" rtl="0">
              <a:buSzPct val="100000"/>
              <a:buFont typeface="Arial"/>
              <a:buChar char="•"/>
              <a:defRPr>
                <a:latin typeface="Calibri Light"/>
                <a:ea typeface="Calibri Light"/>
                <a:cs typeface="Calibri Light"/>
                <a:sym typeface="Calibri Light"/>
              </a:defRPr>
            </a:pPr>
            <a:r>
              <a:t>cephfs</a:t>
            </a:r>
          </a:p>
          <a:p>
            <a:pPr marL="285750" indent="-285750" rtl="0">
              <a:buSzPct val="100000"/>
              <a:buFont typeface="Arial"/>
              <a:buChar char="•"/>
              <a:defRPr>
                <a:latin typeface="Calibri Light"/>
                <a:ea typeface="Calibri Light"/>
                <a:cs typeface="Calibri Light"/>
                <a:sym typeface="Calibri Light"/>
              </a:defRPr>
            </a:pPr>
            <a:r>
              <a:t>configMap</a:t>
            </a:r>
          </a:p>
          <a:p>
            <a:pPr marL="285750" indent="-285750" rtl="0">
              <a:buSzPct val="100000"/>
              <a:buFont typeface="Arial"/>
              <a:buChar char="•"/>
              <a:defRPr>
                <a:latin typeface="Calibri Light"/>
                <a:ea typeface="Calibri Light"/>
                <a:cs typeface="Calibri Light"/>
                <a:sym typeface="Calibri Light"/>
              </a:defRPr>
            </a:pPr>
            <a:r>
              <a:t>csi</a:t>
            </a:r>
          </a:p>
          <a:p>
            <a:pPr marL="285750" indent="-285750" rtl="0">
              <a:buSzPct val="100000"/>
              <a:buFont typeface="Arial"/>
              <a:buChar char="•"/>
              <a:defRPr>
                <a:latin typeface="Calibri Light"/>
                <a:ea typeface="Calibri Light"/>
                <a:cs typeface="Calibri Light"/>
                <a:sym typeface="Calibri Light"/>
              </a:defRPr>
            </a:pPr>
            <a:r>
              <a:t>downwardAPI</a:t>
            </a:r>
          </a:p>
          <a:p>
            <a:pPr marL="285750" indent="-285750" rtl="0">
              <a:buSzPct val="100000"/>
              <a:buFont typeface="Arial"/>
              <a:buChar char="•"/>
              <a:defRPr>
                <a:latin typeface="Calibri Light"/>
                <a:ea typeface="Calibri Light"/>
                <a:cs typeface="Calibri Light"/>
                <a:sym typeface="Calibri Light"/>
              </a:defRPr>
            </a:pPr>
            <a:r>
              <a:t>emptyDir</a:t>
            </a:r>
          </a:p>
          <a:p>
            <a:pPr marL="285750" indent="-285750" rtl="0">
              <a:buSzPct val="100000"/>
              <a:buFont typeface="Arial"/>
              <a:buChar char="•"/>
              <a:defRPr>
                <a:latin typeface="Calibri Light"/>
                <a:ea typeface="Calibri Light"/>
                <a:cs typeface="Calibri Light"/>
                <a:sym typeface="Calibri Light"/>
              </a:defRPr>
            </a:pPr>
            <a:r>
              <a:t>fc (fibre channel)</a:t>
            </a:r>
          </a:p>
          <a:p>
            <a:pPr marL="285750" indent="-285750" rtl="0">
              <a:buSzPct val="100000"/>
              <a:buFont typeface="Arial"/>
              <a:buChar char="•"/>
              <a:defRPr>
                <a:latin typeface="Calibri Light"/>
                <a:ea typeface="Calibri Light"/>
                <a:cs typeface="Calibri Light"/>
                <a:sym typeface="Calibri Light"/>
              </a:defRPr>
            </a:pPr>
            <a:r>
              <a:t>flocker</a:t>
            </a:r>
          </a:p>
          <a:p>
            <a:pPr marL="285750" indent="-285750" rtl="0">
              <a:buSzPct val="100000"/>
              <a:buFont typeface="Arial"/>
              <a:buChar char="•"/>
              <a:defRPr>
                <a:latin typeface="Calibri Light"/>
                <a:ea typeface="Calibri Light"/>
                <a:cs typeface="Calibri Light"/>
                <a:sym typeface="Calibri Light"/>
              </a:defRPr>
            </a:pPr>
            <a:r>
              <a:t>gcePersistentDisk</a:t>
            </a:r>
          </a:p>
          <a:p>
            <a:pPr marL="285750" indent="-285750" rtl="0">
              <a:buSzPct val="100000"/>
              <a:buFont typeface="Arial"/>
              <a:buChar char="•"/>
              <a:defRPr>
                <a:latin typeface="Calibri Light"/>
                <a:ea typeface="Calibri Light"/>
                <a:cs typeface="Calibri Light"/>
                <a:sym typeface="Calibri Light"/>
              </a:defRPr>
            </a:pPr>
            <a:r>
              <a:t>gitRepo (deprecated)</a:t>
            </a:r>
          </a:p>
          <a:p>
            <a:pPr marL="285750" indent="-285750" rtl="0">
              <a:buSzPct val="100000"/>
              <a:buFont typeface="Arial"/>
              <a:buChar char="•"/>
              <a:defRPr>
                <a:latin typeface="Calibri Light"/>
                <a:ea typeface="Calibri Light"/>
                <a:cs typeface="Calibri Light"/>
                <a:sym typeface="Calibri Light"/>
              </a:defRPr>
            </a:pPr>
            <a:r>
              <a:t>glusterfs</a:t>
            </a:r>
          </a:p>
          <a:p>
            <a:pPr marL="285750" indent="-285750" rtl="0">
              <a:buSzPct val="100000"/>
              <a:buFont typeface="Arial"/>
              <a:buChar char="•"/>
              <a:defRPr>
                <a:latin typeface="Calibri Light"/>
                <a:ea typeface="Calibri Light"/>
                <a:cs typeface="Calibri Light"/>
                <a:sym typeface="Calibri Light"/>
              </a:defRPr>
            </a:pPr>
            <a:r>
              <a:t>hostPath</a:t>
            </a:r>
          </a:p>
          <a:p>
            <a:pPr marL="285750" indent="-285750" rtl="0">
              <a:buSzPct val="100000"/>
              <a:buFont typeface="Arial"/>
              <a:buChar char="•"/>
              <a:defRPr>
                <a:latin typeface="Calibri Light"/>
                <a:ea typeface="Calibri Light"/>
                <a:cs typeface="Calibri Light"/>
                <a:sym typeface="Calibri Light"/>
              </a:defRPr>
            </a:pPr>
            <a:r>
              <a:t>iscsi</a:t>
            </a:r>
          </a:p>
          <a:p>
            <a:pPr marL="285750" indent="-285750" rtl="0">
              <a:buSzPct val="100000"/>
              <a:buFont typeface="Arial"/>
              <a:buChar char="•"/>
              <a:defRPr>
                <a:latin typeface="Calibri Light"/>
                <a:ea typeface="Calibri Light"/>
                <a:cs typeface="Calibri Light"/>
                <a:sym typeface="Calibri Light"/>
              </a:defRPr>
            </a:pPr>
            <a:r>
              <a:t>local</a:t>
            </a:r>
          </a:p>
          <a:p>
            <a:pPr marL="285750" indent="-285750" rtl="0">
              <a:buSzPct val="100000"/>
              <a:buFont typeface="Arial"/>
              <a:buChar char="•"/>
              <a:defRPr>
                <a:latin typeface="Calibri Light"/>
                <a:ea typeface="Calibri Light"/>
                <a:cs typeface="Calibri Light"/>
                <a:sym typeface="Calibri Light"/>
              </a:defRPr>
            </a:pPr>
            <a:r>
              <a:t>nfs</a:t>
            </a:r>
          </a:p>
          <a:p>
            <a:pPr marL="285750" indent="-285750" rtl="0">
              <a:buSzPct val="100000"/>
              <a:buFont typeface="Arial"/>
              <a:buChar char="•"/>
              <a:defRPr>
                <a:latin typeface="Calibri Light"/>
                <a:ea typeface="Calibri Light"/>
                <a:cs typeface="Calibri Light"/>
                <a:sym typeface="Calibri Light"/>
              </a:defRPr>
            </a:pPr>
            <a:r>
              <a:t>persistentVolumeClaim</a:t>
            </a:r>
          </a:p>
          <a:p>
            <a:pPr marL="285750" indent="-285750" rtl="0">
              <a:buSzPct val="100000"/>
              <a:buFont typeface="Arial"/>
              <a:buChar char="•"/>
              <a:defRPr>
                <a:latin typeface="Calibri Light"/>
                <a:ea typeface="Calibri Light"/>
                <a:cs typeface="Calibri Light"/>
                <a:sym typeface="Calibri Light"/>
              </a:defRPr>
            </a:pPr>
            <a:r>
              <a:t>projected</a:t>
            </a:r>
          </a:p>
          <a:p>
            <a:pPr marL="285750" indent="-285750" rtl="0">
              <a:buSzPct val="100000"/>
              <a:buFont typeface="Arial"/>
              <a:buChar char="•"/>
              <a:defRPr>
                <a:latin typeface="Calibri Light"/>
                <a:ea typeface="Calibri Light"/>
                <a:cs typeface="Calibri Light"/>
                <a:sym typeface="Calibri Light"/>
              </a:defRPr>
            </a:pPr>
            <a:r>
              <a:t>portworxVolume</a:t>
            </a:r>
          </a:p>
          <a:p>
            <a:pPr marL="285750" indent="-285750" rtl="0">
              <a:buSzPct val="100000"/>
              <a:buFont typeface="Arial"/>
              <a:buChar char="•"/>
              <a:defRPr>
                <a:latin typeface="Calibri Light"/>
                <a:ea typeface="Calibri Light"/>
                <a:cs typeface="Calibri Light"/>
                <a:sym typeface="Calibri Light"/>
              </a:defRPr>
            </a:pPr>
            <a:r>
              <a:t>quobyte</a:t>
            </a:r>
          </a:p>
          <a:p>
            <a:pPr marL="285750" indent="-285750" rtl="0">
              <a:buSzPct val="100000"/>
              <a:buFont typeface="Arial"/>
              <a:buChar char="•"/>
              <a:defRPr>
                <a:latin typeface="Calibri Light"/>
                <a:ea typeface="Calibri Light"/>
                <a:cs typeface="Calibri Light"/>
                <a:sym typeface="Calibri Light"/>
              </a:defRPr>
            </a:pPr>
            <a:r>
              <a:t>rbd</a:t>
            </a:r>
          </a:p>
          <a:p>
            <a:pPr marL="285750" indent="-285750" rtl="0">
              <a:buSzPct val="100000"/>
              <a:buFont typeface="Arial"/>
              <a:buChar char="•"/>
              <a:defRPr>
                <a:latin typeface="Calibri Light"/>
                <a:ea typeface="Calibri Light"/>
                <a:cs typeface="Calibri Light"/>
                <a:sym typeface="Calibri Light"/>
              </a:defRPr>
            </a:pPr>
            <a:r>
              <a:t>scaleIO</a:t>
            </a:r>
          </a:p>
          <a:p>
            <a:pPr marL="285750" indent="-285750" rtl="0">
              <a:buSzPct val="100000"/>
              <a:buFont typeface="Arial"/>
              <a:buChar char="•"/>
              <a:defRPr>
                <a:latin typeface="Calibri Light"/>
                <a:ea typeface="Calibri Light"/>
                <a:cs typeface="Calibri Light"/>
                <a:sym typeface="Calibri Light"/>
              </a:defRPr>
            </a:pPr>
            <a:r>
              <a:t>secret</a:t>
            </a:r>
          </a:p>
          <a:p>
            <a:pPr marL="285750" indent="-285750" rtl="0">
              <a:buSzPct val="100000"/>
              <a:buFont typeface="Arial"/>
              <a:buChar char="•"/>
              <a:defRPr>
                <a:latin typeface="Calibri Light"/>
                <a:ea typeface="Calibri Light"/>
                <a:cs typeface="Calibri Light"/>
                <a:sym typeface="Calibri Light"/>
              </a:defRPr>
            </a:pPr>
            <a:r>
              <a:t>storageos</a:t>
            </a:r>
          </a:p>
          <a:p>
            <a:pPr marL="285750" indent="-285750" rtl="0">
              <a:buSzPct val="100000"/>
              <a:buFont typeface="Arial"/>
              <a:buChar char="•"/>
              <a:defRPr>
                <a:latin typeface="Calibri Light"/>
                <a:ea typeface="Calibri Light"/>
                <a:cs typeface="Calibri Light"/>
                <a:sym typeface="Calibri Light"/>
              </a:defRPr>
            </a:pPr>
            <a:r>
              <a:t>vsphereVolume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8" name="Title 1"/>
          <p:cNvSpPr txBox="1"/>
          <p:nvPr>
            <p:ph type="title"/>
          </p:nvPr>
        </p:nvSpPr>
        <p:spPr>
          <a:xfrm>
            <a:off x="179511" y="128035"/>
            <a:ext cx="6048674" cy="780686"/>
          </a:xfrm>
          <a:prstGeom prst="rect">
            <a:avLst/>
          </a:prstGeom>
        </p:spPr>
        <p:txBody>
          <a:bodyPr/>
          <a:lstStyle/>
          <a:p>
            <a:pPr/>
            <a:r>
              <a:t>K8S: Objects</a:t>
            </a:r>
          </a:p>
        </p:txBody>
      </p:sp>
      <p:sp>
        <p:nvSpPr>
          <p:cNvPr id="239" name="Content Placeholder 2"/>
          <p:cNvSpPr txBox="1"/>
          <p:nvPr>
            <p:ph type="body" idx="1"/>
          </p:nvPr>
        </p:nvSpPr>
        <p:spPr>
          <a:xfrm>
            <a:off x="457200" y="1484783"/>
            <a:ext cx="8229600" cy="4896546"/>
          </a:xfrm>
          <a:prstGeom prst="rect">
            <a:avLst/>
          </a:prstGeom>
        </p:spPr>
        <p:txBody>
          <a:bodyPr/>
          <a:lstStyle/>
          <a:p>
            <a:pPr algn="l"/>
            <a:r>
              <a:t>Let’s elaborate some of them:</a:t>
            </a:r>
          </a:p>
          <a:p>
            <a:pPr algn="just"/>
            <a:r>
              <a:t> </a:t>
            </a:r>
          </a:p>
          <a:p>
            <a:pPr algn="just"/>
            <a:r>
              <a:t>ConfigMap volume- resource provides a way to inject configuration data into Pods. The data stored in a ConfigMap object can be referenced in a volume of type configMap and then consumed by containerized applications running in a Pod. </a:t>
            </a:r>
          </a:p>
          <a:p>
            <a:pPr algn="just"/>
            <a:r>
              <a:t>Basically, the ConfigMap mechanism stores the alias mapping for the parameters to keep containerized applications portable.</a:t>
            </a:r>
          </a:p>
          <a:p>
            <a:pPr algn="just"/>
            <a:r>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Title 1"/>
          <p:cNvSpPr txBox="1"/>
          <p:nvPr>
            <p:ph type="title"/>
          </p:nvPr>
        </p:nvSpPr>
        <p:spPr>
          <a:xfrm>
            <a:off x="179511" y="128035"/>
            <a:ext cx="6048674" cy="780686"/>
          </a:xfrm>
          <a:prstGeom prst="rect">
            <a:avLst/>
          </a:prstGeom>
        </p:spPr>
        <p:txBody>
          <a:bodyPr/>
          <a:lstStyle/>
          <a:p>
            <a:pPr/>
            <a:r>
              <a:t>K8S: Objects</a:t>
            </a:r>
          </a:p>
        </p:txBody>
      </p:sp>
      <p:sp>
        <p:nvSpPr>
          <p:cNvPr id="243" name="Content Placeholder 2"/>
          <p:cNvSpPr txBox="1"/>
          <p:nvPr>
            <p:ph type="body" idx="1"/>
          </p:nvPr>
        </p:nvSpPr>
        <p:spPr>
          <a:xfrm>
            <a:off x="457200" y="1484783"/>
            <a:ext cx="8229600" cy="4896546"/>
          </a:xfrm>
          <a:prstGeom prst="rect">
            <a:avLst/>
          </a:prstGeom>
        </p:spPr>
        <p:txBody>
          <a:bodyPr/>
          <a:lstStyle/>
          <a:p>
            <a:pPr algn="just"/>
          </a:p>
          <a:p>
            <a:pPr algn="just"/>
          </a:p>
          <a:p>
            <a:pPr algn="just"/>
            <a:r>
              <a:t>A Secret volume is used to pass sensitive information, such as passwords, to Pods. You can store secrets in the Kubernetes API and mount them as files for use by Pods without coupling to Kubernetes directly. secret volumes are backed by tmpfs (a RAM-backed filesystem) so they are never written to non-volatile storage.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6" name="Title 1"/>
          <p:cNvSpPr txBox="1"/>
          <p:nvPr>
            <p:ph type="title"/>
          </p:nvPr>
        </p:nvSpPr>
        <p:spPr>
          <a:xfrm>
            <a:off x="179511" y="128035"/>
            <a:ext cx="6048674" cy="780686"/>
          </a:xfrm>
          <a:prstGeom prst="rect">
            <a:avLst/>
          </a:prstGeom>
        </p:spPr>
        <p:txBody>
          <a:bodyPr/>
          <a:lstStyle/>
          <a:p>
            <a:pPr/>
            <a:r>
              <a:t>K8S: Objects</a:t>
            </a:r>
          </a:p>
        </p:txBody>
      </p:sp>
      <p:sp>
        <p:nvSpPr>
          <p:cNvPr id="247" name="Content Placeholder 2"/>
          <p:cNvSpPr txBox="1"/>
          <p:nvPr>
            <p:ph type="body" idx="1"/>
          </p:nvPr>
        </p:nvSpPr>
        <p:spPr>
          <a:xfrm>
            <a:off x="457200" y="1484783"/>
            <a:ext cx="8229600" cy="4896546"/>
          </a:xfrm>
          <a:prstGeom prst="rect">
            <a:avLst/>
          </a:prstGeom>
        </p:spPr>
        <p:txBody>
          <a:bodyPr/>
          <a:lstStyle/>
          <a:p>
            <a:pPr algn="just"/>
          </a:p>
          <a:p>
            <a:pPr algn="just"/>
          </a:p>
          <a:p>
            <a:pPr algn="just"/>
            <a:r>
              <a:t>A PersistentVolumeClaim volume is used to mount a PersistentVolume into a Pod. PersistentVolumes are a way for users to “claim” durable storage (such as a GCE PersistentDisk or an iSCSI volume) without knowing the details of the particular cloud environment. Basically it’s like a shortcut to the external provider.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0" name="Title 1"/>
          <p:cNvSpPr txBox="1"/>
          <p:nvPr>
            <p:ph type="title"/>
          </p:nvPr>
        </p:nvSpPr>
        <p:spPr>
          <a:xfrm>
            <a:off x="179511" y="128035"/>
            <a:ext cx="6048674" cy="780686"/>
          </a:xfrm>
          <a:prstGeom prst="rect">
            <a:avLst/>
          </a:prstGeom>
        </p:spPr>
        <p:txBody>
          <a:bodyPr/>
          <a:lstStyle/>
          <a:p>
            <a:pPr/>
            <a:r>
              <a:t>K8S: Objects</a:t>
            </a:r>
          </a:p>
        </p:txBody>
      </p:sp>
      <p:sp>
        <p:nvSpPr>
          <p:cNvPr id="251" name="Content Placeholder 2"/>
          <p:cNvSpPr txBox="1"/>
          <p:nvPr>
            <p:ph type="body" idx="1"/>
          </p:nvPr>
        </p:nvSpPr>
        <p:spPr>
          <a:xfrm>
            <a:off x="457200" y="1484783"/>
            <a:ext cx="8229600" cy="4896546"/>
          </a:xfrm>
          <a:prstGeom prst="rect">
            <a:avLst/>
          </a:prstGeom>
        </p:spPr>
        <p:txBody>
          <a:bodyPr/>
          <a:lstStyle/>
          <a:p>
            <a:pPr algn="just"/>
          </a:p>
          <a:p>
            <a:pPr algn="just"/>
          </a:p>
          <a:p>
            <a:pPr algn="just"/>
            <a:r>
              <a:t>An NFS volume allows an existing NFS (Network File System) share to be mounted into your Pod. The contents of an nfs volume are preserved and the volume is merely unmounted when the pod is removed. This means that an NFS volume can be pre-populated with data, and that data can be “handed off” between Pods. NFS can be mounted by multiple writers simultaneously.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4" name="Title 1"/>
          <p:cNvSpPr txBox="1"/>
          <p:nvPr>
            <p:ph type="title"/>
          </p:nvPr>
        </p:nvSpPr>
        <p:spPr>
          <a:xfrm>
            <a:off x="179511" y="128035"/>
            <a:ext cx="6048674" cy="780686"/>
          </a:xfrm>
          <a:prstGeom prst="rect">
            <a:avLst/>
          </a:prstGeom>
        </p:spPr>
        <p:txBody>
          <a:bodyPr/>
          <a:lstStyle/>
          <a:p>
            <a:pPr/>
            <a:r>
              <a:t>K8S: Objects</a:t>
            </a:r>
          </a:p>
        </p:txBody>
      </p:sp>
      <p:sp>
        <p:nvSpPr>
          <p:cNvPr id="255" name="Content Placeholder 2"/>
          <p:cNvSpPr txBox="1"/>
          <p:nvPr>
            <p:ph type="body" idx="1"/>
          </p:nvPr>
        </p:nvSpPr>
        <p:spPr>
          <a:xfrm>
            <a:off x="457200" y="1484783"/>
            <a:ext cx="8229600" cy="4896546"/>
          </a:xfrm>
          <a:prstGeom prst="rect">
            <a:avLst/>
          </a:prstGeom>
        </p:spPr>
        <p:txBody>
          <a:bodyPr/>
          <a:lstStyle/>
          <a:p>
            <a:pPr algn="l" defTabSz="630936">
              <a:spcBef>
                <a:spcPts val="400"/>
              </a:spcBef>
              <a:defRPr sz="1656"/>
            </a:pPr>
            <a:r>
              <a:t>	</a:t>
            </a:r>
            <a:endParaRPr i="1" sz="1242"/>
          </a:p>
          <a:p>
            <a:pPr algn="l" defTabSz="630936">
              <a:spcBef>
                <a:spcPts val="200"/>
              </a:spcBef>
              <a:defRPr i="1" sz="1242"/>
            </a:pPr>
            <a:r>
              <a:t>To get the pod’s volume information, please run:</a:t>
            </a:r>
          </a:p>
          <a:p>
            <a:pPr lvl="1" indent="315468" algn="l" defTabSz="630936">
              <a:spcBef>
                <a:spcPts val="400"/>
              </a:spcBef>
              <a:defRPr i="1" sz="966"/>
            </a:pPr>
          </a:p>
          <a:p>
            <a:pPr lvl="1" indent="315468" algn="l" defTabSz="630936">
              <a:spcBef>
                <a:spcPts val="200"/>
              </a:spcBef>
              <a:defRPr i="1" sz="1242"/>
            </a:pPr>
            <a:r>
              <a:t>&gt;kubectl describe pod edgy-grizzly-sonatype-nexus-6d6bf984f-stbxb</a:t>
            </a:r>
          </a:p>
          <a:p>
            <a:pPr lvl="1" indent="315468" algn="l" defTabSz="630936">
              <a:spcBef>
                <a:spcPts val="400"/>
              </a:spcBef>
              <a:defRPr i="1" sz="1242"/>
            </a:pPr>
          </a:p>
          <a:p>
            <a:pPr algn="l" defTabSz="630936">
              <a:spcBef>
                <a:spcPts val="200"/>
              </a:spcBef>
              <a:defRPr i="1" sz="1242"/>
            </a:pPr>
            <a:r>
              <a:t>And see the “Volumes” section:</a:t>
            </a:r>
          </a:p>
          <a:p>
            <a:pPr lvl="1" indent="315468" algn="l" defTabSz="630936">
              <a:spcBef>
                <a:spcPts val="200"/>
              </a:spcBef>
              <a:defRPr sz="966"/>
            </a:pPr>
            <a:r>
              <a:t>…</a:t>
            </a:r>
          </a:p>
          <a:p>
            <a:pPr lvl="1" indent="315468" algn="l" defTabSz="630936">
              <a:spcBef>
                <a:spcPts val="200"/>
              </a:spcBef>
              <a:defRPr sz="966"/>
            </a:pPr>
            <a:r>
              <a:t>Volumes:</a:t>
            </a:r>
          </a:p>
          <a:p>
            <a:pPr lvl="1" indent="315468" algn="l" defTabSz="630936">
              <a:spcBef>
                <a:spcPts val="200"/>
              </a:spcBef>
              <a:defRPr sz="966"/>
            </a:pPr>
            <a:r>
              <a:t>  nexus-data-volume:</a:t>
            </a:r>
          </a:p>
          <a:p>
            <a:pPr lvl="1" indent="315468" algn="l" defTabSz="630936">
              <a:spcBef>
                <a:spcPts val="200"/>
              </a:spcBef>
              <a:defRPr sz="966"/>
            </a:pPr>
            <a:r>
              <a:t>    Type:       PersistentVolumeClaim (a reference to a PersistentVolumeClaim in the same namespace)</a:t>
            </a:r>
          </a:p>
          <a:p>
            <a:pPr lvl="1" indent="315468" algn="l" defTabSz="630936">
              <a:spcBef>
                <a:spcPts val="200"/>
              </a:spcBef>
              <a:defRPr sz="966"/>
            </a:pPr>
            <a:r>
              <a:t>    ClaimName:  edgy-grizzly-sonatype-nexus</a:t>
            </a:r>
          </a:p>
          <a:p>
            <a:pPr lvl="1" indent="315468" algn="l" defTabSz="630936">
              <a:spcBef>
                <a:spcPts val="200"/>
              </a:spcBef>
              <a:defRPr sz="966"/>
            </a:pPr>
            <a:r>
              <a:t>    ReadOnly:   false</a:t>
            </a:r>
          </a:p>
          <a:p>
            <a:pPr lvl="1" indent="315468" algn="l" defTabSz="630936">
              <a:spcBef>
                <a:spcPts val="200"/>
              </a:spcBef>
              <a:defRPr sz="966"/>
            </a:pPr>
            <a:r>
              <a:t>  default-token-7gr5x:</a:t>
            </a:r>
          </a:p>
          <a:p>
            <a:pPr lvl="1" indent="315468" algn="l" defTabSz="630936">
              <a:spcBef>
                <a:spcPts val="200"/>
              </a:spcBef>
              <a:defRPr sz="966"/>
            </a:pPr>
            <a:r>
              <a:t>    Type:        Secret (a volume populated by a Secret)</a:t>
            </a:r>
          </a:p>
          <a:p>
            <a:pPr lvl="1" indent="315468" algn="l" defTabSz="630936">
              <a:spcBef>
                <a:spcPts val="200"/>
              </a:spcBef>
              <a:defRPr sz="966"/>
            </a:pPr>
            <a:r>
              <a:t>    SecretName:  default-token-7gr5x</a:t>
            </a:r>
          </a:p>
          <a:p>
            <a:pPr lvl="1" indent="315468" algn="l" defTabSz="630936">
              <a:spcBef>
                <a:spcPts val="200"/>
              </a:spcBef>
              <a:defRPr sz="966"/>
            </a:pPr>
            <a:r>
              <a:t>    Optional:    false</a:t>
            </a:r>
          </a:p>
          <a:p>
            <a:pPr lvl="1" indent="315468" algn="l" defTabSz="630936">
              <a:spcBef>
                <a:spcPts val="200"/>
              </a:spcBef>
              <a:defRPr sz="966"/>
            </a:pPr>
            <a:r>
              <a:t>…</a:t>
            </a:r>
          </a:p>
          <a:p>
            <a:pPr algn="l" defTabSz="630936">
              <a:spcBef>
                <a:spcPts val="400"/>
              </a:spcBef>
              <a:defRPr i="1" sz="1242"/>
            </a:pPr>
          </a:p>
          <a:p>
            <a:pPr algn="l" defTabSz="630936">
              <a:spcBef>
                <a:spcPts val="400"/>
              </a:spcBef>
              <a:defRPr i="1" sz="828"/>
            </a:pPr>
          </a:p>
          <a:p>
            <a:pPr lvl="1" indent="315468" algn="l" defTabSz="630936">
              <a:spcBef>
                <a:spcPts val="400"/>
              </a:spcBef>
              <a:defRPr i="1" sz="1104"/>
            </a:pPr>
          </a:p>
          <a:p>
            <a:pPr lvl="1" indent="315468" algn="l" defTabSz="630936">
              <a:spcBef>
                <a:spcPts val="400"/>
              </a:spcBef>
              <a:defRPr i="1" sz="1104"/>
            </a:pPr>
          </a:p>
          <a:p>
            <a:pPr lvl="1" indent="315468" algn="l" defTabSz="630936">
              <a:spcBef>
                <a:spcPts val="400"/>
              </a:spcBef>
              <a:defRPr i="1" sz="1104"/>
            </a:pPr>
          </a:p>
          <a:p>
            <a:pPr algn="l" defTabSz="630936">
              <a:spcBef>
                <a:spcPts val="300"/>
              </a:spcBef>
              <a:defRPr sz="1656"/>
            </a:pPr>
            <a:br>
              <a:rPr i="1" sz="1104"/>
            </a:br>
          </a:p>
        </p:txBody>
      </p:sp>
      <p:pic>
        <p:nvPicPr>
          <p:cNvPr id="256"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Title 1"/>
          <p:cNvSpPr txBox="1"/>
          <p:nvPr>
            <p:ph type="title"/>
          </p:nvPr>
        </p:nvSpPr>
        <p:spPr>
          <a:xfrm>
            <a:off x="179511" y="128035"/>
            <a:ext cx="6048674" cy="780686"/>
          </a:xfrm>
          <a:prstGeom prst="rect">
            <a:avLst/>
          </a:prstGeom>
        </p:spPr>
        <p:txBody>
          <a:bodyPr/>
          <a:lstStyle/>
          <a:p>
            <a:pPr/>
            <a:r>
              <a:t>K8S: Objects</a:t>
            </a:r>
          </a:p>
        </p:txBody>
      </p:sp>
      <p:sp>
        <p:nvSpPr>
          <p:cNvPr id="260"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spcBef>
                <a:spcPts val="400"/>
              </a:spcBef>
              <a:defRPr i="1" sz="1800"/>
            </a:pPr>
            <a:r>
              <a:t>Let’s elaborate the volumes, please run:</a:t>
            </a:r>
          </a:p>
          <a:p>
            <a:pPr lvl="1" algn="l">
              <a:defRPr i="1" sz="1400"/>
            </a:pPr>
          </a:p>
          <a:p>
            <a:pPr lvl="1" algn="l">
              <a:spcBef>
                <a:spcPts val="400"/>
              </a:spcBef>
              <a:defRPr i="1" sz="1800"/>
            </a:pPr>
            <a:r>
              <a:t>&gt;kubectl get pvc</a:t>
            </a:r>
          </a:p>
          <a:p>
            <a:pPr lvl="1" algn="l">
              <a:spcBef>
                <a:spcPts val="400"/>
              </a:spcBef>
              <a:defRPr i="1" sz="1800"/>
            </a:pPr>
            <a:r>
              <a:t>#For the PersistentVolumeClaim</a:t>
            </a:r>
          </a:p>
          <a:p>
            <a:pPr lvl="1" algn="l">
              <a:defRPr i="1" sz="1800"/>
            </a:pPr>
          </a:p>
          <a:p>
            <a:pPr lvl="1" algn="l">
              <a:defRPr i="1" sz="1800"/>
            </a:pPr>
          </a:p>
          <a:p>
            <a:pPr lvl="1" algn="l">
              <a:defRPr i="1" sz="1800"/>
            </a:pPr>
          </a:p>
          <a:p>
            <a:pPr lvl="1" algn="l">
              <a:spcBef>
                <a:spcPts val="400"/>
              </a:spcBef>
              <a:defRPr i="1" sz="1800"/>
            </a:pPr>
            <a:r>
              <a:t>&gt;kubectl get secrets</a:t>
            </a:r>
          </a:p>
          <a:p>
            <a:pPr lvl="1" algn="l">
              <a:defRPr i="1" sz="1800"/>
            </a:pPr>
          </a:p>
          <a:p>
            <a:pPr algn="l">
              <a:defRPr sz="2400"/>
            </a:pPr>
          </a:p>
          <a:p>
            <a:pPr algn="l">
              <a:defRPr sz="2400"/>
            </a:pPr>
          </a:p>
          <a:p>
            <a:pPr algn="l">
              <a:defRPr i="1" sz="1800"/>
            </a:pPr>
            <a:r>
              <a:t>Run ‘describe’ on the objects to see the details</a:t>
            </a:r>
          </a:p>
        </p:txBody>
      </p:sp>
      <p:pic>
        <p:nvPicPr>
          <p:cNvPr id="261"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graphicFrame>
        <p:nvGraphicFramePr>
          <p:cNvPr id="262" name="Table 4"/>
          <p:cNvGraphicFramePr/>
          <p:nvPr/>
        </p:nvGraphicFramePr>
        <p:xfrm>
          <a:off x="462776" y="3191375"/>
          <a:ext cx="8224027" cy="999625"/>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280424"/>
                <a:gridCol w="914400"/>
                <a:gridCol w="914400"/>
                <a:gridCol w="1066800"/>
                <a:gridCol w="914400"/>
                <a:gridCol w="1524000"/>
                <a:gridCol w="609603"/>
              </a:tblGrid>
              <a:tr h="499811">
                <a:tc>
                  <a:txBody>
                    <a:bodyPr/>
                    <a:lstStyle/>
                    <a:p>
                      <a:pPr algn="l" rtl="0">
                        <a:defRPr b="0" sz="1800">
                          <a:solidFill>
                            <a:srgbClr val="000000"/>
                          </a:solidFill>
                        </a:defRPr>
                      </a:pPr>
                      <a:r>
                        <a:rPr sz="1200"/>
                        <a:t>NAME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STATUS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VOLUME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CAPACITY</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ACCESS MODES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STORAGECLASS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AGE</a:t>
                      </a:r>
                    </a:p>
                  </a:txBody>
                  <a:tcPr marL="45720" marR="45720" marT="45720" marB="45720" anchor="t" anchorCtr="0" horzOverflow="overflow">
                    <a:lnL w="12700">
                      <a:miter lim="400000"/>
                    </a:lnL>
                    <a:lnR w="12700">
                      <a:miter lim="400000"/>
                    </a:lnR>
                    <a:lnT w="12700">
                      <a:miter lim="400000"/>
                    </a:lnT>
                    <a:lnB w="12700">
                      <a:miter lim="400000"/>
                    </a:lnB>
                    <a:noFill/>
                  </a:tcPr>
                </a:tc>
              </a:tr>
              <a:tr h="499811">
                <a:tc>
                  <a:txBody>
                    <a:bodyPr/>
                    <a:lstStyle/>
                    <a:p>
                      <a:pPr algn="l" rtl="0">
                        <a:defRPr sz="1800"/>
                      </a:pPr>
                      <a:r>
                        <a:rPr sz="1200"/>
                        <a:t>edgy-grizzly-sonatype-nexus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Bound</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nexus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10Gi</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RWO</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200"/>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10h</a:t>
                      </a: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graphicFrame>
        <p:nvGraphicFramePr>
          <p:cNvPr id="263" name="Table 5"/>
          <p:cNvGraphicFramePr/>
          <p:nvPr/>
        </p:nvGraphicFramePr>
        <p:xfrm>
          <a:off x="457196" y="4648200"/>
          <a:ext cx="8153405" cy="74168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438404"/>
                <a:gridCol w="4038600"/>
                <a:gridCol w="838200"/>
                <a:gridCol w="838200"/>
              </a:tblGrid>
              <a:tr h="370840">
                <a:tc>
                  <a:txBody>
                    <a:bodyPr/>
                    <a:lstStyle/>
                    <a:p>
                      <a:pPr algn="l" rtl="0">
                        <a:defRPr b="0" sz="1800">
                          <a:solidFill>
                            <a:srgbClr val="000000"/>
                          </a:solidFill>
                        </a:defRPr>
                      </a:pPr>
                      <a:r>
                        <a:rPr sz="1200"/>
                        <a:t>NAME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TYPE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DATA</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AGE</a:t>
                      </a:r>
                    </a:p>
                  </a:txBody>
                  <a:tcPr marL="45720" marR="45720" marT="45720" marB="45720" anchor="t" anchorCtr="0" horzOverflow="overflow">
                    <a:lnL w="12700">
                      <a:miter lim="400000"/>
                    </a:lnL>
                    <a:lnR w="12700">
                      <a:miter lim="400000"/>
                    </a:lnR>
                    <a:lnT w="12700">
                      <a:miter lim="400000"/>
                    </a:lnT>
                    <a:lnB w="12700">
                      <a:miter lim="400000"/>
                    </a:lnB>
                    <a:noFill/>
                  </a:tcPr>
                </a:tc>
              </a:tr>
              <a:tr h="370840">
                <a:tc>
                  <a:txBody>
                    <a:bodyPr/>
                    <a:lstStyle/>
                    <a:p>
                      <a:pPr algn="l" rtl="0">
                        <a:defRPr sz="1800"/>
                      </a:pPr>
                      <a:r>
                        <a:rPr sz="1200"/>
                        <a:t>default-token-7gr5x</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kubernetes.io/service-account-token</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2</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94d</a:t>
                      </a: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Title 1"/>
          <p:cNvSpPr txBox="1"/>
          <p:nvPr>
            <p:ph type="title"/>
          </p:nvPr>
        </p:nvSpPr>
        <p:spPr>
          <a:xfrm>
            <a:off x="179511" y="128035"/>
            <a:ext cx="6048674" cy="780686"/>
          </a:xfrm>
          <a:prstGeom prst="rect">
            <a:avLst/>
          </a:prstGeom>
        </p:spPr>
        <p:txBody>
          <a:bodyPr/>
          <a:lstStyle/>
          <a:p>
            <a:pPr/>
            <a:r>
              <a:t>K8S: Objects</a:t>
            </a:r>
          </a:p>
        </p:txBody>
      </p:sp>
      <p:sp>
        <p:nvSpPr>
          <p:cNvPr id="267" name="Content Placeholder 2"/>
          <p:cNvSpPr txBox="1"/>
          <p:nvPr>
            <p:ph type="body" idx="1"/>
          </p:nvPr>
        </p:nvSpPr>
        <p:spPr>
          <a:xfrm>
            <a:off x="457200" y="1484783"/>
            <a:ext cx="8229600" cy="4896546"/>
          </a:xfrm>
          <a:prstGeom prst="rect">
            <a:avLst/>
          </a:prstGeom>
        </p:spPr>
        <p:txBody>
          <a:bodyPr/>
          <a:lstStyle/>
          <a:p>
            <a:pPr algn="l" defTabSz="740663">
              <a:spcBef>
                <a:spcPts val="400"/>
              </a:spcBef>
              <a:defRPr sz="1944"/>
            </a:pPr>
            <a:r>
              <a:t>PVs are resources in the cluster. PVCs are requests for those resources and also act as claim checks to the resource. The interaction between PVs and PVCs follows this lifecycle. There are two ways PVs may be provisioned:</a:t>
            </a:r>
          </a:p>
          <a:p>
            <a:pPr algn="l" defTabSz="740663">
              <a:spcBef>
                <a:spcPts val="400"/>
              </a:spcBef>
              <a:defRPr sz="1620"/>
            </a:pPr>
          </a:p>
          <a:p>
            <a:pPr algn="l" defTabSz="740663">
              <a:spcBef>
                <a:spcPts val="300"/>
              </a:spcBef>
              <a:defRPr sz="1620"/>
            </a:pPr>
            <a:r>
              <a:t>Static</a:t>
            </a:r>
          </a:p>
          <a:p>
            <a:pPr lvl="1" indent="370331" algn="l" defTabSz="740663">
              <a:spcBef>
                <a:spcPts val="300"/>
              </a:spcBef>
              <a:defRPr sz="1620"/>
            </a:pPr>
            <a:r>
              <a:t>A cluster administrator creates a number of PVs. They carry the details of the real storage which is available for use by cluster users. They exist in the Kubernetes API and are available for consumption.</a:t>
            </a:r>
          </a:p>
          <a:p>
            <a:pPr algn="l" defTabSz="740663">
              <a:spcBef>
                <a:spcPts val="300"/>
              </a:spcBef>
              <a:defRPr sz="1620"/>
            </a:pPr>
            <a:r>
              <a:t>Dynamic</a:t>
            </a:r>
          </a:p>
          <a:p>
            <a:pPr lvl="1" indent="370331" algn="l" defTabSz="740663">
              <a:spcBef>
                <a:spcPts val="300"/>
              </a:spcBef>
              <a:defRPr sz="1620"/>
            </a:pPr>
            <a:r>
              <a:t>When none of the static PVs the administrator created matches a user’s PersistentVolumeClaim, the cluster may try to dynamically provision a volume specially for the PVC.</a:t>
            </a:r>
          </a:p>
          <a:p>
            <a:pPr algn="l" defTabSz="740663">
              <a:spcBef>
                <a:spcPts val="400"/>
              </a:spcBef>
              <a:defRPr sz="2025"/>
            </a:pPr>
          </a:p>
          <a:p>
            <a:pPr algn="l" defTabSz="740663">
              <a:spcBef>
                <a:spcPts val="400"/>
              </a:spcBef>
              <a:defRPr sz="2025"/>
            </a:pPr>
            <a:b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Title 1"/>
          <p:cNvSpPr txBox="1"/>
          <p:nvPr>
            <p:ph type="title"/>
          </p:nvPr>
        </p:nvSpPr>
        <p:spPr>
          <a:xfrm>
            <a:off x="179511" y="128035"/>
            <a:ext cx="6048674" cy="780686"/>
          </a:xfrm>
          <a:prstGeom prst="rect">
            <a:avLst/>
          </a:prstGeom>
        </p:spPr>
        <p:txBody>
          <a:bodyPr/>
          <a:lstStyle/>
          <a:p>
            <a:pPr/>
            <a:r>
              <a:t>Why K8S? </a:t>
            </a:r>
          </a:p>
        </p:txBody>
      </p:sp>
      <p:sp>
        <p:nvSpPr>
          <p:cNvPr id="147" name="Content Placeholder 2"/>
          <p:cNvSpPr txBox="1"/>
          <p:nvPr>
            <p:ph type="body" idx="1"/>
          </p:nvPr>
        </p:nvSpPr>
        <p:spPr>
          <a:xfrm>
            <a:off x="457200" y="1484783"/>
            <a:ext cx="8229600" cy="4896546"/>
          </a:xfrm>
          <a:prstGeom prst="rect">
            <a:avLst/>
          </a:prstGeom>
        </p:spPr>
        <p:txBody>
          <a:bodyPr/>
          <a:lstStyle/>
          <a:p>
            <a:pPr algn="just"/>
            <a:r>
              <a:t>Developers are </a:t>
            </a:r>
            <a:r>
              <a:rPr i="1"/>
              <a:t>lazy</a:t>
            </a:r>
            <a:r>
              <a:t> and somewhere in the mid-late 80s they started abbreviating the words based on their first letter, last letter, and number of letters in between. This is why you’ll sometimes see i18n for internationalization and l10n for localization. There are also new numeronyms such as Andreessen Horowitz (a16z) and of course our favorite </a:t>
            </a:r>
            <a:r>
              <a:rPr sz="2800"/>
              <a:t>kubernetes (k8s).</a:t>
            </a:r>
          </a:p>
        </p:txBody>
      </p:sp>
      <p:pic>
        <p:nvPicPr>
          <p:cNvPr id="148" name="Picture 4" descr="Picture 4"/>
          <p:cNvPicPr>
            <a:picLocks noChangeAspect="1"/>
          </p:cNvPicPr>
          <p:nvPr/>
        </p:nvPicPr>
        <p:blipFill>
          <a:blip r:embed="rId2">
            <a:extLst/>
          </a:blip>
          <a:stretch>
            <a:fillRect/>
          </a:stretch>
        </p:blipFill>
        <p:spPr>
          <a:xfrm>
            <a:off x="5334000" y="3936188"/>
            <a:ext cx="2540000" cy="2540001"/>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0" name="Title 1"/>
          <p:cNvSpPr txBox="1"/>
          <p:nvPr>
            <p:ph type="title"/>
          </p:nvPr>
        </p:nvSpPr>
        <p:spPr>
          <a:xfrm>
            <a:off x="179511" y="128035"/>
            <a:ext cx="6048674" cy="780686"/>
          </a:xfrm>
          <a:prstGeom prst="rect">
            <a:avLst/>
          </a:prstGeom>
        </p:spPr>
        <p:txBody>
          <a:bodyPr/>
          <a:lstStyle/>
          <a:p>
            <a:pPr/>
            <a:r>
              <a:t>K8S: Objects</a:t>
            </a:r>
          </a:p>
        </p:txBody>
      </p:sp>
      <p:sp>
        <p:nvSpPr>
          <p:cNvPr id="271"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spcBef>
                <a:spcPts val="400"/>
              </a:spcBef>
              <a:defRPr i="1" sz="1800"/>
            </a:pPr>
            <a:r>
              <a:t>To get the original PV our PVC has been mapped from, please run:</a:t>
            </a:r>
          </a:p>
          <a:p>
            <a:pPr lvl="1" algn="l">
              <a:defRPr i="1" sz="1400"/>
            </a:pPr>
          </a:p>
          <a:p>
            <a:pPr lvl="1" algn="l">
              <a:spcBef>
                <a:spcPts val="400"/>
              </a:spcBef>
              <a:defRPr i="1" sz="1800"/>
            </a:pPr>
            <a:r>
              <a:t>&gt;kubectl get pv</a:t>
            </a:r>
          </a:p>
          <a:p>
            <a:pPr lvl="1" algn="l">
              <a:defRPr i="1" sz="1800"/>
            </a:pPr>
          </a:p>
          <a:p>
            <a:pPr lvl="1" algn="l">
              <a:defRPr i="1" sz="1800"/>
            </a:pPr>
          </a:p>
          <a:p>
            <a:pPr lvl="1" algn="l">
              <a:defRPr i="1" sz="1800"/>
            </a:pPr>
          </a:p>
          <a:p>
            <a:pPr lvl="1" algn="l">
              <a:defRPr i="1" sz="1800"/>
            </a:pPr>
          </a:p>
          <a:p>
            <a:pPr lvl="1" algn="l">
              <a:spcBef>
                <a:spcPts val="400"/>
              </a:spcBef>
              <a:defRPr i="1" sz="1800"/>
            </a:pPr>
            <a:r>
              <a:t>&gt;kubectl describe pv nexus</a:t>
            </a:r>
          </a:p>
          <a:p>
            <a:pPr lvl="1" algn="l">
              <a:spcBef>
                <a:spcPts val="200"/>
              </a:spcBef>
              <a:defRPr sz="1200"/>
            </a:pPr>
            <a:r>
              <a:t>Source:</a:t>
            </a:r>
            <a:endParaRPr sz="1100"/>
          </a:p>
          <a:p>
            <a:pPr lvl="1" algn="l">
              <a:spcBef>
                <a:spcPts val="200"/>
              </a:spcBef>
              <a:defRPr sz="1200"/>
            </a:pPr>
            <a:r>
              <a:t>    Type:      NFS (an NFS mount that lasts the lifetime of a pod)</a:t>
            </a:r>
          </a:p>
          <a:p>
            <a:pPr lvl="1" algn="l">
              <a:spcBef>
                <a:spcPts val="200"/>
              </a:spcBef>
              <a:defRPr sz="1200"/>
            </a:pPr>
            <a:r>
              <a:t>    Server:    172.24.2.10</a:t>
            </a:r>
          </a:p>
          <a:p>
            <a:pPr lvl="1" algn="l">
              <a:spcBef>
                <a:spcPts val="200"/>
              </a:spcBef>
              <a:defRPr sz="1200"/>
            </a:pPr>
            <a:r>
              <a:t>    Path:      /nfs/nexus</a:t>
            </a:r>
          </a:p>
          <a:p>
            <a:pPr lvl="1" algn="l">
              <a:spcBef>
                <a:spcPts val="200"/>
              </a:spcBef>
              <a:defRPr sz="1200"/>
            </a:pPr>
            <a:r>
              <a:t>    ReadOnly:  false</a:t>
            </a:r>
          </a:p>
          <a:p>
            <a:pPr lvl="1" algn="l">
              <a:defRPr sz="1200"/>
            </a:pPr>
          </a:p>
          <a:p>
            <a:pPr algn="l">
              <a:spcBef>
                <a:spcPts val="400"/>
              </a:spcBef>
              <a:defRPr i="1" sz="1800"/>
            </a:pPr>
            <a:r>
              <a:t>Run the : ls -ltr /nfs/nexus to see the directory on the hosed Centos7 machine</a:t>
            </a:r>
          </a:p>
        </p:txBody>
      </p:sp>
      <p:pic>
        <p:nvPicPr>
          <p:cNvPr id="272"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graphicFrame>
        <p:nvGraphicFramePr>
          <p:cNvPr id="273" name="Table 4"/>
          <p:cNvGraphicFramePr/>
          <p:nvPr/>
        </p:nvGraphicFramePr>
        <p:xfrm>
          <a:off x="304800" y="3191375"/>
          <a:ext cx="8610600" cy="999625"/>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914400"/>
                <a:gridCol w="533400"/>
                <a:gridCol w="1219200"/>
                <a:gridCol w="1219200"/>
                <a:gridCol w="762000"/>
                <a:gridCol w="2209800"/>
                <a:gridCol w="558800"/>
                <a:gridCol w="497840"/>
                <a:gridCol w="695960"/>
              </a:tblGrid>
              <a:tr h="499811">
                <a:tc>
                  <a:txBody>
                    <a:bodyPr/>
                    <a:lstStyle/>
                    <a:p>
                      <a:pPr algn="l" rtl="0">
                        <a:defRPr b="0" sz="1800">
                          <a:solidFill>
                            <a:srgbClr val="000000"/>
                          </a:solidFill>
                        </a:defRPr>
                      </a:pPr>
                      <a:r>
                        <a:rPr sz="800"/>
                        <a:t>NAME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800"/>
                        <a:t>CAPACITY</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800"/>
                        <a:t>ACCESS MODES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800"/>
                        <a:t>RECLAIM POLICY</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800"/>
                        <a:t>STATUS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800"/>
                        <a:t>CLAIM</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800"/>
                        <a:t>STORAGECLASS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800"/>
                        <a:t>REASON</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800"/>
                        <a:t>AGE</a:t>
                      </a:r>
                    </a:p>
                  </a:txBody>
                  <a:tcPr marL="45720" marR="45720" marT="45720" marB="45720" anchor="t" anchorCtr="0" horzOverflow="overflow">
                    <a:lnL w="12700">
                      <a:miter lim="400000"/>
                    </a:lnL>
                    <a:lnR w="12700">
                      <a:miter lim="400000"/>
                    </a:lnR>
                    <a:lnT w="12700">
                      <a:miter lim="400000"/>
                    </a:lnT>
                    <a:lnB w="12700">
                      <a:miter lim="400000"/>
                    </a:lnB>
                    <a:noFill/>
                  </a:tcPr>
                </a:tc>
              </a:tr>
              <a:tr h="499811">
                <a:tc>
                  <a:txBody>
                    <a:bodyPr/>
                    <a:lstStyle/>
                    <a:p>
                      <a:pPr algn="l" rtl="0">
                        <a:defRPr sz="1800"/>
                      </a:pPr>
                      <a:r>
                        <a:rPr b="1" sz="1600"/>
                        <a:t>nexus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800"/>
                        <a:t>10Gi</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800"/>
                        <a:t>RWO</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800"/>
                        <a:t>Recycle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800"/>
                        <a:t>RWO</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800"/>
                        <a:t>default/edgy-grizzly-sonatype-nexus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800"/>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800"/>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800"/>
                        <a:t>10h</a:t>
                      </a: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6" name="Title 1"/>
          <p:cNvSpPr txBox="1"/>
          <p:nvPr>
            <p:ph type="title"/>
          </p:nvPr>
        </p:nvSpPr>
        <p:spPr>
          <a:xfrm>
            <a:off x="179511" y="128035"/>
            <a:ext cx="6048674" cy="780686"/>
          </a:xfrm>
          <a:prstGeom prst="rect">
            <a:avLst/>
          </a:prstGeom>
        </p:spPr>
        <p:txBody>
          <a:bodyPr/>
          <a:lstStyle/>
          <a:p>
            <a:pPr/>
            <a:r>
              <a:t>K8S: Objects</a:t>
            </a:r>
          </a:p>
        </p:txBody>
      </p:sp>
      <p:sp>
        <p:nvSpPr>
          <p:cNvPr id="277" name="Content Placeholder 2"/>
          <p:cNvSpPr txBox="1"/>
          <p:nvPr>
            <p:ph type="body" idx="1"/>
          </p:nvPr>
        </p:nvSpPr>
        <p:spPr>
          <a:xfrm>
            <a:off x="457200" y="1484783"/>
            <a:ext cx="8229600" cy="4896546"/>
          </a:xfrm>
          <a:prstGeom prst="rect">
            <a:avLst/>
          </a:prstGeom>
        </p:spPr>
        <p:txBody>
          <a:bodyPr/>
          <a:lstStyle/>
          <a:p>
            <a:pPr algn="just" defTabSz="896111">
              <a:spcBef>
                <a:spcPts val="500"/>
              </a:spcBef>
              <a:defRPr sz="2450"/>
            </a:pPr>
            <a:r>
              <a:t>Kubernetes supports multiple virtual clusters backed by the same physical cluster. These virtual clusters are called namespaces.</a:t>
            </a:r>
          </a:p>
          <a:p>
            <a:pPr algn="l" defTabSz="896111">
              <a:spcBef>
                <a:spcPts val="500"/>
              </a:spcBef>
              <a:defRPr sz="2450"/>
            </a:pPr>
            <a:r>
              <a:t>Namespaces are intended for use in environments with many users spread across multiple teams, or projects. For clusters with a few to tens of users, you should not need to create or think about namespaces at all. Start using namespaces when you need the features they provide.</a:t>
            </a:r>
          </a:p>
          <a:p>
            <a:pPr algn="l" defTabSz="896111">
              <a:spcBef>
                <a:spcPts val="500"/>
              </a:spcBef>
              <a:defRPr sz="2450"/>
            </a:pPr>
          </a:p>
          <a:p>
            <a:pPr algn="l" defTabSz="896111">
              <a:spcBef>
                <a:spcPts val="500"/>
              </a:spcBef>
              <a:defRPr sz="2450"/>
            </a:pPr>
            <a:r>
              <a:t>Namespaces provide a scope for names. Names of resources need to be unique within a namespace, but not across namespaces.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0" name="Title 1"/>
          <p:cNvSpPr txBox="1"/>
          <p:nvPr>
            <p:ph type="title"/>
          </p:nvPr>
        </p:nvSpPr>
        <p:spPr>
          <a:xfrm>
            <a:off x="179511" y="128035"/>
            <a:ext cx="6048674" cy="780686"/>
          </a:xfrm>
          <a:prstGeom prst="rect">
            <a:avLst/>
          </a:prstGeom>
        </p:spPr>
        <p:txBody>
          <a:bodyPr/>
          <a:lstStyle/>
          <a:p>
            <a:pPr/>
            <a:r>
              <a:t>K8S: Objects</a:t>
            </a:r>
          </a:p>
        </p:txBody>
      </p:sp>
      <p:sp>
        <p:nvSpPr>
          <p:cNvPr id="281" name="Content Placeholder 2"/>
          <p:cNvSpPr txBox="1"/>
          <p:nvPr>
            <p:ph type="body" idx="1"/>
          </p:nvPr>
        </p:nvSpPr>
        <p:spPr>
          <a:xfrm>
            <a:off x="457200" y="1484783"/>
            <a:ext cx="8229600" cy="4896546"/>
          </a:xfrm>
          <a:prstGeom prst="rect">
            <a:avLst/>
          </a:prstGeom>
        </p:spPr>
        <p:txBody>
          <a:bodyPr/>
          <a:lstStyle/>
          <a:p>
            <a:pPr algn="l" defTabSz="868680">
              <a:spcBef>
                <a:spcPts val="500"/>
              </a:spcBef>
              <a:defRPr sz="2280"/>
            </a:pPr>
            <a:r>
              <a:t>	</a:t>
            </a:r>
            <a:endParaRPr i="1" sz="1710"/>
          </a:p>
          <a:p>
            <a:pPr algn="l" defTabSz="868680">
              <a:spcBef>
                <a:spcPts val="400"/>
              </a:spcBef>
              <a:defRPr i="1" sz="1710"/>
            </a:pPr>
            <a:r>
              <a:t>You can list the current namespaces in a cluster using:</a:t>
            </a:r>
          </a:p>
          <a:p>
            <a:pPr lvl="1" indent="434340" algn="l" defTabSz="868680">
              <a:spcBef>
                <a:spcPts val="500"/>
              </a:spcBef>
              <a:defRPr i="1" sz="1330"/>
            </a:pPr>
          </a:p>
          <a:p>
            <a:pPr lvl="1" indent="434340" algn="l" defTabSz="868680">
              <a:spcBef>
                <a:spcPts val="400"/>
              </a:spcBef>
              <a:defRPr i="1" sz="1710"/>
            </a:pPr>
            <a:r>
              <a:t>&gt;kubectl get namespaces</a:t>
            </a:r>
          </a:p>
          <a:p>
            <a:pPr lvl="1" indent="434340" algn="l" defTabSz="868680">
              <a:spcBef>
                <a:spcPts val="500"/>
              </a:spcBef>
              <a:defRPr i="1" sz="1710"/>
            </a:pPr>
          </a:p>
          <a:p>
            <a:pPr lvl="1" indent="434340" algn="l" defTabSz="868680">
              <a:spcBef>
                <a:spcPts val="300"/>
              </a:spcBef>
              <a:defRPr sz="1330"/>
            </a:pPr>
            <a:r>
              <a:t>NAME          STATUS    AGE</a:t>
            </a:r>
          </a:p>
          <a:p>
            <a:pPr lvl="1" indent="434340" algn="l" defTabSz="868680">
              <a:spcBef>
                <a:spcPts val="300"/>
              </a:spcBef>
              <a:defRPr sz="1330"/>
            </a:pPr>
            <a:r>
              <a:t>default       Active    94d</a:t>
            </a:r>
          </a:p>
          <a:p>
            <a:pPr lvl="1" indent="434340" algn="l" defTabSz="868680">
              <a:spcBef>
                <a:spcPts val="300"/>
              </a:spcBef>
              <a:defRPr sz="1330"/>
            </a:pPr>
            <a:r>
              <a:t>kube-public   Active    94d</a:t>
            </a:r>
          </a:p>
          <a:p>
            <a:pPr lvl="1" indent="434340" algn="l" defTabSz="868680">
              <a:spcBef>
                <a:spcPts val="300"/>
              </a:spcBef>
              <a:defRPr sz="1330"/>
            </a:pPr>
            <a:r>
              <a:t>kube-system   Active    94d</a:t>
            </a:r>
          </a:p>
          <a:p>
            <a:pPr lvl="1" indent="434340" algn="l" defTabSz="868680">
              <a:spcBef>
                <a:spcPts val="500"/>
              </a:spcBef>
              <a:defRPr sz="1330"/>
            </a:pPr>
          </a:p>
          <a:p>
            <a:pPr marL="325754" indent="-325754" algn="l" defTabSz="868680">
              <a:spcBef>
                <a:spcPts val="300"/>
              </a:spcBef>
              <a:buSzPct val="100000"/>
              <a:buFont typeface="Arial"/>
              <a:buChar char="•"/>
              <a:defRPr sz="1520"/>
            </a:pPr>
            <a:r>
              <a:t>default The default namespace for objects with no other namespace</a:t>
            </a:r>
          </a:p>
          <a:p>
            <a:pPr marL="325754" indent="-325754" algn="l" defTabSz="868680">
              <a:spcBef>
                <a:spcPts val="300"/>
              </a:spcBef>
              <a:buSzPct val="100000"/>
              <a:buFont typeface="Arial"/>
              <a:buChar char="•"/>
              <a:defRPr sz="1520"/>
            </a:pPr>
            <a:r>
              <a:t>kube-system The namespace for objects created by the Kubernetes system</a:t>
            </a:r>
          </a:p>
          <a:p>
            <a:pPr marL="325754" indent="-325754" algn="l" defTabSz="868680">
              <a:spcBef>
                <a:spcPts val="300"/>
              </a:spcBef>
              <a:buSzPct val="100000"/>
              <a:buFont typeface="Arial"/>
              <a:buChar char="•"/>
              <a:defRPr sz="1520"/>
            </a:pPr>
            <a:r>
              <a:t>kube-public This namespace is created automatically and is readable by all users (including those not authenticated). This namespace is mostly reserved for cluster usage, in case that some resources should be visible and readable publicly throughout the whole cluster. The public aspect of this namespace is only a convention, not a requirement.</a:t>
            </a:r>
            <a:br/>
          </a:p>
        </p:txBody>
      </p:sp>
      <p:pic>
        <p:nvPicPr>
          <p:cNvPr id="282"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5" name="Title 1"/>
          <p:cNvSpPr txBox="1"/>
          <p:nvPr>
            <p:ph type="title"/>
          </p:nvPr>
        </p:nvSpPr>
        <p:spPr>
          <a:xfrm>
            <a:off x="179511" y="128035"/>
            <a:ext cx="6048674" cy="780686"/>
          </a:xfrm>
          <a:prstGeom prst="rect">
            <a:avLst/>
          </a:prstGeom>
        </p:spPr>
        <p:txBody>
          <a:bodyPr/>
          <a:lstStyle/>
          <a:p>
            <a:pPr/>
            <a:r>
              <a:t>K8S: Objects</a:t>
            </a:r>
          </a:p>
        </p:txBody>
      </p:sp>
      <p:sp>
        <p:nvSpPr>
          <p:cNvPr id="286" name="Content Placeholder 2"/>
          <p:cNvSpPr txBox="1"/>
          <p:nvPr>
            <p:ph type="body" idx="1"/>
          </p:nvPr>
        </p:nvSpPr>
        <p:spPr>
          <a:xfrm>
            <a:off x="457200" y="1484783"/>
            <a:ext cx="8229600" cy="4896546"/>
          </a:xfrm>
          <a:prstGeom prst="rect">
            <a:avLst/>
          </a:prstGeom>
        </p:spPr>
        <p:txBody>
          <a:bodyPr/>
          <a:lstStyle/>
          <a:p>
            <a:pPr algn="l"/>
          </a:p>
          <a:p>
            <a:pPr algn="l"/>
          </a:p>
          <a:p>
            <a:pPr algn="just"/>
            <a:r>
              <a:t>To temporarily set the namespace for a request, use the </a:t>
            </a:r>
          </a:p>
          <a:p>
            <a:pPr algn="just"/>
            <a:r>
              <a:t>--namespace flag:</a:t>
            </a:r>
          </a:p>
          <a:p>
            <a:pPr algn="l"/>
          </a:p>
          <a:p>
            <a:pPr algn="l">
              <a:spcBef>
                <a:spcPts val="500"/>
              </a:spcBef>
              <a:defRPr i="1" sz="2400"/>
            </a:pPr>
            <a:r>
              <a:t>&gt;kubectl --namespace=default get pods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9" name="Title 1"/>
          <p:cNvSpPr txBox="1"/>
          <p:nvPr>
            <p:ph type="title"/>
          </p:nvPr>
        </p:nvSpPr>
        <p:spPr>
          <a:xfrm>
            <a:off x="179511" y="128035"/>
            <a:ext cx="6048674" cy="780686"/>
          </a:xfrm>
          <a:prstGeom prst="rect">
            <a:avLst/>
          </a:prstGeom>
        </p:spPr>
        <p:txBody>
          <a:bodyPr/>
          <a:lstStyle/>
          <a:p>
            <a:pPr/>
            <a:r>
              <a:t>K8S: Objects</a:t>
            </a:r>
          </a:p>
        </p:txBody>
      </p:sp>
      <p:sp>
        <p:nvSpPr>
          <p:cNvPr id="290" name="Content Placeholder 2"/>
          <p:cNvSpPr txBox="1"/>
          <p:nvPr>
            <p:ph type="body" idx="1"/>
          </p:nvPr>
        </p:nvSpPr>
        <p:spPr>
          <a:xfrm>
            <a:off x="457200" y="1484783"/>
            <a:ext cx="8229600" cy="4896546"/>
          </a:xfrm>
          <a:prstGeom prst="rect">
            <a:avLst/>
          </a:prstGeom>
        </p:spPr>
        <p:txBody>
          <a:bodyPr/>
          <a:lstStyle/>
          <a:p>
            <a:pPr algn="just"/>
            <a:r>
              <a:t>A Kubernetes Service is an abstraction which defines a logical set of Pods and a policy by which to access them - sometimes called a micro-service. The set of Pods targeted by a Service is (usually) determined by a Label Selector.</a:t>
            </a:r>
          </a:p>
          <a:p>
            <a:pPr algn="just"/>
          </a:p>
          <a:p>
            <a:pPr algn="just"/>
            <a:r>
              <a:t>The issue a service solves:</a:t>
            </a:r>
          </a:p>
          <a:p>
            <a:pPr algn="just"/>
            <a:r>
              <a:t>While each Pod gets its own IP address, even those IP addresses cannot be relied upon to be stable over time. This leads to a problem when some set of Pods provides functionality to other Pods inside the Kubernetes cluster.</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Title 1"/>
          <p:cNvSpPr txBox="1"/>
          <p:nvPr>
            <p:ph type="title"/>
          </p:nvPr>
        </p:nvSpPr>
        <p:spPr>
          <a:xfrm>
            <a:off x="179511" y="128035"/>
            <a:ext cx="6048674" cy="780686"/>
          </a:xfrm>
          <a:prstGeom prst="rect">
            <a:avLst/>
          </a:prstGeom>
        </p:spPr>
        <p:txBody>
          <a:bodyPr/>
          <a:lstStyle/>
          <a:p>
            <a:pPr/>
            <a:r>
              <a:t>K8S: Objects</a:t>
            </a:r>
          </a:p>
        </p:txBody>
      </p:sp>
      <p:sp>
        <p:nvSpPr>
          <p:cNvPr id="294"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spcBef>
                <a:spcPts val="400"/>
              </a:spcBef>
              <a:defRPr i="1" sz="1800"/>
            </a:pPr>
            <a:r>
              <a:t>You can list the current services:</a:t>
            </a:r>
          </a:p>
          <a:p>
            <a:pPr lvl="1" algn="l">
              <a:spcBef>
                <a:spcPts val="400"/>
              </a:spcBef>
              <a:defRPr i="1" sz="1800"/>
            </a:pPr>
            <a:r>
              <a:t>&gt;kubectl get svc</a:t>
            </a:r>
          </a:p>
          <a:p>
            <a:pPr lvl="1" algn="l">
              <a:spcBef>
                <a:spcPts val="400"/>
              </a:spcBef>
              <a:defRPr i="1" sz="1800"/>
            </a:pPr>
            <a:r>
              <a:t>&gt;kubectl describe svc edgy-grizzly-sonatype-nexus</a:t>
            </a:r>
          </a:p>
          <a:p>
            <a:pPr lvl="1" algn="l">
              <a:spcBef>
                <a:spcPts val="300"/>
              </a:spcBef>
              <a:defRPr sz="1400"/>
            </a:pPr>
            <a:r>
              <a:t>…</a:t>
            </a:r>
          </a:p>
          <a:p>
            <a:pPr lvl="1" algn="l">
              <a:spcBef>
                <a:spcPts val="300"/>
              </a:spcBef>
              <a:defRPr sz="1400"/>
            </a:pPr>
            <a:r>
              <a:t>Selector: app=sonatype-nexus,release=edgy-grizzly</a:t>
            </a:r>
          </a:p>
          <a:p>
            <a:pPr lvl="1" algn="l">
              <a:spcBef>
                <a:spcPts val="300"/>
              </a:spcBef>
              <a:defRPr sz="1400"/>
            </a:pPr>
            <a:r>
              <a:t>LoadBalancer Ingress: a2c6d391d940c11e8897c0602957e95a-2114946216.eu-central-1.elb.amazonaws.com </a:t>
            </a:r>
          </a:p>
          <a:p>
            <a:pPr lvl="1" algn="l">
              <a:spcBef>
                <a:spcPts val="300"/>
              </a:spcBef>
              <a:defRPr sz="1400"/>
            </a:pPr>
            <a:r>
              <a:t>Port: nexus 8081/TCP </a:t>
            </a:r>
          </a:p>
          <a:p>
            <a:pPr lvl="1" algn="l">
              <a:spcBef>
                <a:spcPts val="300"/>
              </a:spcBef>
              <a:defRPr sz="1400"/>
            </a:pPr>
            <a:r>
              <a:t>TargetPort: 8081/TCP</a:t>
            </a:r>
          </a:p>
          <a:p>
            <a:pPr lvl="1" algn="l">
              <a:spcBef>
                <a:spcPts val="300"/>
              </a:spcBef>
              <a:defRPr i="1" sz="1400"/>
            </a:pPr>
            <a:r>
              <a:t>…</a:t>
            </a:r>
          </a:p>
          <a:p>
            <a:pPr algn="l">
              <a:spcBef>
                <a:spcPts val="300"/>
              </a:spcBef>
              <a:defRPr i="1" sz="1400"/>
            </a:pPr>
            <a:r>
              <a:t>The current service maps the AWS load balancer to the sonatype-nexus* pod via 8081 port, you could ensure that by: http://a2c6d391d940c11e8897c0602957e95a-2114946216.eu-central-1.elb.amazonaws.com:8081/</a:t>
            </a:r>
          </a:p>
        </p:txBody>
      </p:sp>
      <p:pic>
        <p:nvPicPr>
          <p:cNvPr id="295"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pic>
        <p:nvPicPr>
          <p:cNvPr id="296" name="Picture 4" descr="Picture 4"/>
          <p:cNvPicPr>
            <a:picLocks noChangeAspect="1"/>
          </p:cNvPicPr>
          <p:nvPr/>
        </p:nvPicPr>
        <p:blipFill>
          <a:blip r:embed="rId3">
            <a:extLst/>
          </a:blip>
          <a:stretch>
            <a:fillRect/>
          </a:stretch>
        </p:blipFill>
        <p:spPr>
          <a:xfrm>
            <a:off x="1752600" y="5181600"/>
            <a:ext cx="4791308" cy="1329833"/>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Title 1"/>
          <p:cNvSpPr txBox="1"/>
          <p:nvPr>
            <p:ph type="title"/>
          </p:nvPr>
        </p:nvSpPr>
        <p:spPr>
          <a:xfrm>
            <a:off x="179511" y="128035"/>
            <a:ext cx="6048674" cy="780686"/>
          </a:xfrm>
          <a:prstGeom prst="rect">
            <a:avLst/>
          </a:prstGeom>
        </p:spPr>
        <p:txBody>
          <a:bodyPr/>
          <a:lstStyle/>
          <a:p>
            <a:pPr/>
            <a:r>
              <a:t>K8S: Objects</a:t>
            </a:r>
          </a:p>
        </p:txBody>
      </p:sp>
      <p:sp>
        <p:nvSpPr>
          <p:cNvPr id="300" name="Content Placeholder 2"/>
          <p:cNvSpPr txBox="1"/>
          <p:nvPr>
            <p:ph type="body" idx="1"/>
          </p:nvPr>
        </p:nvSpPr>
        <p:spPr>
          <a:xfrm>
            <a:off x="457200" y="1484783"/>
            <a:ext cx="8229600" cy="4896546"/>
          </a:xfrm>
          <a:prstGeom prst="rect">
            <a:avLst/>
          </a:prstGeom>
        </p:spPr>
        <p:txBody>
          <a:bodyPr/>
          <a:lstStyle/>
          <a:p>
            <a:pPr algn="l" defTabSz="896111">
              <a:spcBef>
                <a:spcPts val="500"/>
              </a:spcBef>
              <a:defRPr sz="2450"/>
            </a:pPr>
            <a:r>
              <a:t>Kubernetes ServiceTypes:</a:t>
            </a:r>
          </a:p>
          <a:p>
            <a:pPr algn="l" defTabSz="896111">
              <a:spcBef>
                <a:spcPts val="500"/>
              </a:spcBef>
              <a:defRPr sz="2450"/>
            </a:pPr>
          </a:p>
          <a:p>
            <a:pPr marL="336042" indent="-336042" algn="l" defTabSz="896111">
              <a:spcBef>
                <a:spcPts val="400"/>
              </a:spcBef>
              <a:buSzPct val="100000"/>
              <a:buFont typeface="Arial"/>
              <a:buChar char="•"/>
              <a:defRPr sz="1764"/>
            </a:pPr>
            <a:r>
              <a:t>ClusterIP: Exposes the service on a cluster-internal IP. Choosing this value makes the service only reachable from within the cluster. This is the default ServiceType.</a:t>
            </a:r>
          </a:p>
          <a:p>
            <a:pPr marL="336042" indent="-336042" algn="l" defTabSz="896111">
              <a:spcBef>
                <a:spcPts val="400"/>
              </a:spcBef>
              <a:buSzPct val="100000"/>
              <a:buFont typeface="Arial"/>
              <a:buChar char="•"/>
              <a:defRPr sz="1764"/>
            </a:pPr>
            <a:r>
              <a:t>NodePort: Exposes the service on each Node’s IP at a static port (the NodePort). A ClusterIP service, to which the NodePort service will route, is automatically created. You’ll be able to contact the NodePort service, from outside the cluster, by requesting &lt;NodeIP&gt;:&lt;NodePort&gt;.</a:t>
            </a:r>
          </a:p>
          <a:p>
            <a:pPr marL="336042" indent="-336042" algn="l" defTabSz="896111">
              <a:spcBef>
                <a:spcPts val="400"/>
              </a:spcBef>
              <a:buSzPct val="100000"/>
              <a:buFont typeface="Arial"/>
              <a:buChar char="•"/>
              <a:defRPr sz="1764"/>
            </a:pPr>
            <a:r>
              <a:t>LoadBalancer: Exposes the service externally using a cloud provider’s load balancer. NodePort and ClusterIP services, to which the external load balancer will route, are automatically created.</a:t>
            </a:r>
          </a:p>
          <a:p>
            <a:pPr marL="336042" indent="-336042" algn="l" defTabSz="896111">
              <a:spcBef>
                <a:spcPts val="400"/>
              </a:spcBef>
              <a:buSzPct val="100000"/>
              <a:buFont typeface="Arial"/>
              <a:buChar char="•"/>
              <a:defRPr sz="1764"/>
            </a:pPr>
            <a:r>
              <a:t>ExternalName: Maps the service to the contents of the externalName field (e.g. foo.bar.example.com), by returning a CNAME record with its value. No proxying of any kind is set up. This requires version 1.7 or higher of kube-dns.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Title 1"/>
          <p:cNvSpPr txBox="1"/>
          <p:nvPr>
            <p:ph type="title"/>
          </p:nvPr>
        </p:nvSpPr>
        <p:spPr>
          <a:xfrm>
            <a:off x="179511" y="128035"/>
            <a:ext cx="6048674" cy="780686"/>
          </a:xfrm>
          <a:prstGeom prst="rect">
            <a:avLst/>
          </a:prstGeom>
        </p:spPr>
        <p:txBody>
          <a:bodyPr/>
          <a:lstStyle/>
          <a:p>
            <a:pPr/>
            <a:r>
              <a:t>K8S: Objects</a:t>
            </a:r>
          </a:p>
        </p:txBody>
      </p:sp>
      <p:sp>
        <p:nvSpPr>
          <p:cNvPr id="304" name="Content Placeholder 2"/>
          <p:cNvSpPr txBox="1"/>
          <p:nvPr>
            <p:ph type="body" idx="1"/>
          </p:nvPr>
        </p:nvSpPr>
        <p:spPr>
          <a:xfrm>
            <a:off x="457200" y="1484783"/>
            <a:ext cx="8229600" cy="4896546"/>
          </a:xfrm>
          <a:prstGeom prst="rect">
            <a:avLst/>
          </a:prstGeom>
        </p:spPr>
        <p:txBody>
          <a:bodyPr/>
          <a:lstStyle>
            <a:lvl1pPr algn="just"/>
          </a:lstStyle>
          <a:p>
            <a:pPr/>
            <a:r>
              <a:t>A ReplicaSet ensures that a specified number of pod replicas are running at any given time. Kubernetes pods are mortal. They are born and when they die, they are not resurrected. ReplicaSets in particular create and destroy Pods dynamically (e.g. when scaling up or down).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Title 1"/>
          <p:cNvSpPr txBox="1"/>
          <p:nvPr>
            <p:ph type="title"/>
          </p:nvPr>
        </p:nvSpPr>
        <p:spPr>
          <a:xfrm>
            <a:off x="179511" y="128035"/>
            <a:ext cx="6048674" cy="780686"/>
          </a:xfrm>
          <a:prstGeom prst="rect">
            <a:avLst/>
          </a:prstGeom>
        </p:spPr>
        <p:txBody>
          <a:bodyPr/>
          <a:lstStyle/>
          <a:p>
            <a:pPr/>
            <a:r>
              <a:t>K8S: Objects</a:t>
            </a:r>
          </a:p>
        </p:txBody>
      </p:sp>
      <p:sp>
        <p:nvSpPr>
          <p:cNvPr id="308" name="Content Placeholder 2"/>
          <p:cNvSpPr txBox="1"/>
          <p:nvPr>
            <p:ph type="body" idx="1"/>
          </p:nvPr>
        </p:nvSpPr>
        <p:spPr>
          <a:xfrm>
            <a:off x="457200" y="1484783"/>
            <a:ext cx="8229600" cy="4896546"/>
          </a:xfrm>
          <a:prstGeom prst="rect">
            <a:avLst/>
          </a:prstGeom>
        </p:spPr>
        <p:txBody>
          <a:bodyPr/>
          <a:lstStyle/>
          <a:p>
            <a:pPr algn="l" defTabSz="886968">
              <a:spcBef>
                <a:spcPts val="500"/>
              </a:spcBef>
              <a:defRPr sz="2328"/>
            </a:pPr>
            <a:r>
              <a:t>	</a:t>
            </a:r>
            <a:endParaRPr i="1" sz="1746"/>
          </a:p>
          <a:p>
            <a:pPr algn="l" defTabSz="886968">
              <a:spcBef>
                <a:spcPts val="400"/>
              </a:spcBef>
              <a:defRPr i="1" sz="1746"/>
            </a:pPr>
            <a:r>
              <a:t>To get the ReplicaSet list, please run:</a:t>
            </a:r>
          </a:p>
          <a:p>
            <a:pPr lvl="1" indent="443484" algn="l" defTabSz="886968">
              <a:spcBef>
                <a:spcPts val="500"/>
              </a:spcBef>
              <a:defRPr i="1" sz="1358"/>
            </a:pPr>
          </a:p>
          <a:p>
            <a:pPr lvl="1" indent="443484" algn="l" defTabSz="886968">
              <a:spcBef>
                <a:spcPts val="400"/>
              </a:spcBef>
              <a:defRPr i="1" sz="1746"/>
            </a:pPr>
            <a:r>
              <a:t>&gt;kubectl get replicasets</a:t>
            </a:r>
          </a:p>
          <a:p>
            <a:pPr lvl="1" indent="443484" algn="l" defTabSz="886968">
              <a:spcBef>
                <a:spcPts val="500"/>
              </a:spcBef>
              <a:defRPr i="1" sz="1552"/>
            </a:pPr>
          </a:p>
          <a:p>
            <a:pPr algn="l" defTabSz="886968">
              <a:spcBef>
                <a:spcPts val="500"/>
              </a:spcBef>
              <a:defRPr sz="2328"/>
            </a:pPr>
            <a:br>
              <a:rPr i="1" sz="1552"/>
            </a:br>
            <a:endParaRPr sz="1746"/>
          </a:p>
          <a:p>
            <a:pPr algn="l" defTabSz="886968">
              <a:spcBef>
                <a:spcPts val="500"/>
              </a:spcBef>
              <a:defRPr i="1" sz="1746"/>
            </a:pPr>
            <a:r>
              <a:t>Please note that the replicaset name is mentioned in the describe pod output:</a:t>
            </a:r>
          </a:p>
          <a:p>
            <a:pPr lvl="1" indent="443484" algn="l" defTabSz="886968">
              <a:spcBef>
                <a:spcPts val="500"/>
              </a:spcBef>
              <a:defRPr i="1" sz="1552"/>
            </a:pPr>
            <a:r>
              <a:t>Controlled By: ReplicaSet/edgy-grizzly-sonatype-nexus-6d6bf984f</a:t>
            </a:r>
          </a:p>
          <a:p>
            <a:pPr algn="l" defTabSz="886968">
              <a:spcBef>
                <a:spcPts val="500"/>
              </a:spcBef>
              <a:defRPr i="1" sz="970"/>
            </a:pPr>
          </a:p>
          <a:p>
            <a:pPr algn="l" defTabSz="886968">
              <a:spcBef>
                <a:spcPts val="500"/>
              </a:spcBef>
              <a:defRPr i="1" sz="1746"/>
            </a:pPr>
            <a:r>
              <a:t>To get a Replicaset details please run:</a:t>
            </a:r>
          </a:p>
          <a:p>
            <a:pPr lvl="1" indent="443484" algn="l" defTabSz="886968">
              <a:spcBef>
                <a:spcPts val="500"/>
              </a:spcBef>
              <a:defRPr i="1" sz="1746"/>
            </a:pPr>
            <a:r>
              <a:t>&gt;kubectl describe replicaset edgy-grizzly-sonatype-nexus-6d6bf984f</a:t>
            </a:r>
          </a:p>
          <a:p>
            <a:pPr algn="l" defTabSz="886968">
              <a:spcBef>
                <a:spcPts val="500"/>
              </a:spcBef>
              <a:defRPr i="1" sz="970"/>
            </a:pPr>
          </a:p>
          <a:p>
            <a:pPr algn="l" defTabSz="886968">
              <a:spcBef>
                <a:spcPts val="500"/>
              </a:spcBef>
              <a:defRPr i="1" sz="1746"/>
            </a:pPr>
            <a:r>
              <a:t>Here we could see that the ReplicaSet is controlled by the Deployment:</a:t>
            </a:r>
          </a:p>
          <a:p>
            <a:pPr lvl="1" indent="443484" algn="l" defTabSz="886968">
              <a:spcBef>
                <a:spcPts val="500"/>
              </a:spcBef>
              <a:defRPr i="1" sz="1552"/>
            </a:pPr>
            <a:r>
              <a:t>Controlled By: Deployment/edgy-grizzly-sonatype-nexus </a:t>
            </a:r>
          </a:p>
          <a:p>
            <a:pPr algn="l" defTabSz="886968">
              <a:spcBef>
                <a:spcPts val="500"/>
              </a:spcBef>
              <a:defRPr i="1" sz="1552"/>
            </a:pPr>
            <a:r>
              <a:t> </a:t>
            </a:r>
          </a:p>
        </p:txBody>
      </p:sp>
      <p:pic>
        <p:nvPicPr>
          <p:cNvPr id="309"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graphicFrame>
        <p:nvGraphicFramePr>
          <p:cNvPr id="310" name="Table 4"/>
          <p:cNvGraphicFramePr/>
          <p:nvPr/>
        </p:nvGraphicFramePr>
        <p:xfrm>
          <a:off x="533400" y="3002506"/>
          <a:ext cx="8305800" cy="731295"/>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648200"/>
                <a:gridCol w="1219200"/>
                <a:gridCol w="990600"/>
                <a:gridCol w="838200"/>
                <a:gridCol w="609600"/>
              </a:tblGrid>
              <a:tr h="365647">
                <a:tc>
                  <a:txBody>
                    <a:bodyPr/>
                    <a:lstStyle/>
                    <a:p>
                      <a:pPr algn="l" rtl="0">
                        <a:defRPr b="0" sz="1800">
                          <a:solidFill>
                            <a:srgbClr val="000000"/>
                          </a:solidFill>
                        </a:defRPr>
                      </a:pPr>
                      <a:r>
                        <a:rPr sz="1200"/>
                        <a:t>NAME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DESIRED</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CURRENT</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READY</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AGE</a:t>
                      </a:r>
                    </a:p>
                  </a:txBody>
                  <a:tcPr marL="45720" marR="45720" marT="45720" marB="45720" anchor="t" anchorCtr="0" horzOverflow="overflow">
                    <a:lnL w="12700">
                      <a:miter lim="400000"/>
                    </a:lnL>
                    <a:lnR w="12700">
                      <a:miter lim="400000"/>
                    </a:lnR>
                    <a:lnT w="12700">
                      <a:miter lim="400000"/>
                    </a:lnT>
                    <a:lnB w="12700">
                      <a:miter lim="400000"/>
                    </a:lnB>
                    <a:noFill/>
                  </a:tcPr>
                </a:tc>
              </a:tr>
              <a:tr h="365647">
                <a:tc>
                  <a:txBody>
                    <a:bodyPr/>
                    <a:lstStyle/>
                    <a:p>
                      <a:pPr algn="l" rtl="0">
                        <a:defRPr sz="1800"/>
                      </a:pPr>
                      <a:r>
                        <a:rPr sz="1200"/>
                        <a:t>edgy-grizzly-sonatype-nexus-6d6bf984f</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2h</a:t>
                      </a: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3" name="Title 1"/>
          <p:cNvSpPr txBox="1"/>
          <p:nvPr>
            <p:ph type="title"/>
          </p:nvPr>
        </p:nvSpPr>
        <p:spPr>
          <a:xfrm>
            <a:off x="179511" y="128035"/>
            <a:ext cx="6048674" cy="780686"/>
          </a:xfrm>
          <a:prstGeom prst="rect">
            <a:avLst/>
          </a:prstGeom>
        </p:spPr>
        <p:txBody>
          <a:bodyPr/>
          <a:lstStyle/>
          <a:p>
            <a:pPr/>
            <a:r>
              <a:t>K8S: Objects</a:t>
            </a:r>
          </a:p>
        </p:txBody>
      </p:sp>
      <p:sp>
        <p:nvSpPr>
          <p:cNvPr id="314" name="Content Placeholder 2"/>
          <p:cNvSpPr txBox="1"/>
          <p:nvPr>
            <p:ph type="body" idx="1"/>
          </p:nvPr>
        </p:nvSpPr>
        <p:spPr>
          <a:xfrm>
            <a:off x="457200" y="1484783"/>
            <a:ext cx="8229600" cy="4896546"/>
          </a:xfrm>
          <a:prstGeom prst="rect">
            <a:avLst/>
          </a:prstGeom>
        </p:spPr>
        <p:txBody>
          <a:bodyPr/>
          <a:lstStyle>
            <a:lvl1pPr algn="just"/>
          </a:lstStyle>
          <a:p>
            <a:pPr/>
            <a:r>
              <a:t>A Deployment controller provides declarative updates for Pods and ReplicaSets. You describe a desired state in a Deployment object, and the Deployment controller changes the actual state to the desired state at a controlled rate. You can define Deployments to create new ReplicaSets, or to remove existing Deployments and adopt all their resources with new Deployments.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Title 1"/>
          <p:cNvSpPr txBox="1"/>
          <p:nvPr>
            <p:ph type="title"/>
          </p:nvPr>
        </p:nvSpPr>
        <p:spPr>
          <a:xfrm>
            <a:off x="179511" y="128035"/>
            <a:ext cx="6048674" cy="780686"/>
          </a:xfrm>
          <a:prstGeom prst="rect">
            <a:avLst/>
          </a:prstGeom>
        </p:spPr>
        <p:txBody>
          <a:bodyPr/>
          <a:lstStyle/>
          <a:p>
            <a:pPr/>
            <a:r>
              <a:t>Why do we need Kubernetes? </a:t>
            </a:r>
          </a:p>
        </p:txBody>
      </p:sp>
      <p:sp>
        <p:nvSpPr>
          <p:cNvPr id="152" name="Content Placeholder 2"/>
          <p:cNvSpPr txBox="1"/>
          <p:nvPr>
            <p:ph type="body" idx="1"/>
          </p:nvPr>
        </p:nvSpPr>
        <p:spPr>
          <a:xfrm>
            <a:off x="457200" y="1484783"/>
            <a:ext cx="8229600" cy="4896546"/>
          </a:xfrm>
          <a:prstGeom prst="rect">
            <a:avLst/>
          </a:prstGeom>
        </p:spPr>
        <p:txBody>
          <a:bodyPr/>
          <a:lstStyle/>
          <a:p>
            <a:pPr marL="322325" indent="-322325" algn="l" defTabSz="859536">
              <a:spcBef>
                <a:spcPts val="500"/>
              </a:spcBef>
              <a:buSzPct val="100000"/>
              <a:buFont typeface="Arial"/>
              <a:buChar char="•"/>
              <a:defRPr sz="2256"/>
            </a:pPr>
            <a:r>
              <a:t>a container platform </a:t>
            </a:r>
          </a:p>
          <a:p>
            <a:pPr marL="322325" indent="-322325" algn="l" defTabSz="859536">
              <a:spcBef>
                <a:spcPts val="500"/>
              </a:spcBef>
              <a:buSzPct val="100000"/>
              <a:buFont typeface="Arial"/>
              <a:buChar char="•"/>
              <a:defRPr sz="2256"/>
            </a:pPr>
            <a:r>
              <a:t>a microservices platform </a:t>
            </a:r>
          </a:p>
          <a:p>
            <a:pPr marL="322325" indent="-322325" algn="l" defTabSz="859536">
              <a:spcBef>
                <a:spcPts val="500"/>
              </a:spcBef>
              <a:buSzPct val="100000"/>
              <a:buFont typeface="Arial"/>
              <a:buChar char="•"/>
              <a:defRPr sz="2256"/>
            </a:pPr>
            <a:r>
              <a:t>a portable cloud platform and a lot more.</a:t>
            </a:r>
          </a:p>
          <a:p>
            <a:pPr marL="322325" indent="-322325" algn="l" defTabSz="859536">
              <a:spcBef>
                <a:spcPts val="500"/>
              </a:spcBef>
              <a:buSzPct val="100000"/>
              <a:buFont typeface="Arial"/>
              <a:buChar char="•"/>
              <a:defRPr sz="2256"/>
            </a:pPr>
            <a:r>
              <a:t>Kubernetes provides a container-centric management environment. It orchestrates computing, networking, and storage infrastructure on behalf of user workloads. This provides much of the simplicity of Platform as a Service (PaaS) with the flexibility of Infrastructure as a Service (IaaS), and enables portability across infrastructure providers.</a:t>
            </a:r>
          </a:p>
          <a:p>
            <a:pPr marL="322325" indent="-322325" algn="l" defTabSz="859536">
              <a:spcBef>
                <a:spcPts val="500"/>
              </a:spcBef>
              <a:buSzPct val="100000"/>
              <a:buFont typeface="Arial"/>
              <a:buChar char="•"/>
              <a:defRPr sz="2256"/>
            </a:pPr>
            <a:r>
              <a:t>K8S Allows developers / system operators to cut to the cord and truly run a container-centric dev / microservice environment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7" name="Title 1"/>
          <p:cNvSpPr txBox="1"/>
          <p:nvPr>
            <p:ph type="title"/>
          </p:nvPr>
        </p:nvSpPr>
        <p:spPr>
          <a:xfrm>
            <a:off x="179511" y="128035"/>
            <a:ext cx="6048674" cy="780686"/>
          </a:xfrm>
          <a:prstGeom prst="rect">
            <a:avLst/>
          </a:prstGeom>
        </p:spPr>
        <p:txBody>
          <a:bodyPr/>
          <a:lstStyle/>
          <a:p>
            <a:pPr/>
            <a:r>
              <a:t>K8S: Objects</a:t>
            </a:r>
          </a:p>
        </p:txBody>
      </p:sp>
      <p:sp>
        <p:nvSpPr>
          <p:cNvPr id="318" name="Content Placeholder 2"/>
          <p:cNvSpPr txBox="1"/>
          <p:nvPr>
            <p:ph type="body" idx="1"/>
          </p:nvPr>
        </p:nvSpPr>
        <p:spPr>
          <a:xfrm>
            <a:off x="457200" y="1484783"/>
            <a:ext cx="8229600" cy="4896546"/>
          </a:xfrm>
          <a:prstGeom prst="rect">
            <a:avLst/>
          </a:prstGeom>
        </p:spPr>
        <p:txBody>
          <a:bodyPr/>
          <a:lstStyle/>
          <a:p>
            <a:pPr algn="l">
              <a:defRPr sz="2400"/>
            </a:pPr>
            <a:r>
              <a:t>	</a:t>
            </a:r>
            <a:endParaRPr i="1" sz="1800"/>
          </a:p>
          <a:p>
            <a:pPr algn="l">
              <a:spcBef>
                <a:spcPts val="400"/>
              </a:spcBef>
              <a:defRPr i="1" sz="1800"/>
            </a:pPr>
            <a:r>
              <a:t>To get the Deployment list, please run:</a:t>
            </a:r>
          </a:p>
          <a:p>
            <a:pPr lvl="1" algn="l">
              <a:defRPr i="1" sz="1400"/>
            </a:pPr>
          </a:p>
          <a:p>
            <a:pPr lvl="1" algn="l">
              <a:spcBef>
                <a:spcPts val="400"/>
              </a:spcBef>
              <a:defRPr i="1" sz="1800"/>
            </a:pPr>
            <a:r>
              <a:t>&gt;kubectl get deployments</a:t>
            </a:r>
          </a:p>
          <a:p>
            <a:pPr lvl="1" algn="l">
              <a:defRPr i="1" sz="1600"/>
            </a:pPr>
          </a:p>
          <a:p>
            <a:pPr algn="l">
              <a:spcBef>
                <a:spcPts val="500"/>
              </a:spcBef>
              <a:defRPr sz="2400"/>
            </a:pPr>
            <a:br>
              <a:rPr i="1" sz="1600"/>
            </a:br>
            <a:endParaRPr sz="1800"/>
          </a:p>
          <a:p>
            <a:pPr algn="l">
              <a:defRPr i="1" sz="1800"/>
            </a:pPr>
            <a:r>
              <a:t>To get a Deployment details please run:</a:t>
            </a:r>
          </a:p>
          <a:p>
            <a:pPr lvl="1" algn="l">
              <a:defRPr i="1" sz="1800"/>
            </a:pPr>
            <a:r>
              <a:t>&gt;kubectl describe deployment edgy-grizzly-sonatype-nexus</a:t>
            </a:r>
          </a:p>
          <a:p>
            <a:pPr algn="l">
              <a:defRPr i="1" sz="1000"/>
            </a:pPr>
          </a:p>
          <a:p>
            <a:pPr algn="l">
              <a:defRPr i="1" sz="1600"/>
            </a:pPr>
            <a:r>
              <a:t> </a:t>
            </a:r>
          </a:p>
        </p:txBody>
      </p:sp>
      <p:pic>
        <p:nvPicPr>
          <p:cNvPr id="319"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graphicFrame>
        <p:nvGraphicFramePr>
          <p:cNvPr id="320" name="Table 4"/>
          <p:cNvGraphicFramePr/>
          <p:nvPr/>
        </p:nvGraphicFramePr>
        <p:xfrm>
          <a:off x="533400" y="3002506"/>
          <a:ext cx="8305800" cy="731295"/>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514600"/>
                <a:gridCol w="1143000"/>
                <a:gridCol w="1600200"/>
                <a:gridCol w="1143000"/>
                <a:gridCol w="1295400"/>
                <a:gridCol w="609600"/>
              </a:tblGrid>
              <a:tr h="365647">
                <a:tc>
                  <a:txBody>
                    <a:bodyPr/>
                    <a:lstStyle/>
                    <a:p>
                      <a:pPr algn="l" rtl="0">
                        <a:defRPr b="0" sz="1800">
                          <a:solidFill>
                            <a:srgbClr val="000000"/>
                          </a:solidFill>
                        </a:defRPr>
                      </a:pPr>
                      <a:r>
                        <a:rPr sz="1200"/>
                        <a:t>NAME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DESIRED</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CURRENT</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UP-TO-DATE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AVAILABLE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AGE</a:t>
                      </a:r>
                    </a:p>
                  </a:txBody>
                  <a:tcPr marL="45720" marR="45720" marT="45720" marB="45720" anchor="t" anchorCtr="0" horzOverflow="overflow">
                    <a:lnL w="12700">
                      <a:miter lim="400000"/>
                    </a:lnL>
                    <a:lnR w="12700">
                      <a:miter lim="400000"/>
                    </a:lnR>
                    <a:lnT w="12700">
                      <a:miter lim="400000"/>
                    </a:lnT>
                    <a:lnB w="12700">
                      <a:miter lim="400000"/>
                    </a:lnB>
                    <a:noFill/>
                  </a:tcPr>
                </a:tc>
              </a:tr>
              <a:tr h="365647">
                <a:tc>
                  <a:txBody>
                    <a:bodyPr/>
                    <a:lstStyle/>
                    <a:p>
                      <a:pPr algn="l" rtl="0">
                        <a:defRPr sz="1800"/>
                      </a:pPr>
                      <a:r>
                        <a:rPr sz="1200"/>
                        <a:t>edgy-grizzly-sonatype-nexus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3h</a:t>
                      </a: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3" name="Title 1"/>
          <p:cNvSpPr txBox="1"/>
          <p:nvPr>
            <p:ph type="title"/>
          </p:nvPr>
        </p:nvSpPr>
        <p:spPr>
          <a:xfrm>
            <a:off x="179511" y="128035"/>
            <a:ext cx="6048674" cy="780686"/>
          </a:xfrm>
          <a:prstGeom prst="rect">
            <a:avLst/>
          </a:prstGeom>
        </p:spPr>
        <p:txBody>
          <a:bodyPr/>
          <a:lstStyle/>
          <a:p>
            <a:pPr/>
            <a:r>
              <a:t>K8S: Objects</a:t>
            </a:r>
          </a:p>
        </p:txBody>
      </p:sp>
      <p:sp>
        <p:nvSpPr>
          <p:cNvPr id="324" name="Content Placeholder 2"/>
          <p:cNvSpPr txBox="1"/>
          <p:nvPr>
            <p:ph type="body" idx="1"/>
          </p:nvPr>
        </p:nvSpPr>
        <p:spPr>
          <a:xfrm>
            <a:off x="457200" y="1484783"/>
            <a:ext cx="8229600" cy="4896546"/>
          </a:xfrm>
          <a:prstGeom prst="rect">
            <a:avLst/>
          </a:prstGeom>
        </p:spPr>
        <p:txBody>
          <a:bodyPr/>
          <a:lstStyle/>
          <a:p>
            <a:pPr algn="just"/>
            <a:r>
              <a:t>Like a Deployment, a StatefulSet manages Pods that are based on an identical container spec. Unlike a Deployment, a StatefulSet maintains a sticky identity for each of their Pods. These pods are created from the same spec, but are not interchangeable: each has a persistent identifier that it maintains across any rescheduling.</a:t>
            </a:r>
          </a:p>
          <a:p>
            <a:pPr algn="just"/>
            <a:r>
              <a:t>A StatefulSet operates under the same pattern as any other Controller. You define your desired state in a StatefulSet object, and the StatefulSet controller makes any necessary updates to get there from the current state.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7" name="Title 1"/>
          <p:cNvSpPr txBox="1"/>
          <p:nvPr>
            <p:ph type="title"/>
          </p:nvPr>
        </p:nvSpPr>
        <p:spPr>
          <a:xfrm>
            <a:off x="179511" y="128035"/>
            <a:ext cx="6048674" cy="780686"/>
          </a:xfrm>
          <a:prstGeom prst="rect">
            <a:avLst/>
          </a:prstGeom>
        </p:spPr>
        <p:txBody>
          <a:bodyPr/>
          <a:lstStyle/>
          <a:p>
            <a:pPr/>
            <a:r>
              <a:t>K8S: Objects</a:t>
            </a:r>
          </a:p>
        </p:txBody>
      </p:sp>
      <p:sp>
        <p:nvSpPr>
          <p:cNvPr id="328" name="Content Placeholder 2"/>
          <p:cNvSpPr txBox="1"/>
          <p:nvPr>
            <p:ph type="body" idx="1"/>
          </p:nvPr>
        </p:nvSpPr>
        <p:spPr>
          <a:xfrm>
            <a:off x="457200" y="1484783"/>
            <a:ext cx="8229600" cy="4896546"/>
          </a:xfrm>
          <a:prstGeom prst="rect">
            <a:avLst/>
          </a:prstGeom>
        </p:spPr>
        <p:txBody>
          <a:bodyPr/>
          <a:lstStyle/>
          <a:p>
            <a:pPr algn="l"/>
            <a:r>
              <a:t>StatefulSets are valuable for applications that require one or more of the following:</a:t>
            </a:r>
          </a:p>
          <a:p>
            <a:pPr lvl="1" marL="800100" indent="-342900" algn="l">
              <a:lnSpc>
                <a:spcPct val="150000"/>
              </a:lnSpc>
              <a:spcBef>
                <a:spcPts val="500"/>
              </a:spcBef>
              <a:buSzPct val="100000"/>
              <a:buFont typeface="Arial"/>
              <a:buChar char="•"/>
              <a:defRPr sz="2400"/>
            </a:pPr>
            <a:r>
              <a:t>Stable, unique network identifiers.</a:t>
            </a:r>
          </a:p>
          <a:p>
            <a:pPr lvl="1" marL="800100" indent="-342900" algn="l">
              <a:lnSpc>
                <a:spcPct val="150000"/>
              </a:lnSpc>
              <a:spcBef>
                <a:spcPts val="500"/>
              </a:spcBef>
              <a:buSzPct val="100000"/>
              <a:buFont typeface="Arial"/>
              <a:buChar char="•"/>
              <a:defRPr sz="2400"/>
            </a:pPr>
            <a:r>
              <a:t>Stable, persistent storage.</a:t>
            </a:r>
          </a:p>
          <a:p>
            <a:pPr lvl="1" marL="800100" indent="-342900" algn="l">
              <a:lnSpc>
                <a:spcPct val="150000"/>
              </a:lnSpc>
              <a:spcBef>
                <a:spcPts val="500"/>
              </a:spcBef>
              <a:buSzPct val="100000"/>
              <a:buFont typeface="Arial"/>
              <a:buChar char="•"/>
              <a:defRPr sz="2400"/>
            </a:pPr>
            <a:r>
              <a:t>Ordered, graceful deployment and scaling.</a:t>
            </a:r>
          </a:p>
          <a:p>
            <a:pPr lvl="1" marL="800100" indent="-342900" algn="l">
              <a:lnSpc>
                <a:spcPct val="150000"/>
              </a:lnSpc>
              <a:spcBef>
                <a:spcPts val="500"/>
              </a:spcBef>
              <a:buSzPct val="100000"/>
              <a:buFont typeface="Arial"/>
              <a:buChar char="•"/>
              <a:defRPr sz="2400"/>
            </a:pPr>
            <a:r>
              <a:t>Ordered, graceful deletion and termination.</a:t>
            </a:r>
          </a:p>
          <a:p>
            <a:pPr lvl="1" marL="800100" indent="-342900" algn="l">
              <a:lnSpc>
                <a:spcPct val="150000"/>
              </a:lnSpc>
              <a:spcBef>
                <a:spcPts val="500"/>
              </a:spcBef>
              <a:buSzPct val="100000"/>
              <a:buFont typeface="Arial"/>
              <a:buChar char="•"/>
              <a:defRPr sz="2400"/>
            </a:pPr>
            <a:r>
              <a:t>Ordered, automated rolling updates.</a:t>
            </a:r>
          </a:p>
          <a:p>
            <a:pPr>
              <a:spcBef>
                <a:spcPts val="400"/>
              </a:spcBef>
              <a:defRPr sz="2000"/>
            </a:pPr>
            <a:b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1" name="Title 1"/>
          <p:cNvSpPr txBox="1"/>
          <p:nvPr>
            <p:ph type="title"/>
          </p:nvPr>
        </p:nvSpPr>
        <p:spPr>
          <a:xfrm>
            <a:off x="179511" y="128035"/>
            <a:ext cx="6048674" cy="780686"/>
          </a:xfrm>
          <a:prstGeom prst="rect">
            <a:avLst/>
          </a:prstGeom>
        </p:spPr>
        <p:txBody>
          <a:bodyPr/>
          <a:lstStyle/>
          <a:p>
            <a:pPr/>
            <a:r>
              <a:t>K8S: Objects</a:t>
            </a:r>
          </a:p>
        </p:txBody>
      </p:sp>
      <p:sp>
        <p:nvSpPr>
          <p:cNvPr id="332" name="Content Placeholder 2"/>
          <p:cNvSpPr txBox="1"/>
          <p:nvPr>
            <p:ph type="body" idx="1"/>
          </p:nvPr>
        </p:nvSpPr>
        <p:spPr>
          <a:xfrm>
            <a:off x="457200" y="1484783"/>
            <a:ext cx="8229600" cy="4896546"/>
          </a:xfrm>
          <a:prstGeom prst="rect">
            <a:avLst/>
          </a:prstGeom>
        </p:spPr>
        <p:txBody>
          <a:bodyPr/>
          <a:lstStyle/>
          <a:p>
            <a:pPr algn="l" defTabSz="822959">
              <a:spcBef>
                <a:spcPts val="500"/>
              </a:spcBef>
              <a:defRPr sz="2250"/>
            </a:pPr>
            <a:r>
              <a:t>Deployment and Scaling Guarantees:</a:t>
            </a:r>
          </a:p>
          <a:p>
            <a:pPr algn="l" defTabSz="822959">
              <a:spcBef>
                <a:spcPts val="500"/>
              </a:spcBef>
              <a:defRPr sz="2250"/>
            </a:pPr>
          </a:p>
          <a:p>
            <a:pPr marL="308610" indent="-308610" algn="l" defTabSz="822959">
              <a:spcBef>
                <a:spcPts val="500"/>
              </a:spcBef>
              <a:buSzPct val="100000"/>
              <a:buFont typeface="Arial"/>
              <a:buChar char="•"/>
              <a:defRPr sz="2250"/>
            </a:pPr>
            <a:r>
              <a:t>For a StatefulSet with N replicas, when Pods are being deployed, they are created sequentially, in order from {0..N-1}.</a:t>
            </a:r>
          </a:p>
          <a:p>
            <a:pPr marL="308610" indent="-308610" algn="l" defTabSz="822959">
              <a:spcBef>
                <a:spcPts val="500"/>
              </a:spcBef>
              <a:buSzPct val="100000"/>
              <a:buFont typeface="Arial"/>
              <a:buChar char="•"/>
              <a:defRPr sz="2250"/>
            </a:pPr>
            <a:r>
              <a:t>When Pods are being deleted, they are terminated in reverse order, from {N-1..0}.</a:t>
            </a:r>
          </a:p>
          <a:p>
            <a:pPr marL="308610" indent="-308610" algn="l" defTabSz="822959">
              <a:spcBef>
                <a:spcPts val="500"/>
              </a:spcBef>
              <a:buSzPct val="100000"/>
              <a:buFont typeface="Arial"/>
              <a:buChar char="•"/>
              <a:defRPr sz="2250"/>
            </a:pPr>
            <a:r>
              <a:t>Before a scaling operation is applied to a Pod, all of its predecessors must be Running and Ready.</a:t>
            </a:r>
          </a:p>
          <a:p>
            <a:pPr marL="308610" indent="-308610" algn="l" defTabSz="822959">
              <a:spcBef>
                <a:spcPts val="500"/>
              </a:spcBef>
              <a:buSzPct val="100000"/>
              <a:buFont typeface="Arial"/>
              <a:buChar char="•"/>
              <a:defRPr sz="2250"/>
            </a:pPr>
            <a:r>
              <a:t>Before a Pod is terminated, all of its successors must be completely shutdown.</a:t>
            </a:r>
          </a:p>
          <a:p>
            <a:pPr algn="l" defTabSz="822959">
              <a:spcBef>
                <a:spcPts val="400"/>
              </a:spcBef>
              <a:defRPr sz="1800"/>
            </a:pPr>
            <a:b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5" name="Title 1"/>
          <p:cNvSpPr txBox="1"/>
          <p:nvPr>
            <p:ph type="title"/>
          </p:nvPr>
        </p:nvSpPr>
        <p:spPr>
          <a:xfrm>
            <a:off x="179511" y="128035"/>
            <a:ext cx="6048674" cy="780686"/>
          </a:xfrm>
          <a:prstGeom prst="rect">
            <a:avLst/>
          </a:prstGeom>
        </p:spPr>
        <p:txBody>
          <a:bodyPr/>
          <a:lstStyle/>
          <a:p>
            <a:pPr/>
            <a:r>
              <a:t>K8S: Objects</a:t>
            </a:r>
          </a:p>
        </p:txBody>
      </p:sp>
      <p:sp>
        <p:nvSpPr>
          <p:cNvPr id="336" name="Content Placeholder 2"/>
          <p:cNvSpPr txBox="1"/>
          <p:nvPr>
            <p:ph type="body" idx="1"/>
          </p:nvPr>
        </p:nvSpPr>
        <p:spPr>
          <a:xfrm>
            <a:off x="457200" y="1484783"/>
            <a:ext cx="8229600" cy="4896546"/>
          </a:xfrm>
          <a:prstGeom prst="rect">
            <a:avLst/>
          </a:prstGeom>
        </p:spPr>
        <p:txBody>
          <a:bodyPr/>
          <a:lstStyle/>
          <a:p>
            <a:pPr algn="l" defTabSz="822959">
              <a:spcBef>
                <a:spcPts val="500"/>
              </a:spcBef>
              <a:defRPr sz="2250"/>
            </a:pPr>
            <a:r>
              <a:t>A DaemonSet ensures that all (or some) Nodes run a copy of a Pod. As nodes are added to the cluster, Pods are added to them. As nodes are removed from the cluster, those Pods are garbage collected. Deleting a DaemonSet will clean up the Pods it created:</a:t>
            </a:r>
          </a:p>
          <a:p>
            <a:pPr marL="308609" indent="-308609" algn="l" defTabSz="822959">
              <a:spcBef>
                <a:spcPts val="500"/>
              </a:spcBef>
              <a:buSzPct val="100000"/>
              <a:buFont typeface="Arial"/>
              <a:buChar char="•"/>
              <a:defRPr sz="2159"/>
            </a:pPr>
            <a:r>
              <a:t>running a cluster storage daemon, such as glusterd, ceph, on each node.</a:t>
            </a:r>
          </a:p>
          <a:p>
            <a:pPr marL="308609" indent="-308609" algn="l" defTabSz="822959">
              <a:spcBef>
                <a:spcPts val="500"/>
              </a:spcBef>
              <a:buSzPct val="100000"/>
              <a:buFont typeface="Arial"/>
              <a:buChar char="•"/>
              <a:defRPr sz="2159"/>
            </a:pPr>
            <a:r>
              <a:t>running a logs collection daemon on every node, such as fluentd or logstash.</a:t>
            </a:r>
          </a:p>
          <a:p>
            <a:pPr marL="308609" indent="-308609" algn="l" defTabSz="822959">
              <a:spcBef>
                <a:spcPts val="500"/>
              </a:spcBef>
              <a:buSzPct val="100000"/>
              <a:buFont typeface="Arial"/>
              <a:buChar char="•"/>
              <a:defRPr sz="2159"/>
            </a:pPr>
            <a:r>
              <a:t>running a node monitoring daemon on every node, such as Prometheus Node Exporter, collectd, Datadog agent, New Relic agent, or Ganglia gmond.</a:t>
            </a:r>
          </a:p>
          <a:p>
            <a:pPr algn="l" defTabSz="822959">
              <a:spcBef>
                <a:spcPts val="300"/>
              </a:spcBef>
              <a:defRPr sz="1619"/>
            </a:pPr>
            <a:b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9" name="Title 1"/>
          <p:cNvSpPr txBox="1"/>
          <p:nvPr>
            <p:ph type="title"/>
          </p:nvPr>
        </p:nvSpPr>
        <p:spPr>
          <a:xfrm>
            <a:off x="179511" y="128035"/>
            <a:ext cx="6048674" cy="780686"/>
          </a:xfrm>
          <a:prstGeom prst="rect">
            <a:avLst/>
          </a:prstGeom>
        </p:spPr>
        <p:txBody>
          <a:bodyPr/>
          <a:lstStyle/>
          <a:p>
            <a:pPr/>
            <a:r>
              <a:t>K8S: Objects</a:t>
            </a:r>
          </a:p>
        </p:txBody>
      </p:sp>
      <p:sp>
        <p:nvSpPr>
          <p:cNvPr id="340" name="Content Placeholder 2"/>
          <p:cNvSpPr txBox="1"/>
          <p:nvPr>
            <p:ph type="body" idx="1"/>
          </p:nvPr>
        </p:nvSpPr>
        <p:spPr>
          <a:xfrm>
            <a:off x="457200" y="1484783"/>
            <a:ext cx="8229600" cy="4896546"/>
          </a:xfrm>
          <a:prstGeom prst="rect">
            <a:avLst/>
          </a:prstGeom>
        </p:spPr>
        <p:txBody>
          <a:bodyPr/>
          <a:lstStyle/>
          <a:p>
            <a:pPr algn="just" defTabSz="896111">
              <a:spcBef>
                <a:spcPts val="500"/>
              </a:spcBef>
              <a:defRPr sz="2450"/>
            </a:pPr>
            <a:r>
              <a:t>A Job creates one or more pods and ensures that a specified number of them successfully terminate. As pods successfully complete, the </a:t>
            </a:r>
            <a:r>
              <a:rPr i="1"/>
              <a:t>job</a:t>
            </a:r>
            <a:r>
              <a:t> tracks the successful completions. When a specified number of successful completions is reached, the job itself is complete. Deleting a Job will cleanup the pods it created.</a:t>
            </a:r>
          </a:p>
          <a:p>
            <a:pPr algn="just" defTabSz="896111">
              <a:spcBef>
                <a:spcPts val="500"/>
              </a:spcBef>
              <a:defRPr sz="2450"/>
            </a:pPr>
            <a:r>
              <a:t>A simple case is to create one Job object in order to reliably run one Pod to completion. The Job object will start a new Pod if the first pod fails or is deleted (for example due to a node hardware failure or a node reboot).</a:t>
            </a:r>
          </a:p>
          <a:p>
            <a:pPr algn="l" defTabSz="896111">
              <a:spcBef>
                <a:spcPts val="400"/>
              </a:spcBef>
              <a:defRPr sz="1764"/>
            </a:pPr>
            <a:b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3" name="Title 1"/>
          <p:cNvSpPr txBox="1"/>
          <p:nvPr>
            <p:ph type="title"/>
          </p:nvPr>
        </p:nvSpPr>
        <p:spPr>
          <a:xfrm>
            <a:off x="179511" y="128035"/>
            <a:ext cx="6048674" cy="780686"/>
          </a:xfrm>
          <a:prstGeom prst="rect">
            <a:avLst/>
          </a:prstGeom>
        </p:spPr>
        <p:txBody>
          <a:bodyPr/>
          <a:lstStyle/>
          <a:p>
            <a:pPr/>
            <a:r>
              <a:t>K8S: First deployment</a:t>
            </a:r>
          </a:p>
        </p:txBody>
      </p:sp>
      <p:sp>
        <p:nvSpPr>
          <p:cNvPr id="344" name="Content Placeholder 2"/>
          <p:cNvSpPr txBox="1"/>
          <p:nvPr>
            <p:ph type="body" idx="1"/>
          </p:nvPr>
        </p:nvSpPr>
        <p:spPr>
          <a:xfrm>
            <a:off x="457200" y="1484783"/>
            <a:ext cx="8229600" cy="4896546"/>
          </a:xfrm>
          <a:prstGeom prst="rect">
            <a:avLst/>
          </a:prstGeom>
        </p:spPr>
        <p:txBody>
          <a:bodyPr/>
          <a:lstStyle/>
          <a:p>
            <a:pPr algn="l">
              <a:defRPr sz="2400"/>
            </a:pPr>
            <a:r>
              <a:t>	</a:t>
            </a:r>
          </a:p>
          <a:p>
            <a:pPr algn="l">
              <a:defRPr i="1" sz="1800"/>
            </a:pPr>
          </a:p>
          <a:p>
            <a:pPr algn="l">
              <a:spcBef>
                <a:spcPts val="400"/>
              </a:spcBef>
              <a:defRPr i="1" sz="1800"/>
            </a:pPr>
            <a:r>
              <a:t>It’s high time to create our first deployment! </a:t>
            </a:r>
          </a:p>
          <a:p>
            <a:pPr algn="l">
              <a:defRPr i="1" sz="1800"/>
            </a:pPr>
          </a:p>
          <a:p>
            <a:pPr algn="l">
              <a:spcBef>
                <a:spcPts val="400"/>
              </a:spcBef>
              <a:defRPr i="1" sz="1800"/>
            </a:pPr>
            <a:r>
              <a:t>Using vi (vim) create the deployment yaml file in the user home directory. As the example below, the deployment name is time-tracker-deployment.yaml and application name is time-tracker, please copy-paste the structure and enrich within your’s credentials :</a:t>
            </a:r>
          </a:p>
          <a:p>
            <a:pPr algn="l">
              <a:defRPr i="1" sz="1800"/>
            </a:pPr>
          </a:p>
          <a:p>
            <a:pPr algn="l">
              <a:spcBef>
                <a:spcPts val="400"/>
              </a:spcBef>
              <a:defRPr i="1" sz="2000"/>
            </a:pPr>
            <a:r>
              <a:t>&gt;vi /home/centos/time-tracker-deployment.yaml</a:t>
            </a:r>
          </a:p>
          <a:p>
            <a:pPr algn="l">
              <a:defRPr i="1" sz="2000"/>
            </a:pPr>
          </a:p>
          <a:p>
            <a:pPr algn="l">
              <a:spcBef>
                <a:spcPts val="400"/>
              </a:spcBef>
              <a:defRPr i="1" sz="1800"/>
            </a:pPr>
            <a:r>
              <a:t>* -  please put your docker hub name from the Docker exercises instead of &lt;YOUR_DOCKER_HUB_NAME&gt; placeholder</a:t>
            </a:r>
          </a:p>
          <a:p>
            <a:pPr algn="l">
              <a:defRPr i="1" sz="1600"/>
            </a:pPr>
            <a:r>
              <a:t> </a:t>
            </a:r>
          </a:p>
        </p:txBody>
      </p:sp>
      <p:pic>
        <p:nvPicPr>
          <p:cNvPr id="345"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8" name="Title 1"/>
          <p:cNvSpPr txBox="1"/>
          <p:nvPr>
            <p:ph type="title"/>
          </p:nvPr>
        </p:nvSpPr>
        <p:spPr>
          <a:xfrm>
            <a:off x="179511" y="128035"/>
            <a:ext cx="6048674" cy="780686"/>
          </a:xfrm>
          <a:prstGeom prst="rect">
            <a:avLst/>
          </a:prstGeom>
        </p:spPr>
        <p:txBody>
          <a:bodyPr/>
          <a:lstStyle/>
          <a:p>
            <a:pPr/>
            <a:r>
              <a:t>K8S: First deployment</a:t>
            </a:r>
          </a:p>
        </p:txBody>
      </p:sp>
      <p:sp>
        <p:nvSpPr>
          <p:cNvPr id="349" name="Content Placeholder 2"/>
          <p:cNvSpPr txBox="1"/>
          <p:nvPr>
            <p:ph type="body" idx="1"/>
          </p:nvPr>
        </p:nvSpPr>
        <p:spPr>
          <a:xfrm>
            <a:off x="457200" y="1484783"/>
            <a:ext cx="8229600" cy="4896546"/>
          </a:xfrm>
          <a:prstGeom prst="rect">
            <a:avLst/>
          </a:prstGeom>
        </p:spPr>
        <p:txBody>
          <a:bodyPr/>
          <a:lstStyle/>
          <a:p>
            <a:pPr lvl="2" algn="l">
              <a:defRPr i="1" sz="1600"/>
            </a:pPr>
            <a:r>
              <a:t>apiVersion: apps/v1</a:t>
            </a:r>
            <a:br/>
            <a:r>
              <a:t>kind: Deployment</a:t>
            </a:r>
            <a:br/>
            <a:r>
              <a:t>metadata:</a:t>
            </a:r>
            <a:br/>
            <a:r>
              <a:t> name: time-tracker</a:t>
            </a:r>
            <a:br/>
            <a:r>
              <a:t> labels:</a:t>
            </a:r>
            <a:br/>
            <a:r>
              <a:t>   app: time-tracker</a:t>
            </a:r>
            <a:br/>
            <a:r>
              <a:t>spec:</a:t>
            </a:r>
            <a:br/>
            <a:r>
              <a:t> replicas: 3</a:t>
            </a:r>
            <a:br/>
            <a:r>
              <a:t> selector:</a:t>
            </a:r>
            <a:br/>
            <a:r>
              <a:t>   matchLabels:</a:t>
            </a:r>
            <a:br/>
            <a:r>
              <a:t>     app: time-tracker</a:t>
            </a:r>
            <a:br/>
            <a:r>
              <a:t> template:</a:t>
            </a:r>
            <a:br/>
            <a:r>
              <a:t>   metadata:</a:t>
            </a:r>
            <a:br/>
            <a:r>
              <a:t>     labels:</a:t>
            </a:r>
            <a:br/>
            <a:r>
              <a:t>       app: time-tracker</a:t>
            </a:r>
            <a:br/>
            <a:r>
              <a:t>   spec:</a:t>
            </a:r>
            <a:br/>
            <a:r>
              <a:t>     containers:</a:t>
            </a:r>
            <a:br/>
            <a:r>
              <a:t>     - name: time-tracker</a:t>
            </a:r>
            <a:br/>
            <a:r>
              <a:t>       image: &lt;YOUR_DOCKER_HUB_NAME&gt;/time-tracker:latest</a:t>
            </a:r>
          </a:p>
        </p:txBody>
      </p:sp>
      <p:pic>
        <p:nvPicPr>
          <p:cNvPr id="350"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Title 1"/>
          <p:cNvSpPr txBox="1"/>
          <p:nvPr>
            <p:ph type="title"/>
          </p:nvPr>
        </p:nvSpPr>
        <p:spPr>
          <a:xfrm>
            <a:off x="179511" y="128035"/>
            <a:ext cx="6048674" cy="780686"/>
          </a:xfrm>
          <a:prstGeom prst="rect">
            <a:avLst/>
          </a:prstGeom>
        </p:spPr>
        <p:txBody>
          <a:bodyPr/>
          <a:lstStyle/>
          <a:p>
            <a:pPr/>
            <a:r>
              <a:t>K8S: First deployment</a:t>
            </a:r>
          </a:p>
        </p:txBody>
      </p:sp>
      <p:sp>
        <p:nvSpPr>
          <p:cNvPr id="354" name="Content Placeholder 2"/>
          <p:cNvSpPr txBox="1"/>
          <p:nvPr>
            <p:ph type="body" idx="1"/>
          </p:nvPr>
        </p:nvSpPr>
        <p:spPr>
          <a:xfrm>
            <a:off x="457200" y="1484783"/>
            <a:ext cx="8229600" cy="4896546"/>
          </a:xfrm>
          <a:prstGeom prst="rect">
            <a:avLst/>
          </a:prstGeom>
        </p:spPr>
        <p:txBody>
          <a:bodyPr/>
          <a:lstStyle/>
          <a:p>
            <a:pPr algn="l">
              <a:defRPr sz="2000"/>
            </a:pPr>
          </a:p>
          <a:p>
            <a:pPr algn="l">
              <a:spcBef>
                <a:spcPts val="400"/>
              </a:spcBef>
              <a:defRPr sz="2000"/>
            </a:pPr>
            <a:r>
              <a:t>In this example:</a:t>
            </a:r>
          </a:p>
          <a:p>
            <a:pPr marL="342900" indent="-342900" algn="l">
              <a:spcBef>
                <a:spcPts val="400"/>
              </a:spcBef>
              <a:buSzPct val="100000"/>
              <a:buFont typeface="Arial"/>
              <a:buChar char="•"/>
              <a:defRPr sz="2000"/>
            </a:pPr>
            <a:r>
              <a:t>A Deployment named time-tracker is created, indicated by the metadata: name field.</a:t>
            </a:r>
          </a:p>
          <a:p>
            <a:pPr marL="342900" indent="-342900" algn="l">
              <a:spcBef>
                <a:spcPts val="400"/>
              </a:spcBef>
              <a:buSzPct val="100000"/>
              <a:buFont typeface="Arial"/>
              <a:buChar char="•"/>
              <a:defRPr sz="2000"/>
            </a:pPr>
            <a:r>
              <a:t>The Deployment creates three replicated Pods, indicated by the replicas field.</a:t>
            </a:r>
          </a:p>
          <a:p>
            <a:pPr marL="342900" indent="-342900" algn="l">
              <a:spcBef>
                <a:spcPts val="400"/>
              </a:spcBef>
              <a:buSzPct val="100000"/>
              <a:buFont typeface="Arial"/>
              <a:buChar char="•"/>
              <a:defRPr sz="2000"/>
            </a:pPr>
            <a:r>
              <a:t>The selector field defines how the Deployment finds which Pods to manage. In this case, we simply select on one label defined in the Pod template (app: time-tracker).</a:t>
            </a:r>
          </a:p>
          <a:p>
            <a:pPr marL="342900" indent="-342900" algn="l">
              <a:spcBef>
                <a:spcPts val="400"/>
              </a:spcBef>
              <a:buSzPct val="100000"/>
              <a:buFont typeface="Arial"/>
              <a:buChar char="•"/>
              <a:defRPr sz="2000"/>
            </a:pPr>
            <a:r>
              <a:t>The Pod template’s specification, or template: spec field, indicates that the Pods run one container, time-tracker, which runs the time-tracker Docker Hub image at latest version.</a:t>
            </a:r>
          </a:p>
          <a:p>
            <a:pPr marL="342900" indent="-342900" algn="l">
              <a:spcBef>
                <a:spcPts val="400"/>
              </a:spcBef>
              <a:buSzPct val="100000"/>
              <a:buFont typeface="Arial"/>
              <a:buChar char="•"/>
              <a:defRPr sz="2000"/>
            </a:pPr>
            <a:r>
              <a:t>The Deployment opens tomcat’s port 8080 for use by the Pods.</a:t>
            </a:r>
          </a:p>
        </p:txBody>
      </p:sp>
      <p:pic>
        <p:nvPicPr>
          <p:cNvPr id="355"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8" name="Title 1"/>
          <p:cNvSpPr txBox="1"/>
          <p:nvPr>
            <p:ph type="title"/>
          </p:nvPr>
        </p:nvSpPr>
        <p:spPr>
          <a:xfrm>
            <a:off x="179511" y="128035"/>
            <a:ext cx="6048674" cy="780686"/>
          </a:xfrm>
          <a:prstGeom prst="rect">
            <a:avLst/>
          </a:prstGeom>
        </p:spPr>
        <p:txBody>
          <a:bodyPr/>
          <a:lstStyle/>
          <a:p>
            <a:pPr/>
            <a:r>
              <a:t>K8S: First deployment</a:t>
            </a:r>
          </a:p>
        </p:txBody>
      </p:sp>
      <p:sp>
        <p:nvSpPr>
          <p:cNvPr id="359" name="Content Placeholder 2"/>
          <p:cNvSpPr txBox="1"/>
          <p:nvPr>
            <p:ph type="body" idx="1"/>
          </p:nvPr>
        </p:nvSpPr>
        <p:spPr>
          <a:xfrm>
            <a:off x="457200" y="1484783"/>
            <a:ext cx="8229600" cy="4896546"/>
          </a:xfrm>
          <a:prstGeom prst="rect">
            <a:avLst/>
          </a:prstGeom>
        </p:spPr>
        <p:txBody>
          <a:bodyPr/>
          <a:lstStyle/>
          <a:p>
            <a:pPr algn="l">
              <a:defRPr i="1" sz="1800"/>
            </a:pPr>
          </a:p>
          <a:p>
            <a:pPr algn="l">
              <a:defRPr i="1" sz="1800"/>
            </a:pPr>
          </a:p>
          <a:p>
            <a:pPr algn="l">
              <a:spcBef>
                <a:spcPts val="400"/>
              </a:spcBef>
              <a:defRPr i="1" sz="2000"/>
            </a:pPr>
            <a:r>
              <a:t> &gt;kubectl create -f ~/time-tracker-deployment.yaml</a:t>
            </a:r>
          </a:p>
          <a:p>
            <a:pPr algn="l">
              <a:defRPr i="1" sz="1800"/>
            </a:pPr>
          </a:p>
          <a:p>
            <a:pPr algn="l">
              <a:spcBef>
                <a:spcPts val="400"/>
              </a:spcBef>
              <a:defRPr i="1" sz="1800"/>
            </a:pPr>
            <a:r>
              <a:t>Check the deployment, replicaset and pods:</a:t>
            </a:r>
          </a:p>
          <a:p>
            <a:pPr algn="l">
              <a:defRPr i="1" sz="1800"/>
            </a:pPr>
          </a:p>
          <a:p>
            <a:pPr algn="l">
              <a:spcBef>
                <a:spcPts val="400"/>
              </a:spcBef>
              <a:defRPr i="1" sz="2000"/>
            </a:pPr>
            <a:r>
              <a:t>&gt;kubectl get deployments</a:t>
            </a:r>
          </a:p>
          <a:p>
            <a:pPr algn="l">
              <a:spcBef>
                <a:spcPts val="400"/>
              </a:spcBef>
              <a:defRPr i="1" sz="2000"/>
            </a:pPr>
            <a:r>
              <a:t>&gt;kubectl get replicasets</a:t>
            </a:r>
          </a:p>
          <a:p>
            <a:pPr algn="l">
              <a:spcBef>
                <a:spcPts val="400"/>
              </a:spcBef>
              <a:defRPr i="1" sz="2000"/>
            </a:pPr>
            <a:r>
              <a:t>&gt;kubectl get pods</a:t>
            </a:r>
          </a:p>
          <a:p>
            <a:pPr algn="l">
              <a:defRPr i="1" sz="1800"/>
            </a:pPr>
          </a:p>
          <a:p>
            <a:pPr algn="l">
              <a:defRPr i="1" sz="1800"/>
            </a:pPr>
          </a:p>
          <a:p>
            <a:pPr algn="l">
              <a:spcBef>
                <a:spcPts val="400"/>
              </a:spcBef>
              <a:defRPr i="1" sz="1800"/>
            </a:pPr>
            <a:r>
              <a:t>You should see the 3 pods time-tracker-* running there</a:t>
            </a:r>
          </a:p>
        </p:txBody>
      </p:sp>
      <p:pic>
        <p:nvPicPr>
          <p:cNvPr id="360"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Title 1"/>
          <p:cNvSpPr txBox="1"/>
          <p:nvPr>
            <p:ph type="title"/>
          </p:nvPr>
        </p:nvSpPr>
        <p:spPr>
          <a:xfrm>
            <a:off x="179512" y="128035"/>
            <a:ext cx="6754687" cy="780686"/>
          </a:xfrm>
          <a:prstGeom prst="rect">
            <a:avLst/>
          </a:prstGeom>
        </p:spPr>
        <p:txBody>
          <a:bodyPr/>
          <a:lstStyle/>
          <a:p>
            <a:pPr/>
            <a:r>
              <a:t>Kubernetes is not completely PaaS </a:t>
            </a:r>
          </a:p>
        </p:txBody>
      </p:sp>
      <p:sp>
        <p:nvSpPr>
          <p:cNvPr id="156" name="Content Placeholder 2"/>
          <p:cNvSpPr txBox="1"/>
          <p:nvPr>
            <p:ph type="body" idx="1"/>
          </p:nvPr>
        </p:nvSpPr>
        <p:spPr>
          <a:xfrm>
            <a:off x="457200" y="1484783"/>
            <a:ext cx="8229600" cy="4896546"/>
          </a:xfrm>
          <a:prstGeom prst="rect">
            <a:avLst/>
          </a:prstGeom>
        </p:spPr>
        <p:txBody>
          <a:bodyPr/>
          <a:lstStyle/>
          <a:p>
            <a:pPr algn="just">
              <a:defRPr sz="1800"/>
            </a:pPr>
            <a:r>
              <a:t>	</a:t>
            </a:r>
            <a:r>
              <a:rPr sz="2500"/>
              <a:t>Kubernetes is not a traditional, all-inclusive PaaS (Platform as a Service) system (Incounterary to OpenShift).</a:t>
            </a:r>
            <a:endParaRPr sz="2500"/>
          </a:p>
          <a:p>
            <a:pPr algn="just"/>
            <a:r>
              <a:t>	Kubernetes operates at the container level rather than at the hardware level, it provides some generally applicable features common to PaaS offerings, such as deployment, scaling, load balancing, logging, and monitoring. </a:t>
            </a:r>
          </a:p>
        </p:txBody>
      </p:sp>
      <p:pic>
        <p:nvPicPr>
          <p:cNvPr id="157" name="Picture 3" descr="Picture 3"/>
          <p:cNvPicPr>
            <a:picLocks noChangeAspect="1"/>
          </p:cNvPicPr>
          <p:nvPr/>
        </p:nvPicPr>
        <p:blipFill>
          <a:blip r:embed="rId2">
            <a:extLst/>
          </a:blip>
          <a:stretch>
            <a:fillRect/>
          </a:stretch>
        </p:blipFill>
        <p:spPr>
          <a:xfrm>
            <a:off x="5867400" y="4343400"/>
            <a:ext cx="2357830" cy="1903729"/>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3" name="Title 1"/>
          <p:cNvSpPr txBox="1"/>
          <p:nvPr>
            <p:ph type="title"/>
          </p:nvPr>
        </p:nvSpPr>
        <p:spPr>
          <a:xfrm>
            <a:off x="179511" y="128035"/>
            <a:ext cx="6048674" cy="780686"/>
          </a:xfrm>
          <a:prstGeom prst="rect">
            <a:avLst/>
          </a:prstGeom>
        </p:spPr>
        <p:txBody>
          <a:bodyPr/>
          <a:lstStyle/>
          <a:p>
            <a:pPr/>
            <a:r>
              <a:t>K8S: First deployment</a:t>
            </a:r>
          </a:p>
        </p:txBody>
      </p:sp>
      <p:sp>
        <p:nvSpPr>
          <p:cNvPr id="364" name="Content Placeholder 2"/>
          <p:cNvSpPr txBox="1"/>
          <p:nvPr>
            <p:ph type="body" idx="1"/>
          </p:nvPr>
        </p:nvSpPr>
        <p:spPr>
          <a:xfrm>
            <a:off x="457200" y="1484783"/>
            <a:ext cx="8229600" cy="4896546"/>
          </a:xfrm>
          <a:prstGeom prst="rect">
            <a:avLst/>
          </a:prstGeom>
        </p:spPr>
        <p:txBody>
          <a:bodyPr/>
          <a:lstStyle/>
          <a:p>
            <a:pPr algn="l">
              <a:defRPr i="1" sz="1800"/>
            </a:pPr>
          </a:p>
          <a:p>
            <a:pPr algn="l">
              <a:defRPr i="1" sz="1800"/>
            </a:pPr>
          </a:p>
          <a:p>
            <a:pPr algn="l">
              <a:defRPr i="1" sz="1800"/>
            </a:pPr>
          </a:p>
          <a:p>
            <a:pPr algn="l">
              <a:defRPr i="1" sz="1800"/>
            </a:pPr>
          </a:p>
          <a:p>
            <a:pPr algn="l">
              <a:spcBef>
                <a:spcPts val="400"/>
              </a:spcBef>
              <a:defRPr i="1" sz="1800"/>
            </a:pPr>
            <a:r>
              <a:t>Since the set of our services needs to be published to the outside, let’s create a LoadBalancer type service for that. It should create an AWS load balancer to map our 8080 port from all of 3 time-tracker nodes within the 80 port outside:</a:t>
            </a:r>
          </a:p>
          <a:p>
            <a:pPr algn="l">
              <a:defRPr i="1" sz="1800"/>
            </a:pPr>
          </a:p>
          <a:p>
            <a:pPr algn="l">
              <a:spcBef>
                <a:spcPts val="400"/>
              </a:spcBef>
              <a:defRPr i="1" sz="2000"/>
            </a:pPr>
            <a:r>
              <a:t>&gt;vi /home/centos/time-tracker-LB-service.yaml</a:t>
            </a:r>
          </a:p>
        </p:txBody>
      </p:sp>
      <p:pic>
        <p:nvPicPr>
          <p:cNvPr id="365"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8" name="Title 1"/>
          <p:cNvSpPr txBox="1"/>
          <p:nvPr>
            <p:ph type="title"/>
          </p:nvPr>
        </p:nvSpPr>
        <p:spPr>
          <a:xfrm>
            <a:off x="179511" y="128035"/>
            <a:ext cx="6048674" cy="780686"/>
          </a:xfrm>
          <a:prstGeom prst="rect">
            <a:avLst/>
          </a:prstGeom>
        </p:spPr>
        <p:txBody>
          <a:bodyPr/>
          <a:lstStyle/>
          <a:p>
            <a:pPr/>
            <a:r>
              <a:t>K8S: First deployment</a:t>
            </a:r>
          </a:p>
        </p:txBody>
      </p:sp>
      <p:sp>
        <p:nvSpPr>
          <p:cNvPr id="369" name="Content Placeholder 2"/>
          <p:cNvSpPr txBox="1"/>
          <p:nvPr>
            <p:ph type="body" idx="1"/>
          </p:nvPr>
        </p:nvSpPr>
        <p:spPr>
          <a:xfrm>
            <a:off x="457200" y="1484783"/>
            <a:ext cx="8229600" cy="4896546"/>
          </a:xfrm>
          <a:prstGeom prst="rect">
            <a:avLst/>
          </a:prstGeom>
        </p:spPr>
        <p:txBody>
          <a:bodyPr/>
          <a:lstStyle/>
          <a:p>
            <a:pPr algn="l">
              <a:defRPr i="1" sz="1800"/>
            </a:pPr>
          </a:p>
          <a:p>
            <a:pPr lvl="2" algn="l">
              <a:spcBef>
                <a:spcPts val="400"/>
              </a:spcBef>
              <a:defRPr sz="1800"/>
            </a:pPr>
            <a:r>
              <a:t>apiVersion: v1</a:t>
            </a:r>
            <a:br/>
            <a:r>
              <a:t>kind: Service</a:t>
            </a:r>
            <a:br/>
            <a:r>
              <a:t>metadata:</a:t>
            </a:r>
            <a:br/>
            <a:r>
              <a:t> name: time-tracker</a:t>
            </a:r>
            <a:br/>
            <a:r>
              <a:t> labels:</a:t>
            </a:r>
            <a:br/>
            <a:r>
              <a:t>   app: time-tracker</a:t>
            </a:r>
            <a:br/>
            <a:r>
              <a:t>spec:</a:t>
            </a:r>
            <a:br/>
            <a:r>
              <a:t> type: LoadBalancer</a:t>
            </a:r>
            <a:br/>
            <a:r>
              <a:t> ports:</a:t>
            </a:r>
            <a:br/>
            <a:r>
              <a:t> - port: 80</a:t>
            </a:r>
            <a:br/>
            <a:r>
              <a:t>   targetPort: 8080</a:t>
            </a:r>
            <a:br/>
            <a:r>
              <a:t>   protocol: TCP</a:t>
            </a:r>
            <a:br/>
            <a:r>
              <a:t> selector:</a:t>
            </a:r>
            <a:br/>
            <a:r>
              <a:t>   app: time-tracker</a:t>
            </a:r>
            <a:endParaRPr sz="1200"/>
          </a:p>
          <a:p>
            <a:pPr algn="l">
              <a:spcBef>
                <a:spcPts val="400"/>
              </a:spcBef>
              <a:defRPr sz="1800"/>
            </a:pPr>
            <a:br>
              <a:rPr sz="1200"/>
            </a:br>
          </a:p>
        </p:txBody>
      </p:sp>
      <p:pic>
        <p:nvPicPr>
          <p:cNvPr id="370"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3" name="Title 1"/>
          <p:cNvSpPr txBox="1"/>
          <p:nvPr>
            <p:ph type="title"/>
          </p:nvPr>
        </p:nvSpPr>
        <p:spPr>
          <a:xfrm>
            <a:off x="179511" y="128035"/>
            <a:ext cx="6048674" cy="780686"/>
          </a:xfrm>
          <a:prstGeom prst="rect">
            <a:avLst/>
          </a:prstGeom>
        </p:spPr>
        <p:txBody>
          <a:bodyPr/>
          <a:lstStyle/>
          <a:p>
            <a:pPr/>
            <a:r>
              <a:t>K8S: First deployment</a:t>
            </a:r>
          </a:p>
        </p:txBody>
      </p:sp>
      <p:sp>
        <p:nvSpPr>
          <p:cNvPr id="374" name="Content Placeholder 2"/>
          <p:cNvSpPr txBox="1"/>
          <p:nvPr>
            <p:ph type="body" idx="1"/>
          </p:nvPr>
        </p:nvSpPr>
        <p:spPr>
          <a:xfrm>
            <a:off x="457200" y="1484783"/>
            <a:ext cx="8229600" cy="4896546"/>
          </a:xfrm>
          <a:prstGeom prst="rect">
            <a:avLst/>
          </a:prstGeom>
        </p:spPr>
        <p:txBody>
          <a:bodyPr/>
          <a:lstStyle/>
          <a:p>
            <a:pPr lvl="1" indent="443484" algn="l" defTabSz="886968">
              <a:spcBef>
                <a:spcPts val="500"/>
              </a:spcBef>
              <a:defRPr sz="1940"/>
            </a:pPr>
          </a:p>
          <a:p>
            <a:pPr lvl="1" indent="443484" algn="l" defTabSz="886968">
              <a:spcBef>
                <a:spcPts val="400"/>
              </a:spcBef>
              <a:defRPr sz="1940"/>
            </a:pPr>
            <a:r>
              <a:t>In this example:</a:t>
            </a:r>
          </a:p>
          <a:p>
            <a:pPr lvl="1" indent="443484" algn="l" defTabSz="886968">
              <a:spcBef>
                <a:spcPts val="500"/>
              </a:spcBef>
              <a:defRPr sz="1358"/>
            </a:pPr>
          </a:p>
          <a:p>
            <a:pPr lvl="1" marL="720661" indent="-277177" algn="l" defTabSz="886968">
              <a:spcBef>
                <a:spcPts val="400"/>
              </a:spcBef>
              <a:buSzPct val="100000"/>
              <a:buFont typeface="Arial"/>
              <a:buChar char="•"/>
              <a:defRPr sz="1940"/>
            </a:pPr>
            <a:r>
              <a:t>This specification will create a new Service object named “time-tracker” which targets TCP port 8080 on any Pod with the "app=time-tracker" label to the external targetPort (By default the targetPort will be set to the same value as the port field). </a:t>
            </a:r>
          </a:p>
          <a:p>
            <a:pPr lvl="1" marL="776097" indent="-332613" algn="l" defTabSz="886968">
              <a:spcBef>
                <a:spcPts val="400"/>
              </a:spcBef>
              <a:buSzPct val="100000"/>
              <a:buFont typeface="Arial"/>
              <a:buChar char="•"/>
              <a:defRPr sz="1940"/>
            </a:pPr>
            <a:r>
              <a:t>This Service will also be assigned an AWS load balancer.(type: LoadBalancer)</a:t>
            </a:r>
          </a:p>
          <a:p>
            <a:pPr lvl="1" marL="776097" indent="-332613" algn="l" defTabSz="886968">
              <a:spcBef>
                <a:spcPts val="400"/>
              </a:spcBef>
              <a:buSzPct val="100000"/>
              <a:buFont typeface="Arial"/>
              <a:buChar char="•"/>
              <a:defRPr sz="1940"/>
            </a:pPr>
            <a:r>
              <a:t>The Service’s selector will be evaluated continuously and the results will be POSTed to an Endpoints object also named “time-tracker”.</a:t>
            </a:r>
          </a:p>
          <a:p>
            <a:pPr lvl="1" marL="776097" indent="-332613" algn="l" defTabSz="886968">
              <a:spcBef>
                <a:spcPts val="400"/>
              </a:spcBef>
              <a:buSzPct val="100000"/>
              <a:buFont typeface="Arial"/>
              <a:buChar char="•"/>
              <a:defRPr sz="1940"/>
            </a:pPr>
            <a:r>
              <a:t>Kubernetes Services support TCP and UDP for protocols. The default is TCP.</a:t>
            </a:r>
          </a:p>
          <a:p>
            <a:pPr lvl="1" indent="443484" algn="l" defTabSz="886968">
              <a:spcBef>
                <a:spcPts val="300"/>
              </a:spcBef>
              <a:defRPr sz="1358"/>
            </a:pPr>
            <a:br/>
          </a:p>
        </p:txBody>
      </p:sp>
      <p:pic>
        <p:nvPicPr>
          <p:cNvPr id="375"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8" name="Title 1"/>
          <p:cNvSpPr txBox="1"/>
          <p:nvPr>
            <p:ph type="title"/>
          </p:nvPr>
        </p:nvSpPr>
        <p:spPr>
          <a:xfrm>
            <a:off x="179511" y="128035"/>
            <a:ext cx="6048674" cy="780686"/>
          </a:xfrm>
          <a:prstGeom prst="rect">
            <a:avLst/>
          </a:prstGeom>
        </p:spPr>
        <p:txBody>
          <a:bodyPr/>
          <a:lstStyle/>
          <a:p>
            <a:pPr/>
            <a:r>
              <a:t>K8S: First deployment</a:t>
            </a:r>
          </a:p>
        </p:txBody>
      </p:sp>
      <p:sp>
        <p:nvSpPr>
          <p:cNvPr id="379" name="Content Placeholder 2"/>
          <p:cNvSpPr txBox="1"/>
          <p:nvPr>
            <p:ph type="body" idx="1"/>
          </p:nvPr>
        </p:nvSpPr>
        <p:spPr>
          <a:xfrm>
            <a:off x="457200" y="1484783"/>
            <a:ext cx="8229600" cy="4896546"/>
          </a:xfrm>
          <a:prstGeom prst="rect">
            <a:avLst/>
          </a:prstGeom>
        </p:spPr>
        <p:txBody>
          <a:bodyPr/>
          <a:lstStyle/>
          <a:p>
            <a:pPr algn="l" defTabSz="868680">
              <a:spcBef>
                <a:spcPts val="500"/>
              </a:spcBef>
              <a:defRPr i="1" sz="1710"/>
            </a:pPr>
          </a:p>
          <a:p>
            <a:pPr algn="l" defTabSz="868680">
              <a:spcBef>
                <a:spcPts val="500"/>
              </a:spcBef>
              <a:defRPr i="1" sz="1710"/>
            </a:pPr>
          </a:p>
          <a:p>
            <a:pPr algn="l" defTabSz="868680">
              <a:spcBef>
                <a:spcPts val="400"/>
              </a:spcBef>
              <a:defRPr i="1" sz="1900"/>
            </a:pPr>
            <a:r>
              <a:t> &gt;kubectl create -f ~/time-tracker-LB-service.yaml</a:t>
            </a:r>
          </a:p>
          <a:p>
            <a:pPr algn="l" defTabSz="868680">
              <a:spcBef>
                <a:spcPts val="500"/>
              </a:spcBef>
              <a:defRPr i="1" sz="1710"/>
            </a:pPr>
          </a:p>
          <a:p>
            <a:pPr algn="l" defTabSz="868680">
              <a:spcBef>
                <a:spcPts val="400"/>
              </a:spcBef>
              <a:defRPr i="1" sz="1710"/>
            </a:pPr>
            <a:r>
              <a:t>Check the services:</a:t>
            </a:r>
          </a:p>
          <a:p>
            <a:pPr algn="l" defTabSz="868680">
              <a:spcBef>
                <a:spcPts val="500"/>
              </a:spcBef>
              <a:defRPr i="1" sz="1710"/>
            </a:pPr>
          </a:p>
          <a:p>
            <a:pPr algn="l" defTabSz="868680">
              <a:spcBef>
                <a:spcPts val="400"/>
              </a:spcBef>
              <a:defRPr i="1" sz="1900"/>
            </a:pPr>
            <a:r>
              <a:t>&gt;kubectl get svc –o wide</a:t>
            </a:r>
          </a:p>
          <a:p>
            <a:pPr algn="l" defTabSz="868680">
              <a:spcBef>
                <a:spcPts val="400"/>
              </a:spcBef>
              <a:defRPr i="1" sz="1710"/>
            </a:pPr>
            <a:r>
              <a:t>…</a:t>
            </a:r>
          </a:p>
          <a:p>
            <a:pPr algn="l" defTabSz="868680">
              <a:spcBef>
                <a:spcPts val="400"/>
              </a:spcBef>
              <a:defRPr i="1" sz="1710"/>
            </a:pPr>
            <a:r>
              <a:t>time-tracker LoadBalancer 10.233.43.84 ac189ca6994b711e8897c0602957e95a-7077670.eu-central-1.elb.amazonaws.com 80:32076/TCP 2m app=time-tracker</a:t>
            </a:r>
          </a:p>
          <a:p>
            <a:pPr algn="l" defTabSz="868680">
              <a:spcBef>
                <a:spcPts val="400"/>
              </a:spcBef>
              <a:defRPr i="1" sz="1710"/>
            </a:pPr>
            <a:r>
              <a:t>…</a:t>
            </a:r>
          </a:p>
          <a:p>
            <a:pPr algn="l" defTabSz="868680">
              <a:spcBef>
                <a:spcPts val="500"/>
              </a:spcBef>
              <a:defRPr i="1" sz="1710"/>
            </a:pPr>
          </a:p>
          <a:p>
            <a:pPr algn="l" defTabSz="868680">
              <a:spcBef>
                <a:spcPts val="400"/>
              </a:spcBef>
              <a:defRPr i="1" sz="1710"/>
            </a:pPr>
            <a:r>
              <a:t>Go to:</a:t>
            </a:r>
          </a:p>
          <a:p>
            <a:pPr algn="l" defTabSz="868680">
              <a:spcBef>
                <a:spcPts val="300"/>
              </a:spcBef>
              <a:defRPr i="1" sz="1520"/>
            </a:pPr>
            <a:r>
              <a:t>http://ac189ca6994b711e8897c0602957e95a-7077670.eu-central-1.elb.amazonaws.com/time-tracker-web-0.3.1/</a:t>
            </a:r>
          </a:p>
        </p:txBody>
      </p:sp>
      <p:pic>
        <p:nvPicPr>
          <p:cNvPr id="380"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3" name="Title 1"/>
          <p:cNvSpPr txBox="1"/>
          <p:nvPr>
            <p:ph type="title"/>
          </p:nvPr>
        </p:nvSpPr>
        <p:spPr>
          <a:xfrm>
            <a:off x="179511" y="128035"/>
            <a:ext cx="6048674" cy="780686"/>
          </a:xfrm>
          <a:prstGeom prst="rect">
            <a:avLst/>
          </a:prstGeom>
        </p:spPr>
        <p:txBody>
          <a:bodyPr/>
          <a:lstStyle/>
          <a:p>
            <a:pPr/>
            <a:r>
              <a:t>K8S: First deployment</a:t>
            </a:r>
          </a:p>
        </p:txBody>
      </p:sp>
      <p:sp>
        <p:nvSpPr>
          <p:cNvPr id="384" name="Content Placeholder 2"/>
          <p:cNvSpPr txBox="1"/>
          <p:nvPr>
            <p:ph type="body" idx="1"/>
          </p:nvPr>
        </p:nvSpPr>
        <p:spPr>
          <a:xfrm>
            <a:off x="457200" y="1484783"/>
            <a:ext cx="8229600" cy="4896546"/>
          </a:xfrm>
          <a:prstGeom prst="rect">
            <a:avLst/>
          </a:prstGeom>
        </p:spPr>
        <p:txBody>
          <a:bodyPr/>
          <a:lstStyle/>
          <a:p>
            <a:pPr algn="l">
              <a:defRPr i="1" sz="1800"/>
            </a:pPr>
          </a:p>
          <a:p>
            <a:pPr algn="l">
              <a:defRPr i="1" sz="1800"/>
            </a:pPr>
          </a:p>
          <a:p>
            <a:pPr algn="l">
              <a:spcBef>
                <a:spcPts val="400"/>
              </a:spcBef>
              <a:defRPr i="1" sz="2000"/>
            </a:pPr>
            <a:r>
              <a:t> </a:t>
            </a:r>
          </a:p>
        </p:txBody>
      </p:sp>
      <p:pic>
        <p:nvPicPr>
          <p:cNvPr id="385"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pic>
        <p:nvPicPr>
          <p:cNvPr id="386" name="Picture 4" descr="Picture 4"/>
          <p:cNvPicPr>
            <a:picLocks noChangeAspect="1"/>
          </p:cNvPicPr>
          <p:nvPr/>
        </p:nvPicPr>
        <p:blipFill>
          <a:blip r:embed="rId3">
            <a:extLst/>
          </a:blip>
          <a:stretch>
            <a:fillRect/>
          </a:stretch>
        </p:blipFill>
        <p:spPr>
          <a:xfrm>
            <a:off x="2572824" y="1464339"/>
            <a:ext cx="3655360" cy="4842166"/>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9" name="Title 1"/>
          <p:cNvSpPr txBox="1"/>
          <p:nvPr>
            <p:ph type="title"/>
          </p:nvPr>
        </p:nvSpPr>
        <p:spPr>
          <a:xfrm>
            <a:off x="179511" y="128035"/>
            <a:ext cx="6048674" cy="780686"/>
          </a:xfrm>
          <a:prstGeom prst="rect">
            <a:avLst/>
          </a:prstGeom>
        </p:spPr>
        <p:txBody>
          <a:bodyPr/>
          <a:lstStyle/>
          <a:p>
            <a:pPr/>
            <a:r>
              <a:t>K8S: First deployment</a:t>
            </a:r>
          </a:p>
        </p:txBody>
      </p:sp>
      <p:sp>
        <p:nvSpPr>
          <p:cNvPr id="390" name="Content Placeholder 2"/>
          <p:cNvSpPr txBox="1"/>
          <p:nvPr>
            <p:ph type="body" idx="1"/>
          </p:nvPr>
        </p:nvSpPr>
        <p:spPr>
          <a:xfrm>
            <a:off x="457200" y="1484783"/>
            <a:ext cx="8229600" cy="4896546"/>
          </a:xfrm>
          <a:prstGeom prst="rect">
            <a:avLst/>
          </a:prstGeom>
        </p:spPr>
        <p:txBody>
          <a:bodyPr/>
          <a:lstStyle/>
          <a:p>
            <a:pPr algn="l">
              <a:defRPr i="1" sz="1800"/>
            </a:pPr>
          </a:p>
          <a:p>
            <a:pPr algn="l">
              <a:defRPr i="1" sz="1800"/>
            </a:pPr>
          </a:p>
          <a:p>
            <a:pPr algn="l">
              <a:defRPr i="1" sz="1800"/>
            </a:pPr>
          </a:p>
          <a:p>
            <a:pPr algn="l">
              <a:spcBef>
                <a:spcPts val="400"/>
              </a:spcBef>
              <a:defRPr i="1" sz="1800"/>
            </a:pPr>
            <a:r>
              <a:t>Let’s clean everything up:</a:t>
            </a:r>
          </a:p>
          <a:p>
            <a:pPr algn="l">
              <a:defRPr i="1" sz="2000"/>
            </a:pPr>
          </a:p>
          <a:p>
            <a:pPr algn="l">
              <a:defRPr i="1" sz="2000"/>
            </a:pPr>
          </a:p>
          <a:p>
            <a:pPr algn="l">
              <a:spcBef>
                <a:spcPts val="400"/>
              </a:spcBef>
              <a:defRPr i="1" sz="2000"/>
            </a:pPr>
            <a:r>
              <a:t>&gt;kubectl delete deployment time-tracker</a:t>
            </a:r>
          </a:p>
          <a:p>
            <a:pPr algn="l">
              <a:spcBef>
                <a:spcPts val="400"/>
              </a:spcBef>
              <a:defRPr i="1" sz="2000"/>
            </a:pPr>
            <a:r>
              <a:t>&gt;kubectl delete svc time-tracker</a:t>
            </a:r>
          </a:p>
        </p:txBody>
      </p:sp>
      <p:pic>
        <p:nvPicPr>
          <p:cNvPr id="391"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4" name="Title 1"/>
          <p:cNvSpPr txBox="1"/>
          <p:nvPr>
            <p:ph type="title"/>
          </p:nvPr>
        </p:nvSpPr>
        <p:spPr>
          <a:xfrm>
            <a:off x="179511" y="128035"/>
            <a:ext cx="6048674" cy="780686"/>
          </a:xfrm>
          <a:prstGeom prst="rect">
            <a:avLst/>
          </a:prstGeom>
        </p:spPr>
        <p:txBody>
          <a:bodyPr/>
          <a:lstStyle/>
          <a:p>
            <a:pPr/>
            <a:r>
              <a:t>K8S: Helm Charts</a:t>
            </a:r>
          </a:p>
        </p:txBody>
      </p:sp>
      <p:sp>
        <p:nvSpPr>
          <p:cNvPr id="395" name="Content Placeholder 2"/>
          <p:cNvSpPr txBox="1"/>
          <p:nvPr>
            <p:ph type="body" idx="1"/>
          </p:nvPr>
        </p:nvSpPr>
        <p:spPr>
          <a:xfrm>
            <a:off x="457200" y="1484783"/>
            <a:ext cx="8229600" cy="4896546"/>
          </a:xfrm>
          <a:prstGeom prst="rect">
            <a:avLst/>
          </a:prstGeom>
        </p:spPr>
        <p:txBody>
          <a:bodyPr/>
          <a:lstStyle/>
          <a:p>
            <a:pPr algn="just">
              <a:spcBef>
                <a:spcPts val="500"/>
              </a:spcBef>
              <a:defRPr sz="2400"/>
            </a:pPr>
            <a:r>
              <a:t>Helm is the package manager (analogous to yum and apt) and Charts are packages (analogous to debs and rpms). The home for these Charts is the Kubernetes Charts repository which provides continuous integration for pull requests, as well as automated releases of Charts in the master branch.</a:t>
            </a:r>
          </a:p>
          <a:p>
            <a:pPr algn="just">
              <a:spcBef>
                <a:spcPts val="500"/>
              </a:spcBef>
              <a:defRPr sz="2400"/>
            </a:pPr>
            <a:r>
              <a:t>	</a:t>
            </a:r>
          </a:p>
        </p:txBody>
      </p:sp>
      <p:pic>
        <p:nvPicPr>
          <p:cNvPr id="396" name="Picture 3" descr="Picture 3"/>
          <p:cNvPicPr>
            <a:picLocks noChangeAspect="1"/>
          </p:cNvPicPr>
          <p:nvPr/>
        </p:nvPicPr>
        <p:blipFill>
          <a:blip r:embed="rId2">
            <a:extLst/>
          </a:blip>
          <a:stretch>
            <a:fillRect/>
          </a:stretch>
        </p:blipFill>
        <p:spPr>
          <a:xfrm>
            <a:off x="3059832" y="3392304"/>
            <a:ext cx="3024336" cy="3024337"/>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9" name="Title 1"/>
          <p:cNvSpPr txBox="1"/>
          <p:nvPr>
            <p:ph type="title"/>
          </p:nvPr>
        </p:nvSpPr>
        <p:spPr>
          <a:xfrm>
            <a:off x="179511" y="128035"/>
            <a:ext cx="6048674" cy="780686"/>
          </a:xfrm>
          <a:prstGeom prst="rect">
            <a:avLst/>
          </a:prstGeom>
        </p:spPr>
        <p:txBody>
          <a:bodyPr/>
          <a:lstStyle/>
          <a:p>
            <a:pPr/>
            <a:r>
              <a:t>K8S: Helm Charts</a:t>
            </a:r>
          </a:p>
        </p:txBody>
      </p:sp>
      <p:sp>
        <p:nvSpPr>
          <p:cNvPr id="400" name="Content Placeholder 2"/>
          <p:cNvSpPr txBox="1"/>
          <p:nvPr>
            <p:ph type="body" idx="1"/>
          </p:nvPr>
        </p:nvSpPr>
        <p:spPr>
          <a:xfrm>
            <a:off x="457200" y="1484783"/>
            <a:ext cx="8229600" cy="4896546"/>
          </a:xfrm>
          <a:prstGeom prst="rect">
            <a:avLst/>
          </a:prstGeom>
        </p:spPr>
        <p:txBody>
          <a:bodyPr/>
          <a:lstStyle/>
          <a:p>
            <a:pPr lvl="1" indent="365760" algn="l" defTabSz="731520">
              <a:spcBef>
                <a:spcPts val="400"/>
              </a:spcBef>
              <a:defRPr sz="1600"/>
            </a:pPr>
          </a:p>
          <a:p>
            <a:pPr lvl="1" indent="365760" algn="l" defTabSz="731520">
              <a:spcBef>
                <a:spcPts val="300"/>
              </a:spcBef>
              <a:defRPr sz="1600"/>
            </a:pPr>
            <a:r>
              <a:t>To initiate the helm, please run:</a:t>
            </a:r>
          </a:p>
          <a:p>
            <a:pPr lvl="1" indent="365760" algn="l" defTabSz="731520">
              <a:spcBef>
                <a:spcPts val="300"/>
              </a:spcBef>
              <a:defRPr i="1" sz="1600"/>
            </a:pPr>
            <a:r>
              <a:t>&gt;cd ~; helm init</a:t>
            </a:r>
          </a:p>
          <a:p>
            <a:pPr lvl="1" indent="365760" algn="l" defTabSz="731520">
              <a:spcBef>
                <a:spcPts val="400"/>
              </a:spcBef>
              <a:defRPr sz="880"/>
            </a:pPr>
          </a:p>
          <a:p>
            <a:pPr lvl="1" indent="365760" algn="l" defTabSz="731520">
              <a:spcBef>
                <a:spcPts val="200"/>
              </a:spcBef>
              <a:defRPr sz="960"/>
            </a:pPr>
            <a:r>
              <a:t>Creating /home/centos/.helm </a:t>
            </a:r>
          </a:p>
          <a:p>
            <a:pPr lvl="1" indent="365760" algn="l" defTabSz="731520">
              <a:spcBef>
                <a:spcPts val="200"/>
              </a:spcBef>
              <a:defRPr sz="960"/>
            </a:pPr>
            <a:r>
              <a:t>Creating /home/centos/.helm/repository </a:t>
            </a:r>
          </a:p>
          <a:p>
            <a:pPr lvl="1" indent="365760" algn="l" defTabSz="731520">
              <a:spcBef>
                <a:spcPts val="200"/>
              </a:spcBef>
              <a:defRPr sz="960"/>
            </a:pPr>
            <a:r>
              <a:t>Creating /home/centos/.helm/repository/cache </a:t>
            </a:r>
          </a:p>
          <a:p>
            <a:pPr lvl="1" indent="365760" algn="l" defTabSz="731520">
              <a:spcBef>
                <a:spcPts val="200"/>
              </a:spcBef>
              <a:defRPr sz="960"/>
            </a:pPr>
            <a:r>
              <a:t>Creating /home/centos/.helm/repository/local </a:t>
            </a:r>
          </a:p>
          <a:p>
            <a:pPr lvl="1" indent="365760" algn="l" defTabSz="731520">
              <a:spcBef>
                <a:spcPts val="200"/>
              </a:spcBef>
              <a:defRPr sz="960"/>
            </a:pPr>
            <a:r>
              <a:t>Creating /home/centos/.helm/plugins </a:t>
            </a:r>
          </a:p>
          <a:p>
            <a:pPr lvl="1" indent="365760" algn="l" defTabSz="731520">
              <a:spcBef>
                <a:spcPts val="200"/>
              </a:spcBef>
              <a:defRPr sz="960"/>
            </a:pPr>
            <a:r>
              <a:t>Creating /home/centos/.helm/starters </a:t>
            </a:r>
          </a:p>
          <a:p>
            <a:pPr lvl="1" indent="365760" algn="l" defTabSz="731520">
              <a:spcBef>
                <a:spcPts val="200"/>
              </a:spcBef>
              <a:defRPr sz="960"/>
            </a:pPr>
            <a:r>
              <a:t>Creating /home/centos/.helm/cache/archive </a:t>
            </a:r>
          </a:p>
          <a:p>
            <a:pPr lvl="1" indent="365760" algn="l" defTabSz="731520">
              <a:spcBef>
                <a:spcPts val="200"/>
              </a:spcBef>
              <a:defRPr sz="960"/>
            </a:pPr>
            <a:r>
              <a:t>Creating /home/centos/.helm/repository/repositories.yaml </a:t>
            </a:r>
          </a:p>
          <a:p>
            <a:pPr lvl="1" indent="365760" algn="l" defTabSz="731520">
              <a:spcBef>
                <a:spcPts val="200"/>
              </a:spcBef>
              <a:defRPr sz="960"/>
            </a:pPr>
            <a:r>
              <a:t>Adding stable repo with URL: https://kubernetes-charts.storage.googleapis.com </a:t>
            </a:r>
          </a:p>
          <a:p>
            <a:pPr lvl="1" indent="365760" algn="l" defTabSz="731520">
              <a:spcBef>
                <a:spcPts val="200"/>
              </a:spcBef>
              <a:defRPr sz="960"/>
            </a:pPr>
            <a:r>
              <a:t>Adding local repo with URL: http://127.0.0.1:8879/charts </a:t>
            </a:r>
          </a:p>
          <a:p>
            <a:pPr lvl="1" indent="365760" algn="l" defTabSz="731520">
              <a:spcBef>
                <a:spcPts val="200"/>
              </a:spcBef>
              <a:defRPr sz="960"/>
            </a:pPr>
            <a:r>
              <a:t>$HELM_HOME has been configured at /home/centos/.helm.</a:t>
            </a:r>
          </a:p>
          <a:p>
            <a:pPr lvl="1" indent="365760" algn="l" defTabSz="731520">
              <a:spcBef>
                <a:spcPts val="200"/>
              </a:spcBef>
              <a:defRPr sz="960"/>
            </a:pPr>
            <a:r>
              <a:t>Warning: Tiller is already installed in the cluster.</a:t>
            </a:r>
          </a:p>
          <a:p>
            <a:pPr lvl="1" indent="365760" algn="l" defTabSz="731520">
              <a:spcBef>
                <a:spcPts val="200"/>
              </a:spcBef>
              <a:defRPr sz="960"/>
            </a:pPr>
            <a:r>
              <a:t>(Use --client-only to suppress this message, or --upgrade to upgrade Tiller to the current version.)</a:t>
            </a:r>
          </a:p>
          <a:p>
            <a:pPr lvl="1" indent="365760" algn="l" defTabSz="731520">
              <a:spcBef>
                <a:spcPts val="200"/>
              </a:spcBef>
              <a:defRPr sz="960"/>
            </a:pPr>
            <a:r>
              <a:t>Happy Helming!</a:t>
            </a:r>
          </a:p>
          <a:p>
            <a:pPr lvl="1" indent="365760" algn="l" defTabSz="731520">
              <a:spcBef>
                <a:spcPts val="400"/>
              </a:spcBef>
              <a:defRPr i="1" sz="1600"/>
            </a:pPr>
          </a:p>
          <a:p>
            <a:pPr lvl="1" indent="365760" algn="l" defTabSz="731520">
              <a:spcBef>
                <a:spcPts val="400"/>
              </a:spcBef>
              <a:defRPr i="1" sz="1600"/>
            </a:pPr>
          </a:p>
          <a:p>
            <a:pPr lvl="1" indent="365760" algn="l" defTabSz="731520">
              <a:spcBef>
                <a:spcPts val="400"/>
              </a:spcBef>
              <a:defRPr sz="1600"/>
            </a:pPr>
          </a:p>
          <a:p>
            <a:pPr lvl="1" indent="365760" algn="l" defTabSz="731520">
              <a:spcBef>
                <a:spcPts val="200"/>
              </a:spcBef>
              <a:defRPr sz="1120"/>
            </a:pPr>
            <a:br>
              <a:rPr sz="1600"/>
            </a:br>
          </a:p>
        </p:txBody>
      </p:sp>
      <p:pic>
        <p:nvPicPr>
          <p:cNvPr id="401"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4" name="Title 1"/>
          <p:cNvSpPr txBox="1"/>
          <p:nvPr>
            <p:ph type="title"/>
          </p:nvPr>
        </p:nvSpPr>
        <p:spPr>
          <a:xfrm>
            <a:off x="179511" y="128035"/>
            <a:ext cx="6048674" cy="780686"/>
          </a:xfrm>
          <a:prstGeom prst="rect">
            <a:avLst/>
          </a:prstGeom>
        </p:spPr>
        <p:txBody>
          <a:bodyPr/>
          <a:lstStyle/>
          <a:p>
            <a:pPr/>
            <a:r>
              <a:t>K8S: Helm Charts</a:t>
            </a:r>
          </a:p>
        </p:txBody>
      </p:sp>
      <p:sp>
        <p:nvSpPr>
          <p:cNvPr id="405" name="Content Placeholder 2"/>
          <p:cNvSpPr txBox="1"/>
          <p:nvPr>
            <p:ph type="body" idx="1"/>
          </p:nvPr>
        </p:nvSpPr>
        <p:spPr>
          <a:xfrm>
            <a:off x="457200" y="1484783"/>
            <a:ext cx="8229600" cy="4896546"/>
          </a:xfrm>
          <a:prstGeom prst="rect">
            <a:avLst/>
          </a:prstGeom>
        </p:spPr>
        <p:txBody>
          <a:bodyPr/>
          <a:lstStyle/>
          <a:p>
            <a:pPr lvl="1" algn="l">
              <a:defRPr sz="2000"/>
            </a:pPr>
          </a:p>
          <a:p>
            <a:pPr lvl="1" algn="l">
              <a:spcBef>
                <a:spcPts val="400"/>
              </a:spcBef>
              <a:defRPr sz="2000"/>
            </a:pPr>
            <a:r>
              <a:t>To list all the available helm modules:</a:t>
            </a:r>
          </a:p>
          <a:p>
            <a:pPr lvl="1" algn="l">
              <a:spcBef>
                <a:spcPts val="400"/>
              </a:spcBef>
              <a:defRPr i="1" sz="2000"/>
            </a:pPr>
            <a:r>
              <a:t>&gt;helm search</a:t>
            </a:r>
          </a:p>
          <a:p>
            <a:pPr lvl="1" algn="l">
              <a:spcBef>
                <a:spcPts val="400"/>
              </a:spcBef>
              <a:defRPr sz="2000"/>
            </a:pPr>
            <a:r>
              <a:t>To install tomcat webserver please run:</a:t>
            </a:r>
          </a:p>
          <a:p>
            <a:pPr lvl="1" algn="l">
              <a:spcBef>
                <a:spcPts val="400"/>
              </a:spcBef>
              <a:defRPr i="1" sz="2000"/>
            </a:pPr>
            <a:r>
              <a:t>&gt;helm install stable/tomcat</a:t>
            </a:r>
          </a:p>
          <a:p>
            <a:pPr lvl="1" algn="l">
              <a:spcBef>
                <a:spcPts val="400"/>
              </a:spcBef>
              <a:defRPr sz="2000"/>
            </a:pPr>
            <a:r>
              <a:t>To get the external LB:</a:t>
            </a:r>
          </a:p>
          <a:p>
            <a:pPr lvl="1" algn="l">
              <a:spcBef>
                <a:spcPts val="400"/>
              </a:spcBef>
              <a:defRPr i="1" sz="2000"/>
            </a:pPr>
            <a:r>
              <a:t>&gt;</a:t>
            </a:r>
            <a:r>
              <a:rPr i="0" sz="1800"/>
              <a:t>kubectl get svc -o wide | grep tomcat | awk '{print "http://"$4"/sample"}'</a:t>
            </a:r>
          </a:p>
        </p:txBody>
      </p:sp>
      <p:pic>
        <p:nvPicPr>
          <p:cNvPr id="406"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pic>
        <p:nvPicPr>
          <p:cNvPr id="407" name="Picture 4" descr="Picture 4"/>
          <p:cNvPicPr>
            <a:picLocks noChangeAspect="1"/>
          </p:cNvPicPr>
          <p:nvPr/>
        </p:nvPicPr>
        <p:blipFill>
          <a:blip r:embed="rId3">
            <a:extLst/>
          </a:blip>
          <a:stretch>
            <a:fillRect/>
          </a:stretch>
        </p:blipFill>
        <p:spPr>
          <a:xfrm>
            <a:off x="1655956" y="4419600"/>
            <a:ext cx="5832088" cy="1882611"/>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0" name="Title 1"/>
          <p:cNvSpPr txBox="1"/>
          <p:nvPr>
            <p:ph type="title"/>
          </p:nvPr>
        </p:nvSpPr>
        <p:spPr>
          <a:xfrm>
            <a:off x="179511" y="128035"/>
            <a:ext cx="6048674" cy="780686"/>
          </a:xfrm>
          <a:prstGeom prst="rect">
            <a:avLst/>
          </a:prstGeom>
        </p:spPr>
        <p:txBody>
          <a:bodyPr/>
          <a:lstStyle/>
          <a:p>
            <a:pPr/>
            <a:r>
              <a:t>K8S: Helm Charts</a:t>
            </a:r>
          </a:p>
        </p:txBody>
      </p:sp>
      <p:sp>
        <p:nvSpPr>
          <p:cNvPr id="411" name="Content Placeholder 2"/>
          <p:cNvSpPr txBox="1"/>
          <p:nvPr>
            <p:ph type="body" idx="1"/>
          </p:nvPr>
        </p:nvSpPr>
        <p:spPr>
          <a:xfrm>
            <a:off x="457200" y="1484783"/>
            <a:ext cx="8229600" cy="4896546"/>
          </a:xfrm>
          <a:prstGeom prst="rect">
            <a:avLst/>
          </a:prstGeom>
        </p:spPr>
        <p:txBody>
          <a:bodyPr/>
          <a:lstStyle/>
          <a:p>
            <a:pPr lvl="1" algn="l">
              <a:defRPr sz="2000"/>
            </a:pPr>
          </a:p>
          <a:p>
            <a:pPr lvl="1" algn="l">
              <a:spcBef>
                <a:spcPts val="400"/>
              </a:spcBef>
              <a:defRPr sz="2000"/>
            </a:pPr>
            <a:r>
              <a:t>To delete the tomcat installed by helm:</a:t>
            </a:r>
          </a:p>
          <a:p>
            <a:pPr lvl="1" algn="l">
              <a:defRPr i="1" sz="2000"/>
            </a:pPr>
          </a:p>
          <a:p>
            <a:pPr lvl="1" algn="l">
              <a:spcBef>
                <a:spcPts val="400"/>
              </a:spcBef>
              <a:defRPr i="1" sz="2000"/>
            </a:pPr>
            <a:r>
              <a:t>&gt;kubectl get pods | grep tomcat | awk -F '-' '{print $1"-"$2 }’</a:t>
            </a:r>
          </a:p>
          <a:p>
            <a:pPr lvl="1" algn="l">
              <a:spcBef>
                <a:spcPts val="400"/>
              </a:spcBef>
              <a:defRPr sz="2000"/>
            </a:pPr>
            <a:r>
              <a:t>	</a:t>
            </a:r>
            <a:r>
              <a:rPr i="1"/>
              <a:t>#virtuous-peacock</a:t>
            </a:r>
          </a:p>
          <a:p>
            <a:pPr lvl="1" algn="l">
              <a:defRPr i="1" sz="2000"/>
            </a:pPr>
          </a:p>
          <a:p>
            <a:pPr lvl="1" algn="l">
              <a:spcBef>
                <a:spcPts val="400"/>
              </a:spcBef>
              <a:defRPr i="1" sz="2000"/>
            </a:pPr>
            <a:r>
              <a:t>&gt;helm delete &lt;release&gt;</a:t>
            </a:r>
          </a:p>
          <a:p>
            <a:pPr lvl="1" algn="l">
              <a:spcBef>
                <a:spcPts val="400"/>
              </a:spcBef>
              <a:defRPr i="1" sz="2000"/>
            </a:pPr>
            <a:r>
              <a:t>	#helm delete virtuous-peacock</a:t>
            </a:r>
          </a:p>
          <a:p>
            <a:pPr lvl="1" algn="l">
              <a:spcBef>
                <a:spcPts val="400"/>
              </a:spcBef>
              <a:defRPr i="1" sz="2000"/>
            </a:pPr>
            <a:r>
              <a:t>	#release "virtuous-peacock" deleted</a:t>
            </a:r>
          </a:p>
        </p:txBody>
      </p:sp>
      <p:pic>
        <p:nvPicPr>
          <p:cNvPr id="412"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0" name="Title 1"/>
          <p:cNvSpPr txBox="1"/>
          <p:nvPr>
            <p:ph type="title"/>
          </p:nvPr>
        </p:nvSpPr>
        <p:spPr>
          <a:xfrm>
            <a:off x="179512" y="128035"/>
            <a:ext cx="6754687" cy="780686"/>
          </a:xfrm>
          <a:prstGeom prst="rect">
            <a:avLst/>
          </a:prstGeom>
        </p:spPr>
        <p:txBody>
          <a:bodyPr/>
          <a:lstStyle/>
          <a:p>
            <a:pPr/>
            <a:r>
              <a:t>Kubernetes is not completely PaaS </a:t>
            </a:r>
          </a:p>
        </p:txBody>
      </p:sp>
      <p:sp>
        <p:nvSpPr>
          <p:cNvPr id="161" name="Content Placeholder 2"/>
          <p:cNvSpPr txBox="1"/>
          <p:nvPr>
            <p:ph type="body" idx="1"/>
          </p:nvPr>
        </p:nvSpPr>
        <p:spPr>
          <a:xfrm>
            <a:off x="457200" y="1484783"/>
            <a:ext cx="8229600" cy="4896546"/>
          </a:xfrm>
          <a:prstGeom prst="rect">
            <a:avLst/>
          </a:prstGeom>
        </p:spPr>
        <p:txBody>
          <a:bodyPr/>
          <a:lstStyle/>
          <a:p>
            <a:pPr lvl="1" marL="720661" indent="-277177" algn="l" defTabSz="886968">
              <a:spcBef>
                <a:spcPts val="500"/>
              </a:spcBef>
              <a:buSzPct val="100000"/>
              <a:buFont typeface="Arial"/>
              <a:buChar char="•"/>
              <a:defRPr sz="2134"/>
            </a:pPr>
            <a:r>
              <a:t>Does not deploy source code and does not build your application - CI/CD Does</a:t>
            </a:r>
          </a:p>
          <a:p>
            <a:pPr lvl="1" marL="720661" indent="-277177" algn="l" defTabSz="886968">
              <a:spcBef>
                <a:spcPts val="500"/>
              </a:spcBef>
              <a:buSzPct val="100000"/>
              <a:buFont typeface="Arial"/>
              <a:buChar char="•"/>
              <a:defRPr sz="2134"/>
            </a:pPr>
            <a:r>
              <a:t>Does not provide application-level services, such as middleware (e.g., message buses), data-processing frameworks (for example, Spark), databases (e.g., mysql), caches, nor cluster storage systems (e.g., Ceph) as built-in services</a:t>
            </a:r>
          </a:p>
          <a:p>
            <a:pPr lvl="1" marL="720661" indent="-277177" algn="l" defTabSz="886968">
              <a:spcBef>
                <a:spcPts val="500"/>
              </a:spcBef>
              <a:buSzPct val="100000"/>
              <a:buFont typeface="Arial"/>
              <a:buChar char="•"/>
              <a:defRPr sz="2134"/>
            </a:pPr>
            <a:r>
              <a:t>Does not dictate logging, monitoring, or alerting solutions.</a:t>
            </a:r>
          </a:p>
          <a:p>
            <a:pPr lvl="1" marL="720661" indent="-277177" algn="l" defTabSz="886968">
              <a:spcBef>
                <a:spcPts val="500"/>
              </a:spcBef>
              <a:buSzPct val="100000"/>
              <a:buFont typeface="Arial"/>
              <a:buChar char="•"/>
              <a:defRPr sz="2134"/>
            </a:pPr>
            <a:r>
              <a:t>Does not provide nor mandate a configuration language/system (e.g., jsonnet). It provides a declarative API that may be targeted by arbitrary forms of declarative specifications. </a:t>
            </a:r>
          </a:p>
          <a:p>
            <a:pPr lvl="1" marL="720661" indent="-277177" algn="l" defTabSz="886968">
              <a:spcBef>
                <a:spcPts val="500"/>
              </a:spcBef>
              <a:buSzPct val="100000"/>
              <a:buFont typeface="Arial"/>
              <a:buChar char="•"/>
              <a:defRPr sz="2134"/>
            </a:pPr>
            <a:r>
              <a:t>Does not provide nor adopt any comprehensive machine configuration, maintenance, management, or self-healing systems.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5" name="Title 1"/>
          <p:cNvSpPr txBox="1"/>
          <p:nvPr>
            <p:ph type="title"/>
          </p:nvPr>
        </p:nvSpPr>
        <p:spPr>
          <a:xfrm>
            <a:off x="179511" y="128035"/>
            <a:ext cx="6048674" cy="780686"/>
          </a:xfrm>
          <a:prstGeom prst="rect">
            <a:avLst/>
          </a:prstGeom>
        </p:spPr>
        <p:txBody>
          <a:bodyPr/>
          <a:lstStyle/>
          <a:p>
            <a:pPr/>
            <a:r>
              <a:t>K8S: Configure kubectl</a:t>
            </a:r>
          </a:p>
        </p:txBody>
      </p:sp>
      <p:sp>
        <p:nvSpPr>
          <p:cNvPr id="416" name="Content Placeholder 2"/>
          <p:cNvSpPr txBox="1"/>
          <p:nvPr>
            <p:ph type="body" idx="1"/>
          </p:nvPr>
        </p:nvSpPr>
        <p:spPr>
          <a:xfrm>
            <a:off x="457200" y="1484783"/>
            <a:ext cx="8229600" cy="4896546"/>
          </a:xfrm>
          <a:prstGeom prst="rect">
            <a:avLst/>
          </a:prstGeom>
        </p:spPr>
        <p:txBody>
          <a:bodyPr/>
          <a:lstStyle/>
          <a:p>
            <a:pPr algn="l"/>
            <a:r>
              <a:t>	During our course we used to have the ‘kubectl’ utility as given, however there are cases when you do need to configure it out of the scratch to be able to connect your cluster/clusters from the external environments. </a:t>
            </a:r>
          </a:p>
          <a:p>
            <a:pPr algn="l"/>
            <a:r>
              <a:t>	For our main exercise, there is a need to install the kubectl utility on the CI server and connect it with the Kubernetes cluster. This is the real job for the true DevOps like we are!  </a:t>
            </a:r>
            <a:br/>
          </a:p>
        </p:txBody>
      </p:sp>
      <p:pic>
        <p:nvPicPr>
          <p:cNvPr id="417" name="Picture 3" descr="Picture 3"/>
          <p:cNvPicPr>
            <a:picLocks noChangeAspect="1"/>
          </p:cNvPicPr>
          <p:nvPr/>
        </p:nvPicPr>
        <p:blipFill>
          <a:blip r:embed="rId2">
            <a:extLst/>
          </a:blip>
          <a:stretch>
            <a:fillRect/>
          </a:stretch>
        </p:blipFill>
        <p:spPr>
          <a:xfrm>
            <a:off x="1397000" y="4572000"/>
            <a:ext cx="6350000" cy="1689100"/>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Title 1"/>
          <p:cNvSpPr txBox="1"/>
          <p:nvPr>
            <p:ph type="title"/>
          </p:nvPr>
        </p:nvSpPr>
        <p:spPr>
          <a:xfrm>
            <a:off x="179511" y="128035"/>
            <a:ext cx="6048674" cy="780686"/>
          </a:xfrm>
          <a:prstGeom prst="rect">
            <a:avLst/>
          </a:prstGeom>
        </p:spPr>
        <p:txBody>
          <a:bodyPr/>
          <a:lstStyle/>
          <a:p>
            <a:pPr/>
            <a:r>
              <a:t>K8S: Configure kubectl</a:t>
            </a:r>
          </a:p>
        </p:txBody>
      </p:sp>
      <p:sp>
        <p:nvSpPr>
          <p:cNvPr id="421" name="Content Placeholder 2"/>
          <p:cNvSpPr txBox="1"/>
          <p:nvPr>
            <p:ph type="body" idx="1"/>
          </p:nvPr>
        </p:nvSpPr>
        <p:spPr>
          <a:xfrm>
            <a:off x="457200" y="1484783"/>
            <a:ext cx="8458200" cy="4896546"/>
          </a:xfrm>
          <a:prstGeom prst="rect">
            <a:avLst/>
          </a:prstGeom>
        </p:spPr>
        <p:txBody>
          <a:bodyPr/>
          <a:lstStyle/>
          <a:p>
            <a:pPr lvl="1" algn="l">
              <a:defRPr sz="2000"/>
            </a:pPr>
          </a:p>
          <a:p>
            <a:pPr lvl="1" algn="l">
              <a:spcBef>
                <a:spcPts val="400"/>
              </a:spcBef>
              <a:defRPr sz="2000"/>
            </a:pPr>
            <a:r>
              <a:t>Please ask tutor with the relevant credentials and connect to the Ubuntu CI server via the SSH CLI. Install the kubectl to the Ubuntu:</a:t>
            </a:r>
          </a:p>
          <a:p>
            <a:pPr lvl="1" algn="l">
              <a:defRPr i="1" sz="1400"/>
            </a:pPr>
          </a:p>
          <a:p>
            <a:pPr lvl="1" algn="l">
              <a:spcBef>
                <a:spcPts val="300"/>
              </a:spcBef>
              <a:defRPr i="1" sz="1600"/>
            </a:pPr>
            <a:r>
              <a:t>&gt;sudo apt-get update &amp;&amp; sudo apt-get install -y apt-transport-https</a:t>
            </a:r>
          </a:p>
          <a:p>
            <a:pPr lvl="1" algn="l">
              <a:defRPr i="1" sz="1600"/>
            </a:pPr>
          </a:p>
          <a:p>
            <a:pPr lvl="1" algn="l">
              <a:spcBef>
                <a:spcPts val="300"/>
              </a:spcBef>
              <a:defRPr i="1" sz="1600"/>
            </a:pPr>
            <a:r>
              <a:t>&gt;curl -s https://packages.cloud.google.com/apt/doc/apt-key.gpg | sudo apt-key add –</a:t>
            </a:r>
          </a:p>
          <a:p>
            <a:pPr lvl="1" algn="l">
              <a:defRPr i="1" sz="1600"/>
            </a:pPr>
          </a:p>
          <a:p>
            <a:pPr lvl="1" algn="l">
              <a:spcBef>
                <a:spcPts val="300"/>
              </a:spcBef>
              <a:defRPr i="1" sz="1600"/>
            </a:pPr>
            <a:r>
              <a:t>&gt;sudo touch /etc/apt/sources.list.d/kubernetes.list</a:t>
            </a:r>
          </a:p>
          <a:p>
            <a:pPr lvl="1" algn="l">
              <a:spcBef>
                <a:spcPts val="300"/>
              </a:spcBef>
              <a:defRPr i="1" sz="1600"/>
            </a:pPr>
            <a:r>
              <a:t> </a:t>
            </a:r>
          </a:p>
          <a:p>
            <a:pPr lvl="1" algn="l">
              <a:spcBef>
                <a:spcPts val="300"/>
              </a:spcBef>
              <a:defRPr i="1" sz="1600"/>
            </a:pPr>
            <a:r>
              <a:t>&gt;echo "deb http://apt.kubernetes.io/ kubernetes-xenial main" | sudo tee -a /etc/apt/sources.list.d/kubernetes.list</a:t>
            </a:r>
          </a:p>
          <a:p>
            <a:pPr lvl="1" algn="l">
              <a:defRPr i="1" sz="1600"/>
            </a:pPr>
          </a:p>
          <a:p>
            <a:pPr lvl="1" algn="l">
              <a:spcBef>
                <a:spcPts val="300"/>
              </a:spcBef>
              <a:defRPr i="1" sz="1600"/>
            </a:pPr>
            <a:r>
              <a:t>&gt;sudo apt-get update</a:t>
            </a:r>
          </a:p>
          <a:p>
            <a:pPr lvl="1" algn="l">
              <a:defRPr i="1" sz="1600"/>
            </a:pPr>
          </a:p>
          <a:p>
            <a:pPr lvl="1" algn="l">
              <a:spcBef>
                <a:spcPts val="300"/>
              </a:spcBef>
              <a:defRPr i="1" sz="1600"/>
            </a:pPr>
            <a:r>
              <a:t>&gt;sudo apt-get install -y kubectl</a:t>
            </a:r>
          </a:p>
        </p:txBody>
      </p:sp>
      <p:pic>
        <p:nvPicPr>
          <p:cNvPr id="422"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5" name="Title 1"/>
          <p:cNvSpPr txBox="1"/>
          <p:nvPr>
            <p:ph type="title"/>
          </p:nvPr>
        </p:nvSpPr>
        <p:spPr>
          <a:xfrm>
            <a:off x="179511" y="128035"/>
            <a:ext cx="6048674" cy="780686"/>
          </a:xfrm>
          <a:prstGeom prst="rect">
            <a:avLst/>
          </a:prstGeom>
        </p:spPr>
        <p:txBody>
          <a:bodyPr/>
          <a:lstStyle/>
          <a:p>
            <a:pPr/>
            <a:r>
              <a:t>K8S: Configure kubectl</a:t>
            </a:r>
          </a:p>
        </p:txBody>
      </p:sp>
      <p:sp>
        <p:nvSpPr>
          <p:cNvPr id="426" name="Content Placeholder 2"/>
          <p:cNvSpPr txBox="1"/>
          <p:nvPr>
            <p:ph type="body" idx="1"/>
          </p:nvPr>
        </p:nvSpPr>
        <p:spPr>
          <a:xfrm>
            <a:off x="457200" y="1484783"/>
            <a:ext cx="8458200" cy="4896546"/>
          </a:xfrm>
          <a:prstGeom prst="rect">
            <a:avLst/>
          </a:prstGeom>
        </p:spPr>
        <p:txBody>
          <a:bodyPr/>
          <a:lstStyle/>
          <a:p>
            <a:pPr lvl="1" algn="l">
              <a:spcBef>
                <a:spcPts val="400"/>
              </a:spcBef>
              <a:defRPr sz="2000"/>
            </a:pPr>
            <a:r>
              <a:t>     On the Centos K8S server via the SSH CLI (create a system user+bind):</a:t>
            </a:r>
            <a:endParaRPr i="1" sz="1400"/>
          </a:p>
          <a:p>
            <a:pPr lvl="1" algn="l">
              <a:spcBef>
                <a:spcPts val="300"/>
              </a:spcBef>
              <a:defRPr i="1" sz="1600"/>
            </a:pPr>
            <a:r>
              <a:t>&gt;vi ~/account.yml</a:t>
            </a:r>
          </a:p>
          <a:p>
            <a:pPr lvl="2" algn="l">
              <a:spcBef>
                <a:spcPts val="200"/>
              </a:spcBef>
              <a:defRPr sz="1100"/>
            </a:pPr>
            <a:r>
              <a:t>apiVersion: v1</a:t>
            </a:r>
          </a:p>
          <a:p>
            <a:pPr lvl="2" algn="l">
              <a:spcBef>
                <a:spcPts val="200"/>
              </a:spcBef>
              <a:defRPr sz="1100"/>
            </a:pPr>
            <a:r>
              <a:t>kind: ServiceAccount</a:t>
            </a:r>
          </a:p>
          <a:p>
            <a:pPr lvl="2" algn="l">
              <a:spcBef>
                <a:spcPts val="200"/>
              </a:spcBef>
              <a:defRPr sz="1100"/>
            </a:pPr>
            <a:r>
              <a:t>metadata:</a:t>
            </a:r>
          </a:p>
          <a:p>
            <a:pPr lvl="2" algn="l">
              <a:spcBef>
                <a:spcPts val="200"/>
              </a:spcBef>
              <a:defRPr sz="1100"/>
            </a:pPr>
            <a:r>
              <a:t>  name: admin-user</a:t>
            </a:r>
          </a:p>
          <a:p>
            <a:pPr lvl="2" algn="l">
              <a:spcBef>
                <a:spcPts val="200"/>
              </a:spcBef>
              <a:defRPr sz="1100"/>
            </a:pPr>
            <a:r>
              <a:t>  namespace: default</a:t>
            </a:r>
          </a:p>
          <a:p>
            <a:pPr lvl="2" algn="l">
              <a:defRPr sz="1400"/>
            </a:pPr>
          </a:p>
          <a:p>
            <a:pPr lvl="1" algn="l">
              <a:spcBef>
                <a:spcPts val="300"/>
              </a:spcBef>
              <a:defRPr i="1" sz="1600"/>
            </a:pPr>
            <a:r>
              <a:t>&gt;vi ~/binding.yml</a:t>
            </a:r>
          </a:p>
          <a:p>
            <a:pPr lvl="2" algn="l">
              <a:spcBef>
                <a:spcPts val="200"/>
              </a:spcBef>
              <a:defRPr sz="1000"/>
            </a:pPr>
            <a:r>
              <a:t>apiVersion: rbac.authorization.k8s.io/v1</a:t>
            </a:r>
          </a:p>
          <a:p>
            <a:pPr lvl="2" algn="l">
              <a:spcBef>
                <a:spcPts val="200"/>
              </a:spcBef>
              <a:defRPr sz="1000"/>
            </a:pPr>
            <a:r>
              <a:t>kind: ClusterRoleBinding</a:t>
            </a:r>
          </a:p>
          <a:p>
            <a:pPr lvl="2" algn="l">
              <a:spcBef>
                <a:spcPts val="200"/>
              </a:spcBef>
              <a:defRPr sz="1000"/>
            </a:pPr>
            <a:r>
              <a:t>metadata:</a:t>
            </a:r>
          </a:p>
          <a:p>
            <a:pPr lvl="2" algn="l">
              <a:spcBef>
                <a:spcPts val="200"/>
              </a:spcBef>
              <a:defRPr sz="1000"/>
            </a:pPr>
            <a:r>
              <a:t>  name: admin-user</a:t>
            </a:r>
          </a:p>
          <a:p>
            <a:pPr lvl="2" algn="l">
              <a:spcBef>
                <a:spcPts val="200"/>
              </a:spcBef>
              <a:defRPr sz="1000"/>
            </a:pPr>
            <a:r>
              <a:t>roleRef:</a:t>
            </a:r>
          </a:p>
          <a:p>
            <a:pPr lvl="2" algn="l">
              <a:spcBef>
                <a:spcPts val="200"/>
              </a:spcBef>
              <a:defRPr sz="1000"/>
            </a:pPr>
            <a:r>
              <a:t>  apiGroup: rbac.authorization.k8s.io</a:t>
            </a:r>
          </a:p>
          <a:p>
            <a:pPr lvl="2" algn="l">
              <a:spcBef>
                <a:spcPts val="200"/>
              </a:spcBef>
              <a:defRPr sz="1000"/>
            </a:pPr>
            <a:r>
              <a:t>  kind: ClusterRole</a:t>
            </a:r>
          </a:p>
          <a:p>
            <a:pPr lvl="2" algn="l">
              <a:spcBef>
                <a:spcPts val="200"/>
              </a:spcBef>
              <a:defRPr sz="1000"/>
            </a:pPr>
            <a:r>
              <a:t>  name: cluster-admin</a:t>
            </a:r>
          </a:p>
          <a:p>
            <a:pPr lvl="2" algn="l">
              <a:spcBef>
                <a:spcPts val="200"/>
              </a:spcBef>
              <a:defRPr sz="1000"/>
            </a:pPr>
            <a:r>
              <a:t>subjects:</a:t>
            </a:r>
          </a:p>
          <a:p>
            <a:pPr lvl="2" algn="l">
              <a:spcBef>
                <a:spcPts val="200"/>
              </a:spcBef>
              <a:defRPr sz="1000"/>
            </a:pPr>
            <a:r>
              <a:t>- kind: ServiceAccount</a:t>
            </a:r>
          </a:p>
          <a:p>
            <a:pPr lvl="2" algn="l">
              <a:spcBef>
                <a:spcPts val="200"/>
              </a:spcBef>
              <a:defRPr sz="1000"/>
            </a:pPr>
            <a:r>
              <a:t>  name: admin-user</a:t>
            </a:r>
          </a:p>
          <a:p>
            <a:pPr lvl="2" algn="l">
              <a:spcBef>
                <a:spcPts val="200"/>
              </a:spcBef>
              <a:defRPr sz="1000"/>
            </a:pPr>
            <a:r>
              <a:t>  namespace: default</a:t>
            </a:r>
          </a:p>
        </p:txBody>
      </p:sp>
      <p:pic>
        <p:nvPicPr>
          <p:cNvPr id="427"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0" name="Title 1"/>
          <p:cNvSpPr txBox="1"/>
          <p:nvPr>
            <p:ph type="title"/>
          </p:nvPr>
        </p:nvSpPr>
        <p:spPr>
          <a:xfrm>
            <a:off x="179511" y="128035"/>
            <a:ext cx="6048674" cy="780686"/>
          </a:xfrm>
          <a:prstGeom prst="rect">
            <a:avLst/>
          </a:prstGeom>
        </p:spPr>
        <p:txBody>
          <a:bodyPr/>
          <a:lstStyle/>
          <a:p>
            <a:pPr/>
            <a:r>
              <a:t>K8S: Configure kubectl</a:t>
            </a:r>
          </a:p>
        </p:txBody>
      </p:sp>
      <p:sp>
        <p:nvSpPr>
          <p:cNvPr id="431" name="Content Placeholder 2"/>
          <p:cNvSpPr txBox="1"/>
          <p:nvPr>
            <p:ph type="body" idx="1"/>
          </p:nvPr>
        </p:nvSpPr>
        <p:spPr>
          <a:xfrm>
            <a:off x="457200" y="1484783"/>
            <a:ext cx="8458200" cy="4896546"/>
          </a:xfrm>
          <a:prstGeom prst="rect">
            <a:avLst/>
          </a:prstGeom>
        </p:spPr>
        <p:txBody>
          <a:bodyPr/>
          <a:lstStyle/>
          <a:p>
            <a:pPr lvl="1" algn="l">
              <a:spcBef>
                <a:spcPts val="400"/>
              </a:spcBef>
              <a:defRPr sz="2000"/>
            </a:pPr>
            <a:r>
              <a:t>     On the Centos K8S server via the SSH CLI (create a system user+bind):</a:t>
            </a:r>
            <a:endParaRPr i="1" sz="1400"/>
          </a:p>
          <a:p>
            <a:pPr lvl="1" algn="l">
              <a:defRPr i="1" sz="2400"/>
            </a:pPr>
          </a:p>
          <a:p>
            <a:pPr lvl="1" algn="l">
              <a:defRPr i="1" sz="2400"/>
            </a:pPr>
          </a:p>
          <a:p>
            <a:pPr lvl="1" algn="l">
              <a:spcBef>
                <a:spcPts val="500"/>
              </a:spcBef>
              <a:defRPr i="1" sz="2400"/>
            </a:pPr>
            <a:r>
              <a:t>&gt;kubectl create -f ~/account.yml</a:t>
            </a:r>
          </a:p>
          <a:p>
            <a:pPr lvl="2" algn="l">
              <a:defRPr sz="2000"/>
            </a:pPr>
          </a:p>
          <a:p>
            <a:pPr lvl="1" algn="l">
              <a:defRPr i="1" sz="2400"/>
            </a:pPr>
          </a:p>
          <a:p>
            <a:pPr lvl="1" algn="l">
              <a:spcBef>
                <a:spcPts val="500"/>
              </a:spcBef>
              <a:defRPr i="1" sz="2400"/>
            </a:pPr>
            <a:r>
              <a:t>&gt; kubectl create -f ~/binding.yml</a:t>
            </a:r>
          </a:p>
        </p:txBody>
      </p:sp>
      <p:pic>
        <p:nvPicPr>
          <p:cNvPr id="432"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5" name="Title 1"/>
          <p:cNvSpPr txBox="1"/>
          <p:nvPr>
            <p:ph type="title"/>
          </p:nvPr>
        </p:nvSpPr>
        <p:spPr>
          <a:xfrm>
            <a:off x="179511" y="128035"/>
            <a:ext cx="6048674" cy="780686"/>
          </a:xfrm>
          <a:prstGeom prst="rect">
            <a:avLst/>
          </a:prstGeom>
        </p:spPr>
        <p:txBody>
          <a:bodyPr/>
          <a:lstStyle/>
          <a:p>
            <a:pPr/>
            <a:r>
              <a:t>K8S: Configure kubectl</a:t>
            </a:r>
          </a:p>
        </p:txBody>
      </p:sp>
      <p:sp>
        <p:nvSpPr>
          <p:cNvPr id="436" name="Content Placeholder 2"/>
          <p:cNvSpPr txBox="1"/>
          <p:nvPr>
            <p:ph type="body" idx="1"/>
          </p:nvPr>
        </p:nvSpPr>
        <p:spPr>
          <a:xfrm>
            <a:off x="304800" y="1484783"/>
            <a:ext cx="8686800" cy="4896546"/>
          </a:xfrm>
          <a:prstGeom prst="rect">
            <a:avLst/>
          </a:prstGeom>
        </p:spPr>
        <p:txBody>
          <a:bodyPr/>
          <a:lstStyle/>
          <a:p>
            <a:pPr lvl="1" algn="l">
              <a:spcBef>
                <a:spcPts val="400"/>
              </a:spcBef>
              <a:defRPr sz="2000"/>
            </a:pPr>
            <a:r>
              <a:t>     On the Centos K8S server via the SSH CLI:</a:t>
            </a:r>
          </a:p>
          <a:p>
            <a:pPr lvl="1" algn="l">
              <a:defRPr i="1" sz="1400"/>
            </a:pPr>
          </a:p>
          <a:p>
            <a:pPr lvl="1" algn="l">
              <a:spcBef>
                <a:spcPts val="400"/>
              </a:spcBef>
              <a:defRPr i="1" sz="1800"/>
            </a:pPr>
            <a:r>
              <a:t>&gt;kubectl -n default describe secret $(kubectl -n default get secret | grep admin-user | awk '{print $1}’)</a:t>
            </a:r>
          </a:p>
          <a:p>
            <a:pPr algn="l">
              <a:defRPr sz="700"/>
            </a:pPr>
          </a:p>
          <a:p>
            <a:pPr lvl="2" algn="l">
              <a:defRPr sz="2000"/>
            </a:pPr>
          </a:p>
          <a:p>
            <a:pPr lvl="2" algn="l">
              <a:spcBef>
                <a:spcPts val="400"/>
              </a:spcBef>
              <a:defRPr sz="1800"/>
            </a:pPr>
            <a:r>
              <a:t>Name:         admin-user-token-cxjkh</a:t>
            </a:r>
          </a:p>
          <a:p>
            <a:pPr lvl="2" algn="l">
              <a:spcBef>
                <a:spcPts val="400"/>
              </a:spcBef>
              <a:defRPr sz="1800"/>
            </a:pPr>
            <a:r>
              <a:t>Namespace:    default</a:t>
            </a:r>
          </a:p>
          <a:p>
            <a:pPr lvl="2" algn="l">
              <a:spcBef>
                <a:spcPts val="400"/>
              </a:spcBef>
              <a:defRPr sz="1800"/>
            </a:pPr>
            <a:r>
              <a:t>Labels:       &lt;none&gt;</a:t>
            </a:r>
          </a:p>
          <a:p>
            <a:pPr lvl="2" algn="l">
              <a:spcBef>
                <a:spcPts val="400"/>
              </a:spcBef>
              <a:defRPr sz="1800"/>
            </a:pPr>
            <a:r>
              <a:t>Annotations:  kubernetes.io/service-account.name=admin-user</a:t>
            </a:r>
          </a:p>
          <a:p>
            <a:pPr lvl="2" algn="l">
              <a:spcBef>
                <a:spcPts val="400"/>
              </a:spcBef>
              <a:defRPr sz="1800"/>
            </a:pPr>
            <a:r>
              <a:t>              kubernetes.io/service-account.uid=de954529-94d8-11e8-aba0-0620e18abe3e</a:t>
            </a:r>
          </a:p>
          <a:p>
            <a:pPr lvl="2" algn="l">
              <a:spcBef>
                <a:spcPts val="400"/>
              </a:spcBef>
              <a:defRPr sz="1800"/>
            </a:pPr>
            <a:r>
              <a:t>Type:  kubernetes.io/service-account-token</a:t>
            </a:r>
          </a:p>
          <a:p>
            <a:pPr lvl="2" algn="l">
              <a:spcBef>
                <a:spcPts val="400"/>
              </a:spcBef>
              <a:defRPr sz="1800"/>
            </a:pPr>
            <a:r>
              <a:t>…</a:t>
            </a:r>
          </a:p>
        </p:txBody>
      </p:sp>
      <p:pic>
        <p:nvPicPr>
          <p:cNvPr id="437" name="Picture 3" descr="Picture 3"/>
          <p:cNvPicPr>
            <a:picLocks noChangeAspect="1"/>
          </p:cNvPicPr>
          <p:nvPr/>
        </p:nvPicPr>
        <p:blipFill>
          <a:blip r:embed="rId2">
            <a:extLst/>
          </a:blip>
          <a:stretch>
            <a:fillRect/>
          </a:stretch>
        </p:blipFill>
        <p:spPr>
          <a:xfrm>
            <a:off x="3048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0" name="Title 1"/>
          <p:cNvSpPr txBox="1"/>
          <p:nvPr>
            <p:ph type="title"/>
          </p:nvPr>
        </p:nvSpPr>
        <p:spPr>
          <a:xfrm>
            <a:off x="179511" y="128035"/>
            <a:ext cx="6048674" cy="780686"/>
          </a:xfrm>
          <a:prstGeom prst="rect">
            <a:avLst/>
          </a:prstGeom>
        </p:spPr>
        <p:txBody>
          <a:bodyPr/>
          <a:lstStyle/>
          <a:p>
            <a:pPr/>
            <a:r>
              <a:t>K8S: Configure kubectl</a:t>
            </a:r>
          </a:p>
        </p:txBody>
      </p:sp>
      <p:sp>
        <p:nvSpPr>
          <p:cNvPr id="441" name="Content Placeholder 2"/>
          <p:cNvSpPr txBox="1"/>
          <p:nvPr>
            <p:ph type="body" idx="1"/>
          </p:nvPr>
        </p:nvSpPr>
        <p:spPr>
          <a:xfrm>
            <a:off x="457200" y="1484783"/>
            <a:ext cx="8458200" cy="4896546"/>
          </a:xfrm>
          <a:prstGeom prst="rect">
            <a:avLst/>
          </a:prstGeom>
        </p:spPr>
        <p:txBody>
          <a:bodyPr/>
          <a:lstStyle/>
          <a:p>
            <a:pPr lvl="1" indent="425195" algn="l" defTabSz="850391">
              <a:spcBef>
                <a:spcPts val="400"/>
              </a:spcBef>
              <a:defRPr sz="1860"/>
            </a:pPr>
            <a:r>
              <a:t>     On the Centos K8S server via the SSH CLI:</a:t>
            </a:r>
            <a:endParaRPr i="1" sz="1302"/>
          </a:p>
          <a:p>
            <a:pPr lvl="1" indent="425195" algn="l" defTabSz="850391">
              <a:spcBef>
                <a:spcPts val="300"/>
              </a:spcBef>
              <a:defRPr i="1" sz="1488"/>
            </a:pPr>
            <a:r>
              <a:t>&gt;vi ~/get_conf.sh</a:t>
            </a:r>
          </a:p>
          <a:p>
            <a:pPr algn="l" defTabSz="850391">
              <a:spcBef>
                <a:spcPts val="500"/>
              </a:spcBef>
              <a:defRPr sz="651"/>
            </a:pPr>
          </a:p>
          <a:p>
            <a:pPr lvl="2" indent="850391" algn="l" defTabSz="850391">
              <a:spcBef>
                <a:spcPts val="200"/>
              </a:spcBef>
              <a:defRPr sz="837"/>
            </a:pPr>
            <a:r>
              <a:t>server=https://35.159.54.196:6443 #Your Kubernetes Master node external IP</a:t>
            </a:r>
          </a:p>
          <a:p>
            <a:pPr lvl="2" indent="850391" algn="l" defTabSz="850391">
              <a:spcBef>
                <a:spcPts val="200"/>
              </a:spcBef>
              <a:defRPr sz="837"/>
            </a:pPr>
            <a:r>
              <a:t>name=admin-user-token-cxjkh #Your tocken from the previous page</a:t>
            </a:r>
          </a:p>
          <a:p>
            <a:pPr lvl="2" indent="850391" algn="l" defTabSz="850391">
              <a:spcBef>
                <a:spcPts val="200"/>
              </a:spcBef>
              <a:defRPr sz="837"/>
            </a:pPr>
            <a:r>
              <a:t>ca=$(kubectl get secret/$name -o jsonpath='{.data.ca\.crt}')</a:t>
            </a:r>
          </a:p>
          <a:p>
            <a:pPr lvl="2" indent="850391" algn="l" defTabSz="850391">
              <a:spcBef>
                <a:spcPts val="200"/>
              </a:spcBef>
              <a:defRPr sz="837"/>
            </a:pPr>
            <a:r>
              <a:t>token=$(kubectl get secret/$name -o jsonpath='{.data.token}' | base64 -d)</a:t>
            </a:r>
          </a:p>
          <a:p>
            <a:pPr lvl="2" indent="850391" algn="l" defTabSz="850391">
              <a:spcBef>
                <a:spcPts val="200"/>
              </a:spcBef>
              <a:defRPr sz="837"/>
            </a:pPr>
            <a:r>
              <a:t>namespace=$(kubectl get secret/$name -o jsonpath='{.data.namespace}' | base64 -d)</a:t>
            </a:r>
          </a:p>
          <a:p>
            <a:pPr lvl="2" indent="850391" algn="l" defTabSz="850391">
              <a:spcBef>
                <a:spcPts val="200"/>
              </a:spcBef>
              <a:defRPr sz="837"/>
            </a:pPr>
            <a:r>
              <a:t>echo "</a:t>
            </a:r>
          </a:p>
          <a:p>
            <a:pPr lvl="2" indent="850391" algn="l" defTabSz="850391">
              <a:spcBef>
                <a:spcPts val="200"/>
              </a:spcBef>
              <a:defRPr sz="837"/>
            </a:pPr>
            <a:r>
              <a:t>apiVersion: v1</a:t>
            </a:r>
          </a:p>
          <a:p>
            <a:pPr lvl="2" indent="850391" algn="l" defTabSz="850391">
              <a:spcBef>
                <a:spcPts val="200"/>
              </a:spcBef>
              <a:defRPr sz="837"/>
            </a:pPr>
            <a:r>
              <a:t>kind: Config</a:t>
            </a:r>
          </a:p>
          <a:p>
            <a:pPr lvl="2" indent="850391" algn="l" defTabSz="850391">
              <a:spcBef>
                <a:spcPts val="200"/>
              </a:spcBef>
              <a:defRPr sz="837"/>
            </a:pPr>
            <a:r>
              <a:t>clusters:</a:t>
            </a:r>
          </a:p>
          <a:p>
            <a:pPr lvl="2" indent="850391" algn="l" defTabSz="850391">
              <a:spcBef>
                <a:spcPts val="200"/>
              </a:spcBef>
              <a:defRPr sz="837"/>
            </a:pPr>
            <a:r>
              <a:t>- name: default-cluster</a:t>
            </a:r>
          </a:p>
          <a:p>
            <a:pPr lvl="2" indent="850391" algn="l" defTabSz="850391">
              <a:spcBef>
                <a:spcPts val="200"/>
              </a:spcBef>
              <a:defRPr sz="837"/>
            </a:pPr>
            <a:r>
              <a:t>  cluster:</a:t>
            </a:r>
          </a:p>
          <a:p>
            <a:pPr lvl="2" indent="850391" algn="l" defTabSz="850391">
              <a:spcBef>
                <a:spcPts val="200"/>
              </a:spcBef>
              <a:defRPr sz="837"/>
            </a:pPr>
            <a:r>
              <a:t>    certificate-authority-data: ${ca}</a:t>
            </a:r>
          </a:p>
          <a:p>
            <a:pPr lvl="2" indent="850391" algn="l" defTabSz="850391">
              <a:spcBef>
                <a:spcPts val="200"/>
              </a:spcBef>
              <a:defRPr sz="837"/>
            </a:pPr>
            <a:r>
              <a:t>    server: ${server}</a:t>
            </a:r>
          </a:p>
          <a:p>
            <a:pPr lvl="2" indent="850391" algn="l" defTabSz="850391">
              <a:spcBef>
                <a:spcPts val="200"/>
              </a:spcBef>
              <a:defRPr sz="837"/>
            </a:pPr>
            <a:r>
              <a:t>contexts:</a:t>
            </a:r>
          </a:p>
          <a:p>
            <a:pPr lvl="2" indent="850391" algn="l" defTabSz="850391">
              <a:spcBef>
                <a:spcPts val="200"/>
              </a:spcBef>
              <a:defRPr sz="837"/>
            </a:pPr>
            <a:r>
              <a:t>- name: default-context</a:t>
            </a:r>
          </a:p>
          <a:p>
            <a:pPr lvl="2" indent="850391" algn="l" defTabSz="850391">
              <a:spcBef>
                <a:spcPts val="200"/>
              </a:spcBef>
              <a:defRPr sz="837"/>
            </a:pPr>
            <a:r>
              <a:t>  context:</a:t>
            </a:r>
          </a:p>
          <a:p>
            <a:pPr lvl="2" indent="850391" algn="l" defTabSz="850391">
              <a:spcBef>
                <a:spcPts val="200"/>
              </a:spcBef>
              <a:defRPr sz="837"/>
            </a:pPr>
            <a:r>
              <a:t>    cluster: default-cluster</a:t>
            </a:r>
          </a:p>
          <a:p>
            <a:pPr lvl="2" indent="850391" algn="l" defTabSz="850391">
              <a:spcBef>
                <a:spcPts val="200"/>
              </a:spcBef>
              <a:defRPr sz="837"/>
            </a:pPr>
            <a:r>
              <a:t>    namespace: default</a:t>
            </a:r>
          </a:p>
          <a:p>
            <a:pPr lvl="2" indent="850391" algn="l" defTabSz="850391">
              <a:spcBef>
                <a:spcPts val="200"/>
              </a:spcBef>
              <a:defRPr sz="837"/>
            </a:pPr>
            <a:r>
              <a:t>    user: default-user</a:t>
            </a:r>
          </a:p>
          <a:p>
            <a:pPr lvl="2" indent="850391" algn="l" defTabSz="850391">
              <a:spcBef>
                <a:spcPts val="200"/>
              </a:spcBef>
              <a:defRPr sz="837"/>
            </a:pPr>
            <a:r>
              <a:t>current-context: default-context</a:t>
            </a:r>
          </a:p>
          <a:p>
            <a:pPr lvl="2" indent="850391" algn="l" defTabSz="850391">
              <a:spcBef>
                <a:spcPts val="200"/>
              </a:spcBef>
              <a:defRPr sz="837"/>
            </a:pPr>
            <a:r>
              <a:t>users:</a:t>
            </a:r>
          </a:p>
          <a:p>
            <a:pPr lvl="2" indent="850391" algn="l" defTabSz="850391">
              <a:spcBef>
                <a:spcPts val="200"/>
              </a:spcBef>
              <a:defRPr sz="837"/>
            </a:pPr>
            <a:r>
              <a:t>- name: default-user</a:t>
            </a:r>
          </a:p>
          <a:p>
            <a:pPr lvl="2" indent="850391" algn="l" defTabSz="850391">
              <a:spcBef>
                <a:spcPts val="200"/>
              </a:spcBef>
              <a:defRPr sz="837"/>
            </a:pPr>
            <a:r>
              <a:t>  user:</a:t>
            </a:r>
          </a:p>
          <a:p>
            <a:pPr lvl="2" indent="850391" algn="l" defTabSz="850391">
              <a:spcBef>
                <a:spcPts val="200"/>
              </a:spcBef>
              <a:defRPr sz="837"/>
            </a:pPr>
            <a:r>
              <a:t>    token: ${token}</a:t>
            </a:r>
          </a:p>
          <a:p>
            <a:pPr lvl="2" indent="850391" algn="l" defTabSz="850391">
              <a:spcBef>
                <a:spcPts val="200"/>
              </a:spcBef>
              <a:defRPr sz="837"/>
            </a:pPr>
            <a:r>
              <a:t>" &gt; config</a:t>
            </a:r>
          </a:p>
        </p:txBody>
      </p:sp>
      <p:pic>
        <p:nvPicPr>
          <p:cNvPr id="442"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5" name="Title 1"/>
          <p:cNvSpPr txBox="1"/>
          <p:nvPr>
            <p:ph type="title"/>
          </p:nvPr>
        </p:nvSpPr>
        <p:spPr>
          <a:xfrm>
            <a:off x="179511" y="128035"/>
            <a:ext cx="6048674" cy="780686"/>
          </a:xfrm>
          <a:prstGeom prst="rect">
            <a:avLst/>
          </a:prstGeom>
        </p:spPr>
        <p:txBody>
          <a:bodyPr/>
          <a:lstStyle/>
          <a:p>
            <a:pPr/>
            <a:r>
              <a:t>K8S: Configure kubectl</a:t>
            </a:r>
          </a:p>
        </p:txBody>
      </p:sp>
      <p:sp>
        <p:nvSpPr>
          <p:cNvPr id="446" name="Content Placeholder 2"/>
          <p:cNvSpPr txBox="1"/>
          <p:nvPr>
            <p:ph type="body" idx="1"/>
          </p:nvPr>
        </p:nvSpPr>
        <p:spPr>
          <a:xfrm>
            <a:off x="457200" y="1484783"/>
            <a:ext cx="8458200" cy="4896546"/>
          </a:xfrm>
          <a:prstGeom prst="rect">
            <a:avLst/>
          </a:prstGeom>
        </p:spPr>
        <p:txBody>
          <a:bodyPr/>
          <a:lstStyle/>
          <a:p>
            <a:pPr lvl="1" algn="l">
              <a:spcBef>
                <a:spcPts val="400"/>
              </a:spcBef>
              <a:defRPr sz="2000"/>
            </a:pPr>
            <a:r>
              <a:t>     On the Centos K8S server via the SSH CLI:</a:t>
            </a:r>
            <a:endParaRPr i="1" sz="1400"/>
          </a:p>
          <a:p>
            <a:pPr lvl="1" algn="l">
              <a:defRPr i="1" sz="1600"/>
            </a:pPr>
          </a:p>
          <a:p>
            <a:pPr lvl="1" algn="l">
              <a:defRPr i="1" sz="1600"/>
            </a:pPr>
          </a:p>
          <a:p>
            <a:pPr lvl="1" algn="l">
              <a:spcBef>
                <a:spcPts val="400"/>
              </a:spcBef>
              <a:defRPr i="1" sz="1800"/>
            </a:pPr>
            <a:r>
              <a:t>&gt;chmod +x  ~/get_conf.sh</a:t>
            </a:r>
          </a:p>
          <a:p>
            <a:pPr lvl="1" algn="l">
              <a:spcBef>
                <a:spcPts val="400"/>
              </a:spcBef>
              <a:defRPr i="1" sz="1800"/>
            </a:pPr>
            <a:r>
              <a:t>&gt;~/get_conf.sh</a:t>
            </a:r>
          </a:p>
          <a:p>
            <a:pPr lvl="1" algn="l">
              <a:spcBef>
                <a:spcPts val="400"/>
              </a:spcBef>
              <a:defRPr i="1" sz="1800"/>
            </a:pPr>
            <a:r>
              <a:t>&gt;cat ~/config</a:t>
            </a:r>
          </a:p>
          <a:p>
            <a:pPr lvl="1" algn="l">
              <a:defRPr sz="2000"/>
            </a:pPr>
          </a:p>
          <a:p>
            <a:pPr lvl="1" algn="l">
              <a:spcBef>
                <a:spcPts val="400"/>
              </a:spcBef>
              <a:defRPr sz="2000"/>
            </a:pPr>
            <a:r>
              <a:t>Copy the Centos ~/config file content to your Ubuntu: vi ~/.kube/config</a:t>
            </a:r>
          </a:p>
        </p:txBody>
      </p:sp>
      <p:pic>
        <p:nvPicPr>
          <p:cNvPr id="447"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0" name="Title 1"/>
          <p:cNvSpPr txBox="1"/>
          <p:nvPr>
            <p:ph type="title"/>
          </p:nvPr>
        </p:nvSpPr>
        <p:spPr>
          <a:xfrm>
            <a:off x="179511" y="128035"/>
            <a:ext cx="6048674" cy="780686"/>
          </a:xfrm>
          <a:prstGeom prst="rect">
            <a:avLst/>
          </a:prstGeom>
        </p:spPr>
        <p:txBody>
          <a:bodyPr/>
          <a:lstStyle/>
          <a:p>
            <a:pPr/>
            <a:r>
              <a:t>K8S: Configure kubectl</a:t>
            </a:r>
          </a:p>
        </p:txBody>
      </p:sp>
      <p:sp>
        <p:nvSpPr>
          <p:cNvPr id="451" name="Content Placeholder 2"/>
          <p:cNvSpPr txBox="1"/>
          <p:nvPr>
            <p:ph type="body" idx="1"/>
          </p:nvPr>
        </p:nvSpPr>
        <p:spPr>
          <a:xfrm>
            <a:off x="457200" y="1484783"/>
            <a:ext cx="8458200" cy="4896546"/>
          </a:xfrm>
          <a:prstGeom prst="rect">
            <a:avLst/>
          </a:prstGeom>
        </p:spPr>
        <p:txBody>
          <a:bodyPr/>
          <a:lstStyle/>
          <a:p>
            <a:pPr lvl="1" algn="l">
              <a:defRPr sz="2000"/>
            </a:pPr>
          </a:p>
          <a:p>
            <a:pPr lvl="1" algn="l">
              <a:spcBef>
                <a:spcPts val="400"/>
              </a:spcBef>
              <a:defRPr sz="2000"/>
            </a:pPr>
            <a:r>
              <a:t>Check the connectivity from the Ubuntu CI server:</a:t>
            </a:r>
          </a:p>
          <a:p>
            <a:pPr lvl="1" algn="l">
              <a:defRPr sz="2000"/>
            </a:pPr>
          </a:p>
          <a:p>
            <a:pPr lvl="1" algn="l">
              <a:spcBef>
                <a:spcPts val="400"/>
              </a:spcBef>
              <a:defRPr sz="1800"/>
            </a:pPr>
            <a:r>
              <a:t>ubuntu@ip-172-31-44-83:~/.kube$ kubectl --insecure-skip-tls-verify get pods</a:t>
            </a:r>
            <a:r>
              <a:rPr sz="2000"/>
              <a:t> </a:t>
            </a:r>
          </a:p>
          <a:p>
            <a:pPr lvl="1" algn="l">
              <a:defRPr sz="2000"/>
            </a:pPr>
          </a:p>
          <a:p>
            <a:pPr lvl="1" algn="l">
              <a:defRPr sz="2000"/>
            </a:pPr>
          </a:p>
          <a:p>
            <a:pPr lvl="1" algn="l">
              <a:defRPr sz="2000"/>
            </a:pPr>
          </a:p>
          <a:p>
            <a:pPr lvl="1" algn="l">
              <a:defRPr sz="2000"/>
            </a:pPr>
          </a:p>
          <a:p>
            <a:pPr lvl="1" algn="l">
              <a:spcBef>
                <a:spcPts val="400"/>
              </a:spcBef>
              <a:defRPr sz="2000"/>
            </a:pPr>
            <a:r>
              <a:t>Now we can manipulate with our kubernetes cluster from the external CI environment!!!</a:t>
            </a:r>
          </a:p>
        </p:txBody>
      </p:sp>
      <p:pic>
        <p:nvPicPr>
          <p:cNvPr id="452" name="Picture 3" descr="Picture 3"/>
          <p:cNvPicPr>
            <a:picLocks noChangeAspect="1"/>
          </p:cNvPicPr>
          <p:nvPr/>
        </p:nvPicPr>
        <p:blipFill>
          <a:blip r:embed="rId2">
            <a:extLst/>
          </a:blip>
          <a:stretch>
            <a:fillRect/>
          </a:stretch>
        </p:blipFill>
        <p:spPr>
          <a:xfrm>
            <a:off x="457200" y="1484783"/>
            <a:ext cx="609600" cy="363941"/>
          </a:xfrm>
          <a:prstGeom prst="rect">
            <a:avLst/>
          </a:prstGeom>
          <a:ln w="12700">
            <a:miter lim="400000"/>
          </a:ln>
        </p:spPr>
      </p:pic>
      <p:graphicFrame>
        <p:nvGraphicFramePr>
          <p:cNvPr id="453" name="Table 4"/>
          <p:cNvGraphicFramePr/>
          <p:nvPr/>
        </p:nvGraphicFramePr>
        <p:xfrm>
          <a:off x="533400" y="3396205"/>
          <a:ext cx="8382000" cy="74168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733800"/>
                <a:gridCol w="1143000"/>
                <a:gridCol w="1447800"/>
                <a:gridCol w="1219200"/>
                <a:gridCol w="838200"/>
              </a:tblGrid>
              <a:tr h="370840">
                <a:tc>
                  <a:txBody>
                    <a:bodyPr/>
                    <a:lstStyle/>
                    <a:p>
                      <a:pPr algn="l" rtl="0">
                        <a:defRPr b="0" sz="1800">
                          <a:solidFill>
                            <a:srgbClr val="000000"/>
                          </a:solidFill>
                        </a:defRPr>
                      </a:pPr>
                      <a:r>
                        <a:rPr sz="1200"/>
                        <a:t>NAME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READY</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STATUS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RESTARTS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b="0" sz="1800">
                          <a:solidFill>
                            <a:srgbClr val="000000"/>
                          </a:solidFill>
                        </a:defRPr>
                      </a:pPr>
                      <a:r>
                        <a:rPr sz="1200"/>
                        <a:t>AGE</a:t>
                      </a:r>
                    </a:p>
                  </a:txBody>
                  <a:tcPr marL="45720" marR="45720" marT="45720" marB="45720" anchor="t" anchorCtr="0" horzOverflow="overflow">
                    <a:lnL w="12700">
                      <a:miter lim="400000"/>
                    </a:lnL>
                    <a:lnR w="12700">
                      <a:miter lim="400000"/>
                    </a:lnR>
                    <a:lnT w="12700">
                      <a:miter lim="400000"/>
                    </a:lnT>
                    <a:lnB w="12700">
                      <a:miter lim="400000"/>
                    </a:lnB>
                    <a:noFill/>
                  </a:tcPr>
                </a:tc>
              </a:tr>
              <a:tr h="370840">
                <a:tc>
                  <a:txBody>
                    <a:bodyPr/>
                    <a:lstStyle/>
                    <a:p>
                      <a:pPr algn="l" rtl="0">
                        <a:defRPr sz="1800"/>
                      </a:pPr>
                      <a:r>
                        <a:rPr sz="1200"/>
                        <a:t>edgy-grizzly-sonatype-nexus-6d6bf984f-stbxb</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1/1</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Running</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0</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rtl="0">
                        <a:defRPr sz="1800"/>
                      </a:pPr>
                      <a:r>
                        <a:rPr sz="1200"/>
                        <a:t>25m</a:t>
                      </a: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TextBox 7"/>
          <p:cNvSpPr txBox="1"/>
          <p:nvPr>
            <p:ph type="sldNum" sz="quarter" idx="2"/>
          </p:nvPr>
        </p:nvSpPr>
        <p:spPr>
          <a:xfrm>
            <a:off x="233080" y="6519863"/>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6" name="Title 1"/>
          <p:cNvSpPr txBox="1"/>
          <p:nvPr>
            <p:ph type="title"/>
          </p:nvPr>
        </p:nvSpPr>
        <p:spPr>
          <a:xfrm>
            <a:off x="179511" y="128035"/>
            <a:ext cx="6048674" cy="780686"/>
          </a:xfrm>
          <a:prstGeom prst="rect">
            <a:avLst/>
          </a:prstGeom>
        </p:spPr>
        <p:txBody>
          <a:bodyPr/>
          <a:lstStyle/>
          <a:p>
            <a:pPr/>
            <a:r>
              <a:t>Thanks!!!</a:t>
            </a:r>
          </a:p>
        </p:txBody>
      </p:sp>
      <p:pic>
        <p:nvPicPr>
          <p:cNvPr id="457" name="Picture 5" descr="Picture 5"/>
          <p:cNvPicPr>
            <a:picLocks noChangeAspect="1"/>
          </p:cNvPicPr>
          <p:nvPr/>
        </p:nvPicPr>
        <p:blipFill>
          <a:blip r:embed="rId2">
            <a:extLst/>
          </a:blip>
          <a:stretch>
            <a:fillRect/>
          </a:stretch>
        </p:blipFill>
        <p:spPr>
          <a:xfrm>
            <a:off x="1371600" y="1371600"/>
            <a:ext cx="6477000" cy="4857750"/>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Title 1"/>
          <p:cNvSpPr txBox="1"/>
          <p:nvPr>
            <p:ph type="title"/>
          </p:nvPr>
        </p:nvSpPr>
        <p:spPr>
          <a:xfrm>
            <a:off x="179512" y="128035"/>
            <a:ext cx="6754687" cy="780686"/>
          </a:xfrm>
          <a:prstGeom prst="rect">
            <a:avLst/>
          </a:prstGeom>
        </p:spPr>
        <p:txBody>
          <a:bodyPr/>
          <a:lstStyle/>
          <a:p>
            <a:pPr/>
            <a:r>
              <a:t>K8S: Concepts</a:t>
            </a:r>
          </a:p>
        </p:txBody>
      </p:sp>
      <p:sp>
        <p:nvSpPr>
          <p:cNvPr id="165" name="Content Placeholder 2"/>
          <p:cNvSpPr txBox="1"/>
          <p:nvPr>
            <p:ph type="body" idx="1"/>
          </p:nvPr>
        </p:nvSpPr>
        <p:spPr>
          <a:xfrm>
            <a:off x="457200" y="1484783"/>
            <a:ext cx="8229600" cy="4896546"/>
          </a:xfrm>
          <a:prstGeom prst="rect">
            <a:avLst/>
          </a:prstGeom>
        </p:spPr>
        <p:txBody>
          <a:bodyPr/>
          <a:lstStyle/>
          <a:p>
            <a:pPr algn="l" defTabSz="859536">
              <a:spcBef>
                <a:spcPts val="500"/>
              </a:spcBef>
              <a:defRPr sz="2256"/>
            </a:pPr>
            <a:r>
              <a:t>To work with Kubernetes, we use Kubernetes API objects to describe our cluster’s desired state: </a:t>
            </a:r>
          </a:p>
          <a:p>
            <a:pPr marL="505371" indent="-322325" algn="l" defTabSz="859536">
              <a:spcBef>
                <a:spcPts val="500"/>
              </a:spcBef>
              <a:buClr>
                <a:srgbClr val="254356"/>
              </a:buClr>
              <a:buSzPts val="2200"/>
              <a:buFont typeface="Arial"/>
              <a:buChar char="•"/>
              <a:defRPr sz="2256"/>
            </a:pPr>
            <a:r>
              <a:t>what applications or other workloads we want to run</a:t>
            </a:r>
          </a:p>
          <a:p>
            <a:pPr marL="505371" indent="-322325" algn="l" defTabSz="859536">
              <a:spcBef>
                <a:spcPts val="500"/>
              </a:spcBef>
              <a:buClr>
                <a:srgbClr val="254356"/>
              </a:buClr>
              <a:buSzPts val="2200"/>
              <a:buFont typeface="Arial"/>
              <a:buChar char="•"/>
              <a:defRPr sz="2256"/>
            </a:pPr>
            <a:r>
              <a:t>what container images they use, the number of replicas, what network and disk resources we want to make available.</a:t>
            </a:r>
          </a:p>
          <a:p>
            <a:pPr marL="505371" indent="-322325" algn="l" defTabSz="859536">
              <a:spcBef>
                <a:spcPts val="500"/>
              </a:spcBef>
              <a:buClr>
                <a:srgbClr val="254356"/>
              </a:buClr>
              <a:buSzPts val="2200"/>
              <a:buFont typeface="Arial"/>
              <a:buChar char="•"/>
              <a:defRPr sz="2256"/>
            </a:pPr>
            <a:r>
              <a:t>setting our desired state by creating objects using the Kubernetes API (typically via the command-line interface -  kubectl)</a:t>
            </a:r>
          </a:p>
          <a:p>
            <a:pPr algn="just" defTabSz="859536">
              <a:spcBef>
                <a:spcPts val="500"/>
              </a:spcBef>
              <a:defRPr sz="2256"/>
            </a:pPr>
          </a:p>
          <a:p>
            <a:pPr algn="just" defTabSz="859536">
              <a:spcBef>
                <a:spcPts val="500"/>
              </a:spcBef>
              <a:defRPr sz="2256"/>
            </a:pPr>
            <a:r>
              <a:t>Once we’ve set our desired state, Kubernetes Control Plane works to make the </a:t>
            </a:r>
            <a:r>
              <a:rPr u="sng"/>
              <a:t>cluster’s current state match the desired state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Title 1"/>
          <p:cNvSpPr txBox="1"/>
          <p:nvPr>
            <p:ph type="title"/>
          </p:nvPr>
        </p:nvSpPr>
        <p:spPr>
          <a:xfrm>
            <a:off x="179512" y="128035"/>
            <a:ext cx="6754687" cy="780686"/>
          </a:xfrm>
          <a:prstGeom prst="rect">
            <a:avLst/>
          </a:prstGeom>
        </p:spPr>
        <p:txBody>
          <a:bodyPr/>
          <a:lstStyle/>
          <a:p>
            <a:pPr/>
            <a:r>
              <a:t>K8S: Concepts</a:t>
            </a:r>
          </a:p>
        </p:txBody>
      </p:sp>
      <p:sp>
        <p:nvSpPr>
          <p:cNvPr id="169" name="Content Placeholder 2"/>
          <p:cNvSpPr txBox="1"/>
          <p:nvPr>
            <p:ph type="body" idx="1"/>
          </p:nvPr>
        </p:nvSpPr>
        <p:spPr>
          <a:xfrm>
            <a:off x="457200" y="1484783"/>
            <a:ext cx="8229600" cy="4896546"/>
          </a:xfrm>
          <a:prstGeom prst="rect">
            <a:avLst/>
          </a:prstGeom>
        </p:spPr>
        <p:txBody>
          <a:bodyPr/>
          <a:lstStyle/>
          <a:p>
            <a:pPr algn="just" defTabSz="859536">
              <a:spcBef>
                <a:spcPts val="500"/>
              </a:spcBef>
              <a:defRPr sz="2256"/>
            </a:pPr>
            <a:r>
              <a:t>Kubernetes performs a variety of tasks automatically–such as starting or restarting containers, scaling the number of replicas of a given application, and more. The Kubernetes Control Plane consists of a collection of processes running on your cluster:</a:t>
            </a:r>
          </a:p>
          <a:p>
            <a:pPr algn="just" defTabSz="859536">
              <a:spcBef>
                <a:spcPts val="500"/>
              </a:spcBef>
              <a:defRPr sz="2256"/>
            </a:pPr>
          </a:p>
          <a:p>
            <a:pPr marL="322325" indent="-322325" algn="just" defTabSz="859536">
              <a:spcBef>
                <a:spcPts val="400"/>
              </a:spcBef>
              <a:buSzPct val="100000"/>
              <a:buFont typeface="Arial"/>
              <a:buChar char="•"/>
              <a:defRPr sz="1879"/>
            </a:pPr>
            <a:r>
              <a:t>Kubernetes Master:</a:t>
            </a:r>
          </a:p>
          <a:p>
            <a:pPr lvl="1" marL="752094" indent="-322325" algn="just" defTabSz="859536">
              <a:spcBef>
                <a:spcPts val="400"/>
              </a:spcBef>
              <a:buSzPct val="100000"/>
              <a:buFont typeface="Courier New"/>
              <a:buChar char="o"/>
              <a:defRPr sz="1879"/>
            </a:pPr>
            <a:r>
              <a:t>etcd</a:t>
            </a:r>
          </a:p>
          <a:p>
            <a:pPr lvl="1" marL="752094" indent="-322325" algn="just" defTabSz="859536">
              <a:spcBef>
                <a:spcPts val="400"/>
              </a:spcBef>
              <a:buSzPct val="100000"/>
              <a:buFont typeface="Courier New"/>
              <a:buChar char="o"/>
              <a:defRPr sz="1879"/>
            </a:pPr>
            <a:r>
              <a:t>kube-apiserver</a:t>
            </a:r>
          </a:p>
          <a:p>
            <a:pPr lvl="1" marL="752094" indent="-322325" algn="just" defTabSz="859536">
              <a:spcBef>
                <a:spcPts val="400"/>
              </a:spcBef>
              <a:buSzPct val="100000"/>
              <a:buFont typeface="Courier New"/>
              <a:buChar char="o"/>
              <a:defRPr sz="1879"/>
            </a:pPr>
            <a:r>
              <a:t>kube-controller-manager</a:t>
            </a:r>
          </a:p>
          <a:p>
            <a:pPr lvl="1" marL="752094" indent="-322325" algn="just" defTabSz="859536">
              <a:spcBef>
                <a:spcPts val="400"/>
              </a:spcBef>
              <a:buSzPct val="100000"/>
              <a:buFont typeface="Courier New"/>
              <a:buChar char="o"/>
              <a:defRPr sz="1879"/>
            </a:pPr>
            <a:r>
              <a:t>kube-scheduler</a:t>
            </a:r>
          </a:p>
          <a:p>
            <a:pPr marL="268604" indent="-268604" algn="just" defTabSz="859536">
              <a:spcBef>
                <a:spcPts val="400"/>
              </a:spcBef>
              <a:buSzPct val="100000"/>
              <a:buFont typeface="Arial"/>
              <a:buChar char="•"/>
              <a:defRPr sz="1879"/>
            </a:pPr>
            <a:r>
              <a:t>Non-master:</a:t>
            </a:r>
          </a:p>
          <a:p>
            <a:pPr lvl="1" marL="698373" indent="-268604" algn="just" defTabSz="859536">
              <a:spcBef>
                <a:spcPts val="400"/>
              </a:spcBef>
              <a:buSzPct val="100000"/>
              <a:buFont typeface="Courier New"/>
              <a:buChar char="o"/>
              <a:defRPr sz="1879"/>
            </a:pPr>
            <a:r>
              <a:t>kubelet</a:t>
            </a:r>
          </a:p>
          <a:p>
            <a:pPr lvl="1" marL="698373" indent="-268604" algn="just" defTabSz="859536">
              <a:spcBef>
                <a:spcPts val="400"/>
              </a:spcBef>
              <a:buSzPct val="100000"/>
              <a:buFont typeface="Courier New"/>
              <a:buChar char="o"/>
              <a:defRPr sz="1879"/>
            </a:pPr>
            <a:r>
              <a:t>kube-proxy</a:t>
            </a:r>
          </a:p>
        </p:txBody>
      </p:sp>
      <p:pic>
        <p:nvPicPr>
          <p:cNvPr id="170" name="Picture 3" descr="Picture 3"/>
          <p:cNvPicPr>
            <a:picLocks noChangeAspect="1"/>
          </p:cNvPicPr>
          <p:nvPr/>
        </p:nvPicPr>
        <p:blipFill>
          <a:blip r:embed="rId2">
            <a:extLst/>
          </a:blip>
          <a:srcRect l="0" t="14150" r="0" b="0"/>
          <a:stretch>
            <a:fillRect/>
          </a:stretch>
        </p:blipFill>
        <p:spPr>
          <a:xfrm>
            <a:off x="4572000" y="3733799"/>
            <a:ext cx="3937000" cy="209922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extBox 7"/>
          <p:cNvSpPr txBox="1"/>
          <p:nvPr>
            <p:ph type="sldNum" sz="quarter" idx="2"/>
          </p:nvPr>
        </p:nvSpPr>
        <p:spPr>
          <a:xfrm>
            <a:off x="331964" y="6519863"/>
            <a:ext cx="203025"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Title 1"/>
          <p:cNvSpPr txBox="1"/>
          <p:nvPr>
            <p:ph type="title"/>
          </p:nvPr>
        </p:nvSpPr>
        <p:spPr>
          <a:xfrm>
            <a:off x="179512" y="128035"/>
            <a:ext cx="6754687" cy="780686"/>
          </a:xfrm>
          <a:prstGeom prst="rect">
            <a:avLst/>
          </a:prstGeom>
        </p:spPr>
        <p:txBody>
          <a:bodyPr/>
          <a:lstStyle/>
          <a:p>
            <a:pPr/>
            <a:r>
              <a:t>K8S: Concepts</a:t>
            </a:r>
          </a:p>
        </p:txBody>
      </p:sp>
      <p:sp>
        <p:nvSpPr>
          <p:cNvPr id="174" name="Content Placeholder 2"/>
          <p:cNvSpPr txBox="1"/>
          <p:nvPr>
            <p:ph type="body" idx="1"/>
          </p:nvPr>
        </p:nvSpPr>
        <p:spPr>
          <a:xfrm>
            <a:off x="457200" y="1484783"/>
            <a:ext cx="8229600" cy="4896546"/>
          </a:xfrm>
          <a:prstGeom prst="rect">
            <a:avLst/>
          </a:prstGeom>
        </p:spPr>
        <p:txBody>
          <a:bodyPr/>
          <a:lstStyle/>
          <a:p>
            <a:pPr indent="347114" algn="l">
              <a:lnSpc>
                <a:spcPct val="115000"/>
              </a:lnSpc>
              <a:spcBef>
                <a:spcPts val="500"/>
              </a:spcBef>
              <a:defRPr sz="2200">
                <a:solidFill>
                  <a:srgbClr val="254356"/>
                </a:solidFill>
              </a:defRPr>
            </a:pPr>
            <a:r>
              <a:t>etcd - highly-available key value store used as Kubernetes’ backing store for all cluster data </a:t>
            </a:r>
          </a:p>
          <a:p>
            <a:pPr indent="347114" algn="l">
              <a:lnSpc>
                <a:spcPct val="115000"/>
              </a:lnSpc>
              <a:spcBef>
                <a:spcPts val="500"/>
              </a:spcBef>
              <a:defRPr sz="2200">
                <a:solidFill>
                  <a:srgbClr val="254356"/>
                </a:solidFill>
              </a:defRPr>
            </a:pPr>
            <a:r>
              <a:t>kube-apiserver - Validates and configures data for the api objects which include pods, services, replicationcontrollers, and others. Exposes the Kubernetes API. It is the front-end for the Kubernetes control plane. It is designed to scale horizontally – that is, it scales by deploying more instances.</a:t>
            </a:r>
          </a:p>
          <a:p>
            <a:pPr indent="347114" algn="l">
              <a:lnSpc>
                <a:spcPct val="115000"/>
              </a:lnSpc>
              <a:spcBef>
                <a:spcPts val="500"/>
              </a:spcBef>
              <a:defRPr sz="2200">
                <a:solidFill>
                  <a:srgbClr val="254356"/>
                </a:solidFill>
              </a:defRPr>
            </a:pPr>
            <a:r>
              <a:t>kube-scheduler - its job is to take pods that aren’t bound to a node, and assign them one along with hardware/software/policy constraints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JBh - ENG">
  <a:themeElements>
    <a:clrScheme name="JBh - ENG">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JBh - ENG">
      <a:majorFont>
        <a:latin typeface="Calibri"/>
        <a:ea typeface="Calibri"/>
        <a:cs typeface="Calibri"/>
      </a:majorFont>
      <a:minorFont>
        <a:latin typeface="Helvetica"/>
        <a:ea typeface="Helvetica"/>
        <a:cs typeface="Helvetica"/>
      </a:minorFont>
    </a:fontScheme>
    <a:fmtScheme name="JBh - E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JBh - ENG">
  <a:themeElements>
    <a:clrScheme name="JBh - ENG">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JBh - ENG">
      <a:majorFont>
        <a:latin typeface="Calibri"/>
        <a:ea typeface="Calibri"/>
        <a:cs typeface="Calibri"/>
      </a:majorFont>
      <a:minorFont>
        <a:latin typeface="Helvetica"/>
        <a:ea typeface="Helvetica"/>
        <a:cs typeface="Helvetica"/>
      </a:minorFont>
    </a:fontScheme>
    <a:fmtScheme name="JBh - E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1"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