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4672"/>
  </p:normalViewPr>
  <p:slideViewPr>
    <p:cSldViewPr snapToGrid="0">
      <p:cViewPr varScale="1">
        <p:scale>
          <a:sx n="71" d="100"/>
          <a:sy n="71" d="100"/>
        </p:scale>
        <p:origin x="176"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87EF-1FC7-DA6E-E351-85C2601B00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946597-DA42-F5AC-585C-6605C9663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DC01283-93C1-55B3-8AE0-51D5B7AD72F4}"/>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5" name="Footer Placeholder 4">
            <a:extLst>
              <a:ext uri="{FF2B5EF4-FFF2-40B4-BE49-F238E27FC236}">
                <a16:creationId xmlns:a16="http://schemas.microsoft.com/office/drawing/2014/main" id="{CA9E5C81-6FBF-AD7F-6D8A-D777BB259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A4536-C99F-1ACD-DDE3-99F4C6661896}"/>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2016216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7DD6-4A80-E3E0-284C-0287BC92CEB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0DCE212-3767-FC6F-CC6D-9C92DDD283C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89A741-147B-ECC1-C211-BC3BBF2E582F}"/>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5" name="Footer Placeholder 4">
            <a:extLst>
              <a:ext uri="{FF2B5EF4-FFF2-40B4-BE49-F238E27FC236}">
                <a16:creationId xmlns:a16="http://schemas.microsoft.com/office/drawing/2014/main" id="{042787E3-ED99-62A6-135D-700A3B91D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A9113-A158-08F3-E67A-C20197D0EFC7}"/>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3580495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5D0A27-433A-8EAB-479D-2A17ED7222D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E0EF2B-0B63-8320-417C-620573087FF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B8E72A-400B-6F29-E80D-A0984ED7F092}"/>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5" name="Footer Placeholder 4">
            <a:extLst>
              <a:ext uri="{FF2B5EF4-FFF2-40B4-BE49-F238E27FC236}">
                <a16:creationId xmlns:a16="http://schemas.microsoft.com/office/drawing/2014/main" id="{D2946608-49B2-A5B8-F1E4-3F7F313FC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96481-DCDA-CA63-F1FC-575F07EE2B9D}"/>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16143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E9D5-9DDE-266A-7C17-AD3EE47ABB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849AD9D-857E-58C0-5E4C-2136CBB7256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2EF7FCE-5958-FAAA-E8FC-AC65D9680452}"/>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5" name="Footer Placeholder 4">
            <a:extLst>
              <a:ext uri="{FF2B5EF4-FFF2-40B4-BE49-F238E27FC236}">
                <a16:creationId xmlns:a16="http://schemas.microsoft.com/office/drawing/2014/main" id="{9C9A163D-DCA2-91C9-6945-77E28F8EB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78D51-4B81-DEAE-0757-CF5BD537F974}"/>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61705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37A8-A537-4C30-FB72-D0909066F1B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A250EBF-BEC9-CFD0-2298-02405FF28D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7030002-6995-57E4-7E18-E0ED784C8BDF}"/>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5" name="Footer Placeholder 4">
            <a:extLst>
              <a:ext uri="{FF2B5EF4-FFF2-40B4-BE49-F238E27FC236}">
                <a16:creationId xmlns:a16="http://schemas.microsoft.com/office/drawing/2014/main" id="{088AD023-47D2-9300-4D57-8ECEC24AD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7511F-E63D-0424-4E1C-794AD533ED7D}"/>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196251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648B-AFE2-BDCC-3270-FACFC64D00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D8B1FFD-63EB-616B-2C55-6D3ECF7125E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AAF5983-8608-8935-8913-65C705E19C3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EA3E6CD-EC61-8CAF-227D-AAC7C105A177}"/>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6" name="Footer Placeholder 5">
            <a:extLst>
              <a:ext uri="{FF2B5EF4-FFF2-40B4-BE49-F238E27FC236}">
                <a16:creationId xmlns:a16="http://schemas.microsoft.com/office/drawing/2014/main" id="{C17D0838-0808-91BA-1EFE-B5E8585BF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03E9E-C1CB-5CFA-D5CE-41775A4F373E}"/>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377469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94193-4332-3684-B75A-2BDAD9B9B1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6F13AC8-E6A6-A8A3-4608-D4782D0A9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F762F41-1F8F-A763-EA9E-D9447D52411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2CE972-8A58-036A-4B11-963EAD1BF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FAF7A1-73A9-B9A9-C1AA-93940E007E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E05650B-F4CE-0A70-77A9-D43479AFB494}"/>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8" name="Footer Placeholder 7">
            <a:extLst>
              <a:ext uri="{FF2B5EF4-FFF2-40B4-BE49-F238E27FC236}">
                <a16:creationId xmlns:a16="http://schemas.microsoft.com/office/drawing/2014/main" id="{017A3248-89E1-77A2-E247-256AF51101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0DC7B0-6EF6-5F30-7427-7A2FC17C0934}"/>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408640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DED0-FF71-06C3-47F6-9B12284EEB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A6B2C90-9158-0933-074A-8DA6998FB0A4}"/>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4" name="Footer Placeholder 3">
            <a:extLst>
              <a:ext uri="{FF2B5EF4-FFF2-40B4-BE49-F238E27FC236}">
                <a16:creationId xmlns:a16="http://schemas.microsoft.com/office/drawing/2014/main" id="{4DF9BFA9-0BFB-3D6C-B4B9-B34EB56EF0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A5F6CA-7449-12D0-7D4D-F05284C80A89}"/>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265031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06BB8-D2EA-BC60-9DCC-54DD64A08A9F}"/>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3" name="Footer Placeholder 2">
            <a:extLst>
              <a:ext uri="{FF2B5EF4-FFF2-40B4-BE49-F238E27FC236}">
                <a16:creationId xmlns:a16="http://schemas.microsoft.com/office/drawing/2014/main" id="{EE7DE107-5BAA-AD17-410D-0A8B52599E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B10F65-1D38-A418-EA90-A575D7B45F32}"/>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371783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4182-3A29-D76E-D330-E1FB44A9E01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4DDDD06-A7E8-3771-2AB9-6BD046534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5A2BB96-8EFB-25E0-15DB-53A9BA66C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9BE021-AA81-57D0-CE08-DD864F09C596}"/>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6" name="Footer Placeholder 5">
            <a:extLst>
              <a:ext uri="{FF2B5EF4-FFF2-40B4-BE49-F238E27FC236}">
                <a16:creationId xmlns:a16="http://schemas.microsoft.com/office/drawing/2014/main" id="{4B3927D9-E808-8AA8-0BA4-09DE693D6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6BBD9-6663-8148-D388-37D861860F3C}"/>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304356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5DDB-2EC8-7CBC-6DD1-1279528229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5ED982D-A318-14B5-AE24-D8A8BCB70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F50BD7-4ED2-9744-0D81-423297CFB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7F5C46-77C8-8AD8-86A8-F29FBFF32915}"/>
              </a:ext>
            </a:extLst>
          </p:cNvPr>
          <p:cNvSpPr>
            <a:spLocks noGrp="1"/>
          </p:cNvSpPr>
          <p:nvPr>
            <p:ph type="dt" sz="half" idx="10"/>
          </p:nvPr>
        </p:nvSpPr>
        <p:spPr/>
        <p:txBody>
          <a:bodyPr/>
          <a:lstStyle/>
          <a:p>
            <a:fld id="{B165F510-EA9B-BE4B-AB4E-6C183CF02C2F}" type="datetimeFigureOut">
              <a:rPr lang="en-US" smtClean="0"/>
              <a:t>9/3/25</a:t>
            </a:fld>
            <a:endParaRPr lang="en-US"/>
          </a:p>
        </p:txBody>
      </p:sp>
      <p:sp>
        <p:nvSpPr>
          <p:cNvPr id="6" name="Footer Placeholder 5">
            <a:extLst>
              <a:ext uri="{FF2B5EF4-FFF2-40B4-BE49-F238E27FC236}">
                <a16:creationId xmlns:a16="http://schemas.microsoft.com/office/drawing/2014/main" id="{B5640F98-E5AA-D0F3-B9D4-4B4A23058E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6588E-2631-E786-943D-F9D9D19ECB3C}"/>
              </a:ext>
            </a:extLst>
          </p:cNvPr>
          <p:cNvSpPr>
            <a:spLocks noGrp="1"/>
          </p:cNvSpPr>
          <p:nvPr>
            <p:ph type="sldNum" sz="quarter" idx="12"/>
          </p:nvPr>
        </p:nvSpPr>
        <p:spPr/>
        <p:txBody>
          <a:bodyPr/>
          <a:lstStyle/>
          <a:p>
            <a:fld id="{268E4E8D-E53C-F843-A3CE-87909D9896D2}" type="slidenum">
              <a:rPr lang="en-US" smtClean="0"/>
              <a:t>‹#›</a:t>
            </a:fld>
            <a:endParaRPr lang="en-US"/>
          </a:p>
        </p:txBody>
      </p:sp>
    </p:spTree>
    <p:extLst>
      <p:ext uri="{BB962C8B-B14F-4D97-AF65-F5344CB8AC3E}">
        <p14:creationId xmlns:p14="http://schemas.microsoft.com/office/powerpoint/2010/main" val="128401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E42653-481E-59B6-4390-C457A5D711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D96BBEE-D09D-2BA8-F303-10D000F36F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AA01B7-7008-E056-5670-D849772612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65F510-EA9B-BE4B-AB4E-6C183CF02C2F}" type="datetimeFigureOut">
              <a:rPr lang="en-US" smtClean="0"/>
              <a:t>9/3/25</a:t>
            </a:fld>
            <a:endParaRPr lang="en-US"/>
          </a:p>
        </p:txBody>
      </p:sp>
      <p:sp>
        <p:nvSpPr>
          <p:cNvPr id="5" name="Footer Placeholder 4">
            <a:extLst>
              <a:ext uri="{FF2B5EF4-FFF2-40B4-BE49-F238E27FC236}">
                <a16:creationId xmlns:a16="http://schemas.microsoft.com/office/drawing/2014/main" id="{D36CEEC6-5A22-9456-35A1-A74E0C562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E91DC34-2883-D47B-E828-F7599AB7BD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8E4E8D-E53C-F843-A3CE-87909D9896D2}" type="slidenum">
              <a:rPr lang="en-US" smtClean="0"/>
              <a:t>‹#›</a:t>
            </a:fld>
            <a:endParaRPr lang="en-US"/>
          </a:p>
        </p:txBody>
      </p:sp>
    </p:spTree>
    <p:extLst>
      <p:ext uri="{BB962C8B-B14F-4D97-AF65-F5344CB8AC3E}">
        <p14:creationId xmlns:p14="http://schemas.microsoft.com/office/powerpoint/2010/main" val="1998219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7A86-9229-5177-8AD5-9D2CA514FABA}"/>
              </a:ext>
            </a:extLst>
          </p:cNvPr>
          <p:cNvSpPr>
            <a:spLocks noGrp="1"/>
          </p:cNvSpPr>
          <p:nvPr>
            <p:ph type="ctrTitle"/>
          </p:nvPr>
        </p:nvSpPr>
        <p:spPr/>
        <p:txBody>
          <a:bodyPr/>
          <a:lstStyle/>
          <a:p>
            <a:r>
              <a:rPr lang="en-US" dirty="0"/>
              <a:t>whakapapa</a:t>
            </a:r>
          </a:p>
        </p:txBody>
      </p:sp>
      <p:sp>
        <p:nvSpPr>
          <p:cNvPr id="3" name="Subtitle 2">
            <a:extLst>
              <a:ext uri="{FF2B5EF4-FFF2-40B4-BE49-F238E27FC236}">
                <a16:creationId xmlns:a16="http://schemas.microsoft.com/office/drawing/2014/main" id="{94B623E9-5EA6-6068-238F-6A379F424C48}"/>
              </a:ext>
            </a:extLst>
          </p:cNvPr>
          <p:cNvSpPr>
            <a:spLocks noGrp="1"/>
          </p:cNvSpPr>
          <p:nvPr>
            <p:ph type="subTitle" idx="1"/>
          </p:nvPr>
        </p:nvSpPr>
        <p:spPr/>
        <p:txBody>
          <a:bodyPr/>
          <a:lstStyle/>
          <a:p>
            <a:r>
              <a:rPr lang="en-US" dirty="0"/>
              <a:t>bs</a:t>
            </a:r>
          </a:p>
        </p:txBody>
      </p:sp>
    </p:spTree>
    <p:extLst>
      <p:ext uri="{BB962C8B-B14F-4D97-AF65-F5344CB8AC3E}">
        <p14:creationId xmlns:p14="http://schemas.microsoft.com/office/powerpoint/2010/main" val="2655941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E203-59D5-5271-6FDB-E01BBC01BC53}"/>
              </a:ext>
            </a:extLst>
          </p:cNvPr>
          <p:cNvSpPr>
            <a:spLocks noGrp="1"/>
          </p:cNvSpPr>
          <p:nvPr>
            <p:ph type="title"/>
          </p:nvPr>
        </p:nvSpPr>
        <p:spPr>
          <a:xfrm>
            <a:off x="838200" y="661614"/>
            <a:ext cx="10515600" cy="1325563"/>
          </a:xfrm>
        </p:spPr>
        <p:txBody>
          <a:bodyPr>
            <a:noAutofit/>
          </a:bodyPr>
          <a:lstStyle/>
          <a:p>
            <a:pPr algn="just" fontAlgn="ctr">
              <a:spcAft>
                <a:spcPts val="1500"/>
              </a:spcAft>
            </a:pPr>
            <a:r>
              <a:rPr lang="en-NZ" sz="2000" b="1" i="1" dirty="0">
                <a:solidFill>
                  <a:srgbClr val="001D35"/>
                </a:solidFill>
                <a:effectLst/>
                <a:latin typeface="Helvetica Bold Oblique" pitchFamily="2" charset="0"/>
              </a:rPr>
              <a:t>Manaakitanga</a:t>
            </a:r>
            <a:r>
              <a:rPr lang="en-NZ" sz="1800" b="0" i="0" dirty="0">
                <a:solidFill>
                  <a:srgbClr val="001D35"/>
                </a:solidFill>
                <a:effectLst/>
                <a:latin typeface="Google Sans"/>
              </a:rPr>
              <a:t> </a:t>
            </a:r>
            <a:r>
              <a:rPr lang="en-NZ" sz="1800" dirty="0">
                <a:solidFill>
                  <a:srgbClr val="001D35"/>
                </a:solidFill>
                <a:effectLst/>
                <a:latin typeface="Helvetica Light" panose="020B0403020202020204" pitchFamily="34" charset="0"/>
              </a:rPr>
              <a:t>is a Māori concept encompassing hospitality, generosity, care, and mutual respect, emphasizing the process of making others feel welcomed, valued, and supported. It involves actively showing kindness and concern for people's needs, ensuring they have what they require, and fostering positive, reciprocal relationships within families, communities, and beyon</a:t>
            </a:r>
            <a:r>
              <a:rPr lang="en-NZ" sz="1800" dirty="0">
                <a:solidFill>
                  <a:srgbClr val="001D35"/>
                </a:solidFill>
                <a:latin typeface="Helvetica Light" panose="020B0403020202020204" pitchFamily="34" charset="0"/>
              </a:rPr>
              <a:t>d. A Manaia is a symbol in which represents these values as it is seen to look over people, and take care of things. </a:t>
            </a:r>
            <a:endParaRPr lang="en-US" sz="1800" dirty="0">
              <a:latin typeface="Helvetica Light" panose="020B0403020202020204" pitchFamily="34" charset="0"/>
            </a:endParaRPr>
          </a:p>
        </p:txBody>
      </p:sp>
      <p:pic>
        <p:nvPicPr>
          <p:cNvPr id="4" name="Picture 3">
            <a:extLst>
              <a:ext uri="{FF2B5EF4-FFF2-40B4-BE49-F238E27FC236}">
                <a16:creationId xmlns:a16="http://schemas.microsoft.com/office/drawing/2014/main" id="{F27DE34F-9D16-5CCC-0EC4-1706D5EB4AAB}"/>
              </a:ext>
            </a:extLst>
          </p:cNvPr>
          <p:cNvPicPr>
            <a:picLocks noChangeAspect="1"/>
          </p:cNvPicPr>
          <p:nvPr/>
        </p:nvPicPr>
        <p:blipFill>
          <a:blip r:embed="rId2"/>
          <a:stretch>
            <a:fillRect/>
          </a:stretch>
        </p:blipFill>
        <p:spPr>
          <a:xfrm>
            <a:off x="16896977" y="2974789"/>
            <a:ext cx="558800" cy="1016000"/>
          </a:xfrm>
          <a:prstGeom prst="rect">
            <a:avLst/>
          </a:prstGeom>
        </p:spPr>
      </p:pic>
      <p:pic>
        <p:nvPicPr>
          <p:cNvPr id="5" name="Picture 4">
            <a:extLst>
              <a:ext uri="{FF2B5EF4-FFF2-40B4-BE49-F238E27FC236}">
                <a16:creationId xmlns:a16="http://schemas.microsoft.com/office/drawing/2014/main" id="{C4F7DCEC-FA33-10BD-F7BE-3C4A60F70734}"/>
              </a:ext>
            </a:extLst>
          </p:cNvPr>
          <p:cNvPicPr>
            <a:picLocks noChangeAspect="1"/>
          </p:cNvPicPr>
          <p:nvPr/>
        </p:nvPicPr>
        <p:blipFill>
          <a:blip r:embed="rId3"/>
          <a:stretch>
            <a:fillRect/>
          </a:stretch>
        </p:blipFill>
        <p:spPr>
          <a:xfrm>
            <a:off x="7410824" y="2559424"/>
            <a:ext cx="2862729" cy="2862729"/>
          </a:xfrm>
          <a:prstGeom prst="rect">
            <a:avLst/>
          </a:prstGeom>
        </p:spPr>
      </p:pic>
      <p:pic>
        <p:nvPicPr>
          <p:cNvPr id="6" name="Picture 5">
            <a:extLst>
              <a:ext uri="{FF2B5EF4-FFF2-40B4-BE49-F238E27FC236}">
                <a16:creationId xmlns:a16="http://schemas.microsoft.com/office/drawing/2014/main" id="{06001C62-F36E-CD5F-26FA-AB3069C4C772}"/>
              </a:ext>
            </a:extLst>
          </p:cNvPr>
          <p:cNvPicPr>
            <a:picLocks noChangeAspect="1"/>
          </p:cNvPicPr>
          <p:nvPr/>
        </p:nvPicPr>
        <p:blipFill>
          <a:blip r:embed="rId4"/>
          <a:stretch>
            <a:fillRect/>
          </a:stretch>
        </p:blipFill>
        <p:spPr>
          <a:xfrm>
            <a:off x="1404472" y="1987177"/>
            <a:ext cx="5624174" cy="4007224"/>
          </a:xfrm>
          <a:prstGeom prst="rect">
            <a:avLst/>
          </a:prstGeom>
        </p:spPr>
      </p:pic>
    </p:spTree>
    <p:extLst>
      <p:ext uri="{BB962C8B-B14F-4D97-AF65-F5344CB8AC3E}">
        <p14:creationId xmlns:p14="http://schemas.microsoft.com/office/powerpoint/2010/main" val="9477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B53B-0E5B-77A3-DE77-2815EB0819DA}"/>
              </a:ext>
            </a:extLst>
          </p:cNvPr>
          <p:cNvSpPr>
            <a:spLocks noGrp="1"/>
          </p:cNvSpPr>
          <p:nvPr>
            <p:ph type="title"/>
          </p:nvPr>
        </p:nvSpPr>
        <p:spPr>
          <a:xfrm>
            <a:off x="838199" y="171851"/>
            <a:ext cx="10515600" cy="1325563"/>
          </a:xfrm>
        </p:spPr>
        <p:txBody>
          <a:bodyPr/>
          <a:lstStyle/>
          <a:p>
            <a:r>
              <a:rPr lang="en-US" b="1" i="1" dirty="0">
                <a:latin typeface="Helvetica Bold Oblique" pitchFamily="2" charset="0"/>
              </a:rPr>
              <a:t>Initial Concepts</a:t>
            </a:r>
            <a:endParaRPr lang="en-US" b="1" i="1" dirty="0">
              <a:latin typeface="Helvetica Bold Oblique" pitchFamily="2" charset="0"/>
            </a:endParaRPr>
          </a:p>
        </p:txBody>
      </p:sp>
      <p:pic>
        <p:nvPicPr>
          <p:cNvPr id="5" name="Content Placeholder 4" descr="A red rectangle with white text&#10;&#10;AI-generated content may be incorrect.">
            <a:extLst>
              <a:ext uri="{FF2B5EF4-FFF2-40B4-BE49-F238E27FC236}">
                <a16:creationId xmlns:a16="http://schemas.microsoft.com/office/drawing/2014/main" id="{09EFF6DD-7C08-DE2C-186B-A786C7425B6C}"/>
              </a:ext>
            </a:extLst>
          </p:cNvPr>
          <p:cNvPicPr>
            <a:picLocks noGrp="1" noChangeAspect="1"/>
          </p:cNvPicPr>
          <p:nvPr>
            <p:ph idx="1"/>
          </p:nvPr>
        </p:nvPicPr>
        <p:blipFill>
          <a:blip r:embed="rId2"/>
          <a:stretch>
            <a:fillRect/>
          </a:stretch>
        </p:blipFill>
        <p:spPr>
          <a:xfrm>
            <a:off x="1407139" y="1467036"/>
            <a:ext cx="9377721" cy="5219113"/>
          </a:xfrm>
        </p:spPr>
      </p:pic>
    </p:spTree>
    <p:extLst>
      <p:ext uri="{BB962C8B-B14F-4D97-AF65-F5344CB8AC3E}">
        <p14:creationId xmlns:p14="http://schemas.microsoft.com/office/powerpoint/2010/main" val="108735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91</Words>
  <Application>Microsoft Macintosh PowerPoint</Application>
  <PresentationFormat>Widescreen</PresentationFormat>
  <Paragraphs>4</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Aptos</vt:lpstr>
      <vt:lpstr>Aptos Display</vt:lpstr>
      <vt:lpstr>Arial</vt:lpstr>
      <vt:lpstr>Google Sans</vt:lpstr>
      <vt:lpstr>Helvetica Bold Oblique</vt:lpstr>
      <vt:lpstr>Helvetica Light</vt:lpstr>
      <vt:lpstr>Helvetica Light</vt:lpstr>
      <vt:lpstr>Office Theme</vt:lpstr>
      <vt:lpstr>whakapapa</vt:lpstr>
      <vt:lpstr>Manaakitanga is a Māori concept encompassing hospitality, generosity, care, and mutual respect, emphasizing the process of making others feel welcomed, valued, and supported. It involves actively showing kindness and concern for people's needs, ensuring they have what they require, and fostering positive, reciprocal relationships within families, communities, and beyond. A Manaia is a symbol in which represents these values as it is seen to look over people, and take care of things. </vt:lpstr>
      <vt:lpstr>Initial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Billy Sipos</dc:creator>
  <cp:lastModifiedBy>Billy Sipos</cp:lastModifiedBy>
  <cp:revision>1</cp:revision>
  <dcterms:created xsi:type="dcterms:W3CDTF">2025-09-03T04:42:36Z</dcterms:created>
  <dcterms:modified xsi:type="dcterms:W3CDTF">2025-09-03T05:26:28Z</dcterms:modified>
</cp:coreProperties>
</file>