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445" r:id="rId3"/>
    <p:sldId id="446" r:id="rId4"/>
    <p:sldId id="411" r:id="rId5"/>
    <p:sldId id="553" r:id="rId6"/>
    <p:sldId id="554" r:id="rId7"/>
    <p:sldId id="575" r:id="rId8"/>
    <p:sldId id="579" r:id="rId9"/>
    <p:sldId id="576" r:id="rId10"/>
    <p:sldId id="577" r:id="rId11"/>
    <p:sldId id="578" r:id="rId12"/>
    <p:sldId id="470" r:id="rId13"/>
    <p:sldId id="479" r:id="rId14"/>
    <p:sldId id="55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480" r:id="rId23"/>
    <p:sldId id="543" r:id="rId24"/>
    <p:sldId id="544" r:id="rId25"/>
    <p:sldId id="556" r:id="rId26"/>
    <p:sldId id="545" r:id="rId27"/>
    <p:sldId id="547" r:id="rId28"/>
    <p:sldId id="548" r:id="rId29"/>
    <p:sldId id="581" r:id="rId30"/>
    <p:sldId id="583" r:id="rId31"/>
    <p:sldId id="584" r:id="rId32"/>
    <p:sldId id="585" r:id="rId33"/>
    <p:sldId id="586" r:id="rId34"/>
    <p:sldId id="549" r:id="rId35"/>
    <p:sldId id="588" r:id="rId36"/>
    <p:sldId id="589" r:id="rId37"/>
    <p:sldId id="587" r:id="rId38"/>
    <p:sldId id="59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002060"/>
    <a:srgbClr val="D0E0F8"/>
    <a:srgbClr val="BFD5F2"/>
    <a:srgbClr val="B2CCFB"/>
    <a:srgbClr val="99CCFF"/>
    <a:srgbClr val="324273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howGuides="1">
      <p:cViewPr>
        <p:scale>
          <a:sx n="70" d="100"/>
          <a:sy n="70" d="100"/>
        </p:scale>
        <p:origin x="222" y="132"/>
      </p:cViewPr>
      <p:guideLst>
        <p:guide orient="horz" pos="4313"/>
        <p:guide pos="75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057D826-896B-48CB-B4BB-325C510ECF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0DF5-5FD0-42F9-A268-A116471386B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7" descr="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1"/>
            <a:ext cx="10161492" cy="99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64" y="1734670"/>
            <a:ext cx="12192000" cy="2366682"/>
          </a:xfrm>
          <a:prstGeom prst="rect">
            <a:avLst/>
          </a:prstGeom>
          <a:solidFill>
            <a:srgbClr val="32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7807" y="1557332"/>
            <a:ext cx="11134165" cy="245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zh-CN" altLang="en-US" sz="6000" b="1" dirty="0" smtClean="0">
                <a:solidFill>
                  <a:srgbClr val="FFFFFF"/>
                </a:solidFill>
                <a:latin typeface="+mn-ea"/>
              </a:rPr>
              <a:t>数据库小学期实践</a:t>
            </a:r>
            <a:endParaRPr lang="zh-CN" altLang="en-US" sz="6000" b="1" dirty="0" smtClean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35000"/>
              </a:lnSpc>
            </a:pPr>
            <a:r>
              <a:rPr lang="zh-CN" altLang="en-US" sz="5400" b="1" dirty="0">
                <a:solidFill>
                  <a:srgbClr val="FFFFFF"/>
                </a:solidFill>
                <a:latin typeface="+mn-ea"/>
              </a:rPr>
              <a:t>Github数据库设计</a:t>
            </a:r>
            <a:endParaRPr lang="zh-CN" altLang="en-US" sz="54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流程图: 手动输入 18"/>
          <p:cNvSpPr/>
          <p:nvPr/>
        </p:nvSpPr>
        <p:spPr>
          <a:xfrm rot="5400000">
            <a:off x="3884295" y="172235"/>
            <a:ext cx="609602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手动输入 21"/>
          <p:cNvSpPr/>
          <p:nvPr/>
        </p:nvSpPr>
        <p:spPr>
          <a:xfrm rot="16200000" flipH="1">
            <a:off x="9870952" y="2345084"/>
            <a:ext cx="609847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7256" y="4968205"/>
            <a:ext cx="1220096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+mn-ea"/>
                <a:sym typeface="+mn-ea"/>
              </a:rPr>
              <a:t>14</a:t>
            </a:r>
            <a:r>
              <a:rPr lang="zh-CN" altLang="en-US" sz="2800" b="1" dirty="0">
                <a:latin typeface="+mn-ea"/>
                <a:sym typeface="+mn-ea"/>
              </a:rPr>
              <a:t>组</a:t>
            </a:r>
            <a:r>
              <a:rPr lang="en-US" altLang="zh-CN" sz="2800" b="1" dirty="0">
                <a:latin typeface="+mn-ea"/>
                <a:sym typeface="+mn-ea"/>
              </a:rPr>
              <a:t> </a:t>
            </a:r>
            <a:r>
              <a:rPr lang="zh-CN" altLang="en-US" sz="2800" b="1" dirty="0">
                <a:latin typeface="+mn-ea"/>
              </a:rPr>
              <a:t>刘梦迪 </a:t>
            </a:r>
            <a:r>
              <a:rPr lang="zh-CN" altLang="en-US" sz="2800" b="1" dirty="0">
                <a:latin typeface="+mn-ea"/>
                <a:sym typeface="+mn-ea"/>
              </a:rPr>
              <a:t>贾天</a:t>
            </a:r>
            <a:r>
              <a:rPr lang="zh-CN" altLang="en-US" sz="2800" b="1" dirty="0" smtClean="0">
                <a:latin typeface="+mn-ea"/>
                <a:sym typeface="+mn-ea"/>
              </a:rPr>
              <a:t>玉</a:t>
            </a:r>
            <a:r>
              <a:rPr lang="en-US" altLang="zh-CN" sz="2800" b="1" dirty="0" smtClean="0">
                <a:latin typeface="+mn-ea"/>
                <a:sym typeface="+mn-ea"/>
              </a:rPr>
              <a:t> </a:t>
            </a:r>
            <a:r>
              <a:rPr lang="zh-CN" altLang="en-US" sz="2800" b="1" dirty="0" smtClean="0">
                <a:latin typeface="+mn-ea"/>
                <a:sym typeface="+mn-ea"/>
              </a:rPr>
              <a:t>王志鸣</a:t>
            </a:r>
            <a:r>
              <a:rPr lang="en-US" altLang="zh-CN" sz="2800" b="1" dirty="0" smtClean="0">
                <a:latin typeface="+mn-ea"/>
                <a:sym typeface="+mn-ea"/>
              </a:rPr>
              <a:t> </a:t>
            </a:r>
            <a:endParaRPr lang="en-US" altLang="zh-CN" sz="28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2021</a:t>
            </a:r>
            <a:r>
              <a:rPr lang="zh-CN" altLang="en-US" sz="2800" b="1" dirty="0" smtClean="0">
                <a:latin typeface="+mn-ea"/>
              </a:rPr>
              <a:t>年</a:t>
            </a:r>
            <a:r>
              <a:rPr lang="en-US" altLang="zh-CN" sz="2800" b="1" dirty="0" smtClean="0">
                <a:latin typeface="+mn-ea"/>
              </a:rPr>
              <a:t>10</a:t>
            </a:r>
            <a:r>
              <a:rPr lang="zh-CN" altLang="en-US" sz="2800" b="1" dirty="0" smtClean="0">
                <a:latin typeface="+mn-ea"/>
              </a:rPr>
              <a:t>月</a:t>
            </a:r>
            <a:r>
              <a:rPr lang="en-US" altLang="zh-CN" sz="2800" b="1" dirty="0" smtClean="0">
                <a:latin typeface="+mn-ea"/>
              </a:rPr>
              <a:t>22</a:t>
            </a:r>
            <a:r>
              <a:rPr lang="zh-CN" altLang="en-US" sz="2800" b="1" dirty="0" smtClean="0">
                <a:latin typeface="+mn-ea"/>
              </a:rPr>
              <a:t>日  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10280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3.2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和仓库的关系系统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基础功能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用户和仓库的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95045" y="2374900"/>
            <a:ext cx="10821035" cy="4048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用户（users）可以给筹资仓库（sponsor repositories）捐钱，捐款需要记录捐款钱数（money）、筹资仓库（sponsor repositories）、筹资仓库拥有者(sponsor repositories owner）、捐款频率（frequency）。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用户可以建立仓库（repositories）。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用户可以浏览、复制、点赞、表明观看公开仓库，浏览、复制、点赞、表明观看公开仓库均需记录时间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用户可以向自己仓库提交代码（code），用户提交代码需记录时间（date）。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用户可以评论其他用户的仓库也可以回复其他人对自己仓库的评论（issues），需记录回复的日期（date）、回复的评论（issue number）、回复内容（response）。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用户可以拉取其他用户的仓库并进行修改，需记录修改文件名（file）、修改行数（changed line num）、修改行的内容（changed line content）。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用户可以对主题（topic）和集合（collection）点赞，需记录时间（date）。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6592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三个系统总体的性能分析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65555" y="2637155"/>
            <a:ext cx="1018032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数据精确度保证查询的查全率和查准率为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100%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，所有在相应域中包含查询关键字的记录都能查到，所有在相应域中不包含查询关键字的记录都不能查到。</a:t>
            </a:r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系统响应时间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（1）单个记录查询时间少于3秒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（2）多个记录查询时间少于6秒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（3）更新/保存记录时间少于2秒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故障处理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正常使用时不应出错，若运行时遇到不可恢复的系统错误，也必须保证数据库完好无损。</a:t>
            </a:r>
            <a:endParaRPr lang="en-US" alt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945" y="1224915"/>
            <a:ext cx="111728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 fontAlgn="auto">
              <a:lnSpc>
                <a:spcPct val="12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按照系统功能可以将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用户系统、仓库系统以及用户与仓库关系系统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进一步划分，其划分如下七个系统：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36600" y="2924175"/>
            <a:ext cx="10718165" cy="2607310"/>
            <a:chOff x="2343" y="4470"/>
            <a:chExt cx="16879" cy="4106"/>
          </a:xfrm>
        </p:grpSpPr>
        <p:sp>
          <p:nvSpPr>
            <p:cNvPr id="31" name="文本框 30"/>
            <p:cNvSpPr txBox="1"/>
            <p:nvPr/>
          </p:nvSpPr>
          <p:spPr>
            <a:xfrm>
              <a:off x="9418" y="4470"/>
              <a:ext cx="2743" cy="7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400" kern="0"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Github系统</a:t>
              </a:r>
              <a:endParaRPr lang="zh-CN" alt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60" y="5831"/>
              <a:ext cx="185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latin typeface="Times New Roman" panose="02020603050405020304" pitchFamily="18" charset="0"/>
                  <a:ea typeface="宋体" panose="02010600030101010101" pitchFamily="2" charset="-122"/>
                </a:rPr>
                <a:t>仓库系统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38" y="5831"/>
              <a:ext cx="182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latin typeface="Times New Roman" panose="02020603050405020304" pitchFamily="18" charset="0"/>
                  <a:ea typeface="宋体" panose="02010600030101010101" pitchFamily="2" charset="-122"/>
                </a:rPr>
                <a:t>用户系统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" name="肘形连接符 4"/>
            <p:cNvCxnSpPr>
              <a:stCxn id="31" idx="1"/>
              <a:endCxn id="47" idx="0"/>
            </p:cNvCxnSpPr>
            <p:nvPr/>
          </p:nvCxnSpPr>
          <p:spPr>
            <a:xfrm rot="10800000" flipV="1">
              <a:off x="5752" y="4833"/>
              <a:ext cx="3666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" idx="2"/>
              <a:endCxn id="43" idx="0"/>
            </p:cNvCxnSpPr>
            <p:nvPr/>
          </p:nvCxnSpPr>
          <p:spPr>
            <a:xfrm flipH="1">
              <a:off x="10789" y="5195"/>
              <a:ext cx="1" cy="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013" y="5831"/>
              <a:ext cx="3619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latin typeface="Times New Roman" panose="02020603050405020304" pitchFamily="18" charset="0"/>
                  <a:ea typeface="宋体" panose="02010600030101010101" pitchFamily="2" charset="-122"/>
                </a:rPr>
                <a:t>用户与仓库关系系统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3" name="肘形连接符 52"/>
            <p:cNvCxnSpPr>
              <a:stCxn id="31" idx="3"/>
              <a:endCxn id="41" idx="0"/>
            </p:cNvCxnSpPr>
            <p:nvPr/>
          </p:nvCxnSpPr>
          <p:spPr>
            <a:xfrm>
              <a:off x="12161" y="4833"/>
              <a:ext cx="3662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47" idx="1"/>
              <a:endCxn id="13" idx="0"/>
            </p:cNvCxnSpPr>
            <p:nvPr/>
          </p:nvCxnSpPr>
          <p:spPr>
            <a:xfrm rot="10800000" flipV="1">
              <a:off x="3257" y="6121"/>
              <a:ext cx="1581" cy="1436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343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用户信息管理系统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肘形连接符 13"/>
            <p:cNvCxnSpPr>
              <a:stCxn id="47" idx="2"/>
              <a:endCxn id="15" idx="0"/>
            </p:cNvCxnSpPr>
            <p:nvPr/>
          </p:nvCxnSpPr>
          <p:spPr>
            <a:xfrm rot="5400000">
              <a:off x="5179" y="6984"/>
              <a:ext cx="1146" cy="1"/>
            </a:xfrm>
            <a:prstGeom prst="bentConnector3">
              <a:avLst>
                <a:gd name="adj1" fmla="val 49956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837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用户</a:t>
              </a:r>
              <a:endParaRPr lang="zh-CN"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活动系统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8" name="肘形连接符 17"/>
            <p:cNvCxnSpPr>
              <a:stCxn id="47" idx="3"/>
              <a:endCxn id="19" idx="0"/>
            </p:cNvCxnSpPr>
            <p:nvPr/>
          </p:nvCxnSpPr>
          <p:spPr>
            <a:xfrm>
              <a:off x="6666" y="6121"/>
              <a:ext cx="1580" cy="1436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332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用户</a:t>
              </a:r>
              <a:r>
                <a:rPr lang="zh-CN">
                  <a:ea typeface="宋体" panose="02010600030101010101" pitchFamily="2" charset="-122"/>
                  <a:sym typeface="+mn-ea"/>
                </a:rPr>
                <a:t>应用管理</a:t>
              </a:r>
              <a:r>
                <a:rPr lang="zh-CN">
                  <a:ea typeface="宋体" panose="02010600030101010101" pitchFamily="2" charset="-122"/>
                  <a:sym typeface="+mn-ea"/>
                </a:rPr>
                <a:t>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" name="肘形连接符 20"/>
            <p:cNvCxnSpPr>
              <a:stCxn id="43" idx="2"/>
              <a:endCxn id="22" idx="0"/>
            </p:cNvCxnSpPr>
            <p:nvPr/>
          </p:nvCxnSpPr>
          <p:spPr>
            <a:xfrm rot="5400000">
              <a:off x="10214" y="6982"/>
              <a:ext cx="1146" cy="4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9871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仓库信息管理系统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肘形连接符 22"/>
            <p:cNvCxnSpPr>
              <a:stCxn id="41" idx="1"/>
              <a:endCxn id="24" idx="0"/>
            </p:cNvCxnSpPr>
            <p:nvPr/>
          </p:nvCxnSpPr>
          <p:spPr>
            <a:xfrm rot="10800000" flipV="1">
              <a:off x="13338" y="6121"/>
              <a:ext cx="675" cy="1436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424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用户</a:t>
              </a:r>
              <a:endParaRPr lang="zh-CN"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开发系统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肘形连接符 24"/>
            <p:cNvCxnSpPr>
              <a:stCxn id="41" idx="2"/>
              <a:endCxn id="26" idx="0"/>
            </p:cNvCxnSpPr>
            <p:nvPr/>
          </p:nvCxnSpPr>
          <p:spPr>
            <a:xfrm rot="5400000">
              <a:off x="15250" y="6984"/>
              <a:ext cx="1146" cy="5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4909" y="7557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仓库</a:t>
              </a:r>
              <a:endParaRPr lang="zh-CN"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筹资系统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肘形连接符 26"/>
            <p:cNvCxnSpPr>
              <a:stCxn id="41" idx="3"/>
              <a:endCxn id="30" idx="0"/>
            </p:cNvCxnSpPr>
            <p:nvPr/>
          </p:nvCxnSpPr>
          <p:spPr>
            <a:xfrm>
              <a:off x="17632" y="6121"/>
              <a:ext cx="676" cy="1439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7394" y="7560"/>
              <a:ext cx="1828" cy="10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用户</a:t>
              </a:r>
              <a:endParaRPr lang="zh-CN"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zh-CN">
                  <a:ea typeface="宋体" panose="02010600030101010101" pitchFamily="2" charset="-122"/>
                  <a:sym typeface="+mn-ea"/>
                </a:rPr>
                <a:t>推荐系统</a:t>
              </a:r>
              <a:endParaRPr lang="zh-CN" altLang="en-US" ker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1.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用户信息管理系统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904365"/>
            <a:ext cx="6985635" cy="431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应用管理系统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988820"/>
            <a:ext cx="7192645" cy="4357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3.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用户活动系统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320" y="2205355"/>
            <a:ext cx="4493895" cy="3684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仓库信息管理系统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rcRect t="2167" b="2594"/>
          <a:stretch>
            <a:fillRect/>
          </a:stretch>
        </p:blipFill>
        <p:spPr>
          <a:xfrm>
            <a:off x="2927985" y="1600200"/>
            <a:ext cx="6116320" cy="5106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5.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用户开发系统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1845310"/>
            <a:ext cx="8669020" cy="4516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 algn="l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6.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仓库筹资系统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2205355"/>
            <a:ext cx="9886315" cy="2966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7.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热门推荐系统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0" y="2038985"/>
            <a:ext cx="2892425" cy="4237355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0" y="2341245"/>
            <a:ext cx="5582285" cy="3935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32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056890" y="1226344"/>
            <a:ext cx="3492023" cy="828000"/>
            <a:chOff x="3909356" y="1685526"/>
            <a:chExt cx="3492023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5006521" y="1745583"/>
              <a:ext cx="239485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需求分析</a:t>
              </a:r>
              <a:endPara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rgbClr val="324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 smtClean="0">
                  <a:solidFill>
                    <a:srgbClr val="324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056890" y="2347108"/>
            <a:ext cx="4277360" cy="828000"/>
            <a:chOff x="3909356" y="1685526"/>
            <a:chExt cx="4277360" cy="828000"/>
          </a:xfrm>
        </p:grpSpPr>
        <p:sp>
          <p:nvSpPr>
            <p:cNvPr id="50" name="文本框 49"/>
            <p:cNvSpPr txBox="1"/>
            <p:nvPr/>
          </p:nvSpPr>
          <p:spPr>
            <a:xfrm>
              <a:off x="4643416" y="1738231"/>
              <a:ext cx="35433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23850"/>
              <a:r>
                <a:rPr lang="zh-CN" altLang="en-US" sz="3600" b="1" dirty="0">
                  <a:solidFill>
                    <a:srgbClr val="002060"/>
                  </a:solidFill>
                  <a:latin typeface="+mj-ea"/>
                  <a:cs typeface="+mj-ea"/>
                </a:rPr>
                <a:t>概念结构设计</a:t>
              </a:r>
              <a:endParaRPr lang="zh-CN" altLang="en-US" sz="3600" b="1" dirty="0">
                <a:solidFill>
                  <a:srgbClr val="002060"/>
                </a:solidFill>
                <a:latin typeface="+mj-ea"/>
                <a:cs typeface="+mj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rgbClr val="324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4000" b="1" dirty="0" smtClean="0">
                  <a:solidFill>
                    <a:srgbClr val="324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5056890" y="3527928"/>
            <a:ext cx="5095416" cy="828000"/>
            <a:chOff x="3909356" y="1685526"/>
            <a:chExt cx="5095416" cy="828000"/>
          </a:xfrm>
        </p:grpSpPr>
        <p:sp>
          <p:nvSpPr>
            <p:cNvPr id="77" name="文本框 76"/>
            <p:cNvSpPr txBox="1"/>
            <p:nvPr/>
          </p:nvSpPr>
          <p:spPr>
            <a:xfrm>
              <a:off x="4737356" y="1787039"/>
              <a:ext cx="426741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23850"/>
              <a:r>
                <a:rPr lang="zh-CN" altLang="zh-CN" sz="3600" b="1" dirty="0">
                  <a:solidFill>
                    <a:srgbClr val="002060"/>
                  </a:solidFill>
                  <a:latin typeface="+mj-ea"/>
                  <a:cs typeface="华文行楷" panose="02010800040101010101" charset="-122"/>
                  <a:sym typeface="+mn-ea"/>
                </a:rPr>
                <a:t>逻辑结构设计</a:t>
              </a:r>
              <a:endParaRPr lang="zh-CN" altLang="zh-CN" sz="3600" b="1" dirty="0">
                <a:solidFill>
                  <a:srgbClr val="002060"/>
                </a:solidFill>
                <a:latin typeface="+mj-ea"/>
                <a:cs typeface="华文行楷" panose="02010800040101010101" charset="-122"/>
                <a:sym typeface="+mn-ea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79" name="文本框 78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rgbClr val="324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4000" b="1" dirty="0" smtClean="0">
                  <a:solidFill>
                    <a:srgbClr val="324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5056890" y="4651598"/>
            <a:ext cx="5998845" cy="828000"/>
            <a:chOff x="3909356" y="1685526"/>
            <a:chExt cx="5998845" cy="828000"/>
          </a:xfrm>
        </p:grpSpPr>
        <p:sp>
          <p:nvSpPr>
            <p:cNvPr id="82" name="文本框 81"/>
            <p:cNvSpPr txBox="1"/>
            <p:nvPr/>
          </p:nvSpPr>
          <p:spPr>
            <a:xfrm>
              <a:off x="5006636" y="1820781"/>
              <a:ext cx="490156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rgbClr val="002060"/>
                  </a:solidFill>
                  <a:latin typeface="微软雅黑" panose="020B0503020204020204" pitchFamily="34" charset="-122"/>
                </a:rPr>
                <a:t>数据库实施</a:t>
              </a:r>
              <a:endPara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rgbClr val="324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4000" b="1" dirty="0" smtClean="0">
                  <a:solidFill>
                    <a:srgbClr val="324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49936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二、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cs typeface="+mj-ea"/>
                <a:sym typeface="+mn-ea"/>
              </a:rPr>
              <a:t>概念结构设计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4997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系统整体ER图</a:t>
            </a:r>
            <a:endParaRPr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1"/>
          <a:srcRect t="286"/>
          <a:stretch>
            <a:fillRect/>
          </a:stretch>
        </p:blipFill>
        <p:spPr>
          <a:xfrm>
            <a:off x="1191895" y="1085850"/>
            <a:ext cx="9956800" cy="5632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三、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逻辑结构设计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1.</a:t>
            </a:r>
            <a:r>
              <a:rPr 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 </a:t>
            </a:r>
            <a:r>
              <a:rPr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用户系统</a:t>
            </a:r>
            <a:endParaRPr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75425" y="2549525"/>
            <a:ext cx="5243195" cy="3610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p>
            <a:pPr indent="0">
              <a:lnSpc>
                <a:spcPct val="130000"/>
              </a:lnSpc>
            </a:pPr>
            <a:endParaRPr lang="zh-CN" sz="1600" b="1"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sz="1600" b="1">
                <a:ea typeface="宋体" panose="02010600030101010101" pitchFamily="2" charset="-122"/>
              </a:rPr>
              <a:t>用户所属组织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用户账号名，组织账号名</a:t>
            </a:r>
            <a:r>
              <a:rPr lang="zh-CN" sz="1600" b="0">
                <a:ea typeface="宋体" panose="02010600030101010101" pitchFamily="2" charset="-122"/>
              </a:rPr>
              <a:t>，用户角色）</a:t>
            </a:r>
            <a:r>
              <a:rPr lang="zh-CN" sz="1600" b="1">
                <a:ea typeface="宋体" panose="02010600030101010101" pitchFamily="2" charset="-122"/>
              </a:rPr>
              <a:t>用户所属团体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用户账号名，组织账号名，团队名称</a:t>
            </a:r>
            <a:r>
              <a:rPr lang="zh-CN" sz="1600" b="0">
                <a:ea typeface="宋体" panose="02010600030101010101" pitchFamily="2" charset="-122"/>
              </a:rPr>
              <a:t>，用户角色）</a:t>
            </a:r>
            <a:r>
              <a:rPr lang="zh-CN" sz="1600" b="1">
                <a:ea typeface="宋体" panose="02010600030101010101" pitchFamily="2" charset="-122"/>
              </a:rPr>
              <a:t>用户参与活动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用户账号名，活动名称，开始日期</a:t>
            </a:r>
            <a:r>
              <a:rPr lang="zh-CN" sz="1600" b="0">
                <a:ea typeface="宋体" panose="02010600030101010101" pitchFamily="2" charset="-122"/>
              </a:rPr>
              <a:t>）</a:t>
            </a:r>
            <a:r>
              <a:rPr lang="zh-CN" sz="1600" b="1">
                <a:ea typeface="宋体" panose="02010600030101010101" pitchFamily="2" charset="-122"/>
              </a:rPr>
              <a:t>用户安装应用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用户账号名，应用名称，日期</a:t>
            </a:r>
            <a:r>
              <a:rPr lang="zh-CN" sz="1600" b="0">
                <a:ea typeface="宋体" panose="02010600030101010101" pitchFamily="2" charset="-122"/>
              </a:rPr>
              <a:t>）</a:t>
            </a:r>
            <a:r>
              <a:rPr lang="zh-CN" sz="1600" b="1">
                <a:ea typeface="宋体" panose="02010600030101010101" pitchFamily="2" charset="-122"/>
              </a:rPr>
              <a:t>用户安装模块服务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用户账号名，模块服务名称，日期</a:t>
            </a:r>
            <a:r>
              <a:rPr lang="zh-CN" sz="1600" b="0">
                <a:ea typeface="宋体" panose="02010600030101010101" pitchFamily="2" charset="-122"/>
              </a:rPr>
              <a:t>）</a:t>
            </a:r>
            <a:r>
              <a:rPr lang="zh-CN" sz="1600" b="1">
                <a:ea typeface="宋体" panose="02010600030101010101" pitchFamily="2" charset="-122"/>
              </a:rPr>
              <a:t>组织开发应用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组织账号名，应用名称</a:t>
            </a:r>
            <a:r>
              <a:rPr lang="zh-CN" sz="1600" b="0">
                <a:ea typeface="宋体" panose="02010600030101010101" pitchFamily="2" charset="-122"/>
              </a:rPr>
              <a:t>）</a:t>
            </a:r>
            <a:r>
              <a:rPr lang="zh-CN" sz="1600" b="1">
                <a:ea typeface="宋体" panose="02010600030101010101" pitchFamily="2" charset="-122"/>
              </a:rPr>
              <a:t>个人用户共享模块服务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用户账号名，模块服务名称</a:t>
            </a:r>
            <a:r>
              <a:rPr lang="zh-CN" sz="1600" b="0">
                <a:ea typeface="宋体" panose="02010600030101010101" pitchFamily="2" charset="-122"/>
              </a:rPr>
              <a:t>）</a:t>
            </a:r>
            <a:r>
              <a:rPr 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用户关注</a:t>
            </a:r>
            <a:r>
              <a:rPr lang="zh-CN" sz="1600" b="1">
                <a:ea typeface="宋体" panose="02010600030101010101" pitchFamily="2" charset="-122"/>
              </a:rPr>
              <a:t>用户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用户账号名，被关注用户账号名</a:t>
            </a:r>
            <a:r>
              <a:rPr lang="zh-CN" sz="1600" b="0">
                <a:ea typeface="宋体" panose="02010600030101010101" pitchFamily="2" charset="-122"/>
              </a:rPr>
              <a:t>，日期）</a:t>
            </a:r>
            <a:r>
              <a:rPr lang="zh-CN" sz="1600" b="1">
                <a:ea typeface="宋体" panose="02010600030101010101" pitchFamily="2" charset="-122"/>
              </a:rPr>
              <a:t>用户点赞用户</a:t>
            </a:r>
            <a:r>
              <a:rPr lang="zh-CN" sz="1600" b="0">
                <a:ea typeface="宋体" panose="02010600030101010101" pitchFamily="2" charset="-122"/>
              </a:rPr>
              <a:t>（</a:t>
            </a:r>
            <a:r>
              <a:rPr lang="zh-CN" sz="1600" b="0" u="sng">
                <a:ea typeface="宋体" panose="02010600030101010101" pitchFamily="2" charset="-122"/>
              </a:rPr>
              <a:t>用户账号名，被点赞用户账号名</a:t>
            </a:r>
            <a:r>
              <a:rPr lang="zh-CN" sz="1600" b="0">
                <a:ea typeface="宋体" panose="02010600030101010101" pitchFamily="2" charset="-122"/>
              </a:rPr>
              <a:t>，日期）</a:t>
            </a:r>
            <a:endParaRPr lang="zh-CN" altLang="en-US" sz="1600" b="0"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5500" y="2303780"/>
            <a:ext cx="5353050" cy="3872865"/>
            <a:chOff x="1300" y="3628"/>
            <a:chExt cx="8430" cy="6099"/>
          </a:xfrm>
        </p:grpSpPr>
        <p:sp>
          <p:nvSpPr>
            <p:cNvPr id="102" name="文本框 101"/>
            <p:cNvSpPr txBox="1"/>
            <p:nvPr/>
          </p:nvSpPr>
          <p:spPr>
            <a:xfrm>
              <a:off x="1324" y="4041"/>
              <a:ext cx="8385" cy="56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p>
              <a:pPr indent="0">
                <a:lnSpc>
                  <a:spcPct val="130000"/>
                </a:lnSpc>
              </a:pPr>
              <a:endParaRPr 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0">
                <a:lnSpc>
                  <a:spcPct val="130000"/>
                </a:lnSpc>
              </a:pP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用户账号名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，密码，电子邮箱，住址，类型）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个人用户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用户账号名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，昵称，密码，电子邮箱，个人自传，个人</a:t>
              </a:r>
              <a:r>
                <a:rPr lang="en-US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URL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</a:t>
              </a:r>
              <a:r>
                <a:rPr lang="en-US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Twitter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用户名，所属公司，住址，类型）</a:t>
              </a:r>
              <a:r>
                <a:rPr lang="en-US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组织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组织账号名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，昵称，密码，电子邮件，网站，组织简要介绍，是否是官方认证的，住址，类型）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团队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组织账号名，团队名称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，团队描述，团队对组织是否可见）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活动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活动名称，开始日期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，结束日期，活动描述）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应用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应用名称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，简介，价格，编程语言，安装数量）</a:t>
              </a:r>
              <a:r>
                <a:rPr lang="zh-CN" sz="16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模块服务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zh-CN" sz="1600" b="0" u="sng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应用名称</a:t>
              </a:r>
              <a:r>
                <a:rPr lang="zh-CN" sz="16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，价格，版本，点赞数量）</a:t>
              </a:r>
              <a:endPara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圆角矩形 108"/>
            <p:cNvSpPr/>
            <p:nvPr/>
          </p:nvSpPr>
          <p:spPr>
            <a:xfrm>
              <a:off x="1300" y="3628"/>
              <a:ext cx="8431" cy="865"/>
            </a:xfrm>
            <a:prstGeom prst="roundRect">
              <a:avLst>
                <a:gd name="adj" fmla="val 0"/>
              </a:avLst>
            </a:prstGeom>
            <a:solidFill>
              <a:srgbClr val="035390"/>
            </a:solidFill>
            <a:effectLst/>
          </p:spPr>
          <p:txBody>
            <a:bodyPr rtlCol="0" anchor="ctr"/>
            <a:p>
              <a:pPr algn="ctr">
                <a:defRPr/>
              </a:pP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在用户系统中，一共有</a:t>
              </a:r>
              <a:r>
                <a:rPr 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7</a:t>
              </a: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个实体</a:t>
              </a:r>
              <a:endPara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3" name="圆角矩形 108"/>
          <p:cNvSpPr/>
          <p:nvPr/>
        </p:nvSpPr>
        <p:spPr>
          <a:xfrm>
            <a:off x="6560820" y="2303780"/>
            <a:ext cx="5257800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在用户系统中，一共</a:t>
            </a:r>
            <a:r>
              <a:rPr 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个实体之间关系表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三、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逻辑结构设计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 仓库系统</a:t>
            </a:r>
            <a:endParaRPr lang="en-US" altLang="zh-CN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30580" y="1724660"/>
            <a:ext cx="10884894" cy="3650615"/>
            <a:chOff x="1534" y="3055"/>
            <a:chExt cx="18774" cy="5749"/>
          </a:xfrm>
        </p:grpSpPr>
        <p:sp>
          <p:nvSpPr>
            <p:cNvPr id="102" name="文本框 101"/>
            <p:cNvSpPr txBox="1"/>
            <p:nvPr/>
          </p:nvSpPr>
          <p:spPr>
            <a:xfrm>
              <a:off x="1550" y="3118"/>
              <a:ext cx="18758" cy="56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p>
              <a:pPr indent="0">
                <a:lnSpc>
                  <a:spcPct val="130000"/>
                </a:lnSpc>
              </a:pPr>
              <a:endParaRPr lang="zh-CN" sz="1600" b="1">
                <a:ea typeface="宋体" panose="02010600030101010101" pitchFamily="2" charset="-122"/>
              </a:endParaRPr>
            </a:p>
            <a:p>
              <a:pPr indent="0">
                <a:lnSpc>
                  <a:spcPct val="130000"/>
                </a:lnSpc>
              </a:pPr>
              <a:r>
                <a:rPr lang="zh-CN" sz="1600" b="1">
                  <a:ea typeface="宋体" panose="02010600030101010101" pitchFamily="2" charset="-122"/>
                </a:rPr>
                <a:t>仓库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仓库名称，仓库拥有者</a:t>
              </a:r>
              <a:r>
                <a:rPr lang="zh-CN" sz="1600" b="0">
                  <a:ea typeface="宋体" panose="02010600030101010101" pitchFamily="2" charset="-122"/>
                </a:rPr>
                <a:t>，仓库描述，是否公开，是否需要筹资，最近更新时间，点赞数量，查看数量，复制数量）</a:t>
              </a:r>
              <a:r>
                <a:rPr lang="zh-CN" sz="1600" b="1">
                  <a:ea typeface="宋体" panose="02010600030101010101" pitchFamily="2" charset="-122"/>
                </a:rPr>
                <a:t>需筹资仓库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仓库名称，仓库拥有者</a:t>
              </a:r>
              <a:r>
                <a:rPr lang="zh-CN" sz="1600" b="0">
                  <a:ea typeface="宋体" panose="02010600030101010101" pitchFamily="2" charset="-122"/>
                </a:rPr>
                <a:t>，仓库描述，是否公开，是否需要筹资，最近更新时间，点赞数量，查看数量，复制数量，筹资目标）</a:t>
              </a:r>
              <a:r>
                <a:rPr lang="zh-CN" sz="1600" b="1">
                  <a:ea typeface="宋体" panose="02010600030101010101" pitchFamily="2" charset="-122"/>
                </a:rPr>
                <a:t>代码信息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仓库拥有者，仓库名称</a:t>
              </a:r>
              <a:r>
                <a:rPr lang="zh-CN" sz="1600" b="0">
                  <a:ea typeface="宋体" panose="02010600030101010101" pitchFamily="2" charset="-122"/>
                </a:rPr>
                <a:t>，提交数量，分支数量，发布数量，最后一次更新时间）</a:t>
              </a:r>
              <a:r>
                <a:rPr lang="zh-CN" sz="1600" b="1">
                  <a:ea typeface="宋体" panose="02010600030101010101" pitchFamily="2" charset="-122"/>
                </a:rPr>
                <a:t>问题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仓库拥有者，仓库名称，序号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，评论用户名</a:t>
              </a:r>
              <a:r>
                <a:rPr lang="zh-CN" sz="1600" b="0">
                  <a:ea typeface="宋体" panose="02010600030101010101" pitchFamily="2" charset="-122"/>
                </a:rPr>
                <a:t>评论，日期，是否公开可见）</a:t>
              </a:r>
              <a:r>
                <a:rPr lang="zh-CN" sz="1600" b="1">
                  <a:ea typeface="宋体" panose="02010600030101010101" pitchFamily="2" charset="-122"/>
                </a:rPr>
                <a:t>拉取请求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仓库拥有者，仓库名称，序号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，拉取账号名，</a:t>
              </a:r>
              <a:r>
                <a:rPr lang="zh-CN" sz="1600" b="0">
                  <a:ea typeface="宋体" panose="02010600030101010101" pitchFamily="2" charset="-122"/>
                </a:rPr>
                <a:t>评论，日期，是否公开可见）</a:t>
              </a:r>
              <a:r>
                <a:rPr lang="zh-CN" sz="1600" b="1">
                  <a:ea typeface="宋体" panose="02010600030101010101" pitchFamily="2" charset="-122"/>
                </a:rPr>
                <a:t>话题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话题名称</a:t>
              </a:r>
              <a:r>
                <a:rPr lang="zh-CN" sz="1600" b="0">
                  <a:ea typeface="宋体" panose="02010600030101010101" pitchFamily="2" charset="-122"/>
                </a:rPr>
                <a:t>，描述，收纳仓库数量）</a:t>
              </a:r>
              <a:r>
                <a:rPr lang="zh-CN" sz="1600" b="1">
                  <a:ea typeface="宋体" panose="02010600030101010101" pitchFamily="2" charset="-122"/>
                </a:rPr>
                <a:t>集合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集合名称</a:t>
              </a:r>
              <a:r>
                <a:rPr lang="zh-CN" sz="1600" b="0">
                  <a:ea typeface="宋体" panose="02010600030101010101" pitchFamily="2" charset="-122"/>
                </a:rPr>
                <a:t>，描述，收纳仓库数量）</a:t>
              </a:r>
              <a:r>
                <a:rPr lang="zh-CN" sz="1600" b="1">
                  <a:ea typeface="宋体" panose="02010600030101010101" pitchFamily="2" charset="-122"/>
                </a:rPr>
                <a:t>发行版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仓库拥有者，仓库名称</a:t>
              </a:r>
              <a:r>
                <a:rPr lang="zh-CN" sz="1600" u="sng">
                  <a:ea typeface="宋体" panose="02010600030101010101" pitchFamily="2" charset="-122"/>
                  <a:sym typeface="+mn-ea"/>
                </a:rPr>
                <a:t>，发行版本，</a:t>
              </a:r>
              <a:r>
                <a:rPr lang="zh-CN" sz="1600" b="0">
                  <a:ea typeface="宋体" panose="02010600030101010101" pitchFamily="2" charset="-122"/>
                </a:rPr>
                <a:t>发行日期，发行者，下载地址）</a:t>
              </a:r>
              <a:r>
                <a:rPr lang="zh-CN" sz="1600" b="1">
                  <a:ea typeface="宋体" panose="02010600030101010101" pitchFamily="2" charset="-122"/>
                </a:rPr>
                <a:t>发行包</a:t>
              </a:r>
              <a:r>
                <a:rPr lang="zh-CN" sz="1600" b="0"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ea typeface="宋体" panose="02010600030101010101" pitchFamily="2" charset="-122"/>
                </a:rPr>
                <a:t>仓库拥有者，仓库名称</a:t>
              </a:r>
              <a:r>
                <a:rPr lang="zh-CN" sz="1600" u="sng">
                  <a:ea typeface="宋体" panose="02010600030101010101" pitchFamily="2" charset="-122"/>
                  <a:sym typeface="+mn-ea"/>
                </a:rPr>
                <a:t>，包名称</a:t>
              </a:r>
              <a:r>
                <a:rPr lang="zh-CN" sz="1600" b="0">
                  <a:ea typeface="宋体" panose="02010600030101010101" pitchFamily="2" charset="-122"/>
                </a:rPr>
                <a:t>，发行日期，包类型）</a:t>
              </a:r>
              <a:endParaRPr lang="zh-CN" altLang="en-US" sz="1600" b="0">
                <a:ea typeface="宋体" panose="02010600030101010101" pitchFamily="2" charset="-122"/>
              </a:endParaRPr>
            </a:p>
          </p:txBody>
        </p:sp>
        <p:sp>
          <p:nvSpPr>
            <p:cNvPr id="12" name="圆角矩形 108"/>
            <p:cNvSpPr/>
            <p:nvPr/>
          </p:nvSpPr>
          <p:spPr>
            <a:xfrm>
              <a:off x="1534" y="3055"/>
              <a:ext cx="18774" cy="634"/>
            </a:xfrm>
            <a:prstGeom prst="roundRect">
              <a:avLst>
                <a:gd name="adj" fmla="val 0"/>
              </a:avLst>
            </a:prstGeom>
            <a:solidFill>
              <a:srgbClr val="035390"/>
            </a:solidFill>
            <a:effectLst/>
          </p:spPr>
          <p:txBody>
            <a:bodyPr rtlCol="0" anchor="ctr"/>
            <a:p>
              <a:pPr algn="ctr">
                <a:defRPr/>
              </a:pP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在仓库系统中，一共有9个实体</a:t>
              </a:r>
              <a:endPara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0997" y="5629275"/>
            <a:ext cx="10896978" cy="1080770"/>
            <a:chOff x="11924" y="2743"/>
            <a:chExt cx="7469" cy="1702"/>
          </a:xfrm>
        </p:grpSpPr>
        <p:sp>
          <p:nvSpPr>
            <p:cNvPr id="2" name="文本框 1"/>
            <p:cNvSpPr txBox="1"/>
            <p:nvPr/>
          </p:nvSpPr>
          <p:spPr>
            <a:xfrm>
              <a:off x="11934" y="2908"/>
              <a:ext cx="7459" cy="1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p>
              <a:pPr indent="0">
                <a:lnSpc>
                  <a:spcPct val="120000"/>
                </a:lnSpc>
              </a:pPr>
              <a:endParaRPr lang="zh-CN" sz="1600" b="1">
                <a:ea typeface="宋体" panose="02010600030101010101" pitchFamily="2" charset="-122"/>
                <a:sym typeface="+mn-ea"/>
              </a:endParaRPr>
            </a:p>
            <a:p>
              <a:pPr indent="0">
                <a:lnSpc>
                  <a:spcPct val="120000"/>
                </a:lnSpc>
              </a:pPr>
              <a:r>
                <a:rPr lang="zh-CN" sz="1600" b="1">
                  <a:ea typeface="宋体" panose="02010600030101010101" pitchFamily="2" charset="-122"/>
                  <a:sym typeface="+mn-ea"/>
                </a:rPr>
                <a:t>仓库匹配话题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（</a:t>
              </a:r>
              <a:r>
                <a:rPr lang="zh-CN" sz="1600" u="sng">
                  <a:ea typeface="宋体" panose="02010600030101010101" pitchFamily="2" charset="-122"/>
                  <a:sym typeface="+mn-ea"/>
                </a:rPr>
                <a:t>仓库拥有者，仓库名称，话题名称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）</a:t>
              </a:r>
              <a:r>
                <a:rPr lang="zh-CN" sz="1600" b="1">
                  <a:ea typeface="宋体" panose="02010600030101010101" pitchFamily="2" charset="-122"/>
                  <a:sym typeface="+mn-ea"/>
                </a:rPr>
                <a:t>仓库匹配集合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（</a:t>
              </a:r>
              <a:r>
                <a:rPr lang="zh-CN" sz="1600" u="sng">
                  <a:ea typeface="宋体" panose="02010600030101010101" pitchFamily="2" charset="-122"/>
                  <a:sym typeface="+mn-ea"/>
                </a:rPr>
                <a:t>仓库拥有者，仓库名称，集合名称</a:t>
              </a:r>
              <a:r>
                <a:rPr lang="zh-CN" sz="1600">
                  <a:ea typeface="宋体" panose="02010600030101010101" pitchFamily="2" charset="-122"/>
                  <a:sym typeface="+mn-ea"/>
                </a:rPr>
                <a:t>）</a:t>
              </a:r>
              <a:endParaRPr lang="zh-CN" altLang="en-US" sz="1600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圆角矩形 108"/>
            <p:cNvSpPr/>
            <p:nvPr/>
          </p:nvSpPr>
          <p:spPr>
            <a:xfrm>
              <a:off x="11924" y="2743"/>
              <a:ext cx="7469" cy="623"/>
            </a:xfrm>
            <a:prstGeom prst="roundRect">
              <a:avLst>
                <a:gd name="adj" fmla="val 0"/>
              </a:avLst>
            </a:prstGeom>
            <a:solidFill>
              <a:srgbClr val="035390"/>
            </a:solidFill>
            <a:effectLst/>
          </p:spPr>
          <p:txBody>
            <a:bodyPr rtlCol="0" anchor="ctr"/>
            <a:p>
              <a:pPr indent="0" algn="ctr">
                <a:lnSpc>
                  <a:spcPct val="120000"/>
                </a:lnSpc>
              </a:pP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在仓库系统中，</a:t>
              </a: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一共有2个实体关系表</a:t>
              </a:r>
              <a:endPara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三、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逻辑结构设计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3.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用户与仓库系统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73200" y="1925320"/>
            <a:ext cx="9245600" cy="4010025"/>
            <a:chOff x="1279" y="2829"/>
            <a:chExt cx="14560" cy="6315"/>
          </a:xfrm>
        </p:grpSpPr>
        <p:sp>
          <p:nvSpPr>
            <p:cNvPr id="102" name="文本框 101"/>
            <p:cNvSpPr txBox="1"/>
            <p:nvPr/>
          </p:nvSpPr>
          <p:spPr>
            <a:xfrm>
              <a:off x="1288" y="2954"/>
              <a:ext cx="14545" cy="6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p>
              <a:pPr indent="0">
                <a:lnSpc>
                  <a:spcPct val="130000"/>
                </a:lnSpc>
              </a:pPr>
              <a:endParaRPr lang="zh-CN" sz="1600" b="1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indent="0">
                <a:lnSpc>
                  <a:spcPct val="130000"/>
                </a:lnSpc>
              </a:pP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热门仓库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</a:t>
              </a:r>
              <a:r>
                <a:rPr lang="zh-CN" sz="1600" b="0" u="sng">
                  <a:ea typeface="宋体" panose="02010600030101010101" pitchFamily="2" charset="-122"/>
                </a:rPr>
                <a:t>名称</a:t>
              </a:r>
              <a:r>
                <a:rPr lang="zh-CN" sz="1600" b="0">
                  <a:ea typeface="宋体" panose="02010600030101010101" pitchFamily="2" charset="-122"/>
                </a:rPr>
                <a:t>，编程语言，</a:t>
              </a:r>
              <a:r>
                <a:rPr lang="zh-CN" sz="1600" b="0" u="sng">
                  <a:ea typeface="宋体" panose="02010600030101010101" pitchFamily="2" charset="-122"/>
                </a:rPr>
                <a:t>日期范围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热门开发者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用户账号名，日期范围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捐款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筹资仓库，筹资仓库拥有者，捐款用户账号名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，捐款钱数，捐款频率）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浏览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仓库拥有者，仓库名称，浏览用户账号名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复制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仓库拥有者，仓库名称，复制用户账号名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点赞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仓库拥有者，仓库名称，点赞用户账号名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表明观看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仓库拥有者，仓库名称，观看用户账号名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回复评论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仓库拥有者，仓库名称，回复评论用户名，回复评论序号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，回复内容，回复时间）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拉取修改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仓库拥有者，仓库名称，拉取用户账号名，序号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，修改文件名，修改行的内容，修改行数）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主题点赞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用户账号名，主题名称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r>
                <a:rPr 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集合点赞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（</a:t>
              </a:r>
              <a:r>
                <a:rPr lang="zh-CN" sz="1600" b="0" u="sng">
                  <a:solidFill>
                    <a:srgbClr val="000000"/>
                  </a:solidFill>
                  <a:ea typeface="宋体" panose="02010600030101010101" pitchFamily="2" charset="-122"/>
                </a:rPr>
                <a:t>用户账号名，集合名称</a:t>
              </a:r>
              <a:r>
                <a:rPr lang="zh-CN" sz="1600" b="0">
                  <a:solidFill>
                    <a:srgbClr val="000000"/>
                  </a:solidFill>
                  <a:ea typeface="宋体" panose="02010600030101010101" pitchFamily="2" charset="-122"/>
                </a:rPr>
                <a:t>，时间）</a:t>
              </a:r>
              <a:endParaRPr lang="zh-CN" altLang="en-US" sz="16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圆角矩形 108"/>
            <p:cNvSpPr/>
            <p:nvPr/>
          </p:nvSpPr>
          <p:spPr>
            <a:xfrm>
              <a:off x="1279" y="2829"/>
              <a:ext cx="14560" cy="634"/>
            </a:xfrm>
            <a:prstGeom prst="roundRect">
              <a:avLst>
                <a:gd name="adj" fmla="val 0"/>
              </a:avLst>
            </a:prstGeom>
            <a:solidFill>
              <a:srgbClr val="035390"/>
            </a:solidFill>
            <a:effectLst/>
          </p:spPr>
          <p:txBody>
            <a:bodyPr rtlCol="0" anchor="ctr"/>
            <a:p>
              <a:pPr algn="ctr">
                <a:defRPr/>
              </a:pP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在用户与仓库关系系统中，一共有</a:t>
              </a:r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11</a:t>
              </a: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个</a:t>
              </a:r>
              <a:r>
                <a:rPr 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关系表</a:t>
              </a:r>
              <a:endPara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三、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逻辑结构设计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7031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</a:t>
            </a:r>
            <a:r>
              <a:rPr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.</a:t>
            </a:r>
            <a:r>
              <a:rPr 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细化表结构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76300" y="2242820"/>
          <a:ext cx="6376670" cy="179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845"/>
                <a:gridCol w="831215"/>
                <a:gridCol w="1017270"/>
                <a:gridCol w="3609340"/>
              </a:tblGrid>
              <a:tr h="3194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NULL，PRIMARY KEY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email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电子邮箱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 DEFAULT NULL，形式应符合“%@%”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住址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 DEFAULT NULL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NULL，类型为“个人用户”或“组织”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密码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NULL，密码位数不应少于5位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76300" y="17729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（1）用户表（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users</a:t>
            </a:r>
            <a:r>
              <a:rPr lang="zh-CN" b="0">
                <a:ea typeface="宋体" panose="02010600030101010101" pitchFamily="2" charset="-122"/>
              </a:rPr>
              <a:t>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6300" y="43649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（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b="0">
                <a:ea typeface="宋体" panose="02010600030101010101" pitchFamily="2" charset="-122"/>
              </a:rPr>
              <a:t>）用户所属组织（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indvuser_belong_org</a:t>
            </a:r>
            <a:r>
              <a:rPr lang="zh-CN" b="0">
                <a:ea typeface="宋体" panose="02010600030101010101" pitchFamily="2" charset="-122"/>
              </a:rPr>
              <a:t>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876300" y="4869180"/>
          <a:ext cx="6376035" cy="1456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981710"/>
                <a:gridCol w="954405"/>
                <a:gridCol w="3096895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NULL，PRIMARY KEY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85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org_account_name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组织账号名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NULL，PRIMARY KEY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4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NULL，为“owner”或“member”(表示每个成员在组织里面的角色，分为拥有者或成员)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823835" y="2242820"/>
            <a:ext cx="3811905" cy="2968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 lang="en-US" altLang="zh-CN" b="0">
                <a:ea typeface="宋体" panose="02010600030101010101" pitchFamily="2" charset="-122"/>
              </a:rPr>
              <a:t>   </a:t>
            </a:r>
            <a:r>
              <a:rPr lang="zh-CN" b="0">
                <a:ea typeface="宋体" panose="02010600030101010101" pitchFamily="2" charset="-122"/>
              </a:rPr>
              <a:t>为方便，根据上述数据库模式，用英文简写为表和列取名，确定列的数据类型及必要的约束规则，细化各表结构。</a:t>
            </a:r>
            <a:endParaRPr lang="zh-CN" b="0">
              <a:ea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</a:pPr>
            <a:endParaRPr lang="zh-CN" b="0">
              <a:ea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  </a:t>
            </a:r>
            <a:r>
              <a:rPr lang="zh-CN" b="0">
                <a:ea typeface="宋体" panose="02010600030101010101" pitchFamily="2" charset="-122"/>
              </a:rPr>
              <a:t>以用户表</a:t>
            </a:r>
            <a:r>
              <a:rPr lang="zh-CN">
                <a:ea typeface="宋体" panose="02010600030101010101" pitchFamily="2" charset="-122"/>
                <a:sym typeface="+mn-ea"/>
              </a:rPr>
              <a:t>（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users</a:t>
            </a:r>
            <a:r>
              <a:rPr lang="zh-CN">
                <a:ea typeface="宋体" panose="02010600030101010101" pitchFamily="2" charset="-122"/>
                <a:sym typeface="+mn-ea"/>
              </a:rPr>
              <a:t>）</a:t>
            </a:r>
            <a:r>
              <a:rPr lang="zh-CN" b="0">
                <a:ea typeface="宋体" panose="02010600030101010101" pitchFamily="2" charset="-122"/>
              </a:rPr>
              <a:t>和用户所属组织（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indvuser_belong_org</a:t>
            </a:r>
            <a:r>
              <a:rPr lang="zh-CN">
                <a:ea typeface="宋体" panose="02010600030101010101" pitchFamily="2" charset="-122"/>
                <a:sym typeface="+mn-ea"/>
              </a:rPr>
              <a:t>）表进行</a:t>
            </a:r>
            <a:r>
              <a:rPr lang="zh-CN">
                <a:ea typeface="宋体" panose="02010600030101010101" pitchFamily="2" charset="-122"/>
                <a:sym typeface="+mn-ea"/>
              </a:rPr>
              <a:t>说明。</a:t>
            </a:r>
            <a:endParaRPr lang="zh-CN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1.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创建表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654810"/>
            <a:ext cx="3799205" cy="4718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1654810"/>
            <a:ext cx="4229735" cy="4718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80" y="1654810"/>
            <a:ext cx="3505835" cy="2130425"/>
          </a:xfrm>
          <a:prstGeom prst="rect">
            <a:avLst/>
          </a:prstGeom>
        </p:spPr>
      </p:pic>
      <p:sp>
        <p:nvSpPr>
          <p:cNvPr id="17" name="圆角矩形 108"/>
          <p:cNvSpPr/>
          <p:nvPr/>
        </p:nvSpPr>
        <p:spPr>
          <a:xfrm>
            <a:off x="8237855" y="4796790"/>
            <a:ext cx="2863215" cy="72961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共创建</a:t>
            </a:r>
            <a:r>
              <a:rPr lang="en-US" altLang="zh-CN" sz="3200" b="1" ker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40</a:t>
            </a: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个表</a:t>
            </a:r>
            <a:endParaRPr lang="zh-CN" altLang="en-US" sz="3200" b="1" kern="0" dirty="0">
              <a:solidFill>
                <a:srgbClr val="FFFFFF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3569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创建视图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08305" y="1557020"/>
            <a:ext cx="111309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（1）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一个用户有多少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follower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（2）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一个用户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follow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多少其他用户（3）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有多少用户给这个用户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（4）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这个用户给了谁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（5）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含有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数量的用户统计表（6）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follower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数量的用户统计表（7）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含有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数量的仓库统计表（总共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在某段时间内）（8）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fork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数量的仓库统计表（总共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在某段时间内）（9）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watch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数量的仓库统计表（总共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在某段时间内）（10）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view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数量的仓库统计表表（总共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在某段时间内）（11）仓库的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fork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watch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view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数量综合统计排名（总共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在某段时间内）</a:t>
            </a:r>
            <a:endParaRPr 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）用户的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star </a:t>
            </a:r>
            <a:r>
              <a:rPr 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数量综合统计排名（总共</a:t>
            </a:r>
            <a:r>
              <a:rPr 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在某段时间内）</a:t>
            </a:r>
            <a:endParaRPr lang="zh-CN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）在推荐系统的实施中，我们使用了以上视图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，利用综合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算法进行排名，建立新</a:t>
            </a:r>
            <a:r>
              <a:rPr lang="zh-CN" alt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视图</a:t>
            </a:r>
            <a:endParaRPr lang="zh-CN" altLang="en-US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031990" y="2012950"/>
            <a:ext cx="3251200" cy="72961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共创建</a:t>
            </a:r>
            <a:r>
              <a:rPr lang="en-US" altLang="zh-CN" sz="3200" b="1" ker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24</a:t>
            </a: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视图</a:t>
            </a:r>
            <a:endParaRPr lang="zh-CN" altLang="en-US" sz="3200" b="1" kern="0">
              <a:solidFill>
                <a:srgbClr val="FFFFFF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76095" y="1686560"/>
          <a:ext cx="8886190" cy="4974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20"/>
                <a:gridCol w="2136140"/>
                <a:gridCol w="1892935"/>
                <a:gridCol w="1384935"/>
                <a:gridCol w="1648460"/>
              </a:tblGrid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外键名称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引用表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引用列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被引用表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被引用列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FK_induser_user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individualuser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4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FK_inbeorg_org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indvuser_belong_org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organization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Org_act_name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FK_inbeorg_user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indvuser_belong_org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FK_team_org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organization_name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organization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Org_act_name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FK_indbeteam_user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indvuser_belong_team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FK_indbeteam_org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indvuser_belong_team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organization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Org_act_name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FK_indbeteam_team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indvuser_belong_team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team_name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FK_uje_user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user_join_events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FK_uje_event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user_join_events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3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FK_uia_user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users_install_app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FK_uia_app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users_install_app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FK_uiac_user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users_install_action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FK_uiac_action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users_install_action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2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FK_oda_user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org_develop_app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FK_oda_app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org_develop_app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FK_uca_user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user_contribute_action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FK_uca_action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user_contribute_action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FK_ufu_user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user1_follow_user2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FK_ufu_user2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user1_follow_user2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183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FK_usu_user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user1_star_user2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FK_usu_user2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user1_star_user2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account_name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08"/>
          <p:cNvSpPr/>
          <p:nvPr/>
        </p:nvSpPr>
        <p:spPr>
          <a:xfrm>
            <a:off x="4152265" y="977900"/>
            <a:ext cx="2410460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和外键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44335" y="868680"/>
            <a:ext cx="33909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维护引用完整性约束：外键的置空和</a:t>
            </a:r>
            <a:r>
              <a:rPr 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级联</a:t>
            </a:r>
            <a:endParaRPr 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152265" y="977900"/>
            <a:ext cx="2650490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CHECK约束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564765"/>
            <a:ext cx="9315450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250" y="2061210"/>
            <a:ext cx="413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组织（organization）</a:t>
            </a:r>
            <a:endParaRPr lang="zh-CN" altLang="en-US" sz="2000" kern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152265" y="977900"/>
            <a:ext cx="201104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250" y="1677035"/>
            <a:ext cx="67989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类型一：子类关系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（是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的子类）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960" y="2287270"/>
            <a:ext cx="9955530" cy="1087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20000"/>
              </a:lnSpc>
            </a:pP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对该类型触发器设计，如果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继承了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（表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是表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的一部分），那么如果对表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进行插入操作时，表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也要相应的进行插入；如果对表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进行删除操作，相应的也要对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进行删除操作；对表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或者表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进行修改时，都要对另一个相应的表做出变化。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84250" y="3613505"/>
            <a:ext cx="9615805" cy="2173518"/>
            <a:chOff x="5374" y="3829"/>
            <a:chExt cx="15143" cy="3173"/>
          </a:xfrm>
        </p:grpSpPr>
        <p:sp>
          <p:nvSpPr>
            <p:cNvPr id="11" name="文本框 10"/>
            <p:cNvSpPr txBox="1"/>
            <p:nvPr/>
          </p:nvSpPr>
          <p:spPr>
            <a:xfrm>
              <a:off x="5374" y="3829"/>
              <a:ext cx="800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b="1">
                  <a:ea typeface="宋体" panose="02010600030101010101" pitchFamily="2" charset="-122"/>
                </a:rPr>
                <a:t>团队成员必须在组织中</a:t>
              </a:r>
              <a:endParaRPr lang="zh-CN" altLang="en-US" b="1">
                <a:ea typeface="宋体" panose="02010600030101010101" pitchFamily="2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517" y="5091"/>
              <a:ext cx="8000" cy="19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>
                <a:lnSpc>
                  <a:spcPct val="110000"/>
                </a:lnSpc>
              </a:pPr>
              <a:r>
                <a:rPr lang="en-US" altLang="zh-CN" b="0">
                  <a:ea typeface="宋体" panose="02010600030101010101" pitchFamily="2" charset="-122"/>
                </a:rPr>
                <a:t>       </a:t>
              </a:r>
              <a:r>
                <a:rPr lang="zh-CN" b="0">
                  <a:ea typeface="宋体" panose="02010600030101010101" pitchFamily="2" charset="-122"/>
                </a:rPr>
                <a:t>如果一个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member</a:t>
              </a:r>
              <a:r>
                <a:rPr lang="zh-CN" b="0">
                  <a:ea typeface="宋体" panose="02010600030101010101" pitchFamily="2" charset="-122"/>
                </a:rPr>
                <a:t>在组织内的角色是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Owner</a:t>
              </a:r>
              <a:r>
                <a:rPr lang="zh-CN" b="0">
                  <a:ea typeface="宋体" panose="02010600030101010101" pitchFamily="2" charset="-122"/>
                </a:rPr>
                <a:t>，那么他在团队内的角色就是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Maintainer</a:t>
              </a:r>
              <a:r>
                <a:rPr lang="zh-CN" b="0">
                  <a:ea typeface="宋体" panose="02010600030101010101" pitchFamily="2" charset="-122"/>
                </a:rPr>
                <a:t>；如果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member</a:t>
              </a:r>
              <a:r>
                <a:rPr lang="zh-CN" b="0">
                  <a:ea typeface="宋体" panose="02010600030101010101" pitchFamily="2" charset="-122"/>
                </a:rPr>
                <a:t>在组织内的角色是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Member</a:t>
              </a:r>
              <a:r>
                <a:rPr lang="zh-CN" b="0">
                  <a:ea typeface="宋体" panose="02010600030101010101" pitchFamily="2" charset="-122"/>
                </a:rPr>
                <a:t>，那么他在团队内的角色也是</a:t>
              </a:r>
              <a:r>
                <a:rPr 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Member</a:t>
              </a:r>
              <a:r>
                <a:rPr lang="zh-CN" b="0">
                  <a:ea typeface="宋体" panose="02010600030101010101" pitchFamily="2" charset="-122"/>
                </a:rPr>
                <a:t>，于是据此设置该约束。</a:t>
              </a:r>
              <a:endParaRPr lang="zh-CN" altLang="en-US" b="0"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984250" y="4220845"/>
            <a:ext cx="4206240" cy="1713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08"/>
          <p:cNvSpPr/>
          <p:nvPr/>
        </p:nvSpPr>
        <p:spPr>
          <a:xfrm>
            <a:off x="8472170" y="822325"/>
            <a:ext cx="3026410" cy="122618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共创建</a:t>
            </a:r>
            <a:r>
              <a:rPr lang="en-US" altLang="zh-CN" sz="3200" b="1" ker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28+8+9</a:t>
            </a: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</a:t>
            </a:r>
            <a:r>
              <a:rPr lang="zh-CN" altLang="en-US" sz="3200" b="1" kern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触发器</a:t>
            </a:r>
            <a:endParaRPr lang="zh-CN" altLang="en-US" sz="3200" b="1" kern="0">
              <a:solidFill>
                <a:srgbClr val="FFFFFF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945" y="1224915"/>
            <a:ext cx="111728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auto">
              <a:lnSpc>
                <a:spcPct val="12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2060"/>
                </a:solidFill>
              </a:rPr>
              <a:t>为Github平台设计后台数据库，将系统划分为三个子系统（</a:t>
            </a:r>
            <a:r>
              <a:rPr lang="zh-CN" altLang="en-US" sz="2400" b="1" dirty="0">
                <a:solidFill>
                  <a:srgbClr val="C00000"/>
                </a:solidFill>
              </a:rPr>
              <a:t>用户系统、仓库系统以及用户与仓库关系系统</a:t>
            </a:r>
            <a:r>
              <a:rPr lang="zh-CN" altLang="en-US" sz="2400" b="1" dirty="0">
                <a:solidFill>
                  <a:srgbClr val="002060"/>
                </a:solidFill>
              </a:rPr>
              <a:t>）并分别从</a:t>
            </a:r>
            <a:r>
              <a:rPr lang="zh-CN" altLang="en-US" sz="2400" b="1" dirty="0">
                <a:solidFill>
                  <a:srgbClr val="C00000"/>
                </a:solidFill>
              </a:rPr>
              <a:t>数据分析、功能分析以及性能分析</a:t>
            </a:r>
            <a:r>
              <a:rPr lang="zh-CN" altLang="en-US" sz="2400" b="1" dirty="0">
                <a:solidFill>
                  <a:srgbClr val="002060"/>
                </a:solidFill>
              </a:rPr>
              <a:t>方面进行需求分析。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535680" y="2838450"/>
            <a:ext cx="5537835" cy="1232535"/>
            <a:chOff x="2003" y="4493"/>
            <a:chExt cx="8721" cy="1941"/>
          </a:xfrm>
        </p:grpSpPr>
        <p:sp>
          <p:nvSpPr>
            <p:cNvPr id="31" name="文本框 30"/>
            <p:cNvSpPr txBox="1"/>
            <p:nvPr/>
          </p:nvSpPr>
          <p:spPr>
            <a:xfrm>
              <a:off x="4271" y="4493"/>
              <a:ext cx="2743" cy="7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400" kern="0"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Github系统</a:t>
              </a:r>
              <a:endPara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724" y="5854"/>
              <a:ext cx="185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仓库系统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003" y="5854"/>
              <a:ext cx="182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用户系统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8" name="肘形连接符 27"/>
            <p:cNvCxnSpPr>
              <a:stCxn id="31" idx="1"/>
              <a:endCxn id="47" idx="0"/>
            </p:cNvCxnSpPr>
            <p:nvPr/>
          </p:nvCxnSpPr>
          <p:spPr>
            <a:xfrm rot="10800000" flipV="1">
              <a:off x="2917" y="4856"/>
              <a:ext cx="1354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" idx="2"/>
              <a:endCxn id="43" idx="0"/>
            </p:cNvCxnSpPr>
            <p:nvPr/>
          </p:nvCxnSpPr>
          <p:spPr>
            <a:xfrm>
              <a:off x="5643" y="5218"/>
              <a:ext cx="10" cy="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106" y="5854"/>
              <a:ext cx="3619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用户与仓库关系系统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3" name="肘形连接符 52"/>
            <p:cNvCxnSpPr>
              <a:stCxn id="31" idx="3"/>
              <a:endCxn id="41" idx="0"/>
            </p:cNvCxnSpPr>
            <p:nvPr/>
          </p:nvCxnSpPr>
          <p:spPr>
            <a:xfrm>
              <a:off x="7014" y="4856"/>
              <a:ext cx="1902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3648075" y="4869815"/>
            <a:ext cx="4197350" cy="1232535"/>
            <a:chOff x="2020" y="6953"/>
            <a:chExt cx="6610" cy="1941"/>
          </a:xfrm>
        </p:grpSpPr>
        <p:sp>
          <p:nvSpPr>
            <p:cNvPr id="65" name="文本框 64"/>
            <p:cNvSpPr txBox="1"/>
            <p:nvPr/>
          </p:nvSpPr>
          <p:spPr>
            <a:xfrm>
              <a:off x="4019" y="6953"/>
              <a:ext cx="2743" cy="7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kern="0" dirty="0">
                  <a:solidFill>
                    <a:srgbClr val="002060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需求分析</a:t>
              </a:r>
              <a:endParaRPr lang="zh-CN" altLang="en-US" sz="2400" b="1" kern="0" dirty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91" y="8314"/>
              <a:ext cx="179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功能</a:t>
              </a:r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分析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020" y="8314"/>
              <a:ext cx="1828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分析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8" name="肘形连接符 67"/>
            <p:cNvCxnSpPr>
              <a:stCxn id="65" idx="1"/>
              <a:endCxn id="67" idx="0"/>
            </p:cNvCxnSpPr>
            <p:nvPr/>
          </p:nvCxnSpPr>
          <p:spPr>
            <a:xfrm rot="10800000" flipV="1">
              <a:off x="2934" y="7316"/>
              <a:ext cx="1085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>
            <a:xfrm flipH="1">
              <a:off x="5390" y="7678"/>
              <a:ext cx="1" cy="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854" y="8314"/>
              <a:ext cx="1776" cy="58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性能</a:t>
              </a:r>
              <a:r>
                <a:rPr lang="zh-CN" altLang="en-US" kern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分析</a:t>
              </a:r>
              <a:endParaRPr lang="zh-CN" altLang="en-US" ker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1" name="肘形连接符 70"/>
            <p:cNvCxnSpPr>
              <a:stCxn id="65" idx="3"/>
              <a:endCxn id="70" idx="0"/>
            </p:cNvCxnSpPr>
            <p:nvPr/>
          </p:nvCxnSpPr>
          <p:spPr>
            <a:xfrm>
              <a:off x="6762" y="7316"/>
              <a:ext cx="980" cy="9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152265" y="977900"/>
            <a:ext cx="201104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250" y="1677035"/>
            <a:ext cx="67989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类型一：子类关系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（是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的子类）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960" y="2287270"/>
            <a:ext cx="9955530" cy="1087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20000"/>
              </a:lnSpc>
            </a:pP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对该类型触发器设计，如果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继承了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（表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是表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的一部分），那么如果对表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进行插入操作时，表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也要相应的进行插入；如果对表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进行删除操作，相应的也要对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进行删除操作；对表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或者表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进行修改时，都要对另一个相应的表做出变化。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985" y="3613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2. Individual user 和 organization 是 users 的子类 </a:t>
            </a:r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125220" y="4220845"/>
            <a:ext cx="4189095" cy="2182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6384290" y="3613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b="1">
                <a:ea typeface="宋体" panose="02010600030101010101" pitchFamily="2" charset="-122"/>
              </a:rPr>
              <a:t>组织成员一定是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Individual user</a:t>
            </a:r>
            <a:r>
              <a:rPr lang="zh-CN" b="1">
                <a:ea typeface="宋体" panose="02010600030101010101" pitchFamily="2" charset="-122"/>
              </a:rPr>
              <a:t>表元素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27800" y="4077335"/>
            <a:ext cx="4015740" cy="23704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152265" y="977900"/>
            <a:ext cx="201104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250" y="1677035"/>
            <a:ext cx="967486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类型一：子类关系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（是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的子类）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960" y="2287270"/>
            <a:ext cx="9955530" cy="1087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20000"/>
              </a:lnSpc>
            </a:pP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对该类型触发器设计，如果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继承了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（表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是表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的一部分），那么如果对表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进行插入操作时，表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也要相应的进行插入；如果对表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进行删除操作，相应的也要对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进行删除操作；对表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或者表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b="0">
                <a:latin typeface="Times New Roman" panose="02020603050405020304" pitchFamily="18" charset="0"/>
                <a:ea typeface="宋体" panose="02010600030101010101" pitchFamily="2" charset="-122"/>
              </a:rPr>
              <a:t>进行修改时，都要对另一个相应的表做出变化。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1860" y="3524885"/>
            <a:ext cx="46361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4. Sponsor-repositories是Repositories的子类</a:t>
            </a:r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5. topic中的仓库必须是Repositories的子类</a:t>
            </a:r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6. Collections中的仓库必须是Repositories的子类 </a:t>
            </a:r>
            <a:endParaRPr 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3565" y="3357245"/>
            <a:ext cx="5676900" cy="3429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890" y="929984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4.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创建约束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152265" y="977900"/>
            <a:ext cx="201104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250" y="1677035"/>
            <a:ext cx="970216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类型二：</a:t>
            </a: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一个表的插入或者删除会导致另一个表的某对应属性加减1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4250" y="2137410"/>
            <a:ext cx="97015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sz="2000" b="0">
                <a:ea typeface="宋体" panose="02010600030101010101" pitchFamily="2" charset="-122"/>
              </a:rPr>
              <a:t>当一个用户安装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sz="2000" b="0">
                <a:ea typeface="宋体" panose="02010600030101010101" pitchFamily="2" charset="-122"/>
              </a:rPr>
              <a:t>时，该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sz="2000" b="0">
                <a:ea typeface="宋体" panose="02010600030101010101" pitchFamily="2" charset="-122"/>
              </a:rPr>
              <a:t>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install_num</a:t>
            </a:r>
            <a:r>
              <a:rPr lang="zh-CN" sz="2000" b="0">
                <a:ea typeface="宋体" panose="02010600030101010101" pitchFamily="2" charset="-122"/>
              </a:rPr>
              <a:t>属性会相应地发生变化，执行加一操作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2. </a:t>
            </a:r>
            <a:r>
              <a:rPr lang="zh-CN" sz="2000" b="0">
                <a:ea typeface="宋体" panose="02010600030101010101" pitchFamily="2" charset="-122"/>
              </a:rPr>
              <a:t>当一个用户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ea typeface="宋体" panose="02010600030101010101" pitchFamily="2" charset="-122"/>
              </a:rPr>
              <a:t>一个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sz="2000" b="0">
                <a:ea typeface="宋体" panose="02010600030101010101" pitchFamily="2" charset="-122"/>
              </a:rPr>
              <a:t>时，该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sz="2000" b="0">
                <a:ea typeface="宋体" panose="02010600030101010101" pitchFamily="2" charset="-122"/>
              </a:rPr>
              <a:t>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Stars_number</a:t>
            </a:r>
            <a:r>
              <a:rPr lang="zh-CN" sz="2000" b="0">
                <a:ea typeface="宋体" panose="02010600030101010101" pitchFamily="2" charset="-122"/>
              </a:rPr>
              <a:t>属性会相应地发生变化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3. </a:t>
            </a:r>
            <a:r>
              <a:rPr lang="zh-CN" sz="2000" b="0">
                <a:ea typeface="宋体" panose="02010600030101010101" pitchFamily="2" charset="-122"/>
              </a:rPr>
              <a:t>当一个用户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</a:t>
            </a:r>
            <a:r>
              <a:rPr lang="zh-CN" sz="2000" b="0">
                <a:ea typeface="宋体" panose="02010600030101010101" pitchFamily="2" charset="-122"/>
              </a:rPr>
              <a:t>一个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仓库</a:t>
            </a:r>
            <a:r>
              <a:rPr lang="zh-CN" sz="2000" b="0">
                <a:ea typeface="宋体" panose="02010600030101010101" pitchFamily="2" charset="-122"/>
              </a:rPr>
              <a:t>时，该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仓库</a:t>
            </a:r>
            <a:r>
              <a:rPr lang="zh-CN" sz="2000" b="0">
                <a:ea typeface="宋体" panose="02010600030101010101" pitchFamily="2" charset="-122"/>
              </a:rPr>
              <a:t>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Stars_number</a:t>
            </a:r>
            <a:r>
              <a:rPr lang="zh-CN" sz="2000" b="0">
                <a:ea typeface="宋体" panose="02010600030101010101" pitchFamily="2" charset="-122"/>
              </a:rPr>
              <a:t>属性会相应地发生变化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4. 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同理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fork</a:t>
            </a:r>
            <a:r>
              <a:rPr 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仓库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250" y="3860800"/>
            <a:ext cx="970216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类型三：</a:t>
            </a: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一些操作的限制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250" y="4321175"/>
            <a:ext cx="109696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1.仓库属性中含有是否对外公开一项，所以如果该仓库是私密的，那么其他不属于该仓库的用户便不能对其进行watch、star、fork、view、issue、Pull requests等操作。</a:t>
            </a:r>
            <a:endParaRPr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r>
              <a:rPr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2.如果是私有仓库，该仓库的developer不应超过五人</a:t>
            </a:r>
            <a:endParaRPr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r>
              <a:rPr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3.某用户一段时间（每月）内的花钱去向包括：Sponsor和install APP和Action，对每一项设置消费限制，如果这一段时间（每月）已花费金额超过设置的额度，那么就会阻止。</a:t>
            </a:r>
            <a:endParaRPr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</a:pPr>
            <a:r>
              <a:rPr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4.如果修改用户名密码，需要先输入原始密码，如果和原先存储的密码相同，那么可以修改密码。</a:t>
            </a:r>
            <a:endParaRPr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5.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创建存储过程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984250" y="1654810"/>
            <a:ext cx="1059624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（1）</a:t>
            </a:r>
            <a:r>
              <a:rPr lang="en-US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个性推荐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Based on repositories you’ve viewed / Based on repositories you’ve starred / Based on repositories you’ve forked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，通过特定算法生成一些推荐仓库。</a:t>
            </a:r>
            <a:r>
              <a:rPr lang="zh-CN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（2）</a:t>
            </a:r>
            <a:r>
              <a:rPr lang="en-US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Trending</a:t>
            </a:r>
            <a:r>
              <a:rPr lang="zh-CN" sz="20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（热门推荐）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：无论是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Trending Repositories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还是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Trending Developers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，都可以按照时间范围（天、周、月）和编程语言来重新筛选。这个排名是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根据一系列数据（比如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fork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数、提交数、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follow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数以及项目页面浏览量）进行统计的。</a:t>
            </a:r>
            <a:endParaRPr 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其具体过程如下：</a:t>
            </a:r>
            <a:endParaRPr 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①通过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star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数量、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fork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数、提交数、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follow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数以及项目页面浏览量，采用相应算法进行统计</a:t>
            </a:r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统计出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Trending Repositories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Trending Developers</a:t>
            </a:r>
            <a:endParaRPr 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②限制条件——固定的时间范围或者固定的编程语言</a:t>
            </a:r>
            <a:endParaRPr lang="zh-CN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③每天会进行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次统计，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次调用该存储过程，并根据结果刷新该页面。（3）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对用户一段时间（每月）内的花钱账单进行统计，其花钱去向包括：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Sponsor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install APP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，呈现出统计表，返回每个月的账单总金额。（4）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某用户可以拥有多个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Sponsor-repositories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集资，也可以发布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挣钱，设置存储过程统计该用户在某段时间内集资挣钱的总钱数。（5）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sponor</a:t>
            </a:r>
            <a:r>
              <a:rPr lang="zh-CN" sz="2000" b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关系表中对该仓库的总集资达到该目标，那么提示用户已经达到集资目标。</a:t>
            </a:r>
            <a:endParaRPr lang="zh-CN" altLang="en-US" sz="2000" b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6.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数据库测试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rcRect l="3754" t="2177" b="9302"/>
          <a:stretch>
            <a:fillRect/>
          </a:stretch>
        </p:blipFill>
        <p:spPr>
          <a:xfrm>
            <a:off x="1516380" y="1676400"/>
            <a:ext cx="9159240" cy="511111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  <p:sp>
        <p:nvSpPr>
          <p:cNvPr id="17" name="圆角矩形 108"/>
          <p:cNvSpPr/>
          <p:nvPr/>
        </p:nvSpPr>
        <p:spPr>
          <a:xfrm>
            <a:off x="4440555" y="1052830"/>
            <a:ext cx="215836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6.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数据库测试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440555" y="1052830"/>
            <a:ext cx="215836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854" t="-389" r="6297" b="61667"/>
          <a:stretch>
            <a:fillRect/>
          </a:stretch>
        </p:blipFill>
        <p:spPr>
          <a:xfrm>
            <a:off x="379095" y="2205355"/>
            <a:ext cx="11565890" cy="300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1989455"/>
            <a:ext cx="5930265" cy="4331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四、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数据库实施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95" y="1009359"/>
            <a:ext cx="4267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6.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数据库测试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8"/>
          <p:cNvSpPr/>
          <p:nvPr/>
        </p:nvSpPr>
        <p:spPr>
          <a:xfrm>
            <a:off x="4440555" y="1052830"/>
            <a:ext cx="3778885" cy="549275"/>
          </a:xfrm>
          <a:prstGeom prst="roundRect">
            <a:avLst/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范式检验和性能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49960" y="1917065"/>
            <a:ext cx="1029144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40000"/>
              </a:lnSpc>
            </a:pP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范式化的数据库具有如下优点：1）范式化的数据库更新起来更快2）范式化之后只有少量的重复数据，只需修改更少的数据3）范式化的表更小，可以在内存中执行4）很少的冗余数据，在查询的时候需要更少认得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distinct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 by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语句。</a:t>
            </a:r>
            <a:endParaRPr lang="zh-CN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>
              <a:lnSpc>
                <a:spcPct val="140000"/>
              </a:lnSpc>
            </a:pP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但是也具有由于查询的时候需要很多关联，导致在稍微复杂一些的查询语句在查询范式的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schema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上可能需要多次的关联，这会增加查询的代价，也可能使得一些索引策略无效。所以，</a:t>
            </a:r>
            <a:r>
              <a:rPr 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我们设计的</a:t>
            </a:r>
            <a:r>
              <a:rPr 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数据库，没有一昧的满足范式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在可能需要大量查询的地方增加部分冗余信息，以便加速查找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；在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不需要大量查询的部分合理的使用范式，使得表的结构更加规范工整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190" y="223520"/>
            <a:ext cx="5177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五、实践优点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总结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1860" y="1052830"/>
            <a:ext cx="104990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设计思路具有</a:t>
            </a:r>
            <a:r>
              <a:rPr lang="zh-CN" altLang="en-US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严谨性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数据库设计严格按照</a:t>
            </a:r>
            <a:r>
              <a:rPr lang="en-US" altLang="zh-CN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r>
              <a:rPr lang="en-US" altLang="zh-CN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——概念结构设计——逻辑结构设计——数据库物理设计与实施——数据库的维护与完善 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五个步骤展开。</a:t>
            </a:r>
            <a:endParaRPr lang="zh-CN" altLang="en-US" sz="2000" ker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设计思路运用了</a:t>
            </a:r>
            <a:r>
              <a:rPr lang="zh-CN" altLang="en-US" sz="2000" b="1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分而治之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 ker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思想：把大系统划分为小系统，先按照数据需求划分为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用户系统、仓库系统以及用户与仓库关系系统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三个系统；再按照功能需求进一步划分为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七个系统</a:t>
            </a:r>
            <a:endParaRPr lang="zh-CN" altLang="en-US" sz="2000" kern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我们对数据库进行了范式检验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性能测试：</a:t>
            </a:r>
            <a:r>
              <a:rPr 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没有一昧的满足范式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在可能需要大量查询的地方增加部分冗余信息，以便加速查找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；在不需要大量查询的部分合理的使用范式，使得表的结构更加规范工整。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在触发器的设计上，我们对其进行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。其中在类型一中，采用了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思想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我们共建立了</a:t>
            </a:r>
            <a:r>
              <a:rPr lang="en-US" altLang="zh-CN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个表，</a:t>
            </a:r>
            <a:r>
              <a:rPr lang="en-US" altLang="zh-CN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个视图，</a:t>
            </a:r>
            <a:r>
              <a:rPr lang="en-US" altLang="zh-CN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45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个触发器，五类存储过程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，后端贡献代码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近千行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实践报告</a:t>
            </a:r>
            <a:r>
              <a:rPr lang="en-US" altLang="zh-CN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48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，并且表与表之间具有复杂的内部关系，使用</a:t>
            </a: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ER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图的方式进行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呈现</a:t>
            </a:r>
            <a:endParaRPr lang="zh-CN" altLang="en-US" sz="2000" kern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制作了前端，能够呈现出</a:t>
            </a: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ER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图，</a:t>
            </a: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list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各个表元素，并且后端插入元组后可以在前端呈现出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变化</a:t>
            </a:r>
            <a:endParaRPr lang="zh-CN" altLang="en-US" sz="2000" kern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 GitHub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数据库设计具有一定的</a:t>
            </a:r>
            <a:r>
              <a:rPr lang="zh-CN" altLang="en-US" sz="2000" b="1" kern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难度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，在网上</a:t>
            </a:r>
            <a:r>
              <a:rPr lang="zh-CN" altLang="en-US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没有任何参考资料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，只能通过对</a:t>
            </a: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GitHub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的所有组件分类分析。我们使用了分而治之的思想，将</a:t>
            </a:r>
            <a:r>
              <a:rPr lang="en-US" altLang="zh-CN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GitHub</a:t>
            </a:r>
            <a:r>
              <a:rPr lang="zh-CN" altLang="en-US" sz="2000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系统化，从而</a:t>
            </a:r>
            <a:r>
              <a:rPr lang="zh-CN" altLang="en-US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全面完整的模拟了</a:t>
            </a:r>
            <a:r>
              <a:rPr lang="en-US" altLang="zh-CN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GitHub</a:t>
            </a:r>
            <a:r>
              <a:rPr lang="zh-CN" altLang="en-US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数据库，尽可能的包含了</a:t>
            </a:r>
            <a:r>
              <a:rPr lang="en-US" altLang="zh-CN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GitHub</a:t>
            </a:r>
            <a:r>
              <a:rPr lang="zh-CN" altLang="en-US" sz="2000" b="1" kern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所有的数据和功能</a:t>
            </a:r>
            <a:endParaRPr lang="zh-CN" altLang="en-US" sz="2000" b="1" kern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6348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1.1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据分析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27735" y="2381885"/>
            <a:ext cx="10917555" cy="42208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用户（users）</a:t>
            </a:r>
            <a:r>
              <a:rPr 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分别为个人用户（i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ndividual user）</a:t>
            </a:r>
            <a:r>
              <a:rPr 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和组织（organization），用户可以安装应用（app）和模块服务（action），用户可以点赞支持模块服务（action），用户可以关注和点赞用户。用户属性有：用户账号名（account name）、密码（password）、电子邮箱（email）、住址（address）、用户类型（type）。</a:t>
            </a:r>
            <a:endParaRPr lang="zh-CN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个人用户（</a:t>
            </a:r>
            <a:r>
              <a:rPr 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ndividual user）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可以创建或加入组织</a:t>
            </a:r>
            <a:r>
              <a:rPr 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（organization），个人用户可以参与活动（event）,个人用户可以对模块服务（action）做贡献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。个人用户除继承用户属性还包括：昵称（name）、个人自传（bio）、个人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（URL）、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Twitter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用户名（twitter username）、所属公司（company）。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组织（organization）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中可以建立小团队（team），组织可以开发应用（app）。组织除继承用户属性还包括：昵称（Organization account name）、网站（Websit）、是否是官方认证的（Isverified）、组织简要介绍（Profile）。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团队（team）</a:t>
            </a:r>
            <a:r>
              <a:rPr 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团队名称（team_name）、团队描述（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description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）、团队对组织是否可见（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visibility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活动（event）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属性包括活动名称（name）、开始日期（data_beginning）、结束日期（data_ending）、活动描述（description）。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应用（app）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属性有：应用名称（name）、简介（introduction）、价格（price）、编程语言（languages）、安装数量（install_num）。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模块服务（aciton）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属性有：应用名称（name）、价格（price）、版本（version）、点赞数量（stars_number）。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817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1.2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基础功能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95045" y="2374900"/>
            <a:ext cx="10821035" cy="4250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用户可以安装应用或模块服务，一个用户可以安装多个应用或模块服务，一个，应用或模块服务可以被多个用户安装，安装需要记录安装时间（data）。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用户可以点赞支持模块服务，一个用户可以为多个模块服务点赞，一个模块服务可以被多个用组织户点赞，点赞需要记录点赞时间（data）。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用户可以点赞和关注用户，一个用户可以被多个用户关注和点赞，需记录时间（date）。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个人用户可以创建或加入组织，一个个人用户可以创建或加入多个组织，一个组织只能被一个个人用户创建，一个组织可以被多个用户加入，创建或加入组织需要记录个人用户在组织中的角色（role）。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个人用户可以参与活动，一个用户可以参与多个活动，一个活动可以被多个用户参与。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个人用户可以对模块服务做贡献，一个个人用户可以对多个模块服务做贡献，一个模块服务可以被多个个人用户做贡献。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组织中可以建立小团队，一个组织中可以有多个团队，一个团队只能所属于一个组织。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个人用户可以加入多个团队，一个团队可以有多个个人用户，加入团队需要记录个人用户在团队中的角色（role）。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组织可以开发应用，一个组织可以开发多个应用，一个应用只能被一个组织开发。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6348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2.1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仓库系统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11860" y="2420620"/>
            <a:ext cx="10917555" cy="4076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仓库（repositories）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包括需筹资仓库（sponsor_repositories）。仓库中包括代码（code），仓库中可以进行问题交流（issues）。仓库可以发出拉取请求（pull requests）。仓库与主题（topic)或集合（collections）相符合。仓库可以有发行版（releases）和发行包（packages）。仓库属性有：仓库名称（repository name）、仓库拥有者（owner）、仓库描述（description）、是否公开(public or private）、是否需要筹资（sponor_or_not）、最近更新时间（updated on）、点赞数量（star_number）、查看数量（watch_number）、复制数量（fork_number）。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需筹资仓库（sponsor_repositories）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属性除继承的属性还有：筹资目标（sponor_goal）。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代码信息（code）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属性有：仓库拥有者（owner）、仓库名称（repository name）、提交数量（commit_num）、分支数量（branch_num）、发布数量（tags_num）、最后一次更新时间(last_update)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问题（issues）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属性有：仓库拥有者（owner）、仓库名称（repository name）、评论用户账号名（account name）、序号（number）、评论（comment）、日期（data）、是否公开可见（open or close）。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6348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2.1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仓库系统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87095" y="2397125"/>
            <a:ext cx="10917555" cy="3744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拉取请求（pull requests）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属性有：仓库拥有者（owner）、仓库名称（repository name）、拉取用户账号名（account name）、序号（number）、评论（comment）、日期（data）、是否公开可见（open or close）。</a:t>
            </a:r>
            <a:endParaRPr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话题（topic）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属性有：话题名称（topic name）、描述（description）、收纳仓库数量（number of repositories）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属性有：集合名称（collection name）、描述（description）、收纳仓库数量（number of repositories）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发行版（releases）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属性有：仓库拥有者（owner）、仓库名称（repository name）、发行日期（release date）、发行版本（tag）、发行者（publisher）、下载地址(download url)。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包（packages）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属性有：仓库拥有者（owner）、仓库名称（repository name）、包名称（name）、包类型（type）、发行日期（release date）。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仓库系统的数据需求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8175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2.2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仓库系统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基础功能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83615" y="2446655"/>
            <a:ext cx="10821035" cy="3328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仓库中包含代码信息（code），一个仓库包含一个代码信息，一个代码信息包含于一个仓库。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仓库中可以进行问题交流（issues），一个仓库可以发出一个问题交流请求，一个问题交流请求属于一个仓库。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仓库可以发出拉取请求（pull requests），一个仓库可以发出一个拉取请求，一个拉取请求只能由一个仓库发出。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仓库与主题（topic)或集合（collections）相符合，一个仓库可以属于多个主题或集合，一个主题或集合可以包含多个仓库或集合。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仓库可以有发行版（releases）和发行包（packages），一个仓库可以发行多个发行版本或发行包，一个发行版本或发行包只属于一个仓库。</a:t>
            </a:r>
            <a:endParaRPr 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1095" y="223547"/>
            <a:ext cx="426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一、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sym typeface="+mn-ea"/>
              </a:rPr>
              <a:t>需求分析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009650"/>
            <a:ext cx="9436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3.1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用户和仓库的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关系系统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——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  <a:sym typeface="+mn-ea"/>
              </a:rPr>
              <a:t>数据分析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095" y="414925"/>
            <a:ext cx="324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095" y="162925"/>
            <a:ext cx="252000" cy="252000"/>
          </a:xfrm>
          <a:prstGeom prst="rect">
            <a:avLst/>
          </a:prstGeom>
          <a:solidFill>
            <a:srgbClr val="324273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27735" y="2668905"/>
            <a:ext cx="109175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热点仓库（popular_repositories）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属性有：仓库拥有者（owner）、仓库名称（name）、编程语言（language）、日期范围（date range）（可选日推荐、周推荐、月推荐）。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热门开发者（popular_users）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属性有：用户账号名（account name）、日期范围（date range）（可选日推荐、周推荐、月推荐）。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75" y="2073275"/>
            <a:ext cx="11059795" cy="45878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" name="圆角矩形 108"/>
          <p:cNvSpPr/>
          <p:nvPr/>
        </p:nvSpPr>
        <p:spPr>
          <a:xfrm>
            <a:off x="789305" y="1776095"/>
            <a:ext cx="11086465" cy="549275"/>
          </a:xfrm>
          <a:prstGeom prst="roundRect">
            <a:avLst>
              <a:gd name="adj" fmla="val 0"/>
            </a:avLst>
          </a:prstGeom>
          <a:solidFill>
            <a:srgbClr val="035390"/>
          </a:solidFill>
          <a:effectLst/>
        </p:spPr>
        <p:txBody>
          <a:bodyPr rtlCol="0" anchor="ctr"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用户和仓库的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关系系统的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TABLE_BEAUTIFY" val="smartTable{993cb606-0a39-4c3e-b59e-68a98ee9a704}"/>
  <p:tag name="TABLE_ENDDRAG_ORIGIN_RECT" val="502*141"/>
  <p:tag name="TABLE_ENDDRAG_RECT" val="244*227*502*141"/>
</p:tagLst>
</file>

<file path=ppt/tags/tag85.xml><?xml version="1.0" encoding="utf-8"?>
<p:tagLst xmlns:p="http://schemas.openxmlformats.org/presentationml/2006/main">
  <p:tag name="KSO_WM_UNIT_TABLE_BEAUTIFY" val="smartTable{b7bc3541-08f5-42f0-8896-0b38be9dbdd0}"/>
  <p:tag name="TABLE_ENDDRAG_ORIGIN_RECT" val="502*114"/>
  <p:tag name="TABLE_ENDDRAG_RECT" val="69*383*502*11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TABLE_BEAUTIFY" val="smartTable{f9883082-b413-4be4-9ad1-fde286350c28}"/>
  <p:tag name="TABLE_ENDDRAG_ORIGIN_RECT" val="699*391"/>
  <p:tag name="TABLE_ENDDRAG_RECT" val="85*141*699*39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ctr">
          <a:lnSpc>
            <a:spcPct val="150000"/>
          </a:lnSpc>
          <a:defRPr lang="en-US" altLang="zh-CN" sz="2800" b="1" dirty="0">
            <a:latin typeface="+mn-ea"/>
            <a:sym typeface="+mn-ea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lang="zh-CN" altLang="en-US" sz="2000" kern="0">
            <a:solidFill>
              <a:schemeClr val="tx1"/>
            </a:solidFill>
            <a:uFillTx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10607</Words>
  <Application>WPS 演示</Application>
  <PresentationFormat>宽屏</PresentationFormat>
  <Paragraphs>748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微软雅黑</vt:lpstr>
      <vt:lpstr>Wingdings</vt:lpstr>
      <vt:lpstr>华文行楷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比尔</cp:lastModifiedBy>
  <cp:revision>246</cp:revision>
  <dcterms:created xsi:type="dcterms:W3CDTF">2019-06-19T02:08:00Z</dcterms:created>
  <dcterms:modified xsi:type="dcterms:W3CDTF">2021-10-24T13:34:56Z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4245B08AC1DE48A7BD71C502DFB02E66</vt:lpwstr>
  </property>
</Properties>
</file>