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80233"/>
  </p:normalViewPr>
  <p:slideViewPr>
    <p:cSldViewPr snapToGrid="0" snapToObjects="1">
      <p:cViewPr varScale="1">
        <p:scale>
          <a:sx n="121" d="100"/>
          <a:sy n="121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ogan/Documents/GitHub/CS491-BoxOffice/Data_Repor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Movie Earnings vs Number of Tweets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Data!$P$1</c:f>
              <c:strCache>
                <c:ptCount val="1"/>
                <c:pt idx="0">
                  <c:v>Movie Earnings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Data!$B$2:$B$16</c:f>
              <c:numCache>
                <c:formatCode>General</c:formatCode>
                <c:ptCount val="15"/>
                <c:pt idx="0">
                  <c:v>146890</c:v>
                </c:pt>
                <c:pt idx="1">
                  <c:v>167830</c:v>
                </c:pt>
                <c:pt idx="2">
                  <c:v>206457</c:v>
                </c:pt>
                <c:pt idx="3">
                  <c:v>116943</c:v>
                </c:pt>
                <c:pt idx="4">
                  <c:v>120761</c:v>
                </c:pt>
                <c:pt idx="5">
                  <c:v>186840</c:v>
                </c:pt>
                <c:pt idx="6">
                  <c:v>112422</c:v>
                </c:pt>
                <c:pt idx="7">
                  <c:v>71614</c:v>
                </c:pt>
                <c:pt idx="8">
                  <c:v>124383</c:v>
                </c:pt>
                <c:pt idx="9">
                  <c:v>62388</c:v>
                </c:pt>
                <c:pt idx="10">
                  <c:v>32987</c:v>
                </c:pt>
                <c:pt idx="11">
                  <c:v>22801</c:v>
                </c:pt>
                <c:pt idx="12">
                  <c:v>10241</c:v>
                </c:pt>
                <c:pt idx="13">
                  <c:v>7365</c:v>
                </c:pt>
                <c:pt idx="14">
                  <c:v>6212</c:v>
                </c:pt>
              </c:numCache>
            </c:numRef>
          </c:xVal>
          <c:yVal>
            <c:numRef>
              <c:f>Data!$P$2:$P$16</c:f>
              <c:numCache>
                <c:formatCode>"$"#,##0.00</c:formatCode>
                <c:ptCount val="15"/>
                <c:pt idx="0">
                  <c:v>176040665</c:v>
                </c:pt>
                <c:pt idx="1">
                  <c:v>679797522</c:v>
                </c:pt>
                <c:pt idx="2">
                  <c:v>412563408</c:v>
                </c:pt>
                <c:pt idx="3">
                  <c:v>620174750</c:v>
                </c:pt>
                <c:pt idx="4">
                  <c:v>190068280</c:v>
                </c:pt>
                <c:pt idx="5">
                  <c:v>229024295</c:v>
                </c:pt>
                <c:pt idx="6">
                  <c:v>504014165</c:v>
                </c:pt>
                <c:pt idx="7">
                  <c:v>92054159</c:v>
                </c:pt>
                <c:pt idx="8">
                  <c:v>315058289</c:v>
                </c:pt>
                <c:pt idx="9">
                  <c:v>389813101</c:v>
                </c:pt>
                <c:pt idx="10">
                  <c:v>175750384</c:v>
                </c:pt>
                <c:pt idx="11">
                  <c:v>146880162</c:v>
                </c:pt>
                <c:pt idx="12">
                  <c:v>63780344</c:v>
                </c:pt>
                <c:pt idx="13">
                  <c:v>58060186</c:v>
                </c:pt>
                <c:pt idx="14">
                  <c:v>39175066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F39-4A4C-A14F-D125E6FC8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0792239"/>
        <c:axId val="780790639"/>
      </c:scatterChart>
      <c:valAx>
        <c:axId val="7807922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790639"/>
        <c:crosses val="autoZero"/>
        <c:crossBetween val="midCat"/>
      </c:valAx>
      <c:valAx>
        <c:axId val="780790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7922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Rotten Tomatoes vs Number of Tweets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Data!$N$1</c:f>
              <c:strCache>
                <c:ptCount val="1"/>
                <c:pt idx="0">
                  <c:v>Rotten Tomatoes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Data!$B$2:$B$16</c:f>
              <c:numCache>
                <c:formatCode>General</c:formatCode>
                <c:ptCount val="15"/>
                <c:pt idx="0">
                  <c:v>146890</c:v>
                </c:pt>
                <c:pt idx="1">
                  <c:v>167830</c:v>
                </c:pt>
                <c:pt idx="2">
                  <c:v>206457</c:v>
                </c:pt>
                <c:pt idx="3">
                  <c:v>116943</c:v>
                </c:pt>
                <c:pt idx="4">
                  <c:v>120761</c:v>
                </c:pt>
                <c:pt idx="5">
                  <c:v>186840</c:v>
                </c:pt>
                <c:pt idx="6">
                  <c:v>112422</c:v>
                </c:pt>
                <c:pt idx="7">
                  <c:v>71614</c:v>
                </c:pt>
                <c:pt idx="8">
                  <c:v>124383</c:v>
                </c:pt>
                <c:pt idx="9">
                  <c:v>62388</c:v>
                </c:pt>
                <c:pt idx="10">
                  <c:v>32987</c:v>
                </c:pt>
                <c:pt idx="11">
                  <c:v>22801</c:v>
                </c:pt>
                <c:pt idx="12">
                  <c:v>10241</c:v>
                </c:pt>
                <c:pt idx="13">
                  <c:v>7365</c:v>
                </c:pt>
                <c:pt idx="14">
                  <c:v>6212</c:v>
                </c:pt>
              </c:numCache>
            </c:numRef>
          </c:xVal>
          <c:yVal>
            <c:numRef>
              <c:f>Data!$N$2:$N$16</c:f>
              <c:numCache>
                <c:formatCode>0%</c:formatCode>
                <c:ptCount val="15"/>
                <c:pt idx="0">
                  <c:v>0.99</c:v>
                </c:pt>
                <c:pt idx="1">
                  <c:v>0.97</c:v>
                </c:pt>
                <c:pt idx="2">
                  <c:v>0.92</c:v>
                </c:pt>
                <c:pt idx="3">
                  <c:v>0.91</c:v>
                </c:pt>
                <c:pt idx="4">
                  <c:v>0.92</c:v>
                </c:pt>
                <c:pt idx="5">
                  <c:v>0.4</c:v>
                </c:pt>
                <c:pt idx="6">
                  <c:v>0.71</c:v>
                </c:pt>
                <c:pt idx="7">
                  <c:v>0.87</c:v>
                </c:pt>
                <c:pt idx="8">
                  <c:v>0.92</c:v>
                </c:pt>
                <c:pt idx="9">
                  <c:v>0.83</c:v>
                </c:pt>
                <c:pt idx="10">
                  <c:v>0.9</c:v>
                </c:pt>
                <c:pt idx="11">
                  <c:v>0.93</c:v>
                </c:pt>
                <c:pt idx="12">
                  <c:v>0.92</c:v>
                </c:pt>
                <c:pt idx="13">
                  <c:v>0.18</c:v>
                </c:pt>
                <c:pt idx="14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1C-6B44-B763-0B07B34979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075712"/>
        <c:axId val="403382960"/>
      </c:scatterChart>
      <c:valAx>
        <c:axId val="403075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382960"/>
        <c:crosses val="autoZero"/>
        <c:crossBetween val="midCat"/>
      </c:valAx>
      <c:valAx>
        <c:axId val="40338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075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IMDB vs Number of Tweets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Data!$M$1</c:f>
              <c:strCache>
                <c:ptCount val="1"/>
                <c:pt idx="0">
                  <c:v>IMDB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Data!$B$2:$B$16</c:f>
              <c:numCache>
                <c:formatCode>General</c:formatCode>
                <c:ptCount val="15"/>
                <c:pt idx="0">
                  <c:v>146890</c:v>
                </c:pt>
                <c:pt idx="1">
                  <c:v>167830</c:v>
                </c:pt>
                <c:pt idx="2">
                  <c:v>206457</c:v>
                </c:pt>
                <c:pt idx="3">
                  <c:v>116943</c:v>
                </c:pt>
                <c:pt idx="4">
                  <c:v>120761</c:v>
                </c:pt>
                <c:pt idx="5">
                  <c:v>186840</c:v>
                </c:pt>
                <c:pt idx="6">
                  <c:v>112422</c:v>
                </c:pt>
                <c:pt idx="7">
                  <c:v>71614</c:v>
                </c:pt>
                <c:pt idx="8">
                  <c:v>124383</c:v>
                </c:pt>
                <c:pt idx="9">
                  <c:v>62388</c:v>
                </c:pt>
                <c:pt idx="10">
                  <c:v>32987</c:v>
                </c:pt>
                <c:pt idx="11">
                  <c:v>22801</c:v>
                </c:pt>
                <c:pt idx="12">
                  <c:v>10241</c:v>
                </c:pt>
                <c:pt idx="13">
                  <c:v>7365</c:v>
                </c:pt>
                <c:pt idx="14">
                  <c:v>6212</c:v>
                </c:pt>
              </c:numCache>
            </c:numRef>
          </c:xVal>
          <c:yVal>
            <c:numRef>
              <c:f>Data!$M$2:$M$16</c:f>
              <c:numCache>
                <c:formatCode>0%</c:formatCode>
                <c:ptCount val="15"/>
                <c:pt idx="0">
                  <c:v>0.77</c:v>
                </c:pt>
                <c:pt idx="1">
                  <c:v>0.77</c:v>
                </c:pt>
                <c:pt idx="2">
                  <c:v>0.75</c:v>
                </c:pt>
                <c:pt idx="3">
                  <c:v>0.74</c:v>
                </c:pt>
                <c:pt idx="4">
                  <c:v>0.8</c:v>
                </c:pt>
                <c:pt idx="5">
                  <c:v>0.67</c:v>
                </c:pt>
                <c:pt idx="6">
                  <c:v>0.72</c:v>
                </c:pt>
                <c:pt idx="7">
                  <c:v>0.81</c:v>
                </c:pt>
                <c:pt idx="8">
                  <c:v>0.79</c:v>
                </c:pt>
                <c:pt idx="9">
                  <c:v>0.77</c:v>
                </c:pt>
                <c:pt idx="10">
                  <c:v>0.73</c:v>
                </c:pt>
                <c:pt idx="11">
                  <c:v>0.75</c:v>
                </c:pt>
                <c:pt idx="12">
                  <c:v>0.75</c:v>
                </c:pt>
                <c:pt idx="13">
                  <c:v>0.56000000000000005</c:v>
                </c:pt>
                <c:pt idx="14">
                  <c:v>0.68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651-C54A-B0D6-9724C4EC2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9148320"/>
        <c:axId val="389150016"/>
      </c:scatterChart>
      <c:valAx>
        <c:axId val="389148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150016"/>
        <c:crosses val="autoZero"/>
        <c:crossBetween val="midCat"/>
      </c:valAx>
      <c:valAx>
        <c:axId val="38915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1483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Rotten Tomatoes vs </a:t>
            </a:r>
            <a:r>
              <a:rPr lang="en-US" sz="1400" b="0" i="0" u="none" strike="noStrike" baseline="0">
                <a:effectLst/>
              </a:rPr>
              <a:t>Number of Tweets</a:t>
            </a:r>
            <a:r>
              <a:rPr lang="en-US" sz="1400" b="0" i="0" u="none" strike="noStrike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Data!$N$1</c:f>
              <c:strCache>
                <c:ptCount val="1"/>
                <c:pt idx="0">
                  <c:v>Rotten Tomatoes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Data!$B$2:$B$16</c:f>
              <c:numCache>
                <c:formatCode>General</c:formatCode>
                <c:ptCount val="15"/>
                <c:pt idx="0">
                  <c:v>146890</c:v>
                </c:pt>
                <c:pt idx="1">
                  <c:v>167830</c:v>
                </c:pt>
                <c:pt idx="2">
                  <c:v>206457</c:v>
                </c:pt>
                <c:pt idx="3">
                  <c:v>116943</c:v>
                </c:pt>
                <c:pt idx="4">
                  <c:v>120761</c:v>
                </c:pt>
                <c:pt idx="5">
                  <c:v>186840</c:v>
                </c:pt>
                <c:pt idx="6">
                  <c:v>112422</c:v>
                </c:pt>
                <c:pt idx="7">
                  <c:v>71614</c:v>
                </c:pt>
                <c:pt idx="8">
                  <c:v>124383</c:v>
                </c:pt>
                <c:pt idx="9">
                  <c:v>62388</c:v>
                </c:pt>
                <c:pt idx="10">
                  <c:v>32987</c:v>
                </c:pt>
                <c:pt idx="11">
                  <c:v>22801</c:v>
                </c:pt>
                <c:pt idx="12">
                  <c:v>10241</c:v>
                </c:pt>
                <c:pt idx="13">
                  <c:v>7365</c:v>
                </c:pt>
                <c:pt idx="14">
                  <c:v>6212</c:v>
                </c:pt>
              </c:numCache>
            </c:numRef>
          </c:xVal>
          <c:yVal>
            <c:numRef>
              <c:f>Data!$N$2:$N$16</c:f>
              <c:numCache>
                <c:formatCode>0%</c:formatCode>
                <c:ptCount val="15"/>
                <c:pt idx="0">
                  <c:v>0.99</c:v>
                </c:pt>
                <c:pt idx="1">
                  <c:v>0.97</c:v>
                </c:pt>
                <c:pt idx="2">
                  <c:v>0.92</c:v>
                </c:pt>
                <c:pt idx="3">
                  <c:v>0.91</c:v>
                </c:pt>
                <c:pt idx="4">
                  <c:v>0.92</c:v>
                </c:pt>
                <c:pt idx="5">
                  <c:v>0.4</c:v>
                </c:pt>
                <c:pt idx="6">
                  <c:v>0.71</c:v>
                </c:pt>
                <c:pt idx="7">
                  <c:v>0.87</c:v>
                </c:pt>
                <c:pt idx="8">
                  <c:v>0.92</c:v>
                </c:pt>
                <c:pt idx="9">
                  <c:v>0.83</c:v>
                </c:pt>
                <c:pt idx="10">
                  <c:v>0.9</c:v>
                </c:pt>
                <c:pt idx="11">
                  <c:v>0.93</c:v>
                </c:pt>
                <c:pt idx="12">
                  <c:v>0.92</c:v>
                </c:pt>
                <c:pt idx="13">
                  <c:v>0.18</c:v>
                </c:pt>
                <c:pt idx="14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B2C-274D-B410-BB87F201C8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075712"/>
        <c:axId val="403382960"/>
      </c:scatterChart>
      <c:valAx>
        <c:axId val="403075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382960"/>
        <c:crosses val="autoZero"/>
        <c:crossBetween val="midCat"/>
      </c:valAx>
      <c:valAx>
        <c:axId val="40338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075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Movie Earnings vs Positive Tweets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Data!$P$1</c:f>
              <c:strCache>
                <c:ptCount val="1"/>
                <c:pt idx="0">
                  <c:v>Movie Earnings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Data!$G$2:$G$16</c:f>
              <c:numCache>
                <c:formatCode>General</c:formatCode>
                <c:ptCount val="15"/>
                <c:pt idx="0">
                  <c:v>60232</c:v>
                </c:pt>
                <c:pt idx="1">
                  <c:v>58112</c:v>
                </c:pt>
                <c:pt idx="2">
                  <c:v>67037</c:v>
                </c:pt>
                <c:pt idx="3">
                  <c:v>48126</c:v>
                </c:pt>
                <c:pt idx="4">
                  <c:v>38070</c:v>
                </c:pt>
                <c:pt idx="5">
                  <c:v>59583</c:v>
                </c:pt>
                <c:pt idx="6">
                  <c:v>44821</c:v>
                </c:pt>
                <c:pt idx="7">
                  <c:v>23968</c:v>
                </c:pt>
                <c:pt idx="8">
                  <c:v>30982</c:v>
                </c:pt>
                <c:pt idx="9">
                  <c:v>22707</c:v>
                </c:pt>
                <c:pt idx="10">
                  <c:v>12572</c:v>
                </c:pt>
                <c:pt idx="11">
                  <c:v>8751</c:v>
                </c:pt>
                <c:pt idx="12">
                  <c:v>4600</c:v>
                </c:pt>
                <c:pt idx="13">
                  <c:v>2385</c:v>
                </c:pt>
                <c:pt idx="14">
                  <c:v>2275</c:v>
                </c:pt>
              </c:numCache>
            </c:numRef>
          </c:xVal>
          <c:yVal>
            <c:numRef>
              <c:f>Data!$P$2:$P$16</c:f>
              <c:numCache>
                <c:formatCode>"$"#,##0.00</c:formatCode>
                <c:ptCount val="15"/>
                <c:pt idx="0">
                  <c:v>176040665</c:v>
                </c:pt>
                <c:pt idx="1">
                  <c:v>679797522</c:v>
                </c:pt>
                <c:pt idx="2">
                  <c:v>412563408</c:v>
                </c:pt>
                <c:pt idx="3">
                  <c:v>620174750</c:v>
                </c:pt>
                <c:pt idx="4">
                  <c:v>190068280</c:v>
                </c:pt>
                <c:pt idx="5">
                  <c:v>229024295</c:v>
                </c:pt>
                <c:pt idx="6">
                  <c:v>504014165</c:v>
                </c:pt>
                <c:pt idx="7">
                  <c:v>92054159</c:v>
                </c:pt>
                <c:pt idx="8">
                  <c:v>315058289</c:v>
                </c:pt>
                <c:pt idx="9">
                  <c:v>389813101</c:v>
                </c:pt>
                <c:pt idx="10">
                  <c:v>175750384</c:v>
                </c:pt>
                <c:pt idx="11">
                  <c:v>146880162</c:v>
                </c:pt>
                <c:pt idx="12">
                  <c:v>63780344</c:v>
                </c:pt>
                <c:pt idx="13">
                  <c:v>58060186</c:v>
                </c:pt>
                <c:pt idx="14">
                  <c:v>39175066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795-2243-A486-466EABBE7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0875567"/>
        <c:axId val="866162239"/>
      </c:scatterChart>
      <c:valAx>
        <c:axId val="810875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162239"/>
        <c:crosses val="autoZero"/>
        <c:crossBetween val="midCat"/>
      </c:valAx>
      <c:valAx>
        <c:axId val="866162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8755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Rotten Tomatoes vs Positive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Data!$N$1</c:f>
              <c:strCache>
                <c:ptCount val="1"/>
                <c:pt idx="0">
                  <c:v>Rotten Tomatoes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xVal>
            <c:numRef>
              <c:f>Data!$G$2:$G$16</c:f>
              <c:numCache>
                <c:formatCode>General</c:formatCode>
                <c:ptCount val="15"/>
                <c:pt idx="0">
                  <c:v>60232</c:v>
                </c:pt>
                <c:pt idx="1">
                  <c:v>58112</c:v>
                </c:pt>
                <c:pt idx="2">
                  <c:v>67037</c:v>
                </c:pt>
                <c:pt idx="3">
                  <c:v>48126</c:v>
                </c:pt>
                <c:pt idx="4">
                  <c:v>38070</c:v>
                </c:pt>
                <c:pt idx="5">
                  <c:v>59583</c:v>
                </c:pt>
                <c:pt idx="6">
                  <c:v>44821</c:v>
                </c:pt>
                <c:pt idx="7">
                  <c:v>23968</c:v>
                </c:pt>
                <c:pt idx="8">
                  <c:v>30982</c:v>
                </c:pt>
                <c:pt idx="9">
                  <c:v>22707</c:v>
                </c:pt>
                <c:pt idx="10">
                  <c:v>12572</c:v>
                </c:pt>
                <c:pt idx="11">
                  <c:v>8751</c:v>
                </c:pt>
                <c:pt idx="12">
                  <c:v>4600</c:v>
                </c:pt>
                <c:pt idx="13">
                  <c:v>2385</c:v>
                </c:pt>
                <c:pt idx="14">
                  <c:v>2275</c:v>
                </c:pt>
              </c:numCache>
            </c:numRef>
          </c:xVal>
          <c:yVal>
            <c:numRef>
              <c:f>Data!$N$2:$N$16</c:f>
              <c:numCache>
                <c:formatCode>0%</c:formatCode>
                <c:ptCount val="15"/>
                <c:pt idx="0">
                  <c:v>0.99</c:v>
                </c:pt>
                <c:pt idx="1">
                  <c:v>0.97</c:v>
                </c:pt>
                <c:pt idx="2">
                  <c:v>0.92</c:v>
                </c:pt>
                <c:pt idx="3">
                  <c:v>0.91</c:v>
                </c:pt>
                <c:pt idx="4">
                  <c:v>0.92</c:v>
                </c:pt>
                <c:pt idx="5">
                  <c:v>0.4</c:v>
                </c:pt>
                <c:pt idx="6">
                  <c:v>0.71</c:v>
                </c:pt>
                <c:pt idx="7">
                  <c:v>0.87</c:v>
                </c:pt>
                <c:pt idx="8">
                  <c:v>0.92</c:v>
                </c:pt>
                <c:pt idx="9">
                  <c:v>0.83</c:v>
                </c:pt>
                <c:pt idx="10">
                  <c:v>0.9</c:v>
                </c:pt>
                <c:pt idx="11">
                  <c:v>0.93</c:v>
                </c:pt>
                <c:pt idx="12">
                  <c:v>0.92</c:v>
                </c:pt>
                <c:pt idx="13">
                  <c:v>0.18</c:v>
                </c:pt>
                <c:pt idx="14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7F7-F14B-AF77-9FB64DA1FA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6966704"/>
        <c:axId val="386968400"/>
      </c:scatterChart>
      <c:valAx>
        <c:axId val="38696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68400"/>
        <c:crosses val="autoZero"/>
        <c:crossBetween val="midCat"/>
      </c:valAx>
      <c:valAx>
        <c:axId val="38696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66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2E11D-AA62-1A48-B42E-F452D285CE0B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187A9-6396-CD48-B221-E339CDB4E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8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nycdatascience.com</a:t>
            </a:r>
            <a:r>
              <a:rPr lang="en-US" dirty="0"/>
              <a:t>/blog/student-works/web-scraping/movie-rating-prediction/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187A9-6396-CD48-B221-E339CDB4ED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4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3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33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6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9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3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8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9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4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99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597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954E-1153-7143-BF3E-07BE8F449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Box Office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D2CFE-CFAD-1543-A616-71431C1E3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Logan Skinner, Shawn Mitchell, Colt Wrobel</a:t>
            </a:r>
          </a:p>
        </p:txBody>
      </p:sp>
    </p:spTree>
    <p:extLst>
      <p:ext uri="{BB962C8B-B14F-4D97-AF65-F5344CB8AC3E}">
        <p14:creationId xmlns:p14="http://schemas.microsoft.com/office/powerpoint/2010/main" val="553967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4EE0-9626-294D-9E7A-C6013D6F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E3A04-6972-0142-9295-7554F45E0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What about analyzing data from older movies?</a:t>
            </a:r>
          </a:p>
          <a:p>
            <a:r>
              <a:rPr lang="en-US" sz="2400" dirty="0"/>
              <a:t>What makes a movie “successful”?</a:t>
            </a:r>
          </a:p>
          <a:p>
            <a:r>
              <a:rPr lang="en-US" sz="2400" dirty="0"/>
              <a:t>Is sentiment analysis necessary for predicting movie success?</a:t>
            </a:r>
          </a:p>
          <a:p>
            <a:r>
              <a:rPr lang="en-US" sz="2400" dirty="0"/>
              <a:t>How our outlook changed throughout the project</a:t>
            </a:r>
          </a:p>
          <a:p>
            <a:r>
              <a:rPr lang="en-US" sz="2400" dirty="0"/>
              <a:t>Difficult to clean irrelevant tweets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899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1813-B516-9144-98ED-C76EEED4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33315-81E2-CB4E-A7AE-CF130C1B2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Analyzing actor popularity</a:t>
            </a:r>
          </a:p>
          <a:p>
            <a:r>
              <a:rPr lang="en-US" sz="2400" dirty="0"/>
              <a:t>Gathering data from multiple time periods prior to a movies release</a:t>
            </a:r>
          </a:p>
          <a:p>
            <a:r>
              <a:rPr lang="en-US" sz="2400" dirty="0"/>
              <a:t>Analyzing post release movie data</a:t>
            </a:r>
          </a:p>
          <a:p>
            <a:r>
              <a:rPr lang="en-US" sz="2400" dirty="0"/>
              <a:t>Faster twitter scraper</a:t>
            </a:r>
          </a:p>
          <a:p>
            <a:r>
              <a:rPr lang="en-US" sz="2400" dirty="0"/>
              <a:t>Cleaning irrelevant Tweets from gathered data</a:t>
            </a:r>
          </a:p>
        </p:txBody>
      </p:sp>
    </p:spTree>
    <p:extLst>
      <p:ext uri="{BB962C8B-B14F-4D97-AF65-F5344CB8AC3E}">
        <p14:creationId xmlns:p14="http://schemas.microsoft.com/office/powerpoint/2010/main" val="207767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7A6E-E3F6-0049-9037-7E534F3B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DF70-E8A2-CF40-B033-7FF8EDDFF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The number of Tweets provided the most obvious correlation to movie success</a:t>
            </a:r>
          </a:p>
          <a:p>
            <a:r>
              <a:rPr lang="en-US" sz="2400" dirty="0"/>
              <a:t>Sentiment analysis was largely neutral and did not provide any additional insight to potential movie success</a:t>
            </a:r>
          </a:p>
          <a:p>
            <a:r>
              <a:rPr lang="en-US" sz="2400" dirty="0"/>
              <a:t>Likes, Retweets, and Replies provided mostly the same correlation as number of Tweets</a:t>
            </a:r>
          </a:p>
          <a:p>
            <a:r>
              <a:rPr lang="en-US" sz="2400" dirty="0"/>
              <a:t>Rotten Tomatoes ratings has a stronger correlation with Twitter activity than IMDB</a:t>
            </a:r>
          </a:p>
        </p:txBody>
      </p:sp>
    </p:spTree>
    <p:extLst>
      <p:ext uri="{BB962C8B-B14F-4D97-AF65-F5344CB8AC3E}">
        <p14:creationId xmlns:p14="http://schemas.microsoft.com/office/powerpoint/2010/main" val="25097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86E1-73DF-4343-BA62-5E4F82E22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925969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590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91F7-B5A6-D049-97D9-C666C7C1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B65F-1656-D74E-A66C-346656D4E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Introduction to our project</a:t>
            </a:r>
          </a:p>
          <a:p>
            <a:r>
              <a:rPr lang="en-US" sz="2400" dirty="0"/>
              <a:t>Related works</a:t>
            </a:r>
          </a:p>
          <a:p>
            <a:r>
              <a:rPr lang="en-US" sz="2400" dirty="0"/>
              <a:t>Our approach</a:t>
            </a:r>
          </a:p>
          <a:p>
            <a:r>
              <a:rPr lang="en-US" sz="2400" dirty="0"/>
              <a:t>Gathering Data</a:t>
            </a:r>
          </a:p>
          <a:p>
            <a:r>
              <a:rPr lang="en-US" sz="2400" dirty="0"/>
              <a:t>Evaluation</a:t>
            </a:r>
          </a:p>
          <a:p>
            <a:r>
              <a:rPr lang="en-US" sz="2400" dirty="0"/>
              <a:t>Discussion</a:t>
            </a:r>
          </a:p>
          <a:p>
            <a:r>
              <a:rPr lang="en-US" sz="2400" dirty="0"/>
              <a:t>Room for improvement</a:t>
            </a:r>
          </a:p>
          <a:p>
            <a:r>
              <a:rPr lang="en-US" sz="24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2170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6213-4DAE-C743-BCE2-7EBF8C90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DA5C0-9D3B-6542-AECE-02E6569AC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Our goal was to determine if there is a reasonable metric for predicting movie success based on Twitter traffic prior to launch</a:t>
            </a:r>
          </a:p>
          <a:p>
            <a:r>
              <a:rPr lang="en-US" sz="2400" dirty="0"/>
              <a:t>Some common measures of success include IMDB rating, Rotten Tomato rating, total earnings, earnings vs budget</a:t>
            </a:r>
          </a:p>
          <a:p>
            <a:r>
              <a:rPr lang="en-US" sz="2400" dirty="0"/>
              <a:t>Relevant Twitter data includes total number of tweets, retweets, likes, and replies</a:t>
            </a:r>
          </a:p>
          <a:p>
            <a:r>
              <a:rPr lang="en-US" sz="2400" dirty="0"/>
              <a:t>Sentiment analysis used in addition to Twitter data collection to make additional correlations between data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94824-55D9-194B-AFCB-17090A33A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644" y="5380061"/>
            <a:ext cx="1963738" cy="957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B7F43E-0CC1-614E-ACB4-B34F7FE6C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700" y="5175380"/>
            <a:ext cx="1419225" cy="1419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B7300F-6A71-EC4D-AD3E-69B1B640B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562" y="5175380"/>
            <a:ext cx="1366838" cy="136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5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B3F3-226C-FD4F-8BE1-0C8470F2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7558D-789B-504B-836F-944C93459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Chuan</a:t>
            </a:r>
            <a:r>
              <a:rPr lang="en-US" sz="2400" dirty="0"/>
              <a:t> Sun from NYC Data Science Academy performed a similar study by comparing data to IMDB rating score</a:t>
            </a:r>
          </a:p>
          <a:p>
            <a:r>
              <a:rPr lang="en-US" sz="2400" dirty="0"/>
              <a:t>Used data from Facebook including overall movie popularity, director popularity, and top 3 actors/actresses popularity</a:t>
            </a:r>
          </a:p>
          <a:p>
            <a:r>
              <a:rPr lang="en-US" sz="2400" dirty="0"/>
              <a:t>Concluded that Facebook popularity of a director and top 3 actors are strongly related to movie rating</a:t>
            </a:r>
          </a:p>
          <a:p>
            <a:r>
              <a:rPr lang="en-US" sz="2400" dirty="0"/>
              <a:t>Interesting data point he found is that movie duration and rating also have a strong 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4D171-C76D-4742-87F5-79E54F4956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83" b="37408"/>
          <a:stretch/>
        </p:blipFill>
        <p:spPr>
          <a:xfrm>
            <a:off x="7761085" y="5472112"/>
            <a:ext cx="3849722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2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BE0E-FA2B-844F-90D3-305839CA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F06D-07A8-374F-979B-189EE172F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Gathered Twitter data on 15 movies over the past year</a:t>
            </a:r>
          </a:p>
          <a:p>
            <a:r>
              <a:rPr lang="en-US" sz="2400" dirty="0"/>
              <a:t>Data was gathered one week prior to the release of the movie in US theaters</a:t>
            </a:r>
          </a:p>
          <a:p>
            <a:r>
              <a:rPr lang="en-US" sz="2400" dirty="0"/>
              <a:t>Using Twitter data, we analyzed trends related to movie ratings and earnings</a:t>
            </a:r>
          </a:p>
          <a:p>
            <a:r>
              <a:rPr lang="en-US" sz="2400" dirty="0"/>
              <a:t>Sentiment analysis of twitter data provided additional insight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4479B-415B-804B-87EB-7B3C8B52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4257207"/>
            <a:ext cx="3365500" cy="241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401BB9-5FAA-4C4C-8445-E8FEA66DB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663" y="4876770"/>
            <a:ext cx="4322762" cy="982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CF5D88-3BB0-8440-AF9C-B0BFA09EA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051" y="4604076"/>
            <a:ext cx="3559756" cy="17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A341-BE2F-0C40-A860-FB6CDB96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DA15-0ECB-7943-B6DE-AD23C1193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Python Twitter Scraper</a:t>
            </a:r>
          </a:p>
          <a:p>
            <a:r>
              <a:rPr lang="en-US" sz="2400" dirty="0"/>
              <a:t>Stored Tweet text, likes, retweets, and replies to a JSON file for each movie</a:t>
            </a:r>
          </a:p>
          <a:p>
            <a:r>
              <a:rPr lang="en-US" sz="2400" dirty="0"/>
              <a:t>Movies were chosen based on factors like box office performance, academy awards, and budget</a:t>
            </a:r>
          </a:p>
          <a:p>
            <a:r>
              <a:rPr lang="en-US" sz="2400" dirty="0"/>
              <a:t>Goal was to have a variety of movies to see if we could produce outliers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09035-0FE0-974B-AAD5-81ECB511F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4745699"/>
            <a:ext cx="2747796" cy="1690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F8FF42-F495-2849-BF83-FEEB80530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49" y="4467225"/>
            <a:ext cx="2247900" cy="2247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5D89AE-EBA7-0D44-96BC-511EDB9C8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3011" y="5060447"/>
            <a:ext cx="2752894" cy="108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1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8C33-6E0B-F24A-BC7C-E4747DCD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A7009-778A-8345-9314-ED1E4D5D2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Using scatter plots of data, we were able to find correlations between gathered twitter data</a:t>
            </a:r>
          </a:p>
          <a:p>
            <a:r>
              <a:rPr lang="en-US" dirty="0"/>
              <a:t>Prior to sentiment analysis, trends were found between total number of tweets, ratings, and earnings</a:t>
            </a:r>
          </a:p>
          <a:p>
            <a:r>
              <a:rPr lang="en-US" dirty="0"/>
              <a:t>The correlation between Rotten Tomatoes rating and total Tweets was strong than IMDB’s</a:t>
            </a:r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84327F-DA91-EB46-B11B-447167751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21731"/>
              </p:ext>
            </p:extLst>
          </p:nvPr>
        </p:nvGraphicFramePr>
        <p:xfrm>
          <a:off x="581192" y="3289300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BA51CAB-730A-7B4B-8D90-01D2B83A3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023737"/>
              </p:ext>
            </p:extLst>
          </p:nvPr>
        </p:nvGraphicFramePr>
        <p:xfrm>
          <a:off x="6581607" y="3289300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790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417F-8CC5-1E42-830F-3EF2C235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Rotten Tomatoes vs IMDB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D766A-2D18-C141-AE7E-46956E642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/>
              <a:t>Rotten Tomatoes showed a stronger correlation between Tweets and movie ratings than IMDB</a:t>
            </a:r>
          </a:p>
          <a:p>
            <a:r>
              <a:rPr lang="en-US" sz="2000" dirty="0"/>
              <a:t>Attributed to Rotten Tomatoes scoring system and allowing audience reviews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7421262-AC74-E946-ABB1-15D51BBBA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935553"/>
              </p:ext>
            </p:extLst>
          </p:nvPr>
        </p:nvGraphicFramePr>
        <p:xfrm>
          <a:off x="581192" y="3262538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A51CAB-730A-7B4B-8D90-01D2B83A3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009088"/>
              </p:ext>
            </p:extLst>
          </p:nvPr>
        </p:nvGraphicFramePr>
        <p:xfrm>
          <a:off x="6581607" y="3262538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1607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64E4-5E9D-7B4D-955F-20C041FD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7301D-E8AD-B345-8759-9579297AE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Sentiment analysis was overwhelmingly neutral due to Tweets like “In less than 100 hours I'll be watching #</a:t>
            </a:r>
            <a:r>
              <a:rPr lang="en-US" dirty="0" err="1"/>
              <a:t>WonderWoman</a:t>
            </a:r>
            <a:r>
              <a:rPr lang="en-US" dirty="0"/>
              <a:t>” and “And there's a new Planet of the Apes movie coming out, too.”</a:t>
            </a:r>
          </a:p>
          <a:p>
            <a:r>
              <a:rPr lang="en-US" dirty="0"/>
              <a:t>Positive tweet count still provided insight to movie earnings and ratings, though the correlation is no better than total tweet count.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A25DE3-268A-7F47-BAA6-80481197E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043370"/>
              </p:ext>
            </p:extLst>
          </p:nvPr>
        </p:nvGraphicFramePr>
        <p:xfrm>
          <a:off x="581192" y="3398838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D9AB950-1E78-5F41-86A9-E01251050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798805"/>
              </p:ext>
            </p:extLst>
          </p:nvPr>
        </p:nvGraphicFramePr>
        <p:xfrm>
          <a:off x="6581607" y="3398838"/>
          <a:ext cx="5029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987330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{2BA1D205-C180-5640-AC23-96F0A0D16CEC}tf10001123</Template>
  <TotalTime>90</TotalTime>
  <Words>585</Words>
  <Application>Microsoft Macintosh PowerPoint</Application>
  <PresentationFormat>Widescreen</PresentationFormat>
  <Paragraphs>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Gill Sans MT</vt:lpstr>
      <vt:lpstr>Wingdings 2</vt:lpstr>
      <vt:lpstr>Dividend</vt:lpstr>
      <vt:lpstr>Box Office Analysis</vt:lpstr>
      <vt:lpstr>Overview</vt:lpstr>
      <vt:lpstr>Our Project</vt:lpstr>
      <vt:lpstr>Related Work</vt:lpstr>
      <vt:lpstr>Our Approach</vt:lpstr>
      <vt:lpstr>Gathering Data</vt:lpstr>
      <vt:lpstr>Evaluation</vt:lpstr>
      <vt:lpstr>Rotten Tomatoes vs IMDB</vt:lpstr>
      <vt:lpstr>Sentiment Analysis</vt:lpstr>
      <vt:lpstr>Discussion</vt:lpstr>
      <vt:lpstr>Room For Improvement</vt:lpstr>
      <vt:lpstr>Conclusions</vt:lpstr>
      <vt:lpstr>Questions?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Office Analysis</dc:title>
  <dc:creator>Skinner, Logan A</dc:creator>
  <cp:lastModifiedBy>Skinner, Logan A</cp:lastModifiedBy>
  <cp:revision>34</cp:revision>
  <dcterms:created xsi:type="dcterms:W3CDTF">2018-04-22T19:35:19Z</dcterms:created>
  <dcterms:modified xsi:type="dcterms:W3CDTF">2018-04-24T03:05:58Z</dcterms:modified>
</cp:coreProperties>
</file>