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>
        <p:scale>
          <a:sx n="71" d="100"/>
          <a:sy n="71" d="100"/>
        </p:scale>
        <p:origin x="2323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943921"/>
              </p:ext>
            </p:extLst>
          </p:nvPr>
        </p:nvGraphicFramePr>
        <p:xfrm>
          <a:off x="541338" y="5113338"/>
          <a:ext cx="5434012" cy="260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83860" imgH="2632489" progId="Word.Document.8">
                  <p:embed/>
                </p:oleObj>
              </mc:Choice>
              <mc:Fallback>
                <p:oleObj name="Document" r:id="rId2" imgW="5483860" imgH="263248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5113338"/>
                        <a:ext cx="5434012" cy="260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V(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{Oregon, Alaska, Texas, Hawaii, Vermont, </a:t>
            </a:r>
            <a:r>
              <a:rPr lang="en-US" altLang="en-US" sz="1200" dirty="0" err="1"/>
              <a:t>NewYork</a:t>
            </a:r>
            <a:r>
              <a:rPr lang="en-US" altLang="en-US" sz="1200" dirty="0"/>
              <a:t>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E(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5" name="Rectangle 8">
            <a:extLst>
              <a:ext uri="{FF2B5EF4-FFF2-40B4-BE49-F238E27FC236}">
                <a16:creationId xmlns:a16="http://schemas.microsoft.com/office/drawing/2014/main" id="{23AE5A62-58FC-45BC-8E66-2A3E942B3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29000"/>
            <a:ext cx="5791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1.  Draw the StateGraph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4A5367E-F0BC-CEE1-6500-A1730B815AA3}"/>
              </a:ext>
            </a:extLst>
          </p:cNvPr>
          <p:cNvSpPr/>
          <p:nvPr/>
        </p:nvSpPr>
        <p:spPr bwMode="auto">
          <a:xfrm>
            <a:off x="4640620" y="2708275"/>
            <a:ext cx="609600" cy="533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519104-F8AF-2E1E-3D9C-177F4EEB82F7}"/>
              </a:ext>
            </a:extLst>
          </p:cNvPr>
          <p:cNvSpPr/>
          <p:nvPr/>
        </p:nvSpPr>
        <p:spPr bwMode="auto">
          <a:xfrm>
            <a:off x="3444266" y="2400971"/>
            <a:ext cx="609600" cy="533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0549015-0566-6593-0F3C-86BCCF4B5454}"/>
              </a:ext>
            </a:extLst>
          </p:cNvPr>
          <p:cNvSpPr/>
          <p:nvPr/>
        </p:nvSpPr>
        <p:spPr bwMode="auto">
          <a:xfrm>
            <a:off x="1773916" y="3785212"/>
            <a:ext cx="609600" cy="533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077BD1-9123-BEBD-9979-64C1F88479CD}"/>
              </a:ext>
            </a:extLst>
          </p:cNvPr>
          <p:cNvSpPr/>
          <p:nvPr/>
        </p:nvSpPr>
        <p:spPr bwMode="auto">
          <a:xfrm>
            <a:off x="2231463" y="2895600"/>
            <a:ext cx="609600" cy="533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F2721E-0471-E409-459E-0C2EE163DA48}"/>
              </a:ext>
            </a:extLst>
          </p:cNvPr>
          <p:cNvSpPr/>
          <p:nvPr/>
        </p:nvSpPr>
        <p:spPr bwMode="auto">
          <a:xfrm>
            <a:off x="679906" y="2665458"/>
            <a:ext cx="609600" cy="533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7AFF37-8B2B-A754-7201-2A897D7AC3DD}"/>
              </a:ext>
            </a:extLst>
          </p:cNvPr>
          <p:cNvSpPr/>
          <p:nvPr/>
        </p:nvSpPr>
        <p:spPr bwMode="auto">
          <a:xfrm>
            <a:off x="2895427" y="3545299"/>
            <a:ext cx="609600" cy="533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CA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80950C-E1EB-2EFB-8E42-6728F63217E6}"/>
              </a:ext>
            </a:extLst>
          </p:cNvPr>
          <p:cNvSpPr/>
          <p:nvPr/>
        </p:nvSpPr>
        <p:spPr bwMode="auto">
          <a:xfrm>
            <a:off x="3098027" y="4522515"/>
            <a:ext cx="609600" cy="533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VT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73" name="Straight Arrow Connector 2072">
            <a:extLst>
              <a:ext uri="{FF2B5EF4-FFF2-40B4-BE49-F238E27FC236}">
                <a16:creationId xmlns:a16="http://schemas.microsoft.com/office/drawing/2014/main" id="{02DC6056-27C0-A8E0-71AA-945756812B93}"/>
              </a:ext>
            </a:extLst>
          </p:cNvPr>
          <p:cNvCxnSpPr>
            <a:stCxn id="3" idx="6"/>
            <a:endCxn id="2" idx="2"/>
          </p:cNvCxnSpPr>
          <p:nvPr/>
        </p:nvCxnSpPr>
        <p:spPr bwMode="auto">
          <a:xfrm>
            <a:off x="4053866" y="2667671"/>
            <a:ext cx="586754" cy="307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75" name="Straight Arrow Connector 2074">
            <a:extLst>
              <a:ext uri="{FF2B5EF4-FFF2-40B4-BE49-F238E27FC236}">
                <a16:creationId xmlns:a16="http://schemas.microsoft.com/office/drawing/2014/main" id="{120796A1-0897-4E06-0253-95394F1718FE}"/>
              </a:ext>
            </a:extLst>
          </p:cNvPr>
          <p:cNvCxnSpPr>
            <a:stCxn id="5" idx="7"/>
            <a:endCxn id="3" idx="2"/>
          </p:cNvCxnSpPr>
          <p:nvPr/>
        </p:nvCxnSpPr>
        <p:spPr bwMode="auto">
          <a:xfrm flipV="1">
            <a:off x="2751789" y="2667671"/>
            <a:ext cx="692477" cy="3060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79" name="Straight Arrow Connector 2078">
            <a:extLst>
              <a:ext uri="{FF2B5EF4-FFF2-40B4-BE49-F238E27FC236}">
                <a16:creationId xmlns:a16="http://schemas.microsoft.com/office/drawing/2014/main" id="{E2346ADF-88B9-B723-1201-370342DE689F}"/>
              </a:ext>
            </a:extLst>
          </p:cNvPr>
          <p:cNvCxnSpPr>
            <a:stCxn id="5" idx="5"/>
            <a:endCxn id="7" idx="1"/>
          </p:cNvCxnSpPr>
          <p:nvPr/>
        </p:nvCxnSpPr>
        <p:spPr bwMode="auto">
          <a:xfrm>
            <a:off x="2751789" y="3350885"/>
            <a:ext cx="232912" cy="2725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81" name="Straight Arrow Connector 2080">
            <a:extLst>
              <a:ext uri="{FF2B5EF4-FFF2-40B4-BE49-F238E27FC236}">
                <a16:creationId xmlns:a16="http://schemas.microsoft.com/office/drawing/2014/main" id="{6B808B88-C0C4-2FCC-CD08-FF39F33A7308}"/>
              </a:ext>
            </a:extLst>
          </p:cNvPr>
          <p:cNvCxnSpPr>
            <a:stCxn id="5" idx="3"/>
            <a:endCxn id="4" idx="0"/>
          </p:cNvCxnSpPr>
          <p:nvPr/>
        </p:nvCxnSpPr>
        <p:spPr bwMode="auto">
          <a:xfrm flipH="1">
            <a:off x="2078716" y="3350885"/>
            <a:ext cx="242021" cy="4343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83" name="Straight Arrow Connector 2082">
            <a:extLst>
              <a:ext uri="{FF2B5EF4-FFF2-40B4-BE49-F238E27FC236}">
                <a16:creationId xmlns:a16="http://schemas.microsoft.com/office/drawing/2014/main" id="{C4303D76-77A7-981E-FA0A-A54CAD3D0A03}"/>
              </a:ext>
            </a:extLst>
          </p:cNvPr>
          <p:cNvCxnSpPr>
            <a:stCxn id="4" idx="7"/>
            <a:endCxn id="5" idx="4"/>
          </p:cNvCxnSpPr>
          <p:nvPr/>
        </p:nvCxnSpPr>
        <p:spPr bwMode="auto">
          <a:xfrm flipV="1">
            <a:off x="2294242" y="3429000"/>
            <a:ext cx="242021" cy="4343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85" name="Straight Arrow Connector 2084">
            <a:extLst>
              <a:ext uri="{FF2B5EF4-FFF2-40B4-BE49-F238E27FC236}">
                <a16:creationId xmlns:a16="http://schemas.microsoft.com/office/drawing/2014/main" id="{5F160073-E9BA-8AC4-A775-1316F1B85F5F}"/>
              </a:ext>
            </a:extLst>
          </p:cNvPr>
          <p:cNvCxnSpPr>
            <a:stCxn id="4" idx="5"/>
            <a:endCxn id="8" idx="2"/>
          </p:cNvCxnSpPr>
          <p:nvPr/>
        </p:nvCxnSpPr>
        <p:spPr bwMode="auto">
          <a:xfrm>
            <a:off x="2294242" y="4240497"/>
            <a:ext cx="803785" cy="5487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87" name="Straight Arrow Connector 2086">
            <a:extLst>
              <a:ext uri="{FF2B5EF4-FFF2-40B4-BE49-F238E27FC236}">
                <a16:creationId xmlns:a16="http://schemas.microsoft.com/office/drawing/2014/main" id="{F0F4EB62-B7E4-9F0A-A5A9-F43C3801BB1C}"/>
              </a:ext>
            </a:extLst>
          </p:cNvPr>
          <p:cNvCxnSpPr>
            <a:stCxn id="8" idx="0"/>
            <a:endCxn id="7" idx="4"/>
          </p:cNvCxnSpPr>
          <p:nvPr/>
        </p:nvCxnSpPr>
        <p:spPr bwMode="auto">
          <a:xfrm flipH="1" flipV="1">
            <a:off x="3200227" y="4078699"/>
            <a:ext cx="202600" cy="4438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95" name="Straight Arrow Connector 2094">
            <a:extLst>
              <a:ext uri="{FF2B5EF4-FFF2-40B4-BE49-F238E27FC236}">
                <a16:creationId xmlns:a16="http://schemas.microsoft.com/office/drawing/2014/main" id="{F73573A7-3C8A-CA24-B501-3824DA4FCB96}"/>
              </a:ext>
            </a:extLst>
          </p:cNvPr>
          <p:cNvCxnSpPr>
            <a:stCxn id="5" idx="1"/>
            <a:endCxn id="6" idx="6"/>
          </p:cNvCxnSpPr>
          <p:nvPr/>
        </p:nvCxnSpPr>
        <p:spPr bwMode="auto">
          <a:xfrm flipH="1" flipV="1">
            <a:off x="1289506" y="2932158"/>
            <a:ext cx="1031231" cy="415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97" name="Straight Arrow Connector 2096">
            <a:extLst>
              <a:ext uri="{FF2B5EF4-FFF2-40B4-BE49-F238E27FC236}">
                <a16:creationId xmlns:a16="http://schemas.microsoft.com/office/drawing/2014/main" id="{01A17A62-4AD2-5E5C-8A42-C08F39760266}"/>
              </a:ext>
            </a:extLst>
          </p:cNvPr>
          <p:cNvCxnSpPr>
            <a:stCxn id="8" idx="7"/>
            <a:endCxn id="3" idx="4"/>
          </p:cNvCxnSpPr>
          <p:nvPr/>
        </p:nvCxnSpPr>
        <p:spPr bwMode="auto">
          <a:xfrm flipV="1">
            <a:off x="3618353" y="2934371"/>
            <a:ext cx="130713" cy="16662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19800"/>
            <a:ext cx="1295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914400" y="1447800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1B0B62-10E0-FDED-FCC3-983D761C20AC}"/>
              </a:ext>
            </a:extLst>
          </p:cNvPr>
          <p:cNvSpPr txBox="1"/>
          <p:nvPr/>
        </p:nvSpPr>
        <p:spPr>
          <a:xfrm>
            <a:off x="1104900" y="1752600"/>
            <a:ext cx="114300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100" dirty="0"/>
              <a:t>Alaska</a:t>
            </a:r>
          </a:p>
          <a:p>
            <a:endParaRPr lang="en-US" altLang="en-US" sz="1100" dirty="0"/>
          </a:p>
          <a:p>
            <a:r>
              <a:rPr lang="en-US" altLang="en-US" sz="1100" dirty="0"/>
              <a:t>California</a:t>
            </a:r>
          </a:p>
          <a:p>
            <a:endParaRPr lang="en-US" altLang="en-US" sz="1100" dirty="0"/>
          </a:p>
          <a:p>
            <a:r>
              <a:rPr lang="en-US" altLang="en-US" sz="1100" dirty="0"/>
              <a:t>Hawaii</a:t>
            </a:r>
          </a:p>
          <a:p>
            <a:endParaRPr lang="en-US" altLang="en-US" sz="1100" dirty="0"/>
          </a:p>
          <a:p>
            <a:r>
              <a:rPr lang="en-US" altLang="en-US" sz="1100" dirty="0" err="1"/>
              <a:t>NewYork</a:t>
            </a:r>
            <a:endParaRPr lang="en-US" altLang="en-US" sz="1100" dirty="0"/>
          </a:p>
          <a:p>
            <a:endParaRPr lang="en-US" altLang="en-US" sz="1100" dirty="0"/>
          </a:p>
          <a:p>
            <a:r>
              <a:rPr lang="en-US" altLang="en-US" sz="1100" dirty="0"/>
              <a:t>Oregon</a:t>
            </a:r>
          </a:p>
          <a:p>
            <a:endParaRPr lang="en-US" altLang="en-US" sz="1100" dirty="0"/>
          </a:p>
          <a:p>
            <a:r>
              <a:rPr lang="en-US" altLang="en-US" sz="1100" dirty="0"/>
              <a:t>Texas</a:t>
            </a:r>
          </a:p>
          <a:p>
            <a:endParaRPr lang="en-US" altLang="en-US" sz="1100" dirty="0"/>
          </a:p>
          <a:p>
            <a:r>
              <a:rPr lang="en-US" altLang="en-US" sz="1100" dirty="0"/>
              <a:t>Vermont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E3668B-3B3D-8142-E85A-6A81202F5BE9}"/>
              </a:ext>
            </a:extLst>
          </p:cNvPr>
          <p:cNvSpPr txBox="1"/>
          <p:nvPr/>
        </p:nvSpPr>
        <p:spPr>
          <a:xfrm>
            <a:off x="2438400" y="1332022"/>
            <a:ext cx="419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/>
              <a:t>Alaska  California  Hawaii  </a:t>
            </a:r>
            <a:r>
              <a:rPr lang="en-US" altLang="en-US" sz="1200" dirty="0" err="1"/>
              <a:t>NewYork</a:t>
            </a:r>
            <a:r>
              <a:rPr lang="en-US" altLang="en-US" sz="1200" dirty="0"/>
              <a:t>  Oregon  Texas  Vermont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490D027-5F58-C2F4-6031-29B0D17B1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758980"/>
              </p:ext>
            </p:extLst>
          </p:nvPr>
        </p:nvGraphicFramePr>
        <p:xfrm>
          <a:off x="2409175" y="1609021"/>
          <a:ext cx="4020849" cy="2560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74407">
                  <a:extLst>
                    <a:ext uri="{9D8B030D-6E8A-4147-A177-3AD203B41FA5}">
                      <a16:colId xmlns:a16="http://schemas.microsoft.com/office/drawing/2014/main" val="1443451394"/>
                    </a:ext>
                  </a:extLst>
                </a:gridCol>
                <a:gridCol w="574407">
                  <a:extLst>
                    <a:ext uri="{9D8B030D-6E8A-4147-A177-3AD203B41FA5}">
                      <a16:colId xmlns:a16="http://schemas.microsoft.com/office/drawing/2014/main" val="1380060983"/>
                    </a:ext>
                  </a:extLst>
                </a:gridCol>
                <a:gridCol w="574407">
                  <a:extLst>
                    <a:ext uri="{9D8B030D-6E8A-4147-A177-3AD203B41FA5}">
                      <a16:colId xmlns:a16="http://schemas.microsoft.com/office/drawing/2014/main" val="3358158200"/>
                    </a:ext>
                  </a:extLst>
                </a:gridCol>
                <a:gridCol w="574407">
                  <a:extLst>
                    <a:ext uri="{9D8B030D-6E8A-4147-A177-3AD203B41FA5}">
                      <a16:colId xmlns:a16="http://schemas.microsoft.com/office/drawing/2014/main" val="3101494042"/>
                    </a:ext>
                  </a:extLst>
                </a:gridCol>
                <a:gridCol w="574407">
                  <a:extLst>
                    <a:ext uri="{9D8B030D-6E8A-4147-A177-3AD203B41FA5}">
                      <a16:colId xmlns:a16="http://schemas.microsoft.com/office/drawing/2014/main" val="3033650007"/>
                    </a:ext>
                  </a:extLst>
                </a:gridCol>
                <a:gridCol w="574407">
                  <a:extLst>
                    <a:ext uri="{9D8B030D-6E8A-4147-A177-3AD203B41FA5}">
                      <a16:colId xmlns:a16="http://schemas.microsoft.com/office/drawing/2014/main" val="477617751"/>
                    </a:ext>
                  </a:extLst>
                </a:gridCol>
                <a:gridCol w="574407">
                  <a:extLst>
                    <a:ext uri="{9D8B030D-6E8A-4147-A177-3AD203B41FA5}">
                      <a16:colId xmlns:a16="http://schemas.microsoft.com/office/drawing/2014/main" val="1838240039"/>
                    </a:ext>
                  </a:extLst>
                </a:gridCol>
              </a:tblGrid>
              <a:tr h="26996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318699"/>
                  </a:ext>
                </a:extLst>
              </a:tr>
              <a:tr h="36140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817235"/>
                  </a:ext>
                </a:extLst>
              </a:tr>
              <a:tr h="26996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128389"/>
                  </a:ext>
                </a:extLst>
              </a:tr>
              <a:tr h="26996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010589"/>
                  </a:ext>
                </a:extLst>
              </a:tr>
              <a:tr h="26996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851903"/>
                  </a:ext>
                </a:extLst>
              </a:tr>
              <a:tr h="26996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51699"/>
                  </a:ext>
                </a:extLst>
              </a:tr>
              <a:tr h="26996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17274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E3C404E-1391-644F-BC12-6F93FC6B6A70}"/>
              </a:ext>
            </a:extLst>
          </p:cNvPr>
          <p:cNvSpPr txBox="1"/>
          <p:nvPr/>
        </p:nvSpPr>
        <p:spPr>
          <a:xfrm>
            <a:off x="1250156" y="6158623"/>
            <a:ext cx="129540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100" dirty="0"/>
              <a:t>Alaska</a:t>
            </a:r>
          </a:p>
          <a:p>
            <a:endParaRPr lang="en-US" altLang="en-US" sz="1100" dirty="0"/>
          </a:p>
          <a:p>
            <a:r>
              <a:rPr lang="en-US" altLang="en-US" sz="1100" dirty="0"/>
              <a:t>California</a:t>
            </a:r>
          </a:p>
          <a:p>
            <a:endParaRPr lang="en-US" altLang="en-US" sz="1100" dirty="0"/>
          </a:p>
          <a:p>
            <a:r>
              <a:rPr lang="en-US" altLang="en-US" sz="1100" dirty="0"/>
              <a:t>Hawaii</a:t>
            </a:r>
          </a:p>
          <a:p>
            <a:endParaRPr lang="en-US" altLang="en-US" sz="1100" dirty="0"/>
          </a:p>
          <a:p>
            <a:r>
              <a:rPr lang="en-US" altLang="en-US" sz="1100" dirty="0" err="1"/>
              <a:t>NewYork</a:t>
            </a:r>
            <a:endParaRPr lang="en-US" altLang="en-US" sz="1100" dirty="0"/>
          </a:p>
          <a:p>
            <a:endParaRPr lang="en-US" altLang="en-US" sz="1100" dirty="0"/>
          </a:p>
          <a:p>
            <a:r>
              <a:rPr lang="en-US" altLang="en-US" sz="1100" dirty="0"/>
              <a:t>Oregon</a:t>
            </a:r>
          </a:p>
          <a:p>
            <a:endParaRPr lang="en-US" altLang="en-US" sz="1100" dirty="0"/>
          </a:p>
          <a:p>
            <a:r>
              <a:rPr lang="en-US" altLang="en-US" sz="1100" dirty="0"/>
              <a:t>Texas</a:t>
            </a:r>
          </a:p>
          <a:p>
            <a:endParaRPr lang="en-US" altLang="en-US" sz="1100" dirty="0"/>
          </a:p>
          <a:p>
            <a:r>
              <a:rPr lang="en-US" altLang="en-US" sz="1100" dirty="0"/>
              <a:t>Vermont</a:t>
            </a:r>
            <a:endParaRPr lang="en-US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81346F-DDB5-B2A6-6444-B15AE8AAA93A}"/>
              </a:ext>
            </a:extLst>
          </p:cNvPr>
          <p:cNvSpPr/>
          <p:nvPr/>
        </p:nvSpPr>
        <p:spPr bwMode="auto">
          <a:xfrm>
            <a:off x="2628207" y="6136456"/>
            <a:ext cx="5334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ABE91D-B293-FFDC-E2EB-9CC25CAF2674}"/>
              </a:ext>
            </a:extLst>
          </p:cNvPr>
          <p:cNvSpPr/>
          <p:nvPr/>
        </p:nvSpPr>
        <p:spPr bwMode="auto">
          <a:xfrm>
            <a:off x="2552700" y="6839769"/>
            <a:ext cx="5334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AK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DE41F3-757F-544D-5424-B3FF05AFB1A4}"/>
              </a:ext>
            </a:extLst>
          </p:cNvPr>
          <p:cNvSpPr/>
          <p:nvPr/>
        </p:nvSpPr>
        <p:spPr bwMode="auto">
          <a:xfrm>
            <a:off x="3352800" y="6839769"/>
            <a:ext cx="5334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CA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D9073C-CA29-9444-66C9-BA523555FF94}"/>
              </a:ext>
            </a:extLst>
          </p:cNvPr>
          <p:cNvSpPr/>
          <p:nvPr/>
        </p:nvSpPr>
        <p:spPr bwMode="auto">
          <a:xfrm>
            <a:off x="4152899" y="6844203"/>
            <a:ext cx="5334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NY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C3A6A4-3820-E8E5-1B57-2BD49BFAEA3B}"/>
              </a:ext>
            </a:extLst>
          </p:cNvPr>
          <p:cNvSpPr/>
          <p:nvPr/>
        </p:nvSpPr>
        <p:spPr bwMode="auto">
          <a:xfrm>
            <a:off x="4952998" y="6839769"/>
            <a:ext cx="5334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TX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B24C4A-7797-9F7C-7CED-8273B8DA4D05}"/>
              </a:ext>
            </a:extLst>
          </p:cNvPr>
          <p:cNvSpPr/>
          <p:nvPr/>
        </p:nvSpPr>
        <p:spPr bwMode="auto">
          <a:xfrm>
            <a:off x="2613659" y="7811978"/>
            <a:ext cx="5334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HI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93FDFE-8A30-9313-20FF-A3BB64036F3F}"/>
              </a:ext>
            </a:extLst>
          </p:cNvPr>
          <p:cNvSpPr/>
          <p:nvPr/>
        </p:nvSpPr>
        <p:spPr bwMode="auto">
          <a:xfrm>
            <a:off x="3590405" y="7811978"/>
            <a:ext cx="5334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VT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70644E-45A0-E464-45E1-2C581B88FFC5}"/>
              </a:ext>
            </a:extLst>
          </p:cNvPr>
          <p:cNvSpPr/>
          <p:nvPr/>
        </p:nvSpPr>
        <p:spPr bwMode="auto">
          <a:xfrm>
            <a:off x="2590800" y="8239863"/>
            <a:ext cx="5334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AK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3AA23B-6E28-F97A-9B13-C1D316FB7DAA}"/>
              </a:ext>
            </a:extLst>
          </p:cNvPr>
          <p:cNvSpPr/>
          <p:nvPr/>
        </p:nvSpPr>
        <p:spPr bwMode="auto">
          <a:xfrm>
            <a:off x="3517395" y="8239863"/>
            <a:ext cx="5334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2500AF-5FBD-1445-F44D-8BDB74FAC94A}"/>
              </a:ext>
            </a:extLst>
          </p:cNvPr>
          <p:cNvCxnSpPr>
            <a:cxnSpLocks/>
            <a:endCxn id="12" idx="1"/>
          </p:cNvCxnSpPr>
          <p:nvPr/>
        </p:nvCxnSpPr>
        <p:spPr bwMode="auto">
          <a:xfrm>
            <a:off x="1905000" y="6288856"/>
            <a:ext cx="72320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52890C-0D8D-4F39-CB0E-6585FF805D55}"/>
              </a:ext>
            </a:extLst>
          </p:cNvPr>
          <p:cNvCxnSpPr>
            <a:cxnSpLocks/>
            <a:endCxn id="13" idx="1"/>
          </p:cNvCxnSpPr>
          <p:nvPr/>
        </p:nvCxnSpPr>
        <p:spPr bwMode="auto">
          <a:xfrm>
            <a:off x="1828800" y="6992169"/>
            <a:ext cx="7239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92BF925-27C3-8065-C60F-177A3B5FA912}"/>
              </a:ext>
            </a:extLst>
          </p:cNvPr>
          <p:cNvCxnSpPr>
            <a:stCxn id="13" idx="3"/>
            <a:endCxn id="14" idx="1"/>
          </p:cNvCxnSpPr>
          <p:nvPr/>
        </p:nvCxnSpPr>
        <p:spPr bwMode="auto">
          <a:xfrm>
            <a:off x="3086100" y="6992169"/>
            <a:ext cx="2667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2002DA-D15D-943D-1D3A-08191B6D277F}"/>
              </a:ext>
            </a:extLst>
          </p:cNvPr>
          <p:cNvCxnSpPr>
            <a:stCxn id="14" idx="3"/>
            <a:endCxn id="15" idx="1"/>
          </p:cNvCxnSpPr>
          <p:nvPr/>
        </p:nvCxnSpPr>
        <p:spPr bwMode="auto">
          <a:xfrm>
            <a:off x="3886200" y="6992169"/>
            <a:ext cx="266699" cy="44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7D6F39-78AA-8D7C-7061-672ABF28ABD9}"/>
              </a:ext>
            </a:extLst>
          </p:cNvPr>
          <p:cNvCxnSpPr>
            <a:stCxn id="15" idx="3"/>
            <a:endCxn id="17" idx="1"/>
          </p:cNvCxnSpPr>
          <p:nvPr/>
        </p:nvCxnSpPr>
        <p:spPr bwMode="auto">
          <a:xfrm flipV="1">
            <a:off x="4686299" y="6992169"/>
            <a:ext cx="266699" cy="44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73" name="Straight Arrow Connector 3072">
            <a:extLst>
              <a:ext uri="{FF2B5EF4-FFF2-40B4-BE49-F238E27FC236}">
                <a16:creationId xmlns:a16="http://schemas.microsoft.com/office/drawing/2014/main" id="{4DCC73B4-CAD0-E331-A99A-FA3E0CDEBA7B}"/>
              </a:ext>
            </a:extLst>
          </p:cNvPr>
          <p:cNvCxnSpPr>
            <a:cxnSpLocks/>
            <a:endCxn id="18" idx="1"/>
          </p:cNvCxnSpPr>
          <p:nvPr/>
        </p:nvCxnSpPr>
        <p:spPr bwMode="auto">
          <a:xfrm flipV="1">
            <a:off x="1752600" y="7964378"/>
            <a:ext cx="861059" cy="366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78" name="Straight Arrow Connector 3077">
            <a:extLst>
              <a:ext uri="{FF2B5EF4-FFF2-40B4-BE49-F238E27FC236}">
                <a16:creationId xmlns:a16="http://schemas.microsoft.com/office/drawing/2014/main" id="{965D8DC8-18D4-98EA-1F5A-AAF616691F81}"/>
              </a:ext>
            </a:extLst>
          </p:cNvPr>
          <p:cNvCxnSpPr>
            <a:stCxn id="18" idx="3"/>
            <a:endCxn id="19" idx="1"/>
          </p:cNvCxnSpPr>
          <p:nvPr/>
        </p:nvCxnSpPr>
        <p:spPr bwMode="auto">
          <a:xfrm>
            <a:off x="3147059" y="7964378"/>
            <a:ext cx="44334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80" name="Straight Arrow Connector 3079">
            <a:extLst>
              <a:ext uri="{FF2B5EF4-FFF2-40B4-BE49-F238E27FC236}">
                <a16:creationId xmlns:a16="http://schemas.microsoft.com/office/drawing/2014/main" id="{E974CC30-707B-9D56-C0A9-9A2652C30383}"/>
              </a:ext>
            </a:extLst>
          </p:cNvPr>
          <p:cNvCxnSpPr>
            <a:cxnSpLocks/>
            <a:endCxn id="20" idx="1"/>
          </p:cNvCxnSpPr>
          <p:nvPr/>
        </p:nvCxnSpPr>
        <p:spPr bwMode="auto">
          <a:xfrm>
            <a:off x="1905000" y="8305800"/>
            <a:ext cx="685800" cy="864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84" name="Straight Arrow Connector 3083">
            <a:extLst>
              <a:ext uri="{FF2B5EF4-FFF2-40B4-BE49-F238E27FC236}">
                <a16:creationId xmlns:a16="http://schemas.microsoft.com/office/drawing/2014/main" id="{F691A199-BC4C-6F9D-A055-7565A914B688}"/>
              </a:ext>
            </a:extLst>
          </p:cNvPr>
          <p:cNvCxnSpPr>
            <a:stCxn id="20" idx="3"/>
            <a:endCxn id="21" idx="1"/>
          </p:cNvCxnSpPr>
          <p:nvPr/>
        </p:nvCxnSpPr>
        <p:spPr bwMode="auto">
          <a:xfrm>
            <a:off x="3124200" y="8392263"/>
            <a:ext cx="39319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0534"/>
            <a:ext cx="570425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highlight>
                  <a:srgbClr val="FFFF00"/>
                </a:highlight>
              </a:rPr>
              <a:t>	C)	E, G, A, D, F, C,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</a:t>
            </a:r>
            <a:r>
              <a:rPr lang="en-US" altLang="en-US" sz="1200" dirty="0">
                <a:highlight>
                  <a:srgbClr val="FFFF00"/>
                </a:highlight>
              </a:rPr>
              <a:t>A)  F, C, D, A, B, E,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  F, D, </a:t>
            </a:r>
            <a:r>
              <a:rPr lang="en-US" altLang="en-US" sz="1200" dirty="0">
                <a:highlight>
                  <a:srgbClr val="00FF00"/>
                </a:highlight>
              </a:rPr>
              <a:t>C</a:t>
            </a:r>
            <a:r>
              <a:rPr lang="en-US" altLang="en-US" sz="1200" dirty="0"/>
              <a:t>, A, B, </a:t>
            </a:r>
            <a:r>
              <a:rPr lang="en-US" altLang="en-US" sz="1200" dirty="0">
                <a:highlight>
                  <a:srgbClr val="00FF00"/>
                </a:highlight>
              </a:rPr>
              <a:t>C</a:t>
            </a:r>
            <a:r>
              <a:rPr lang="en-US" altLang="en-US" sz="1200" dirty="0"/>
              <a:t>, G </a:t>
            </a:r>
            <a:r>
              <a:rPr lang="en-US" altLang="en-US" sz="1200" dirty="0">
                <a:sym typeface="Wingdings" panose="05000000000000000000" pitchFamily="2" charset="2"/>
              </a:rPr>
              <a:t> Is this an error? Is one supposed to be an E?</a:t>
            </a:r>
            <a:endParaRPr lang="en-US" altLang="en-US" sz="12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  a, b, and c are all breadth first traversals </a:t>
            </a:r>
          </a:p>
        </p:txBody>
      </p: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5.  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F87153-B492-5CC9-0C28-B51142925CB7}"/>
              </a:ext>
            </a:extLst>
          </p:cNvPr>
          <p:cNvSpPr txBox="1"/>
          <p:nvPr/>
        </p:nvSpPr>
        <p:spPr>
          <a:xfrm>
            <a:off x="762000" y="4495800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Atlanta </a:t>
            </a:r>
            <a:r>
              <a:rPr lang="en-US" sz="1200" dirty="0">
                <a:sym typeface="Wingdings" panose="05000000000000000000" pitchFamily="2" charset="2"/>
              </a:rPr>
              <a:t> Austin : 600 + 1300 + 200 = 2100</a:t>
            </a:r>
            <a:endParaRPr lang="en-US" sz="1200" dirty="0"/>
          </a:p>
          <a:p>
            <a:r>
              <a:rPr lang="en-US" sz="1200" dirty="0"/>
              <a:t>Atlanta </a:t>
            </a:r>
            <a:r>
              <a:rPr lang="en-US" sz="1200" dirty="0">
                <a:sym typeface="Wingdings" panose="05000000000000000000" pitchFamily="2" charset="2"/>
              </a:rPr>
              <a:t> Chicago : 600 + 1300 + 900 = 2800</a:t>
            </a:r>
            <a:endParaRPr lang="en-US" sz="1200" dirty="0"/>
          </a:p>
          <a:p>
            <a:r>
              <a:rPr lang="en-US" sz="1200" dirty="0"/>
              <a:t>Atlanta </a:t>
            </a:r>
            <a:r>
              <a:rPr lang="en-US" sz="1200" dirty="0">
                <a:sym typeface="Wingdings" panose="05000000000000000000" pitchFamily="2" charset="2"/>
              </a:rPr>
              <a:t> Dallas : 600 + 1300 = 1900</a:t>
            </a:r>
            <a:endParaRPr lang="en-US" sz="1200" dirty="0"/>
          </a:p>
          <a:p>
            <a:r>
              <a:rPr lang="en-US" sz="1200" dirty="0"/>
              <a:t>Atlanta </a:t>
            </a:r>
            <a:r>
              <a:rPr lang="en-US" sz="1200" dirty="0">
                <a:sym typeface="Wingdings" panose="05000000000000000000" pitchFamily="2" charset="2"/>
              </a:rPr>
              <a:t> Denver : 600 + 1300 + 780 = 2680 </a:t>
            </a:r>
            <a:endParaRPr lang="en-US" sz="1200" dirty="0"/>
          </a:p>
          <a:p>
            <a:r>
              <a:rPr lang="en-US" sz="1200" dirty="0"/>
              <a:t>Atlanta </a:t>
            </a:r>
            <a:r>
              <a:rPr lang="en-US" sz="1200" dirty="0">
                <a:sym typeface="Wingdings" panose="05000000000000000000" pitchFamily="2" charset="2"/>
              </a:rPr>
              <a:t> Houston : 800</a:t>
            </a:r>
            <a:endParaRPr lang="en-US" sz="1200" dirty="0"/>
          </a:p>
          <a:p>
            <a:r>
              <a:rPr lang="en-US" sz="1200" dirty="0"/>
              <a:t>Atlanta </a:t>
            </a:r>
            <a:r>
              <a:rPr lang="en-US" sz="1200" dirty="0">
                <a:sym typeface="Wingdings" panose="05000000000000000000" pitchFamily="2" charset="2"/>
              </a:rPr>
              <a:t> Washington : 600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7C475D-E76E-E271-CD02-4D841B7D8807}"/>
              </a:ext>
            </a:extLst>
          </p:cNvPr>
          <p:cNvSpPr txBox="1"/>
          <p:nvPr/>
        </p:nvSpPr>
        <p:spPr>
          <a:xfrm>
            <a:off x="1143000" y="4114800"/>
            <a:ext cx="487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Start at Vertex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Consider [V1, E7] and [V2, E3] – add [V2, E3] to the MST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Consider [V1, E7], [V5, E1], and [V4, E8] – add [V5, E1] to the MST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Consider [V1, E7], [V1, E2], [V4, E3], [V4, E8] – add [V1, E2] to the MST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Consider [V4, E3], [V4, E8], [V3, E5] – add [V4, E3] to the MST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Consider [V3, E5] and [V3, E6] – add [V3, E5] to the MST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E62C22-63C8-EE78-E838-98C0DBCA9313}"/>
              </a:ext>
            </a:extLst>
          </p:cNvPr>
          <p:cNvCxnSpPr/>
          <p:nvPr/>
        </p:nvCxnSpPr>
        <p:spPr bwMode="auto">
          <a:xfrm>
            <a:off x="990600" y="2057400"/>
            <a:ext cx="0" cy="1143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756C87-6018-EAB3-5D6C-DDCED561F7AE}"/>
              </a:ext>
            </a:extLst>
          </p:cNvPr>
          <p:cNvCxnSpPr>
            <a:cxnSpLocks/>
          </p:cNvCxnSpPr>
          <p:nvPr/>
        </p:nvCxnSpPr>
        <p:spPr bwMode="auto">
          <a:xfrm flipH="1">
            <a:off x="1143000" y="2628900"/>
            <a:ext cx="762000" cy="5715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DC9CB5-0358-5344-200F-CEE96EBDC572}"/>
              </a:ext>
            </a:extLst>
          </p:cNvPr>
          <p:cNvCxnSpPr>
            <a:cxnSpLocks/>
          </p:cNvCxnSpPr>
          <p:nvPr/>
        </p:nvCxnSpPr>
        <p:spPr bwMode="auto">
          <a:xfrm flipH="1">
            <a:off x="2286000" y="1967299"/>
            <a:ext cx="718621" cy="50225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CC3FA2-FD5E-7642-CDA2-8657799DC8EB}"/>
              </a:ext>
            </a:extLst>
          </p:cNvPr>
          <p:cNvCxnSpPr>
            <a:cxnSpLocks/>
          </p:cNvCxnSpPr>
          <p:nvPr/>
        </p:nvCxnSpPr>
        <p:spPr bwMode="auto">
          <a:xfrm>
            <a:off x="2057400" y="2743200"/>
            <a:ext cx="0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A423E5-F478-25FD-3390-BE731AB08CC1}"/>
              </a:ext>
            </a:extLst>
          </p:cNvPr>
          <p:cNvCxnSpPr>
            <a:cxnSpLocks/>
          </p:cNvCxnSpPr>
          <p:nvPr/>
        </p:nvCxnSpPr>
        <p:spPr bwMode="auto">
          <a:xfrm>
            <a:off x="3200400" y="1999059"/>
            <a:ext cx="0" cy="11787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4677C8D-6E06-4AC9-1F7E-9AAB592C3789}"/>
              </a:ext>
            </a:extLst>
          </p:cNvPr>
          <p:cNvSpPr txBox="1"/>
          <p:nvPr/>
        </p:nvSpPr>
        <p:spPr>
          <a:xfrm>
            <a:off x="4038600" y="1676400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Starting with the Source vertex, add vertices to the MST by following the smallest weighted edge that connects between the two.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D4108B9B-143E-4D5F-B2C5-7B979A64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743200"/>
            <a:ext cx="2114550" cy="2000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8" name="Rectangle 7">
            <a:extLst>
              <a:ext uri="{FF2B5EF4-FFF2-40B4-BE49-F238E27FC236}">
                <a16:creationId xmlns:a16="http://schemas.microsoft.com/office/drawing/2014/main" id="{2C2C5CBD-8904-410A-901D-4499337B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572000"/>
            <a:ext cx="24003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B9BF3C-FD24-D9A6-6D4D-6B4B5D344563}"/>
              </a:ext>
            </a:extLst>
          </p:cNvPr>
          <p:cNvSpPr txBox="1"/>
          <p:nvPr/>
        </p:nvSpPr>
        <p:spPr>
          <a:xfrm>
            <a:off x="3886200" y="18288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V – 1 = 5 edges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492904-5110-E966-03FD-60C3D316D8AB}"/>
              </a:ext>
            </a:extLst>
          </p:cNvPr>
          <p:cNvSpPr txBox="1"/>
          <p:nvPr/>
        </p:nvSpPr>
        <p:spPr>
          <a:xfrm>
            <a:off x="3733800" y="2590800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Sorted Order:</a:t>
            </a:r>
          </a:p>
          <a:p>
            <a:endParaRPr lang="en-US" sz="1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6320F64-D662-3215-E95F-5017D357D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216511"/>
              </p:ext>
            </p:extLst>
          </p:nvPr>
        </p:nvGraphicFramePr>
        <p:xfrm>
          <a:off x="4000500" y="3048000"/>
          <a:ext cx="1516888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638">
                  <a:extLst>
                    <a:ext uri="{9D8B030D-6E8A-4147-A177-3AD203B41FA5}">
                      <a16:colId xmlns:a16="http://schemas.microsoft.com/office/drawing/2014/main" val="1780916128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67318752"/>
                    </a:ext>
                  </a:extLst>
                </a:gridCol>
              </a:tblGrid>
              <a:tr h="205317">
                <a:tc>
                  <a:txBody>
                    <a:bodyPr/>
                    <a:lstStyle/>
                    <a:p>
                      <a:r>
                        <a:rPr lang="en-US" sz="12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Vertices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641737"/>
                  </a:ext>
                </a:extLst>
              </a:tr>
              <a:tr h="205317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 –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484127"/>
                  </a:ext>
                </a:extLst>
              </a:tr>
              <a:tr h="205317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 –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101990"/>
                  </a:ext>
                </a:extLst>
              </a:tr>
              <a:tr h="205317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 –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03239"/>
                  </a:ext>
                </a:extLst>
              </a:tr>
              <a:tr h="205317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 –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042442"/>
                  </a:ext>
                </a:extLst>
              </a:tr>
              <a:tr h="205317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 –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769231"/>
                  </a:ext>
                </a:extLst>
              </a:tr>
              <a:tr h="205317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 –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12496"/>
                  </a:ext>
                </a:extLst>
              </a:tr>
              <a:tr h="205317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280046"/>
                  </a:ext>
                </a:extLst>
              </a:tr>
              <a:tr h="205317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 –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6116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9476068-DEDB-4F44-55CF-5CB819981145}"/>
              </a:ext>
            </a:extLst>
          </p:cNvPr>
          <p:cNvSpPr txBox="1"/>
          <p:nvPr/>
        </p:nvSpPr>
        <p:spPr>
          <a:xfrm>
            <a:off x="914400" y="5715000"/>
            <a:ext cx="4114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Pick weight 1, [2 – 5], no cycle, add to MST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Pick weight 2, [1 – 5], no cycle, add to MST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Pick weight 3, [0 – 2], no cycle, add to MST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Pick weight 3, [4 – 5], no cycle, add to MST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Pick weight 5, [1 – 3], no cycle, add to MST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MST now equals 5, so stop </a:t>
            </a:r>
            <a:r>
              <a:rPr lang="en-US" sz="1200"/>
              <a:t>process because: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Pick weight 6, [3 – 4], cycle, discard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Pick weight 7, [0 – 1], cycle, discard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Pick weight 8, [2 – 4], cycle, discard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2D6552-91E2-666B-EB6B-49F501DEA961}"/>
              </a:ext>
            </a:extLst>
          </p:cNvPr>
          <p:cNvCxnSpPr>
            <a:cxnSpLocks/>
          </p:cNvCxnSpPr>
          <p:nvPr/>
        </p:nvCxnSpPr>
        <p:spPr bwMode="auto">
          <a:xfrm flipH="1">
            <a:off x="1447800" y="2819400"/>
            <a:ext cx="666750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8410CB-98EC-BC6C-CA7D-7A75B48CD8EF}"/>
              </a:ext>
            </a:extLst>
          </p:cNvPr>
          <p:cNvCxnSpPr>
            <a:cxnSpLocks/>
          </p:cNvCxnSpPr>
          <p:nvPr/>
        </p:nvCxnSpPr>
        <p:spPr bwMode="auto">
          <a:xfrm flipH="1">
            <a:off x="2438400" y="2057400"/>
            <a:ext cx="685800" cy="5334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C68037-689A-CCBA-A003-007040BC22CA}"/>
              </a:ext>
            </a:extLst>
          </p:cNvPr>
          <p:cNvCxnSpPr>
            <a:cxnSpLocks/>
          </p:cNvCxnSpPr>
          <p:nvPr/>
        </p:nvCxnSpPr>
        <p:spPr bwMode="auto">
          <a:xfrm>
            <a:off x="1143000" y="2133600"/>
            <a:ext cx="0" cy="1066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236CC9-1AA7-6E40-C13D-1BA885DCE0A6}"/>
              </a:ext>
            </a:extLst>
          </p:cNvPr>
          <p:cNvCxnSpPr>
            <a:cxnSpLocks/>
          </p:cNvCxnSpPr>
          <p:nvPr/>
        </p:nvCxnSpPr>
        <p:spPr bwMode="auto">
          <a:xfrm>
            <a:off x="2209800" y="2819400"/>
            <a:ext cx="0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31CD82-A386-5D8C-F47B-19DB6D0F1198}"/>
              </a:ext>
            </a:extLst>
          </p:cNvPr>
          <p:cNvCxnSpPr>
            <a:cxnSpLocks/>
          </p:cNvCxnSpPr>
          <p:nvPr/>
        </p:nvCxnSpPr>
        <p:spPr bwMode="auto">
          <a:xfrm>
            <a:off x="3352800" y="2133600"/>
            <a:ext cx="0" cy="1143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9C397DC-6D88-770B-EA37-03A3E1B070E8}"/>
              </a:ext>
            </a:extLst>
          </p:cNvPr>
          <p:cNvCxnSpPr>
            <a:cxnSpLocks/>
          </p:cNvCxnSpPr>
          <p:nvPr/>
        </p:nvCxnSpPr>
        <p:spPr bwMode="auto">
          <a:xfrm flipH="1">
            <a:off x="2057400" y="2133600"/>
            <a:ext cx="381000" cy="990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135D811-AD9A-0AA1-12A2-2A8695B5C0C4}"/>
              </a:ext>
            </a:extLst>
          </p:cNvPr>
          <p:cNvCxnSpPr>
            <a:cxnSpLocks/>
          </p:cNvCxnSpPr>
          <p:nvPr/>
        </p:nvCxnSpPr>
        <p:spPr bwMode="auto">
          <a:xfrm>
            <a:off x="2438400" y="2133600"/>
            <a:ext cx="990600" cy="990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FDE02B-8F2D-FE2F-AC17-BAACE997659A}"/>
              </a:ext>
            </a:extLst>
          </p:cNvPr>
          <p:cNvCxnSpPr>
            <a:cxnSpLocks/>
          </p:cNvCxnSpPr>
          <p:nvPr/>
        </p:nvCxnSpPr>
        <p:spPr bwMode="auto">
          <a:xfrm flipH="1">
            <a:off x="3657600" y="2895600"/>
            <a:ext cx="533400" cy="76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D6E97F-6174-310B-11E8-B9C0F1AAF809}"/>
              </a:ext>
            </a:extLst>
          </p:cNvPr>
          <p:cNvCxnSpPr>
            <a:cxnSpLocks/>
          </p:cNvCxnSpPr>
          <p:nvPr/>
        </p:nvCxnSpPr>
        <p:spPr bwMode="auto">
          <a:xfrm>
            <a:off x="4419602" y="2971800"/>
            <a:ext cx="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3CEE68-405E-B3EE-20C7-5A7BBBF11C65}"/>
              </a:ext>
            </a:extLst>
          </p:cNvPr>
          <p:cNvCxnSpPr>
            <a:cxnSpLocks/>
          </p:cNvCxnSpPr>
          <p:nvPr/>
        </p:nvCxnSpPr>
        <p:spPr bwMode="auto">
          <a:xfrm flipH="1">
            <a:off x="4572000" y="3124200"/>
            <a:ext cx="1219200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30F58A-AC18-97BE-A056-9F692AC43C9B}"/>
              </a:ext>
            </a:extLst>
          </p:cNvPr>
          <p:cNvCxnSpPr>
            <a:cxnSpLocks/>
          </p:cNvCxnSpPr>
          <p:nvPr/>
        </p:nvCxnSpPr>
        <p:spPr bwMode="auto">
          <a:xfrm flipH="1">
            <a:off x="3200400" y="3733800"/>
            <a:ext cx="990600" cy="838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962400" cy="249247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EFB99B-E25E-11AE-D7D9-57F9EDB1CFDF}"/>
              </a:ext>
            </a:extLst>
          </p:cNvPr>
          <p:cNvSpPr/>
          <p:nvPr/>
        </p:nvSpPr>
        <p:spPr bwMode="auto">
          <a:xfrm>
            <a:off x="1011709" y="8522146"/>
            <a:ext cx="4169891" cy="33855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, </a:t>
            </a:r>
            <a:r>
              <a:rPr kumimoji="0" lang="en-US" sz="1600" b="0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7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, </a:t>
            </a:r>
            <a:r>
              <a:rPr kumimoji="0" lang="en-US" sz="1600" b="0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r>
              <a:rPr kumimoji="0" lang="en-US" sz="1600" b="0" i="0" u="non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,</a:t>
            </a:r>
            <a:r>
              <a:rPr kumimoji="0" lang="en-US" sz="1600" b="0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r>
              <a:rPr kumimoji="0" lang="en-US" sz="1600" b="0" i="0" u="non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, </a:t>
            </a:r>
            <a:r>
              <a:rPr kumimoji="0" lang="en-US" sz="1600" b="0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5</a:t>
            </a:r>
            <a:r>
              <a:rPr kumimoji="0" lang="en-US" sz="1600" b="0" i="0" u="non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, </a:t>
            </a:r>
            <a:r>
              <a:rPr kumimoji="0" lang="en-US" sz="1600" b="0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6</a:t>
            </a:r>
            <a:r>
              <a:rPr kumimoji="0" lang="en-US" sz="1600" b="0" i="0" u="non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, </a:t>
            </a:r>
            <a:r>
              <a:rPr kumimoji="0" lang="en-US" sz="1600" b="0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</a:t>
            </a:r>
            <a:r>
              <a:rPr kumimoji="0" lang="en-US" sz="1600" b="0" i="0" u="non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, </a:t>
            </a:r>
            <a:r>
              <a:rPr kumimoji="0" lang="en-US" sz="1600" b="0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8</a:t>
            </a:r>
            <a:r>
              <a:rPr kumimoji="0" lang="en-US" sz="1600" b="0" i="0" u="non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, 3, 9</a:t>
            </a:r>
            <a:endParaRPr kumimoji="0" lang="en-US" sz="1600" b="0" i="0" u="none" strike="sng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E2ED46E9-5C73-4532-DBF0-940961F25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557762"/>
              </p:ext>
            </p:extLst>
          </p:nvPr>
        </p:nvGraphicFramePr>
        <p:xfrm>
          <a:off x="1143000" y="7969444"/>
          <a:ext cx="4572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16487615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409034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98635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3995466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53094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66383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038131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776104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4089209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88982410"/>
                    </a:ext>
                  </a:extLst>
                </a:gridCol>
              </a:tblGrid>
              <a:tr h="26960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7725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0152AA-BDF3-0248-AF1A-605D48A88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412407"/>
              </p:ext>
            </p:extLst>
          </p:nvPr>
        </p:nvGraphicFramePr>
        <p:xfrm>
          <a:off x="1143000" y="7119609"/>
          <a:ext cx="4572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16487615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409034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98635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3995466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53094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66383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038131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776104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4089209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05003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77253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0D1EA1-9B76-D0E2-43AA-E30F50F7722B}"/>
              </a:ext>
            </a:extLst>
          </p:cNvPr>
          <p:cNvSpPr txBox="1"/>
          <p:nvPr/>
        </p:nvSpPr>
        <p:spPr>
          <a:xfrm>
            <a:off x="107487" y="7112911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predCount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7A6860-FEA0-43C9-C0FF-68B5DF33AE7C}"/>
              </a:ext>
            </a:extLst>
          </p:cNvPr>
          <p:cNvSpPr txBox="1"/>
          <p:nvPr/>
        </p:nvSpPr>
        <p:spPr>
          <a:xfrm>
            <a:off x="70798" y="7961739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topoOrder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D815F-4133-9265-162C-5F9F93EB98C3}"/>
              </a:ext>
            </a:extLst>
          </p:cNvPr>
          <p:cNvSpPr txBox="1"/>
          <p:nvPr/>
        </p:nvSpPr>
        <p:spPr>
          <a:xfrm>
            <a:off x="293996" y="8532951"/>
            <a:ext cx="696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C2BF9C-1E79-05AA-D83E-10A5DEA40049}"/>
              </a:ext>
            </a:extLst>
          </p:cNvPr>
          <p:cNvSpPr txBox="1"/>
          <p:nvPr/>
        </p:nvSpPr>
        <p:spPr>
          <a:xfrm>
            <a:off x="1143000" y="6737971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[0]    [1]   [2]   [3]    [4]   [5]    [6]   [7]   [8]   [9]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457047-7E17-851C-BAD4-227FDE6B1756}"/>
              </a:ext>
            </a:extLst>
          </p:cNvPr>
          <p:cNvSpPr txBox="1"/>
          <p:nvPr/>
        </p:nvSpPr>
        <p:spPr>
          <a:xfrm>
            <a:off x="1143000" y="7592407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[0]    [1]   [2]   [3]    [4]   [5]    [6]   [7]   [8]   [9]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31E5EA-D064-CDFB-A835-DFEC466F6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153" y="3704796"/>
            <a:ext cx="3962400" cy="5809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228E74-4AF3-382F-D210-B0637656D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652" y="4168602"/>
            <a:ext cx="3227257" cy="3693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4652805-2C69-484A-7E77-4A9EDE9BD0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5136" y="4475708"/>
            <a:ext cx="3390288" cy="37265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B707058-DBC0-4752-89FF-B7F81D8402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0536" y="4731242"/>
            <a:ext cx="3390288" cy="36383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F6CBBCC-8732-A7BE-CB5C-AA61E19DAE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0536" y="5001740"/>
            <a:ext cx="3390289" cy="37669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298375A-E541-6908-F4C2-0B21542B05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86565" y="5298309"/>
            <a:ext cx="3478230" cy="36966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C132701-E0D7-D1ED-89C1-FBB2D707A9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88100" y="5618762"/>
            <a:ext cx="3390288" cy="382238"/>
          </a:xfrm>
          <a:prstGeom prst="rect">
            <a:avLst/>
          </a:prstGeom>
        </p:spPr>
      </p:pic>
      <p:pic>
        <p:nvPicPr>
          <p:cNvPr id="5120" name="Picture 5119">
            <a:extLst>
              <a:ext uri="{FF2B5EF4-FFF2-40B4-BE49-F238E27FC236}">
                <a16:creationId xmlns:a16="http://schemas.microsoft.com/office/drawing/2014/main" id="{BB0BB1C4-1A7C-27D4-2AE0-95FDA4F93A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21350" y="5988106"/>
            <a:ext cx="3557860" cy="3808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6" y="527803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66" y="224135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DBEA22B-E95C-310B-05CA-CF078AFF9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80121"/>
              </p:ext>
            </p:extLst>
          </p:nvPr>
        </p:nvGraphicFramePr>
        <p:xfrm>
          <a:off x="1981200" y="3688080"/>
          <a:ext cx="4029518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3969801403"/>
                    </a:ext>
                  </a:extLst>
                </a:gridCol>
                <a:gridCol w="334108">
                  <a:extLst>
                    <a:ext uri="{9D8B030D-6E8A-4147-A177-3AD203B41FA5}">
                      <a16:colId xmlns:a16="http://schemas.microsoft.com/office/drawing/2014/main" val="565581437"/>
                    </a:ext>
                  </a:extLst>
                </a:gridCol>
                <a:gridCol w="334108">
                  <a:extLst>
                    <a:ext uri="{9D8B030D-6E8A-4147-A177-3AD203B41FA5}">
                      <a16:colId xmlns:a16="http://schemas.microsoft.com/office/drawing/2014/main" val="1871847036"/>
                    </a:ext>
                  </a:extLst>
                </a:gridCol>
                <a:gridCol w="334108">
                  <a:extLst>
                    <a:ext uri="{9D8B030D-6E8A-4147-A177-3AD203B41FA5}">
                      <a16:colId xmlns:a16="http://schemas.microsoft.com/office/drawing/2014/main" val="3425633278"/>
                    </a:ext>
                  </a:extLst>
                </a:gridCol>
                <a:gridCol w="334108">
                  <a:extLst>
                    <a:ext uri="{9D8B030D-6E8A-4147-A177-3AD203B41FA5}">
                      <a16:colId xmlns:a16="http://schemas.microsoft.com/office/drawing/2014/main" val="3719167380"/>
                    </a:ext>
                  </a:extLst>
                </a:gridCol>
                <a:gridCol w="334108">
                  <a:extLst>
                    <a:ext uri="{9D8B030D-6E8A-4147-A177-3AD203B41FA5}">
                      <a16:colId xmlns:a16="http://schemas.microsoft.com/office/drawing/2014/main" val="2311548374"/>
                    </a:ext>
                  </a:extLst>
                </a:gridCol>
                <a:gridCol w="334108">
                  <a:extLst>
                    <a:ext uri="{9D8B030D-6E8A-4147-A177-3AD203B41FA5}">
                      <a16:colId xmlns:a16="http://schemas.microsoft.com/office/drawing/2014/main" val="1391157293"/>
                    </a:ext>
                  </a:extLst>
                </a:gridCol>
                <a:gridCol w="334108">
                  <a:extLst>
                    <a:ext uri="{9D8B030D-6E8A-4147-A177-3AD203B41FA5}">
                      <a16:colId xmlns:a16="http://schemas.microsoft.com/office/drawing/2014/main" val="531430638"/>
                    </a:ext>
                  </a:extLst>
                </a:gridCol>
                <a:gridCol w="334108">
                  <a:extLst>
                    <a:ext uri="{9D8B030D-6E8A-4147-A177-3AD203B41FA5}">
                      <a16:colId xmlns:a16="http://schemas.microsoft.com/office/drawing/2014/main" val="1648783689"/>
                    </a:ext>
                  </a:extLst>
                </a:gridCol>
                <a:gridCol w="334108">
                  <a:extLst>
                    <a:ext uri="{9D8B030D-6E8A-4147-A177-3AD203B41FA5}">
                      <a16:colId xmlns:a16="http://schemas.microsoft.com/office/drawing/2014/main" val="161532839"/>
                    </a:ext>
                  </a:extLst>
                </a:gridCol>
                <a:gridCol w="334108">
                  <a:extLst>
                    <a:ext uri="{9D8B030D-6E8A-4147-A177-3AD203B41FA5}">
                      <a16:colId xmlns:a16="http://schemas.microsoft.com/office/drawing/2014/main" val="3138011851"/>
                    </a:ext>
                  </a:extLst>
                </a:gridCol>
                <a:gridCol w="334108">
                  <a:extLst>
                    <a:ext uri="{9D8B030D-6E8A-4147-A177-3AD203B41FA5}">
                      <a16:colId xmlns:a16="http://schemas.microsoft.com/office/drawing/2014/main" val="981003462"/>
                    </a:ext>
                  </a:extLst>
                </a:gridCol>
              </a:tblGrid>
              <a:tr h="27580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888573"/>
                  </a:ext>
                </a:extLst>
              </a:tr>
              <a:tr h="27580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626398"/>
                  </a:ext>
                </a:extLst>
              </a:tr>
              <a:tr h="27580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228363"/>
                  </a:ext>
                </a:extLst>
              </a:tr>
              <a:tr h="27580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27104"/>
                  </a:ext>
                </a:extLst>
              </a:tr>
              <a:tr h="27580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321026"/>
                  </a:ext>
                </a:extLst>
              </a:tr>
              <a:tr h="27580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127175"/>
                  </a:ext>
                </a:extLst>
              </a:tr>
              <a:tr h="27580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415042"/>
                  </a:ext>
                </a:extLst>
              </a:tr>
              <a:tr h="27580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75934"/>
                  </a:ext>
                </a:extLst>
              </a:tr>
              <a:tr h="27580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877462"/>
                  </a:ext>
                </a:extLst>
              </a:tr>
              <a:tr h="27580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17507"/>
                  </a:ext>
                </a:extLst>
              </a:tr>
              <a:tr h="27580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01252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BD17EC-C2CB-40CD-E4EE-CA8F42EDF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384463"/>
              </p:ext>
            </p:extLst>
          </p:nvPr>
        </p:nvGraphicFramePr>
        <p:xfrm>
          <a:off x="1371600" y="8458326"/>
          <a:ext cx="52554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955">
                  <a:extLst>
                    <a:ext uri="{9D8B030D-6E8A-4147-A177-3AD203B41FA5}">
                      <a16:colId xmlns:a16="http://schemas.microsoft.com/office/drawing/2014/main" val="3969801403"/>
                    </a:ext>
                  </a:extLst>
                </a:gridCol>
                <a:gridCol w="437955">
                  <a:extLst>
                    <a:ext uri="{9D8B030D-6E8A-4147-A177-3AD203B41FA5}">
                      <a16:colId xmlns:a16="http://schemas.microsoft.com/office/drawing/2014/main" val="565581437"/>
                    </a:ext>
                  </a:extLst>
                </a:gridCol>
                <a:gridCol w="437955">
                  <a:extLst>
                    <a:ext uri="{9D8B030D-6E8A-4147-A177-3AD203B41FA5}">
                      <a16:colId xmlns:a16="http://schemas.microsoft.com/office/drawing/2014/main" val="1871847036"/>
                    </a:ext>
                  </a:extLst>
                </a:gridCol>
                <a:gridCol w="437955">
                  <a:extLst>
                    <a:ext uri="{9D8B030D-6E8A-4147-A177-3AD203B41FA5}">
                      <a16:colId xmlns:a16="http://schemas.microsoft.com/office/drawing/2014/main" val="3425633278"/>
                    </a:ext>
                  </a:extLst>
                </a:gridCol>
                <a:gridCol w="437955">
                  <a:extLst>
                    <a:ext uri="{9D8B030D-6E8A-4147-A177-3AD203B41FA5}">
                      <a16:colId xmlns:a16="http://schemas.microsoft.com/office/drawing/2014/main" val="3719167380"/>
                    </a:ext>
                  </a:extLst>
                </a:gridCol>
                <a:gridCol w="437955">
                  <a:extLst>
                    <a:ext uri="{9D8B030D-6E8A-4147-A177-3AD203B41FA5}">
                      <a16:colId xmlns:a16="http://schemas.microsoft.com/office/drawing/2014/main" val="2311548374"/>
                    </a:ext>
                  </a:extLst>
                </a:gridCol>
                <a:gridCol w="437955">
                  <a:extLst>
                    <a:ext uri="{9D8B030D-6E8A-4147-A177-3AD203B41FA5}">
                      <a16:colId xmlns:a16="http://schemas.microsoft.com/office/drawing/2014/main" val="1391157293"/>
                    </a:ext>
                  </a:extLst>
                </a:gridCol>
                <a:gridCol w="437955">
                  <a:extLst>
                    <a:ext uri="{9D8B030D-6E8A-4147-A177-3AD203B41FA5}">
                      <a16:colId xmlns:a16="http://schemas.microsoft.com/office/drawing/2014/main" val="531430638"/>
                    </a:ext>
                  </a:extLst>
                </a:gridCol>
                <a:gridCol w="437955">
                  <a:extLst>
                    <a:ext uri="{9D8B030D-6E8A-4147-A177-3AD203B41FA5}">
                      <a16:colId xmlns:a16="http://schemas.microsoft.com/office/drawing/2014/main" val="1648783689"/>
                    </a:ext>
                  </a:extLst>
                </a:gridCol>
                <a:gridCol w="437955">
                  <a:extLst>
                    <a:ext uri="{9D8B030D-6E8A-4147-A177-3AD203B41FA5}">
                      <a16:colId xmlns:a16="http://schemas.microsoft.com/office/drawing/2014/main" val="161532839"/>
                    </a:ext>
                  </a:extLst>
                </a:gridCol>
                <a:gridCol w="437955">
                  <a:extLst>
                    <a:ext uri="{9D8B030D-6E8A-4147-A177-3AD203B41FA5}">
                      <a16:colId xmlns:a16="http://schemas.microsoft.com/office/drawing/2014/main" val="3138011851"/>
                    </a:ext>
                  </a:extLst>
                </a:gridCol>
                <a:gridCol w="437955">
                  <a:extLst>
                    <a:ext uri="{9D8B030D-6E8A-4147-A177-3AD203B41FA5}">
                      <a16:colId xmlns:a16="http://schemas.microsoft.com/office/drawing/2014/main" val="981003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8885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9903E3-BEDF-7AC1-E7F0-D236873A55DC}"/>
              </a:ext>
            </a:extLst>
          </p:cNvPr>
          <p:cNvSpPr txBox="1"/>
          <p:nvPr/>
        </p:nvSpPr>
        <p:spPr>
          <a:xfrm>
            <a:off x="585572" y="3514582"/>
            <a:ext cx="533400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strike="sngStrike" dirty="0"/>
              <a:t>S</a:t>
            </a:r>
          </a:p>
          <a:p>
            <a:r>
              <a:rPr lang="en-US" sz="1600" strike="sngStrike" dirty="0"/>
              <a:t>DM</a:t>
            </a:r>
          </a:p>
          <a:p>
            <a:r>
              <a:rPr lang="en-US" sz="1600" strike="sngStrike" dirty="0"/>
              <a:t>P1</a:t>
            </a:r>
          </a:p>
          <a:p>
            <a:r>
              <a:rPr lang="en-US" sz="1600" strike="sngStrike" dirty="0"/>
              <a:t>P2</a:t>
            </a:r>
          </a:p>
          <a:p>
            <a:r>
              <a:rPr lang="en-US" sz="1600" strike="sngStrike" dirty="0"/>
              <a:t>CO</a:t>
            </a:r>
          </a:p>
          <a:p>
            <a:r>
              <a:rPr lang="en-US" sz="1600" strike="sngStrike" dirty="0"/>
              <a:t>A</a:t>
            </a:r>
          </a:p>
          <a:p>
            <a:r>
              <a:rPr lang="en-US" sz="1600" strike="sngStrike" dirty="0"/>
              <a:t>HL</a:t>
            </a:r>
          </a:p>
          <a:p>
            <a:r>
              <a:rPr lang="en-US" sz="1600" strike="sngStrike" dirty="0"/>
              <a:t>OS</a:t>
            </a:r>
          </a:p>
          <a:p>
            <a:r>
              <a:rPr lang="en-US" sz="1600" strike="sngStrike" dirty="0"/>
              <a:t>TC</a:t>
            </a:r>
          </a:p>
          <a:p>
            <a:r>
              <a:rPr lang="en-US" sz="1600" strike="sngStrike" dirty="0"/>
              <a:t>C</a:t>
            </a:r>
          </a:p>
          <a:p>
            <a:r>
              <a:rPr lang="en-US" sz="1600" strike="sngStrike" dirty="0"/>
              <a:t>SS</a:t>
            </a:r>
          </a:p>
          <a:p>
            <a:r>
              <a:rPr lang="en-US" sz="1600" dirty="0"/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EBAC9-F7B2-EB01-FC89-85E3527D2CDB}"/>
              </a:ext>
            </a:extLst>
          </p:cNvPr>
          <p:cNvSpPr txBox="1"/>
          <p:nvPr/>
        </p:nvSpPr>
        <p:spPr>
          <a:xfrm>
            <a:off x="1990157" y="3352066"/>
            <a:ext cx="4343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   DM  P1  P2  CO  A   HL  OS TC  C   SS   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49635-49C8-5848-D27D-BDCBC3688DD6}"/>
              </a:ext>
            </a:extLst>
          </p:cNvPr>
          <p:cNvSpPr txBox="1"/>
          <p:nvPr/>
        </p:nvSpPr>
        <p:spPr>
          <a:xfrm>
            <a:off x="507411" y="3166646"/>
            <a:ext cx="694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86572A-BAE7-C410-10FB-ADE0D5FF674D}"/>
              </a:ext>
            </a:extLst>
          </p:cNvPr>
          <p:cNvSpPr txBox="1"/>
          <p:nvPr/>
        </p:nvSpPr>
        <p:spPr>
          <a:xfrm>
            <a:off x="3276600" y="3042403"/>
            <a:ext cx="1152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predCount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EB8221-51D4-E2EA-D106-DD7621BE9A01}"/>
              </a:ext>
            </a:extLst>
          </p:cNvPr>
          <p:cNvSpPr txBox="1"/>
          <p:nvPr/>
        </p:nvSpPr>
        <p:spPr>
          <a:xfrm>
            <a:off x="230940" y="8443368"/>
            <a:ext cx="1159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topoOrder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3410</TotalTime>
  <Words>1153</Words>
  <Application>Microsoft Office PowerPoint</Application>
  <PresentationFormat>On-screen Show (4:3)</PresentationFormat>
  <Paragraphs>357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Default Design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Vining, Birdie L</cp:lastModifiedBy>
  <cp:revision>28</cp:revision>
  <cp:lastPrinted>2018-11-12T14:09:18Z</cp:lastPrinted>
  <dcterms:created xsi:type="dcterms:W3CDTF">2003-11-20T06:12:01Z</dcterms:created>
  <dcterms:modified xsi:type="dcterms:W3CDTF">2022-12-07T01:30:19Z</dcterms:modified>
</cp:coreProperties>
</file>