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3" r:id="rId7"/>
    <p:sldId id="272" r:id="rId8"/>
    <p:sldId id="274" r:id="rId9"/>
    <p:sldId id="275" r:id="rId10"/>
    <p:sldId id="276" r:id="rId11"/>
    <p:sldId id="277" r:id="rId12"/>
    <p:sldId id="278" r:id="rId13"/>
    <p:sldId id="279" r:id="rId14"/>
    <p:sldId id="280" r:id="rId15"/>
    <p:sldId id="281" r:id="rId16"/>
    <p:sldId id="283"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65" d="100"/>
          <a:sy n="65" d="100"/>
        </p:scale>
        <p:origin x="69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988544-9688-4218-BDF1-C91786C38731}"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6DDDC65F-CD46-4E42-A0EE-AD35F566015B}">
      <dgm:prSet/>
      <dgm:spPr/>
      <dgm:t>
        <a:bodyPr/>
        <a:lstStyle/>
        <a:p>
          <a:r>
            <a:rPr lang="en-US" dirty="0"/>
            <a:t>Identify data sources</a:t>
          </a:r>
        </a:p>
      </dgm:t>
    </dgm:pt>
    <dgm:pt modelId="{1BE05859-72B9-4E07-A852-CD2608E8EE7F}" type="parTrans" cxnId="{D1740224-C2C3-44A3-A445-F77DD0DE6A40}">
      <dgm:prSet/>
      <dgm:spPr/>
      <dgm:t>
        <a:bodyPr/>
        <a:lstStyle/>
        <a:p>
          <a:endParaRPr lang="en-US"/>
        </a:p>
      </dgm:t>
    </dgm:pt>
    <dgm:pt modelId="{63246F81-E55F-4203-B62A-6E6FA63559B0}" type="sibTrans" cxnId="{D1740224-C2C3-44A3-A445-F77DD0DE6A40}">
      <dgm:prSet/>
      <dgm:spPr/>
      <dgm:t>
        <a:bodyPr/>
        <a:lstStyle/>
        <a:p>
          <a:endParaRPr lang="en-US"/>
        </a:p>
      </dgm:t>
    </dgm:pt>
    <dgm:pt modelId="{E8158287-F7EA-45C1-BEE3-7396A0836F9D}">
      <dgm:prSet/>
      <dgm:spPr/>
      <dgm:t>
        <a:bodyPr/>
        <a:lstStyle/>
        <a:p>
          <a:r>
            <a:rPr lang="en-US" dirty="0"/>
            <a:t>Removing duplicates and handling missing values</a:t>
          </a:r>
        </a:p>
      </dgm:t>
    </dgm:pt>
    <dgm:pt modelId="{68E16CA4-5CF2-41B1-AECC-4755A9CCDAFF}" type="parTrans" cxnId="{74E3EBA7-FB29-4786-9AB1-07AC5B99F27E}">
      <dgm:prSet/>
      <dgm:spPr/>
      <dgm:t>
        <a:bodyPr/>
        <a:lstStyle/>
        <a:p>
          <a:endParaRPr lang="en-US"/>
        </a:p>
      </dgm:t>
    </dgm:pt>
    <dgm:pt modelId="{A7D23049-E468-469F-A73B-D2DD994DA20D}" type="sibTrans" cxnId="{74E3EBA7-FB29-4786-9AB1-07AC5B99F27E}">
      <dgm:prSet/>
      <dgm:spPr/>
      <dgm:t>
        <a:bodyPr/>
        <a:lstStyle/>
        <a:p>
          <a:endParaRPr lang="en-US"/>
        </a:p>
      </dgm:t>
    </dgm:pt>
    <dgm:pt modelId="{AD43DE27-E814-4ACF-9583-F235C32960D3}">
      <dgm:prSet/>
      <dgm:spPr/>
      <dgm:t>
        <a:bodyPr/>
        <a:lstStyle/>
        <a:p>
          <a:r>
            <a:rPr lang="en-US"/>
            <a:t>Creating hypothesis</a:t>
          </a:r>
        </a:p>
      </dgm:t>
    </dgm:pt>
    <dgm:pt modelId="{20E22587-064F-4E46-9A99-54AF97DE6237}" type="parTrans" cxnId="{65C7D524-437A-446C-9D65-42B2238D21B5}">
      <dgm:prSet/>
      <dgm:spPr/>
      <dgm:t>
        <a:bodyPr/>
        <a:lstStyle/>
        <a:p>
          <a:endParaRPr lang="en-US"/>
        </a:p>
      </dgm:t>
    </dgm:pt>
    <dgm:pt modelId="{A9B7CBA5-1C6D-40D6-AAE5-5502DECBCD7D}" type="sibTrans" cxnId="{65C7D524-437A-446C-9D65-42B2238D21B5}">
      <dgm:prSet/>
      <dgm:spPr/>
      <dgm:t>
        <a:bodyPr/>
        <a:lstStyle/>
        <a:p>
          <a:endParaRPr lang="en-US"/>
        </a:p>
      </dgm:t>
    </dgm:pt>
    <dgm:pt modelId="{DBE0FA84-54AB-4611-A5DE-A35AF3066096}">
      <dgm:prSet/>
      <dgm:spPr/>
      <dgm:t>
        <a:bodyPr/>
        <a:lstStyle/>
        <a:p>
          <a:r>
            <a:rPr lang="en-US"/>
            <a:t>Identify number of cab users by city</a:t>
          </a:r>
        </a:p>
      </dgm:t>
    </dgm:pt>
    <dgm:pt modelId="{1ED65FFC-7EFA-4241-B623-7CDEB1AB9F12}" type="parTrans" cxnId="{4DA76DFF-5DC3-4A39-B55A-CB666F60C5E5}">
      <dgm:prSet/>
      <dgm:spPr/>
      <dgm:t>
        <a:bodyPr/>
        <a:lstStyle/>
        <a:p>
          <a:endParaRPr lang="en-US"/>
        </a:p>
      </dgm:t>
    </dgm:pt>
    <dgm:pt modelId="{DB987846-E950-4CBA-923A-DCE9AE77A8AD}" type="sibTrans" cxnId="{4DA76DFF-5DC3-4A39-B55A-CB666F60C5E5}">
      <dgm:prSet/>
      <dgm:spPr/>
      <dgm:t>
        <a:bodyPr/>
        <a:lstStyle/>
        <a:p>
          <a:endParaRPr lang="en-US"/>
        </a:p>
      </dgm:t>
    </dgm:pt>
    <dgm:pt modelId="{A4577CF3-BEE4-4E8D-9C57-E50780ACDC8E}">
      <dgm:prSet/>
      <dgm:spPr/>
      <dgm:t>
        <a:bodyPr/>
        <a:lstStyle/>
        <a:p>
          <a:r>
            <a:rPr lang="en-US" dirty="0"/>
            <a:t>Company demographic analysis</a:t>
          </a:r>
        </a:p>
      </dgm:t>
    </dgm:pt>
    <dgm:pt modelId="{1C65C0F3-D0EE-48C6-988A-024AEFC5838F}" type="parTrans" cxnId="{42B265A1-0826-4D85-9915-96C96B630BB6}">
      <dgm:prSet/>
      <dgm:spPr/>
      <dgm:t>
        <a:bodyPr/>
        <a:lstStyle/>
        <a:p>
          <a:endParaRPr lang="en-US"/>
        </a:p>
      </dgm:t>
    </dgm:pt>
    <dgm:pt modelId="{F7067743-4B3A-4992-879F-587F70DAC5CB}" type="sibTrans" cxnId="{42B265A1-0826-4D85-9915-96C96B630BB6}">
      <dgm:prSet/>
      <dgm:spPr/>
      <dgm:t>
        <a:bodyPr/>
        <a:lstStyle/>
        <a:p>
          <a:endParaRPr lang="en-US"/>
        </a:p>
      </dgm:t>
    </dgm:pt>
    <dgm:pt modelId="{96A499CC-BAFA-480E-8A9D-65659E65F128}">
      <dgm:prSet/>
      <dgm:spPr/>
      <dgm:t>
        <a:bodyPr/>
        <a:lstStyle/>
        <a:p>
          <a:r>
            <a:rPr lang="en-US" dirty="0"/>
            <a:t>Cab usage in regular days vs holidays</a:t>
          </a:r>
        </a:p>
      </dgm:t>
    </dgm:pt>
    <dgm:pt modelId="{E061B007-E9BC-4CFC-9C1F-D2F648EA2F59}" type="parTrans" cxnId="{90968D66-90C9-4B4C-B17C-D845FECF4152}">
      <dgm:prSet/>
      <dgm:spPr/>
      <dgm:t>
        <a:bodyPr/>
        <a:lstStyle/>
        <a:p>
          <a:endParaRPr lang="en-US"/>
        </a:p>
      </dgm:t>
    </dgm:pt>
    <dgm:pt modelId="{04872E97-B9BB-4688-8424-08CFFD02EB63}" type="sibTrans" cxnId="{90968D66-90C9-4B4C-B17C-D845FECF4152}">
      <dgm:prSet/>
      <dgm:spPr/>
      <dgm:t>
        <a:bodyPr/>
        <a:lstStyle/>
        <a:p>
          <a:endParaRPr lang="en-US"/>
        </a:p>
      </dgm:t>
    </dgm:pt>
    <dgm:pt modelId="{E8ED28BA-EDA9-4D9B-8C8D-5835D92A3F00}">
      <dgm:prSet/>
      <dgm:spPr/>
      <dgm:t>
        <a:bodyPr/>
        <a:lstStyle/>
        <a:p>
          <a:r>
            <a:rPr lang="en-US" dirty="0"/>
            <a:t>Average profit margin for each company</a:t>
          </a:r>
        </a:p>
      </dgm:t>
    </dgm:pt>
    <dgm:pt modelId="{6F6F8B0B-B5FB-4F74-8D08-4B92E8F608A8}" type="parTrans" cxnId="{5EC07333-D2C6-45B5-A27E-BF9A9E34D51A}">
      <dgm:prSet/>
      <dgm:spPr/>
      <dgm:t>
        <a:bodyPr/>
        <a:lstStyle/>
        <a:p>
          <a:endParaRPr lang="en-US"/>
        </a:p>
      </dgm:t>
    </dgm:pt>
    <dgm:pt modelId="{26419667-22D8-4FA8-83D7-0E12CE598AEB}" type="sibTrans" cxnId="{5EC07333-D2C6-45B5-A27E-BF9A9E34D51A}">
      <dgm:prSet/>
      <dgm:spPr/>
      <dgm:t>
        <a:bodyPr/>
        <a:lstStyle/>
        <a:p>
          <a:endParaRPr lang="en-US"/>
        </a:p>
      </dgm:t>
    </dgm:pt>
    <dgm:pt modelId="{6CE51064-BECE-45D6-A2B9-C1A619C798CC}">
      <dgm:prSet/>
      <dgm:spPr/>
      <dgm:t>
        <a:bodyPr/>
        <a:lstStyle/>
        <a:p>
          <a:r>
            <a:rPr lang="en-US" dirty="0"/>
            <a:t>Revenue distribution by payment mode</a:t>
          </a:r>
        </a:p>
      </dgm:t>
    </dgm:pt>
    <dgm:pt modelId="{9877695D-1F3E-4991-AC32-4746916E5A04}" type="parTrans" cxnId="{73CC9C97-F024-4648-B0A9-10D1BE680B6E}">
      <dgm:prSet/>
      <dgm:spPr/>
      <dgm:t>
        <a:bodyPr/>
        <a:lstStyle/>
        <a:p>
          <a:endParaRPr lang="en-US"/>
        </a:p>
      </dgm:t>
    </dgm:pt>
    <dgm:pt modelId="{62CF98D0-8450-41C7-BCF0-4EFDCFE44078}" type="sibTrans" cxnId="{73CC9C97-F024-4648-B0A9-10D1BE680B6E}">
      <dgm:prSet/>
      <dgm:spPr/>
      <dgm:t>
        <a:bodyPr/>
        <a:lstStyle/>
        <a:p>
          <a:endParaRPr lang="en-US"/>
        </a:p>
      </dgm:t>
    </dgm:pt>
    <dgm:pt modelId="{0462A72B-18D9-4107-B808-774E0AA3DF44}">
      <dgm:prSet/>
      <dgm:spPr/>
      <dgm:t>
        <a:bodyPr/>
        <a:lstStyle/>
        <a:p>
          <a:r>
            <a:rPr lang="en-US" dirty="0"/>
            <a:t>Revenue vs distance travelled</a:t>
          </a:r>
        </a:p>
      </dgm:t>
    </dgm:pt>
    <dgm:pt modelId="{E67FCD23-D926-42F1-81D1-4F2822CC1D9E}" type="parTrans" cxnId="{269EA6DA-D6B3-48AD-922D-219E7EC4988A}">
      <dgm:prSet/>
      <dgm:spPr/>
      <dgm:t>
        <a:bodyPr/>
        <a:lstStyle/>
        <a:p>
          <a:endParaRPr lang="en-US"/>
        </a:p>
      </dgm:t>
    </dgm:pt>
    <dgm:pt modelId="{3C683B04-038C-496E-96FF-F98827BAEF72}" type="sibTrans" cxnId="{269EA6DA-D6B3-48AD-922D-219E7EC4988A}">
      <dgm:prSet/>
      <dgm:spPr/>
      <dgm:t>
        <a:bodyPr/>
        <a:lstStyle/>
        <a:p>
          <a:endParaRPr lang="en-US"/>
        </a:p>
      </dgm:t>
    </dgm:pt>
    <dgm:pt modelId="{D5D345B9-C3BC-45F6-9422-AFD0073D5B05}">
      <dgm:prSet/>
      <dgm:spPr/>
      <dgm:t>
        <a:bodyPr/>
        <a:lstStyle/>
        <a:p>
          <a:r>
            <a:rPr lang="en-US" dirty="0"/>
            <a:t>City population vs revenue</a:t>
          </a:r>
        </a:p>
      </dgm:t>
    </dgm:pt>
    <dgm:pt modelId="{914F2E9E-5A6A-4139-8820-EFD584DF2AD9}" type="parTrans" cxnId="{94B5E91A-59AF-4E82-81FB-FBAD288F5DF1}">
      <dgm:prSet/>
      <dgm:spPr/>
      <dgm:t>
        <a:bodyPr/>
        <a:lstStyle/>
        <a:p>
          <a:endParaRPr lang="en-US"/>
        </a:p>
      </dgm:t>
    </dgm:pt>
    <dgm:pt modelId="{194AB7BB-F5B7-458F-A2E4-D1F23466587B}" type="sibTrans" cxnId="{94B5E91A-59AF-4E82-81FB-FBAD288F5DF1}">
      <dgm:prSet/>
      <dgm:spPr/>
      <dgm:t>
        <a:bodyPr/>
        <a:lstStyle/>
        <a:p>
          <a:endParaRPr lang="en-US"/>
        </a:p>
      </dgm:t>
    </dgm:pt>
    <dgm:pt modelId="{272EFB00-9472-4E05-BE69-70E3D5318093}">
      <dgm:prSet/>
      <dgm:spPr/>
      <dgm:t>
        <a:bodyPr/>
        <a:lstStyle/>
        <a:p>
          <a:r>
            <a:rPr lang="en-US" dirty="0"/>
            <a:t>Hypothesis results</a:t>
          </a:r>
        </a:p>
      </dgm:t>
    </dgm:pt>
    <dgm:pt modelId="{16CEA6FD-FDA6-4CD0-BC9E-10E9C110602D}" type="parTrans" cxnId="{E279B355-01A5-4516-89F0-E2D4AECBBF34}">
      <dgm:prSet/>
      <dgm:spPr/>
      <dgm:t>
        <a:bodyPr/>
        <a:lstStyle/>
        <a:p>
          <a:endParaRPr lang="en-US"/>
        </a:p>
      </dgm:t>
    </dgm:pt>
    <dgm:pt modelId="{728045A4-4299-4F85-B139-E97C586D6477}" type="sibTrans" cxnId="{E279B355-01A5-4516-89F0-E2D4AECBBF34}">
      <dgm:prSet/>
      <dgm:spPr/>
      <dgm:t>
        <a:bodyPr/>
        <a:lstStyle/>
        <a:p>
          <a:endParaRPr lang="en-US"/>
        </a:p>
      </dgm:t>
    </dgm:pt>
    <dgm:pt modelId="{1BB2ABCC-2208-4A17-BA5C-A1A9D84CB244}" type="pres">
      <dgm:prSet presAssocID="{50988544-9688-4218-BDF1-C91786C38731}" presName="Name0" presStyleCnt="0">
        <dgm:presLayoutVars>
          <dgm:dir/>
          <dgm:resizeHandles val="exact"/>
        </dgm:presLayoutVars>
      </dgm:prSet>
      <dgm:spPr/>
    </dgm:pt>
    <dgm:pt modelId="{FEF6F4B7-620D-4254-8A86-1B6C0B977FCD}" type="pres">
      <dgm:prSet presAssocID="{6DDDC65F-CD46-4E42-A0EE-AD35F566015B}" presName="node" presStyleLbl="node1" presStyleIdx="0" presStyleCnt="11">
        <dgm:presLayoutVars>
          <dgm:bulletEnabled val="1"/>
        </dgm:presLayoutVars>
      </dgm:prSet>
      <dgm:spPr/>
    </dgm:pt>
    <dgm:pt modelId="{EF8F5F12-1202-4B0F-908F-B1A5ADAC460B}" type="pres">
      <dgm:prSet presAssocID="{63246F81-E55F-4203-B62A-6E6FA63559B0}" presName="sibTrans" presStyleLbl="sibTrans1D1" presStyleIdx="0" presStyleCnt="10"/>
      <dgm:spPr/>
    </dgm:pt>
    <dgm:pt modelId="{E48865DA-AD40-49DA-9F9C-79DF200A267A}" type="pres">
      <dgm:prSet presAssocID="{63246F81-E55F-4203-B62A-6E6FA63559B0}" presName="connectorText" presStyleLbl="sibTrans1D1" presStyleIdx="0" presStyleCnt="10"/>
      <dgm:spPr/>
    </dgm:pt>
    <dgm:pt modelId="{87D88EC3-4AD2-4678-AC49-773406BE6482}" type="pres">
      <dgm:prSet presAssocID="{E8158287-F7EA-45C1-BEE3-7396A0836F9D}" presName="node" presStyleLbl="node1" presStyleIdx="1" presStyleCnt="11">
        <dgm:presLayoutVars>
          <dgm:bulletEnabled val="1"/>
        </dgm:presLayoutVars>
      </dgm:prSet>
      <dgm:spPr/>
    </dgm:pt>
    <dgm:pt modelId="{AD91F574-20CC-4F68-854C-AFADDC6CDB4C}" type="pres">
      <dgm:prSet presAssocID="{A7D23049-E468-469F-A73B-D2DD994DA20D}" presName="sibTrans" presStyleLbl="sibTrans1D1" presStyleIdx="1" presStyleCnt="10"/>
      <dgm:spPr/>
    </dgm:pt>
    <dgm:pt modelId="{E5AED0E9-C6A1-4348-BB82-007708FE18B9}" type="pres">
      <dgm:prSet presAssocID="{A7D23049-E468-469F-A73B-D2DD994DA20D}" presName="connectorText" presStyleLbl="sibTrans1D1" presStyleIdx="1" presStyleCnt="10"/>
      <dgm:spPr/>
    </dgm:pt>
    <dgm:pt modelId="{C733C6DE-2314-4A98-9988-FF5067A4E6D5}" type="pres">
      <dgm:prSet presAssocID="{AD43DE27-E814-4ACF-9583-F235C32960D3}" presName="node" presStyleLbl="node1" presStyleIdx="2" presStyleCnt="11">
        <dgm:presLayoutVars>
          <dgm:bulletEnabled val="1"/>
        </dgm:presLayoutVars>
      </dgm:prSet>
      <dgm:spPr/>
    </dgm:pt>
    <dgm:pt modelId="{87D9980D-8BDA-4AA7-A929-D8F3C1BAF172}" type="pres">
      <dgm:prSet presAssocID="{A9B7CBA5-1C6D-40D6-AAE5-5502DECBCD7D}" presName="sibTrans" presStyleLbl="sibTrans1D1" presStyleIdx="2" presStyleCnt="10"/>
      <dgm:spPr/>
    </dgm:pt>
    <dgm:pt modelId="{5AA3EBC3-84A3-4FBB-AA24-23C7C47BD316}" type="pres">
      <dgm:prSet presAssocID="{A9B7CBA5-1C6D-40D6-AAE5-5502DECBCD7D}" presName="connectorText" presStyleLbl="sibTrans1D1" presStyleIdx="2" presStyleCnt="10"/>
      <dgm:spPr/>
    </dgm:pt>
    <dgm:pt modelId="{A48B1D9D-3228-4AEA-B336-8278C700D372}" type="pres">
      <dgm:prSet presAssocID="{DBE0FA84-54AB-4611-A5DE-A35AF3066096}" presName="node" presStyleLbl="node1" presStyleIdx="3" presStyleCnt="11">
        <dgm:presLayoutVars>
          <dgm:bulletEnabled val="1"/>
        </dgm:presLayoutVars>
      </dgm:prSet>
      <dgm:spPr/>
    </dgm:pt>
    <dgm:pt modelId="{2F347088-6B6D-443B-8560-72CE55F3E1E3}" type="pres">
      <dgm:prSet presAssocID="{DB987846-E950-4CBA-923A-DCE9AE77A8AD}" presName="sibTrans" presStyleLbl="sibTrans1D1" presStyleIdx="3" presStyleCnt="10"/>
      <dgm:spPr/>
    </dgm:pt>
    <dgm:pt modelId="{AE14A8E6-EAC3-4F98-BD4C-E4B8FA19BF8C}" type="pres">
      <dgm:prSet presAssocID="{DB987846-E950-4CBA-923A-DCE9AE77A8AD}" presName="connectorText" presStyleLbl="sibTrans1D1" presStyleIdx="3" presStyleCnt="10"/>
      <dgm:spPr/>
    </dgm:pt>
    <dgm:pt modelId="{7FFD7594-A3B6-4AFA-B46A-AC459F8B454A}" type="pres">
      <dgm:prSet presAssocID="{A4577CF3-BEE4-4E8D-9C57-E50780ACDC8E}" presName="node" presStyleLbl="node1" presStyleIdx="4" presStyleCnt="11">
        <dgm:presLayoutVars>
          <dgm:bulletEnabled val="1"/>
        </dgm:presLayoutVars>
      </dgm:prSet>
      <dgm:spPr/>
    </dgm:pt>
    <dgm:pt modelId="{0DC0984E-0C71-4E34-90D1-EDEC07AA2754}" type="pres">
      <dgm:prSet presAssocID="{F7067743-4B3A-4992-879F-587F70DAC5CB}" presName="sibTrans" presStyleLbl="sibTrans1D1" presStyleIdx="4" presStyleCnt="10"/>
      <dgm:spPr/>
    </dgm:pt>
    <dgm:pt modelId="{A2CEBBB7-E748-42BC-A6CF-B86B0D808C9A}" type="pres">
      <dgm:prSet presAssocID="{F7067743-4B3A-4992-879F-587F70DAC5CB}" presName="connectorText" presStyleLbl="sibTrans1D1" presStyleIdx="4" presStyleCnt="10"/>
      <dgm:spPr/>
    </dgm:pt>
    <dgm:pt modelId="{9B48C283-5F54-4249-B7E5-941F65B43C2A}" type="pres">
      <dgm:prSet presAssocID="{96A499CC-BAFA-480E-8A9D-65659E65F128}" presName="node" presStyleLbl="node1" presStyleIdx="5" presStyleCnt="11">
        <dgm:presLayoutVars>
          <dgm:bulletEnabled val="1"/>
        </dgm:presLayoutVars>
      </dgm:prSet>
      <dgm:spPr/>
    </dgm:pt>
    <dgm:pt modelId="{DEE24B5E-12E5-469C-9F6F-2ABDF091D030}" type="pres">
      <dgm:prSet presAssocID="{04872E97-B9BB-4688-8424-08CFFD02EB63}" presName="sibTrans" presStyleLbl="sibTrans1D1" presStyleIdx="5" presStyleCnt="10"/>
      <dgm:spPr/>
    </dgm:pt>
    <dgm:pt modelId="{073FDC24-F380-4567-AA30-7C2661706D1B}" type="pres">
      <dgm:prSet presAssocID="{04872E97-B9BB-4688-8424-08CFFD02EB63}" presName="connectorText" presStyleLbl="sibTrans1D1" presStyleIdx="5" presStyleCnt="10"/>
      <dgm:spPr/>
    </dgm:pt>
    <dgm:pt modelId="{81D1A41B-EB95-4C17-B15C-58CB5A6EF453}" type="pres">
      <dgm:prSet presAssocID="{E8ED28BA-EDA9-4D9B-8C8D-5835D92A3F00}" presName="node" presStyleLbl="node1" presStyleIdx="6" presStyleCnt="11">
        <dgm:presLayoutVars>
          <dgm:bulletEnabled val="1"/>
        </dgm:presLayoutVars>
      </dgm:prSet>
      <dgm:spPr/>
    </dgm:pt>
    <dgm:pt modelId="{C17CF93C-F0AE-4D65-A30F-07CB507192C3}" type="pres">
      <dgm:prSet presAssocID="{26419667-22D8-4FA8-83D7-0E12CE598AEB}" presName="sibTrans" presStyleLbl="sibTrans1D1" presStyleIdx="6" presStyleCnt="10"/>
      <dgm:spPr/>
    </dgm:pt>
    <dgm:pt modelId="{4BA00070-1250-4C33-91C1-1F294F4B87D8}" type="pres">
      <dgm:prSet presAssocID="{26419667-22D8-4FA8-83D7-0E12CE598AEB}" presName="connectorText" presStyleLbl="sibTrans1D1" presStyleIdx="6" presStyleCnt="10"/>
      <dgm:spPr/>
    </dgm:pt>
    <dgm:pt modelId="{0AEC00E0-ECD5-40EA-8484-6FDF2038A237}" type="pres">
      <dgm:prSet presAssocID="{6CE51064-BECE-45D6-A2B9-C1A619C798CC}" presName="node" presStyleLbl="node1" presStyleIdx="7" presStyleCnt="11">
        <dgm:presLayoutVars>
          <dgm:bulletEnabled val="1"/>
        </dgm:presLayoutVars>
      </dgm:prSet>
      <dgm:spPr/>
    </dgm:pt>
    <dgm:pt modelId="{ABE2DEB7-4606-47CF-B9F1-129853C57C1E}" type="pres">
      <dgm:prSet presAssocID="{62CF98D0-8450-41C7-BCF0-4EFDCFE44078}" presName="sibTrans" presStyleLbl="sibTrans1D1" presStyleIdx="7" presStyleCnt="10"/>
      <dgm:spPr/>
    </dgm:pt>
    <dgm:pt modelId="{E19B2150-F400-474D-8116-568032F9102F}" type="pres">
      <dgm:prSet presAssocID="{62CF98D0-8450-41C7-BCF0-4EFDCFE44078}" presName="connectorText" presStyleLbl="sibTrans1D1" presStyleIdx="7" presStyleCnt="10"/>
      <dgm:spPr/>
    </dgm:pt>
    <dgm:pt modelId="{7BF9D65F-3EAB-4833-A079-50EC77B48C90}" type="pres">
      <dgm:prSet presAssocID="{0462A72B-18D9-4107-B808-774E0AA3DF44}" presName="node" presStyleLbl="node1" presStyleIdx="8" presStyleCnt="11">
        <dgm:presLayoutVars>
          <dgm:bulletEnabled val="1"/>
        </dgm:presLayoutVars>
      </dgm:prSet>
      <dgm:spPr/>
    </dgm:pt>
    <dgm:pt modelId="{48082BC6-479B-44B0-AD40-DFB114E7CEC0}" type="pres">
      <dgm:prSet presAssocID="{3C683B04-038C-496E-96FF-F98827BAEF72}" presName="sibTrans" presStyleLbl="sibTrans1D1" presStyleIdx="8" presStyleCnt="10"/>
      <dgm:spPr/>
    </dgm:pt>
    <dgm:pt modelId="{4A5CA2ED-622E-4C5D-8D66-03FF4572895B}" type="pres">
      <dgm:prSet presAssocID="{3C683B04-038C-496E-96FF-F98827BAEF72}" presName="connectorText" presStyleLbl="sibTrans1D1" presStyleIdx="8" presStyleCnt="10"/>
      <dgm:spPr/>
    </dgm:pt>
    <dgm:pt modelId="{B87B6089-D4F8-4458-BA93-3B19A2CD3F57}" type="pres">
      <dgm:prSet presAssocID="{D5D345B9-C3BC-45F6-9422-AFD0073D5B05}" presName="node" presStyleLbl="node1" presStyleIdx="9" presStyleCnt="11">
        <dgm:presLayoutVars>
          <dgm:bulletEnabled val="1"/>
        </dgm:presLayoutVars>
      </dgm:prSet>
      <dgm:spPr/>
    </dgm:pt>
    <dgm:pt modelId="{975898DE-384D-4850-B2D2-3F7D9640B131}" type="pres">
      <dgm:prSet presAssocID="{194AB7BB-F5B7-458F-A2E4-D1F23466587B}" presName="sibTrans" presStyleLbl="sibTrans1D1" presStyleIdx="9" presStyleCnt="10"/>
      <dgm:spPr/>
    </dgm:pt>
    <dgm:pt modelId="{0E41A9FF-C8B0-45C6-8684-4890F0E50314}" type="pres">
      <dgm:prSet presAssocID="{194AB7BB-F5B7-458F-A2E4-D1F23466587B}" presName="connectorText" presStyleLbl="sibTrans1D1" presStyleIdx="9" presStyleCnt="10"/>
      <dgm:spPr/>
    </dgm:pt>
    <dgm:pt modelId="{E06621D1-8881-456F-AB93-3876F583A15C}" type="pres">
      <dgm:prSet presAssocID="{272EFB00-9472-4E05-BE69-70E3D5318093}" presName="node" presStyleLbl="node1" presStyleIdx="10" presStyleCnt="11">
        <dgm:presLayoutVars>
          <dgm:bulletEnabled val="1"/>
        </dgm:presLayoutVars>
      </dgm:prSet>
      <dgm:spPr/>
    </dgm:pt>
  </dgm:ptLst>
  <dgm:cxnLst>
    <dgm:cxn modelId="{9A64FC00-3F53-4D44-BC86-CB4240F283B6}" type="presOf" srcId="{D5D345B9-C3BC-45F6-9422-AFD0073D5B05}" destId="{B87B6089-D4F8-4458-BA93-3B19A2CD3F57}" srcOrd="0" destOrd="0" presId="urn:microsoft.com/office/officeart/2016/7/layout/RepeatingBendingProcessNew"/>
    <dgm:cxn modelId="{A345020D-68D8-45E1-90D6-FAADF17CB23A}" type="presOf" srcId="{50988544-9688-4218-BDF1-C91786C38731}" destId="{1BB2ABCC-2208-4A17-BA5C-A1A9D84CB244}" srcOrd="0" destOrd="0" presId="urn:microsoft.com/office/officeart/2016/7/layout/RepeatingBendingProcessNew"/>
    <dgm:cxn modelId="{56AE4411-A705-4E88-B374-F303A2BD01EE}" type="presOf" srcId="{194AB7BB-F5B7-458F-A2E4-D1F23466587B}" destId="{975898DE-384D-4850-B2D2-3F7D9640B131}" srcOrd="0" destOrd="0" presId="urn:microsoft.com/office/officeart/2016/7/layout/RepeatingBendingProcessNew"/>
    <dgm:cxn modelId="{52B42D12-4DBE-4162-B3C2-6B575761238B}" type="presOf" srcId="{04872E97-B9BB-4688-8424-08CFFD02EB63}" destId="{073FDC24-F380-4567-AA30-7C2661706D1B}" srcOrd="1" destOrd="0" presId="urn:microsoft.com/office/officeart/2016/7/layout/RepeatingBendingProcessNew"/>
    <dgm:cxn modelId="{09AE2B13-631C-4BA7-9641-88D22D2196F1}" type="presOf" srcId="{62CF98D0-8450-41C7-BCF0-4EFDCFE44078}" destId="{ABE2DEB7-4606-47CF-B9F1-129853C57C1E}" srcOrd="0" destOrd="0" presId="urn:microsoft.com/office/officeart/2016/7/layout/RepeatingBendingProcessNew"/>
    <dgm:cxn modelId="{57906F15-CBE0-43DE-A5DB-D5EB51EC9D61}" type="presOf" srcId="{6DDDC65F-CD46-4E42-A0EE-AD35F566015B}" destId="{FEF6F4B7-620D-4254-8A86-1B6C0B977FCD}" srcOrd="0" destOrd="0" presId="urn:microsoft.com/office/officeart/2016/7/layout/RepeatingBendingProcessNew"/>
    <dgm:cxn modelId="{94B5E91A-59AF-4E82-81FB-FBAD288F5DF1}" srcId="{50988544-9688-4218-BDF1-C91786C38731}" destId="{D5D345B9-C3BC-45F6-9422-AFD0073D5B05}" srcOrd="9" destOrd="0" parTransId="{914F2E9E-5A6A-4139-8820-EFD584DF2AD9}" sibTransId="{194AB7BB-F5B7-458F-A2E4-D1F23466587B}"/>
    <dgm:cxn modelId="{5096D31C-21EA-4E20-BE45-AF87ADCC6C6B}" type="presOf" srcId="{96A499CC-BAFA-480E-8A9D-65659E65F128}" destId="{9B48C283-5F54-4249-B7E5-941F65B43C2A}" srcOrd="0" destOrd="0" presId="urn:microsoft.com/office/officeart/2016/7/layout/RepeatingBendingProcessNew"/>
    <dgm:cxn modelId="{D1740224-C2C3-44A3-A445-F77DD0DE6A40}" srcId="{50988544-9688-4218-BDF1-C91786C38731}" destId="{6DDDC65F-CD46-4E42-A0EE-AD35F566015B}" srcOrd="0" destOrd="0" parTransId="{1BE05859-72B9-4E07-A852-CD2608E8EE7F}" sibTransId="{63246F81-E55F-4203-B62A-6E6FA63559B0}"/>
    <dgm:cxn modelId="{65C7D524-437A-446C-9D65-42B2238D21B5}" srcId="{50988544-9688-4218-BDF1-C91786C38731}" destId="{AD43DE27-E814-4ACF-9583-F235C32960D3}" srcOrd="2" destOrd="0" parTransId="{20E22587-064F-4E46-9A99-54AF97DE6237}" sibTransId="{A9B7CBA5-1C6D-40D6-AAE5-5502DECBCD7D}"/>
    <dgm:cxn modelId="{29501D2B-5629-47BD-805C-86B81D2003C6}" type="presOf" srcId="{E8ED28BA-EDA9-4D9B-8C8D-5835D92A3F00}" destId="{81D1A41B-EB95-4C17-B15C-58CB5A6EF453}" srcOrd="0" destOrd="0" presId="urn:microsoft.com/office/officeart/2016/7/layout/RepeatingBendingProcessNew"/>
    <dgm:cxn modelId="{5EC07333-D2C6-45B5-A27E-BF9A9E34D51A}" srcId="{50988544-9688-4218-BDF1-C91786C38731}" destId="{E8ED28BA-EDA9-4D9B-8C8D-5835D92A3F00}" srcOrd="6" destOrd="0" parTransId="{6F6F8B0B-B5FB-4F74-8D08-4B92E8F608A8}" sibTransId="{26419667-22D8-4FA8-83D7-0E12CE598AEB}"/>
    <dgm:cxn modelId="{8838CB39-2977-430C-95D6-F0F7BC89718B}" type="presOf" srcId="{6CE51064-BECE-45D6-A2B9-C1A619C798CC}" destId="{0AEC00E0-ECD5-40EA-8484-6FDF2038A237}" srcOrd="0" destOrd="0" presId="urn:microsoft.com/office/officeart/2016/7/layout/RepeatingBendingProcessNew"/>
    <dgm:cxn modelId="{75870C44-58F3-4537-AEFC-033BA0455CC9}" type="presOf" srcId="{DBE0FA84-54AB-4611-A5DE-A35AF3066096}" destId="{A48B1D9D-3228-4AEA-B336-8278C700D372}" srcOrd="0" destOrd="0" presId="urn:microsoft.com/office/officeart/2016/7/layout/RepeatingBendingProcessNew"/>
    <dgm:cxn modelId="{90968D66-90C9-4B4C-B17C-D845FECF4152}" srcId="{50988544-9688-4218-BDF1-C91786C38731}" destId="{96A499CC-BAFA-480E-8A9D-65659E65F128}" srcOrd="5" destOrd="0" parTransId="{E061B007-E9BC-4CFC-9C1F-D2F648EA2F59}" sibTransId="{04872E97-B9BB-4688-8424-08CFFD02EB63}"/>
    <dgm:cxn modelId="{0F19436E-A2C5-4CB0-B676-B61CE17A4852}" type="presOf" srcId="{194AB7BB-F5B7-458F-A2E4-D1F23466587B}" destId="{0E41A9FF-C8B0-45C6-8684-4890F0E50314}" srcOrd="1" destOrd="0" presId="urn:microsoft.com/office/officeart/2016/7/layout/RepeatingBendingProcessNew"/>
    <dgm:cxn modelId="{B552946F-40F5-4666-92CE-FFAFE3C633B6}" type="presOf" srcId="{63246F81-E55F-4203-B62A-6E6FA63559B0}" destId="{EF8F5F12-1202-4B0F-908F-B1A5ADAC460B}" srcOrd="0" destOrd="0" presId="urn:microsoft.com/office/officeart/2016/7/layout/RepeatingBendingProcessNew"/>
    <dgm:cxn modelId="{D97E7651-3CC5-464F-BA16-78621F82C619}" type="presOf" srcId="{DB987846-E950-4CBA-923A-DCE9AE77A8AD}" destId="{AE14A8E6-EAC3-4F98-BD4C-E4B8FA19BF8C}" srcOrd="1" destOrd="0" presId="urn:microsoft.com/office/officeart/2016/7/layout/RepeatingBendingProcessNew"/>
    <dgm:cxn modelId="{31079855-6F9C-46F4-825B-FCAC3E81086A}" type="presOf" srcId="{63246F81-E55F-4203-B62A-6E6FA63559B0}" destId="{E48865DA-AD40-49DA-9F9C-79DF200A267A}" srcOrd="1" destOrd="0" presId="urn:microsoft.com/office/officeart/2016/7/layout/RepeatingBendingProcessNew"/>
    <dgm:cxn modelId="{E279B355-01A5-4516-89F0-E2D4AECBBF34}" srcId="{50988544-9688-4218-BDF1-C91786C38731}" destId="{272EFB00-9472-4E05-BE69-70E3D5318093}" srcOrd="10" destOrd="0" parTransId="{16CEA6FD-FDA6-4CD0-BC9E-10E9C110602D}" sibTransId="{728045A4-4299-4F85-B139-E97C586D6477}"/>
    <dgm:cxn modelId="{7AC2DB75-59E3-4902-8A1F-0C81A516405A}" type="presOf" srcId="{DB987846-E950-4CBA-923A-DCE9AE77A8AD}" destId="{2F347088-6B6D-443B-8560-72CE55F3E1E3}" srcOrd="0" destOrd="0" presId="urn:microsoft.com/office/officeart/2016/7/layout/RepeatingBendingProcessNew"/>
    <dgm:cxn modelId="{7AF1B778-2975-4DCC-A0F5-413A6AF67236}" type="presOf" srcId="{26419667-22D8-4FA8-83D7-0E12CE598AEB}" destId="{C17CF93C-F0AE-4D65-A30F-07CB507192C3}" srcOrd="0" destOrd="0" presId="urn:microsoft.com/office/officeart/2016/7/layout/RepeatingBendingProcessNew"/>
    <dgm:cxn modelId="{79D19F83-751B-46ED-B3B5-47FAD2687F7B}" type="presOf" srcId="{A7D23049-E468-469F-A73B-D2DD994DA20D}" destId="{E5AED0E9-C6A1-4348-BB82-007708FE18B9}" srcOrd="1" destOrd="0" presId="urn:microsoft.com/office/officeart/2016/7/layout/RepeatingBendingProcessNew"/>
    <dgm:cxn modelId="{9B259B89-C302-4CC9-8BEC-69FDCBFC5899}" type="presOf" srcId="{AD43DE27-E814-4ACF-9583-F235C32960D3}" destId="{C733C6DE-2314-4A98-9988-FF5067A4E6D5}" srcOrd="0" destOrd="0" presId="urn:microsoft.com/office/officeart/2016/7/layout/RepeatingBendingProcessNew"/>
    <dgm:cxn modelId="{A75B1A8B-1631-472E-9D70-DE803B3330AA}" type="presOf" srcId="{272EFB00-9472-4E05-BE69-70E3D5318093}" destId="{E06621D1-8881-456F-AB93-3876F583A15C}" srcOrd="0" destOrd="0" presId="urn:microsoft.com/office/officeart/2016/7/layout/RepeatingBendingProcessNew"/>
    <dgm:cxn modelId="{CC821D93-0D05-488E-BA64-2389DFBE3676}" type="presOf" srcId="{A9B7CBA5-1C6D-40D6-AAE5-5502DECBCD7D}" destId="{5AA3EBC3-84A3-4FBB-AA24-23C7C47BD316}" srcOrd="1" destOrd="0" presId="urn:microsoft.com/office/officeart/2016/7/layout/RepeatingBendingProcessNew"/>
    <dgm:cxn modelId="{73CC9C97-F024-4648-B0A9-10D1BE680B6E}" srcId="{50988544-9688-4218-BDF1-C91786C38731}" destId="{6CE51064-BECE-45D6-A2B9-C1A619C798CC}" srcOrd="7" destOrd="0" parTransId="{9877695D-1F3E-4991-AC32-4746916E5A04}" sibTransId="{62CF98D0-8450-41C7-BCF0-4EFDCFE44078}"/>
    <dgm:cxn modelId="{CEC00D9B-863D-4122-91F7-16590BB9786B}" type="presOf" srcId="{04872E97-B9BB-4688-8424-08CFFD02EB63}" destId="{DEE24B5E-12E5-469C-9F6F-2ABDF091D030}" srcOrd="0" destOrd="0" presId="urn:microsoft.com/office/officeart/2016/7/layout/RepeatingBendingProcessNew"/>
    <dgm:cxn modelId="{9608AF9D-54B5-4BA7-81F0-749B6974697E}" type="presOf" srcId="{62CF98D0-8450-41C7-BCF0-4EFDCFE44078}" destId="{E19B2150-F400-474D-8116-568032F9102F}" srcOrd="1" destOrd="0" presId="urn:microsoft.com/office/officeart/2016/7/layout/RepeatingBendingProcessNew"/>
    <dgm:cxn modelId="{42B265A1-0826-4D85-9915-96C96B630BB6}" srcId="{50988544-9688-4218-BDF1-C91786C38731}" destId="{A4577CF3-BEE4-4E8D-9C57-E50780ACDC8E}" srcOrd="4" destOrd="0" parTransId="{1C65C0F3-D0EE-48C6-988A-024AEFC5838F}" sibTransId="{F7067743-4B3A-4992-879F-587F70DAC5CB}"/>
    <dgm:cxn modelId="{74E3EBA7-FB29-4786-9AB1-07AC5B99F27E}" srcId="{50988544-9688-4218-BDF1-C91786C38731}" destId="{E8158287-F7EA-45C1-BEE3-7396A0836F9D}" srcOrd="1" destOrd="0" parTransId="{68E16CA4-5CF2-41B1-AECC-4755A9CCDAFF}" sibTransId="{A7D23049-E468-469F-A73B-D2DD994DA20D}"/>
    <dgm:cxn modelId="{F5D533AC-60BD-47E3-999E-4108E08B51C9}" type="presOf" srcId="{F7067743-4B3A-4992-879F-587F70DAC5CB}" destId="{0DC0984E-0C71-4E34-90D1-EDEC07AA2754}" srcOrd="0" destOrd="0" presId="urn:microsoft.com/office/officeart/2016/7/layout/RepeatingBendingProcessNew"/>
    <dgm:cxn modelId="{E4808BB1-9130-4069-BABE-300A6EE34C01}" type="presOf" srcId="{E8158287-F7EA-45C1-BEE3-7396A0836F9D}" destId="{87D88EC3-4AD2-4678-AC49-773406BE6482}" srcOrd="0" destOrd="0" presId="urn:microsoft.com/office/officeart/2016/7/layout/RepeatingBendingProcessNew"/>
    <dgm:cxn modelId="{DFB519BD-BBCA-4F1C-8EE8-D3814EDF19DC}" type="presOf" srcId="{26419667-22D8-4FA8-83D7-0E12CE598AEB}" destId="{4BA00070-1250-4C33-91C1-1F294F4B87D8}" srcOrd="1" destOrd="0" presId="urn:microsoft.com/office/officeart/2016/7/layout/RepeatingBendingProcessNew"/>
    <dgm:cxn modelId="{A273BCCA-055A-4FC2-AAB1-9BB0513EABA7}" type="presOf" srcId="{A7D23049-E468-469F-A73B-D2DD994DA20D}" destId="{AD91F574-20CC-4F68-854C-AFADDC6CDB4C}" srcOrd="0" destOrd="0" presId="urn:microsoft.com/office/officeart/2016/7/layout/RepeatingBendingProcessNew"/>
    <dgm:cxn modelId="{146FBFCC-CC98-4E13-98F0-445C3B751617}" type="presOf" srcId="{0462A72B-18D9-4107-B808-774E0AA3DF44}" destId="{7BF9D65F-3EAB-4833-A079-50EC77B48C90}" srcOrd="0" destOrd="0" presId="urn:microsoft.com/office/officeart/2016/7/layout/RepeatingBendingProcessNew"/>
    <dgm:cxn modelId="{A31AC7D3-AA1F-4062-B462-27D1A021A074}" type="presOf" srcId="{A4577CF3-BEE4-4E8D-9C57-E50780ACDC8E}" destId="{7FFD7594-A3B6-4AFA-B46A-AC459F8B454A}" srcOrd="0" destOrd="0" presId="urn:microsoft.com/office/officeart/2016/7/layout/RepeatingBendingProcessNew"/>
    <dgm:cxn modelId="{269EA6DA-D6B3-48AD-922D-219E7EC4988A}" srcId="{50988544-9688-4218-BDF1-C91786C38731}" destId="{0462A72B-18D9-4107-B808-774E0AA3DF44}" srcOrd="8" destOrd="0" parTransId="{E67FCD23-D926-42F1-81D1-4F2822CC1D9E}" sibTransId="{3C683B04-038C-496E-96FF-F98827BAEF72}"/>
    <dgm:cxn modelId="{995890DF-279F-4275-BF80-8DE1C2DC26E0}" type="presOf" srcId="{A9B7CBA5-1C6D-40D6-AAE5-5502DECBCD7D}" destId="{87D9980D-8BDA-4AA7-A929-D8F3C1BAF172}" srcOrd="0" destOrd="0" presId="urn:microsoft.com/office/officeart/2016/7/layout/RepeatingBendingProcessNew"/>
    <dgm:cxn modelId="{E39E9CE2-EDC0-46A2-BC78-0B4CB99B06FC}" type="presOf" srcId="{3C683B04-038C-496E-96FF-F98827BAEF72}" destId="{4A5CA2ED-622E-4C5D-8D66-03FF4572895B}" srcOrd="1" destOrd="0" presId="urn:microsoft.com/office/officeart/2016/7/layout/RepeatingBendingProcessNew"/>
    <dgm:cxn modelId="{41ABCBE8-894C-4B09-A8CD-DAE40732CD69}" type="presOf" srcId="{F7067743-4B3A-4992-879F-587F70DAC5CB}" destId="{A2CEBBB7-E748-42BC-A6CF-B86B0D808C9A}" srcOrd="1" destOrd="0" presId="urn:microsoft.com/office/officeart/2016/7/layout/RepeatingBendingProcessNew"/>
    <dgm:cxn modelId="{D36D98E9-10D0-4AC8-B603-F80411235B2B}" type="presOf" srcId="{3C683B04-038C-496E-96FF-F98827BAEF72}" destId="{48082BC6-479B-44B0-AD40-DFB114E7CEC0}" srcOrd="0" destOrd="0" presId="urn:microsoft.com/office/officeart/2016/7/layout/RepeatingBendingProcessNew"/>
    <dgm:cxn modelId="{4DA76DFF-5DC3-4A39-B55A-CB666F60C5E5}" srcId="{50988544-9688-4218-BDF1-C91786C38731}" destId="{DBE0FA84-54AB-4611-A5DE-A35AF3066096}" srcOrd="3" destOrd="0" parTransId="{1ED65FFC-7EFA-4241-B623-7CDEB1AB9F12}" sibTransId="{DB987846-E950-4CBA-923A-DCE9AE77A8AD}"/>
    <dgm:cxn modelId="{97A38621-210C-47F1-A799-73687D22F137}" type="presParOf" srcId="{1BB2ABCC-2208-4A17-BA5C-A1A9D84CB244}" destId="{FEF6F4B7-620D-4254-8A86-1B6C0B977FCD}" srcOrd="0" destOrd="0" presId="urn:microsoft.com/office/officeart/2016/7/layout/RepeatingBendingProcessNew"/>
    <dgm:cxn modelId="{8C8536DB-0854-4F18-B304-0F9EBEEDD5E5}" type="presParOf" srcId="{1BB2ABCC-2208-4A17-BA5C-A1A9D84CB244}" destId="{EF8F5F12-1202-4B0F-908F-B1A5ADAC460B}" srcOrd="1" destOrd="0" presId="urn:microsoft.com/office/officeart/2016/7/layout/RepeatingBendingProcessNew"/>
    <dgm:cxn modelId="{039AB1E6-D151-48F9-9C10-0F8F53C1266D}" type="presParOf" srcId="{EF8F5F12-1202-4B0F-908F-B1A5ADAC460B}" destId="{E48865DA-AD40-49DA-9F9C-79DF200A267A}" srcOrd="0" destOrd="0" presId="urn:microsoft.com/office/officeart/2016/7/layout/RepeatingBendingProcessNew"/>
    <dgm:cxn modelId="{951DE7DA-B32A-4418-80BB-A28BD0F889DF}" type="presParOf" srcId="{1BB2ABCC-2208-4A17-BA5C-A1A9D84CB244}" destId="{87D88EC3-4AD2-4678-AC49-773406BE6482}" srcOrd="2" destOrd="0" presId="urn:microsoft.com/office/officeart/2016/7/layout/RepeatingBendingProcessNew"/>
    <dgm:cxn modelId="{C546B85F-BDDF-462E-98EE-E916EF424C6E}" type="presParOf" srcId="{1BB2ABCC-2208-4A17-BA5C-A1A9D84CB244}" destId="{AD91F574-20CC-4F68-854C-AFADDC6CDB4C}" srcOrd="3" destOrd="0" presId="urn:microsoft.com/office/officeart/2016/7/layout/RepeatingBendingProcessNew"/>
    <dgm:cxn modelId="{FFA9654F-CB91-4D39-9610-55D814CE7787}" type="presParOf" srcId="{AD91F574-20CC-4F68-854C-AFADDC6CDB4C}" destId="{E5AED0E9-C6A1-4348-BB82-007708FE18B9}" srcOrd="0" destOrd="0" presId="urn:microsoft.com/office/officeart/2016/7/layout/RepeatingBendingProcessNew"/>
    <dgm:cxn modelId="{76249AAF-42D8-4FAF-912D-998BA9435BAB}" type="presParOf" srcId="{1BB2ABCC-2208-4A17-BA5C-A1A9D84CB244}" destId="{C733C6DE-2314-4A98-9988-FF5067A4E6D5}" srcOrd="4" destOrd="0" presId="urn:microsoft.com/office/officeart/2016/7/layout/RepeatingBendingProcessNew"/>
    <dgm:cxn modelId="{92495E16-9138-4A00-8C7A-057CA778DFEA}" type="presParOf" srcId="{1BB2ABCC-2208-4A17-BA5C-A1A9D84CB244}" destId="{87D9980D-8BDA-4AA7-A929-D8F3C1BAF172}" srcOrd="5" destOrd="0" presId="urn:microsoft.com/office/officeart/2016/7/layout/RepeatingBendingProcessNew"/>
    <dgm:cxn modelId="{EEFF29C0-83D1-4730-A906-C7B57179F03D}" type="presParOf" srcId="{87D9980D-8BDA-4AA7-A929-D8F3C1BAF172}" destId="{5AA3EBC3-84A3-4FBB-AA24-23C7C47BD316}" srcOrd="0" destOrd="0" presId="urn:microsoft.com/office/officeart/2016/7/layout/RepeatingBendingProcessNew"/>
    <dgm:cxn modelId="{0DEBF615-5347-4CF9-B5E7-8B810FC2D467}" type="presParOf" srcId="{1BB2ABCC-2208-4A17-BA5C-A1A9D84CB244}" destId="{A48B1D9D-3228-4AEA-B336-8278C700D372}" srcOrd="6" destOrd="0" presId="urn:microsoft.com/office/officeart/2016/7/layout/RepeatingBendingProcessNew"/>
    <dgm:cxn modelId="{7E93D7B0-1F16-4532-A2E1-CBDA1E2E5743}" type="presParOf" srcId="{1BB2ABCC-2208-4A17-BA5C-A1A9D84CB244}" destId="{2F347088-6B6D-443B-8560-72CE55F3E1E3}" srcOrd="7" destOrd="0" presId="urn:microsoft.com/office/officeart/2016/7/layout/RepeatingBendingProcessNew"/>
    <dgm:cxn modelId="{FB35671E-78D9-4FF0-8E99-95F8644B7D6B}" type="presParOf" srcId="{2F347088-6B6D-443B-8560-72CE55F3E1E3}" destId="{AE14A8E6-EAC3-4F98-BD4C-E4B8FA19BF8C}" srcOrd="0" destOrd="0" presId="urn:microsoft.com/office/officeart/2016/7/layout/RepeatingBendingProcessNew"/>
    <dgm:cxn modelId="{AD911E1E-BC03-4FDE-8798-907CAD94F9C3}" type="presParOf" srcId="{1BB2ABCC-2208-4A17-BA5C-A1A9D84CB244}" destId="{7FFD7594-A3B6-4AFA-B46A-AC459F8B454A}" srcOrd="8" destOrd="0" presId="urn:microsoft.com/office/officeart/2016/7/layout/RepeatingBendingProcessNew"/>
    <dgm:cxn modelId="{C23789EC-42F4-4604-BD26-03F852D046B7}" type="presParOf" srcId="{1BB2ABCC-2208-4A17-BA5C-A1A9D84CB244}" destId="{0DC0984E-0C71-4E34-90D1-EDEC07AA2754}" srcOrd="9" destOrd="0" presId="urn:microsoft.com/office/officeart/2016/7/layout/RepeatingBendingProcessNew"/>
    <dgm:cxn modelId="{185E3D62-B97D-4CA9-A10E-FB4910363B7C}" type="presParOf" srcId="{0DC0984E-0C71-4E34-90D1-EDEC07AA2754}" destId="{A2CEBBB7-E748-42BC-A6CF-B86B0D808C9A}" srcOrd="0" destOrd="0" presId="urn:microsoft.com/office/officeart/2016/7/layout/RepeatingBendingProcessNew"/>
    <dgm:cxn modelId="{CB5264A5-6F2B-48F4-AF20-6D2CEAC5AB6F}" type="presParOf" srcId="{1BB2ABCC-2208-4A17-BA5C-A1A9D84CB244}" destId="{9B48C283-5F54-4249-B7E5-941F65B43C2A}" srcOrd="10" destOrd="0" presId="urn:microsoft.com/office/officeart/2016/7/layout/RepeatingBendingProcessNew"/>
    <dgm:cxn modelId="{70FC9E40-FFE1-458B-8EE2-91F933A4335B}" type="presParOf" srcId="{1BB2ABCC-2208-4A17-BA5C-A1A9D84CB244}" destId="{DEE24B5E-12E5-469C-9F6F-2ABDF091D030}" srcOrd="11" destOrd="0" presId="urn:microsoft.com/office/officeart/2016/7/layout/RepeatingBendingProcessNew"/>
    <dgm:cxn modelId="{6DAA88A9-50D5-4362-8533-8D8080E8A6A7}" type="presParOf" srcId="{DEE24B5E-12E5-469C-9F6F-2ABDF091D030}" destId="{073FDC24-F380-4567-AA30-7C2661706D1B}" srcOrd="0" destOrd="0" presId="urn:microsoft.com/office/officeart/2016/7/layout/RepeatingBendingProcessNew"/>
    <dgm:cxn modelId="{97E2FA8D-0224-4B4C-8CF6-CABFC53282D9}" type="presParOf" srcId="{1BB2ABCC-2208-4A17-BA5C-A1A9D84CB244}" destId="{81D1A41B-EB95-4C17-B15C-58CB5A6EF453}" srcOrd="12" destOrd="0" presId="urn:microsoft.com/office/officeart/2016/7/layout/RepeatingBendingProcessNew"/>
    <dgm:cxn modelId="{4ABAECF8-8F57-4474-9FBE-7036C24DA359}" type="presParOf" srcId="{1BB2ABCC-2208-4A17-BA5C-A1A9D84CB244}" destId="{C17CF93C-F0AE-4D65-A30F-07CB507192C3}" srcOrd="13" destOrd="0" presId="urn:microsoft.com/office/officeart/2016/7/layout/RepeatingBendingProcessNew"/>
    <dgm:cxn modelId="{C74E00E5-FC38-4CBB-AF62-31D1BF92D2BB}" type="presParOf" srcId="{C17CF93C-F0AE-4D65-A30F-07CB507192C3}" destId="{4BA00070-1250-4C33-91C1-1F294F4B87D8}" srcOrd="0" destOrd="0" presId="urn:microsoft.com/office/officeart/2016/7/layout/RepeatingBendingProcessNew"/>
    <dgm:cxn modelId="{0A49E78E-959D-42B8-A24D-0363AC2C9A73}" type="presParOf" srcId="{1BB2ABCC-2208-4A17-BA5C-A1A9D84CB244}" destId="{0AEC00E0-ECD5-40EA-8484-6FDF2038A237}" srcOrd="14" destOrd="0" presId="urn:microsoft.com/office/officeart/2016/7/layout/RepeatingBendingProcessNew"/>
    <dgm:cxn modelId="{89DC5EB3-E226-44CE-9F72-D46794FFCDEC}" type="presParOf" srcId="{1BB2ABCC-2208-4A17-BA5C-A1A9D84CB244}" destId="{ABE2DEB7-4606-47CF-B9F1-129853C57C1E}" srcOrd="15" destOrd="0" presId="urn:microsoft.com/office/officeart/2016/7/layout/RepeatingBendingProcessNew"/>
    <dgm:cxn modelId="{7EE2B286-B6D0-40DA-AEC9-C1DE3EF55362}" type="presParOf" srcId="{ABE2DEB7-4606-47CF-B9F1-129853C57C1E}" destId="{E19B2150-F400-474D-8116-568032F9102F}" srcOrd="0" destOrd="0" presId="urn:microsoft.com/office/officeart/2016/7/layout/RepeatingBendingProcessNew"/>
    <dgm:cxn modelId="{E8657A62-D894-495A-BB21-18F6E18913EB}" type="presParOf" srcId="{1BB2ABCC-2208-4A17-BA5C-A1A9D84CB244}" destId="{7BF9D65F-3EAB-4833-A079-50EC77B48C90}" srcOrd="16" destOrd="0" presId="urn:microsoft.com/office/officeart/2016/7/layout/RepeatingBendingProcessNew"/>
    <dgm:cxn modelId="{BE9F9EA1-DC34-4530-BB73-84AF7F4879F4}" type="presParOf" srcId="{1BB2ABCC-2208-4A17-BA5C-A1A9D84CB244}" destId="{48082BC6-479B-44B0-AD40-DFB114E7CEC0}" srcOrd="17" destOrd="0" presId="urn:microsoft.com/office/officeart/2016/7/layout/RepeatingBendingProcessNew"/>
    <dgm:cxn modelId="{05A0B07A-CF6F-4908-96A8-53C8E397D5CE}" type="presParOf" srcId="{48082BC6-479B-44B0-AD40-DFB114E7CEC0}" destId="{4A5CA2ED-622E-4C5D-8D66-03FF4572895B}" srcOrd="0" destOrd="0" presId="urn:microsoft.com/office/officeart/2016/7/layout/RepeatingBendingProcessNew"/>
    <dgm:cxn modelId="{EC63A15A-F51E-4A03-A08F-8B5D5EE9E43F}" type="presParOf" srcId="{1BB2ABCC-2208-4A17-BA5C-A1A9D84CB244}" destId="{B87B6089-D4F8-4458-BA93-3B19A2CD3F57}" srcOrd="18" destOrd="0" presId="urn:microsoft.com/office/officeart/2016/7/layout/RepeatingBendingProcessNew"/>
    <dgm:cxn modelId="{962C63C4-1437-4C77-812F-287692E971F6}" type="presParOf" srcId="{1BB2ABCC-2208-4A17-BA5C-A1A9D84CB244}" destId="{975898DE-384D-4850-B2D2-3F7D9640B131}" srcOrd="19" destOrd="0" presId="urn:microsoft.com/office/officeart/2016/7/layout/RepeatingBendingProcessNew"/>
    <dgm:cxn modelId="{C4C5AF77-9985-487C-A3E9-4508CF4D9513}" type="presParOf" srcId="{975898DE-384D-4850-B2D2-3F7D9640B131}" destId="{0E41A9FF-C8B0-45C6-8684-4890F0E50314}" srcOrd="0" destOrd="0" presId="urn:microsoft.com/office/officeart/2016/7/layout/RepeatingBendingProcessNew"/>
    <dgm:cxn modelId="{54F06D52-FC56-4F6B-86C9-28F319B5AFB3}" type="presParOf" srcId="{1BB2ABCC-2208-4A17-BA5C-A1A9D84CB244}" destId="{E06621D1-8881-456F-AB93-3876F583A15C}" srcOrd="2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CD147B-A3CF-4EAE-8A19-2CDD0D401A2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31A8277-8A62-492B-8D1B-29EFEA0DFB24}">
      <dgm:prSet/>
      <dgm:spPr/>
      <dgm:t>
        <a:bodyPr/>
        <a:lstStyle/>
        <a:p>
          <a:pPr>
            <a:lnSpc>
              <a:spcPct val="100000"/>
            </a:lnSpc>
          </a:pPr>
          <a:r>
            <a:rPr lang="en-US"/>
            <a:t>Cab_Data = Contains information about the cab rides, including details about trip distances, prices, and cab types.</a:t>
          </a:r>
        </a:p>
      </dgm:t>
    </dgm:pt>
    <dgm:pt modelId="{35B0A438-459B-4CE5-A50A-0F10CCEF2D87}" type="parTrans" cxnId="{543FB71C-91BB-47F3-8D96-67CA258E8B5A}">
      <dgm:prSet/>
      <dgm:spPr/>
      <dgm:t>
        <a:bodyPr/>
        <a:lstStyle/>
        <a:p>
          <a:endParaRPr lang="en-US"/>
        </a:p>
      </dgm:t>
    </dgm:pt>
    <dgm:pt modelId="{447CB5C7-2353-4217-9244-C0AE56788351}" type="sibTrans" cxnId="{543FB71C-91BB-47F3-8D96-67CA258E8B5A}">
      <dgm:prSet/>
      <dgm:spPr/>
      <dgm:t>
        <a:bodyPr/>
        <a:lstStyle/>
        <a:p>
          <a:endParaRPr lang="en-US"/>
        </a:p>
      </dgm:t>
    </dgm:pt>
    <dgm:pt modelId="{978F8467-CEC3-420D-8084-B7FE0044B45E}">
      <dgm:prSet/>
      <dgm:spPr/>
      <dgm:t>
        <a:bodyPr/>
        <a:lstStyle/>
        <a:p>
          <a:pPr>
            <a:lnSpc>
              <a:spcPct val="100000"/>
            </a:lnSpc>
          </a:pPr>
          <a:r>
            <a:rPr lang="en-US"/>
            <a:t>Customer_ID = Provides customer details such as demographics, age, income, and occupation.</a:t>
          </a:r>
        </a:p>
      </dgm:t>
    </dgm:pt>
    <dgm:pt modelId="{95A00E39-CC95-4D2E-A94A-13C0309DE949}" type="parTrans" cxnId="{DC575C62-1001-4A95-BDB2-089053AA1C1F}">
      <dgm:prSet/>
      <dgm:spPr/>
      <dgm:t>
        <a:bodyPr/>
        <a:lstStyle/>
        <a:p>
          <a:endParaRPr lang="en-US"/>
        </a:p>
      </dgm:t>
    </dgm:pt>
    <dgm:pt modelId="{4A7F8CDE-17B7-41CD-9EB1-748ABE69FB43}" type="sibTrans" cxnId="{DC575C62-1001-4A95-BDB2-089053AA1C1F}">
      <dgm:prSet/>
      <dgm:spPr/>
      <dgm:t>
        <a:bodyPr/>
        <a:lstStyle/>
        <a:p>
          <a:endParaRPr lang="en-US"/>
        </a:p>
      </dgm:t>
    </dgm:pt>
    <dgm:pt modelId="{00B2D8C7-93CC-4B08-9560-EDC91133D281}">
      <dgm:prSet/>
      <dgm:spPr/>
      <dgm:t>
        <a:bodyPr/>
        <a:lstStyle/>
        <a:p>
          <a:pPr>
            <a:lnSpc>
              <a:spcPct val="100000"/>
            </a:lnSpc>
          </a:pPr>
          <a:r>
            <a:rPr lang="en-US"/>
            <a:t>City_Data = Contains city-related information, including population, density, and regional classifications.</a:t>
          </a:r>
        </a:p>
      </dgm:t>
    </dgm:pt>
    <dgm:pt modelId="{C95E2206-9A7E-43BF-8D2C-FC9E4F92FDF4}" type="parTrans" cxnId="{2EA6446A-836E-4900-B2EC-9C192C64CBB5}">
      <dgm:prSet/>
      <dgm:spPr/>
      <dgm:t>
        <a:bodyPr/>
        <a:lstStyle/>
        <a:p>
          <a:endParaRPr lang="en-US"/>
        </a:p>
      </dgm:t>
    </dgm:pt>
    <dgm:pt modelId="{9A0AB7C5-438B-48B2-ABA9-45BE2B8B4869}" type="sibTrans" cxnId="{2EA6446A-836E-4900-B2EC-9C192C64CBB5}">
      <dgm:prSet/>
      <dgm:spPr/>
      <dgm:t>
        <a:bodyPr/>
        <a:lstStyle/>
        <a:p>
          <a:endParaRPr lang="en-US"/>
        </a:p>
      </dgm:t>
    </dgm:pt>
    <dgm:pt modelId="{FFD178E6-A16A-4E1A-B7E9-A09A635C6CEE}">
      <dgm:prSet/>
      <dgm:spPr/>
      <dgm:t>
        <a:bodyPr/>
        <a:lstStyle/>
        <a:p>
          <a:pPr>
            <a:lnSpc>
              <a:spcPct val="100000"/>
            </a:lnSpc>
          </a:pPr>
          <a:r>
            <a:rPr lang="en-US"/>
            <a:t>Transaction_ID = Detailed transaction data with information on each cab ride, including dates, payment methods, and ride duration.</a:t>
          </a:r>
        </a:p>
      </dgm:t>
    </dgm:pt>
    <dgm:pt modelId="{4379AE79-FC41-455E-9B17-3A05CDFF305E}" type="parTrans" cxnId="{E415A953-1064-4DDE-8308-9C30FD44FFD9}">
      <dgm:prSet/>
      <dgm:spPr/>
      <dgm:t>
        <a:bodyPr/>
        <a:lstStyle/>
        <a:p>
          <a:endParaRPr lang="en-US"/>
        </a:p>
      </dgm:t>
    </dgm:pt>
    <dgm:pt modelId="{6A5EDC0B-739D-4A3F-833F-BD70F2E2BC97}" type="sibTrans" cxnId="{E415A953-1064-4DDE-8308-9C30FD44FFD9}">
      <dgm:prSet/>
      <dgm:spPr/>
      <dgm:t>
        <a:bodyPr/>
        <a:lstStyle/>
        <a:p>
          <a:endParaRPr lang="en-US"/>
        </a:p>
      </dgm:t>
    </dgm:pt>
    <dgm:pt modelId="{504477E0-912D-4E3B-9295-05ABE6609D9A}" type="pres">
      <dgm:prSet presAssocID="{FDCD147B-A3CF-4EAE-8A19-2CDD0D401A21}" presName="root" presStyleCnt="0">
        <dgm:presLayoutVars>
          <dgm:dir/>
          <dgm:resizeHandles val="exact"/>
        </dgm:presLayoutVars>
      </dgm:prSet>
      <dgm:spPr/>
    </dgm:pt>
    <dgm:pt modelId="{85962134-DB64-4A1A-8C91-651D3043C943}" type="pres">
      <dgm:prSet presAssocID="{031A8277-8A62-492B-8D1B-29EFEA0DFB24}" presName="compNode" presStyleCnt="0"/>
      <dgm:spPr/>
    </dgm:pt>
    <dgm:pt modelId="{2EAA7A1E-4521-46FE-9BA1-B7955D76A2D2}" type="pres">
      <dgm:prSet presAssocID="{031A8277-8A62-492B-8D1B-29EFEA0DFB2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xi"/>
        </a:ext>
      </dgm:extLst>
    </dgm:pt>
    <dgm:pt modelId="{AF44129D-E77C-4BF2-BCE1-91EFBA3CBFB5}" type="pres">
      <dgm:prSet presAssocID="{031A8277-8A62-492B-8D1B-29EFEA0DFB24}" presName="spaceRect" presStyleCnt="0"/>
      <dgm:spPr/>
    </dgm:pt>
    <dgm:pt modelId="{E66EE9EA-AD98-4E88-8AE3-E09D0E06435F}" type="pres">
      <dgm:prSet presAssocID="{031A8277-8A62-492B-8D1B-29EFEA0DFB24}" presName="textRect" presStyleLbl="revTx" presStyleIdx="0" presStyleCnt="4">
        <dgm:presLayoutVars>
          <dgm:chMax val="1"/>
          <dgm:chPref val="1"/>
        </dgm:presLayoutVars>
      </dgm:prSet>
      <dgm:spPr/>
    </dgm:pt>
    <dgm:pt modelId="{0D4B0FF2-4BFA-4013-8248-133100F20C40}" type="pres">
      <dgm:prSet presAssocID="{447CB5C7-2353-4217-9244-C0AE56788351}" presName="sibTrans" presStyleCnt="0"/>
      <dgm:spPr/>
    </dgm:pt>
    <dgm:pt modelId="{3E9AAA27-0F76-4C60-8220-AD9E258A5174}" type="pres">
      <dgm:prSet presAssocID="{978F8467-CEC3-420D-8084-B7FE0044B45E}" presName="compNode" presStyleCnt="0"/>
      <dgm:spPr/>
    </dgm:pt>
    <dgm:pt modelId="{2F7142E8-524E-4B15-9509-FD634C3644A7}" type="pres">
      <dgm:prSet presAssocID="{978F8467-CEC3-420D-8084-B7FE0044B45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mployee Badge"/>
        </a:ext>
      </dgm:extLst>
    </dgm:pt>
    <dgm:pt modelId="{CA589566-5CDA-4C6D-A7BA-62BE0679B26F}" type="pres">
      <dgm:prSet presAssocID="{978F8467-CEC3-420D-8084-B7FE0044B45E}" presName="spaceRect" presStyleCnt="0"/>
      <dgm:spPr/>
    </dgm:pt>
    <dgm:pt modelId="{347D84CF-0E45-49A4-AE3B-AC3680505928}" type="pres">
      <dgm:prSet presAssocID="{978F8467-CEC3-420D-8084-B7FE0044B45E}" presName="textRect" presStyleLbl="revTx" presStyleIdx="1" presStyleCnt="4">
        <dgm:presLayoutVars>
          <dgm:chMax val="1"/>
          <dgm:chPref val="1"/>
        </dgm:presLayoutVars>
      </dgm:prSet>
      <dgm:spPr/>
    </dgm:pt>
    <dgm:pt modelId="{A43E0E2C-C397-4420-8AE2-CA860D9A4A7C}" type="pres">
      <dgm:prSet presAssocID="{4A7F8CDE-17B7-41CD-9EB1-748ABE69FB43}" presName="sibTrans" presStyleCnt="0"/>
      <dgm:spPr/>
    </dgm:pt>
    <dgm:pt modelId="{35E207CB-70BC-4B01-9550-20668F2F9894}" type="pres">
      <dgm:prSet presAssocID="{00B2D8C7-93CC-4B08-9560-EDC91133D281}" presName="compNode" presStyleCnt="0"/>
      <dgm:spPr/>
    </dgm:pt>
    <dgm:pt modelId="{AD7F0ED0-2B64-417E-AB13-32EC2024BE14}" type="pres">
      <dgm:prSet presAssocID="{00B2D8C7-93CC-4B08-9560-EDC91133D28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ity"/>
        </a:ext>
      </dgm:extLst>
    </dgm:pt>
    <dgm:pt modelId="{278EFBFD-3570-4E72-9AF7-10762387CE01}" type="pres">
      <dgm:prSet presAssocID="{00B2D8C7-93CC-4B08-9560-EDC91133D281}" presName="spaceRect" presStyleCnt="0"/>
      <dgm:spPr/>
    </dgm:pt>
    <dgm:pt modelId="{1A42D745-13B8-49EE-8D0F-DA3DA329FB03}" type="pres">
      <dgm:prSet presAssocID="{00B2D8C7-93CC-4B08-9560-EDC91133D281}" presName="textRect" presStyleLbl="revTx" presStyleIdx="2" presStyleCnt="4">
        <dgm:presLayoutVars>
          <dgm:chMax val="1"/>
          <dgm:chPref val="1"/>
        </dgm:presLayoutVars>
      </dgm:prSet>
      <dgm:spPr/>
    </dgm:pt>
    <dgm:pt modelId="{19920B11-1AB1-42DF-88C9-601971E8BAAA}" type="pres">
      <dgm:prSet presAssocID="{9A0AB7C5-438B-48B2-ABA9-45BE2B8B4869}" presName="sibTrans" presStyleCnt="0"/>
      <dgm:spPr/>
    </dgm:pt>
    <dgm:pt modelId="{70DD0F32-19A2-468A-A07E-6B4FF0B7EA7C}" type="pres">
      <dgm:prSet presAssocID="{FFD178E6-A16A-4E1A-B7E9-A09A635C6CEE}" presName="compNode" presStyleCnt="0"/>
      <dgm:spPr/>
    </dgm:pt>
    <dgm:pt modelId="{9C12105C-8BB1-494C-B46E-AF0B2D52B09C}" type="pres">
      <dgm:prSet presAssocID="{FFD178E6-A16A-4E1A-B7E9-A09A635C6CE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otorcycle"/>
        </a:ext>
      </dgm:extLst>
    </dgm:pt>
    <dgm:pt modelId="{5239EEAB-EA19-42F7-BC40-B954BDB8628B}" type="pres">
      <dgm:prSet presAssocID="{FFD178E6-A16A-4E1A-B7E9-A09A635C6CEE}" presName="spaceRect" presStyleCnt="0"/>
      <dgm:spPr/>
    </dgm:pt>
    <dgm:pt modelId="{679B107C-EFFF-4CB4-BADD-978D50AFFAEB}" type="pres">
      <dgm:prSet presAssocID="{FFD178E6-A16A-4E1A-B7E9-A09A635C6CEE}" presName="textRect" presStyleLbl="revTx" presStyleIdx="3" presStyleCnt="4">
        <dgm:presLayoutVars>
          <dgm:chMax val="1"/>
          <dgm:chPref val="1"/>
        </dgm:presLayoutVars>
      </dgm:prSet>
      <dgm:spPr/>
    </dgm:pt>
  </dgm:ptLst>
  <dgm:cxnLst>
    <dgm:cxn modelId="{543FB71C-91BB-47F3-8D96-67CA258E8B5A}" srcId="{FDCD147B-A3CF-4EAE-8A19-2CDD0D401A21}" destId="{031A8277-8A62-492B-8D1B-29EFEA0DFB24}" srcOrd="0" destOrd="0" parTransId="{35B0A438-459B-4CE5-A50A-0F10CCEF2D87}" sibTransId="{447CB5C7-2353-4217-9244-C0AE56788351}"/>
    <dgm:cxn modelId="{5AC60E36-F594-4ACD-B2C1-B9D018B41DF5}" type="presOf" srcId="{978F8467-CEC3-420D-8084-B7FE0044B45E}" destId="{347D84CF-0E45-49A4-AE3B-AC3680505928}" srcOrd="0" destOrd="0" presId="urn:microsoft.com/office/officeart/2018/2/layout/IconLabelList"/>
    <dgm:cxn modelId="{DC575C62-1001-4A95-BDB2-089053AA1C1F}" srcId="{FDCD147B-A3CF-4EAE-8A19-2CDD0D401A21}" destId="{978F8467-CEC3-420D-8084-B7FE0044B45E}" srcOrd="1" destOrd="0" parTransId="{95A00E39-CC95-4D2E-A94A-13C0309DE949}" sibTransId="{4A7F8CDE-17B7-41CD-9EB1-748ABE69FB43}"/>
    <dgm:cxn modelId="{75218666-9CD2-4573-BC65-BFF71A26FC0B}" type="presOf" srcId="{FFD178E6-A16A-4E1A-B7E9-A09A635C6CEE}" destId="{679B107C-EFFF-4CB4-BADD-978D50AFFAEB}" srcOrd="0" destOrd="0" presId="urn:microsoft.com/office/officeart/2018/2/layout/IconLabelList"/>
    <dgm:cxn modelId="{2EA6446A-836E-4900-B2EC-9C192C64CBB5}" srcId="{FDCD147B-A3CF-4EAE-8A19-2CDD0D401A21}" destId="{00B2D8C7-93CC-4B08-9560-EDC91133D281}" srcOrd="2" destOrd="0" parTransId="{C95E2206-9A7E-43BF-8D2C-FC9E4F92FDF4}" sibTransId="{9A0AB7C5-438B-48B2-ABA9-45BE2B8B4869}"/>
    <dgm:cxn modelId="{4DBE3F70-FAC2-4FD2-B707-02E6F33D52C9}" type="presOf" srcId="{FDCD147B-A3CF-4EAE-8A19-2CDD0D401A21}" destId="{504477E0-912D-4E3B-9295-05ABE6609D9A}" srcOrd="0" destOrd="0" presId="urn:microsoft.com/office/officeart/2018/2/layout/IconLabelList"/>
    <dgm:cxn modelId="{E415A953-1064-4DDE-8308-9C30FD44FFD9}" srcId="{FDCD147B-A3CF-4EAE-8A19-2CDD0D401A21}" destId="{FFD178E6-A16A-4E1A-B7E9-A09A635C6CEE}" srcOrd="3" destOrd="0" parTransId="{4379AE79-FC41-455E-9B17-3A05CDFF305E}" sibTransId="{6A5EDC0B-739D-4A3F-833F-BD70F2E2BC97}"/>
    <dgm:cxn modelId="{740A417F-4784-4F11-B671-02E295F1764C}" type="presOf" srcId="{00B2D8C7-93CC-4B08-9560-EDC91133D281}" destId="{1A42D745-13B8-49EE-8D0F-DA3DA329FB03}" srcOrd="0" destOrd="0" presId="urn:microsoft.com/office/officeart/2018/2/layout/IconLabelList"/>
    <dgm:cxn modelId="{4F362FE6-5195-476C-A2A6-39FFBC869416}" type="presOf" srcId="{031A8277-8A62-492B-8D1B-29EFEA0DFB24}" destId="{E66EE9EA-AD98-4E88-8AE3-E09D0E06435F}" srcOrd="0" destOrd="0" presId="urn:microsoft.com/office/officeart/2018/2/layout/IconLabelList"/>
    <dgm:cxn modelId="{1114ECA1-8BB7-4771-B4D8-2949DF1F9438}" type="presParOf" srcId="{504477E0-912D-4E3B-9295-05ABE6609D9A}" destId="{85962134-DB64-4A1A-8C91-651D3043C943}" srcOrd="0" destOrd="0" presId="urn:microsoft.com/office/officeart/2018/2/layout/IconLabelList"/>
    <dgm:cxn modelId="{9323B33F-A890-41FC-9BCA-53D542B8D703}" type="presParOf" srcId="{85962134-DB64-4A1A-8C91-651D3043C943}" destId="{2EAA7A1E-4521-46FE-9BA1-B7955D76A2D2}" srcOrd="0" destOrd="0" presId="urn:microsoft.com/office/officeart/2018/2/layout/IconLabelList"/>
    <dgm:cxn modelId="{4581D505-B8EE-429B-991E-6A427E37F193}" type="presParOf" srcId="{85962134-DB64-4A1A-8C91-651D3043C943}" destId="{AF44129D-E77C-4BF2-BCE1-91EFBA3CBFB5}" srcOrd="1" destOrd="0" presId="urn:microsoft.com/office/officeart/2018/2/layout/IconLabelList"/>
    <dgm:cxn modelId="{36DE8D1C-FEFB-44DD-B87C-37CB6C35182D}" type="presParOf" srcId="{85962134-DB64-4A1A-8C91-651D3043C943}" destId="{E66EE9EA-AD98-4E88-8AE3-E09D0E06435F}" srcOrd="2" destOrd="0" presId="urn:microsoft.com/office/officeart/2018/2/layout/IconLabelList"/>
    <dgm:cxn modelId="{FF653598-2316-4F61-95B3-F8FB2465A57D}" type="presParOf" srcId="{504477E0-912D-4E3B-9295-05ABE6609D9A}" destId="{0D4B0FF2-4BFA-4013-8248-133100F20C40}" srcOrd="1" destOrd="0" presId="urn:microsoft.com/office/officeart/2018/2/layout/IconLabelList"/>
    <dgm:cxn modelId="{82C006EA-7673-4866-8400-B437BE726AFA}" type="presParOf" srcId="{504477E0-912D-4E3B-9295-05ABE6609D9A}" destId="{3E9AAA27-0F76-4C60-8220-AD9E258A5174}" srcOrd="2" destOrd="0" presId="urn:microsoft.com/office/officeart/2018/2/layout/IconLabelList"/>
    <dgm:cxn modelId="{9796BE55-7887-4ACF-84C5-AB4DA586BBD4}" type="presParOf" srcId="{3E9AAA27-0F76-4C60-8220-AD9E258A5174}" destId="{2F7142E8-524E-4B15-9509-FD634C3644A7}" srcOrd="0" destOrd="0" presId="urn:microsoft.com/office/officeart/2018/2/layout/IconLabelList"/>
    <dgm:cxn modelId="{F34CDE43-2969-4B37-A823-403C24B7E18A}" type="presParOf" srcId="{3E9AAA27-0F76-4C60-8220-AD9E258A5174}" destId="{CA589566-5CDA-4C6D-A7BA-62BE0679B26F}" srcOrd="1" destOrd="0" presId="urn:microsoft.com/office/officeart/2018/2/layout/IconLabelList"/>
    <dgm:cxn modelId="{A07F766F-4D4D-4963-AF48-4D9CFDD1F861}" type="presParOf" srcId="{3E9AAA27-0F76-4C60-8220-AD9E258A5174}" destId="{347D84CF-0E45-49A4-AE3B-AC3680505928}" srcOrd="2" destOrd="0" presId="urn:microsoft.com/office/officeart/2018/2/layout/IconLabelList"/>
    <dgm:cxn modelId="{F92C793C-DA92-4DB8-A1DD-C694271E62CA}" type="presParOf" srcId="{504477E0-912D-4E3B-9295-05ABE6609D9A}" destId="{A43E0E2C-C397-4420-8AE2-CA860D9A4A7C}" srcOrd="3" destOrd="0" presId="urn:microsoft.com/office/officeart/2018/2/layout/IconLabelList"/>
    <dgm:cxn modelId="{AD63A2D2-351A-43CD-8146-3B9A051AC6B4}" type="presParOf" srcId="{504477E0-912D-4E3B-9295-05ABE6609D9A}" destId="{35E207CB-70BC-4B01-9550-20668F2F9894}" srcOrd="4" destOrd="0" presId="urn:microsoft.com/office/officeart/2018/2/layout/IconLabelList"/>
    <dgm:cxn modelId="{1DAF0F30-A3F0-496A-A92D-A64921B88B19}" type="presParOf" srcId="{35E207CB-70BC-4B01-9550-20668F2F9894}" destId="{AD7F0ED0-2B64-417E-AB13-32EC2024BE14}" srcOrd="0" destOrd="0" presId="urn:microsoft.com/office/officeart/2018/2/layout/IconLabelList"/>
    <dgm:cxn modelId="{1249AE1D-9280-42B4-A4E0-AD49B39E94E7}" type="presParOf" srcId="{35E207CB-70BC-4B01-9550-20668F2F9894}" destId="{278EFBFD-3570-4E72-9AF7-10762387CE01}" srcOrd="1" destOrd="0" presId="urn:microsoft.com/office/officeart/2018/2/layout/IconLabelList"/>
    <dgm:cxn modelId="{3F7D7613-DEEC-4D6A-BB8C-DED5162D404D}" type="presParOf" srcId="{35E207CB-70BC-4B01-9550-20668F2F9894}" destId="{1A42D745-13B8-49EE-8D0F-DA3DA329FB03}" srcOrd="2" destOrd="0" presId="urn:microsoft.com/office/officeart/2018/2/layout/IconLabelList"/>
    <dgm:cxn modelId="{AC152B4B-C3B9-4472-81C4-14F07706DF5C}" type="presParOf" srcId="{504477E0-912D-4E3B-9295-05ABE6609D9A}" destId="{19920B11-1AB1-42DF-88C9-601971E8BAAA}" srcOrd="5" destOrd="0" presId="urn:microsoft.com/office/officeart/2018/2/layout/IconLabelList"/>
    <dgm:cxn modelId="{20D68B1F-E02F-40CA-AB83-9044A32DC0A4}" type="presParOf" srcId="{504477E0-912D-4E3B-9295-05ABE6609D9A}" destId="{70DD0F32-19A2-468A-A07E-6B4FF0B7EA7C}" srcOrd="6" destOrd="0" presId="urn:microsoft.com/office/officeart/2018/2/layout/IconLabelList"/>
    <dgm:cxn modelId="{8AFF3702-890F-4EBA-8B80-CB67A68C0F05}" type="presParOf" srcId="{70DD0F32-19A2-468A-A07E-6B4FF0B7EA7C}" destId="{9C12105C-8BB1-494C-B46E-AF0B2D52B09C}" srcOrd="0" destOrd="0" presId="urn:microsoft.com/office/officeart/2018/2/layout/IconLabelList"/>
    <dgm:cxn modelId="{EA3C5D95-6326-4A6C-9DD1-E914E9052F23}" type="presParOf" srcId="{70DD0F32-19A2-468A-A07E-6B4FF0B7EA7C}" destId="{5239EEAB-EA19-42F7-BC40-B954BDB8628B}" srcOrd="1" destOrd="0" presId="urn:microsoft.com/office/officeart/2018/2/layout/IconLabelList"/>
    <dgm:cxn modelId="{270511DE-D985-428F-9D5B-60DE096FD3D8}" type="presParOf" srcId="{70DD0F32-19A2-468A-A07E-6B4FF0B7EA7C}" destId="{679B107C-EFFF-4CB4-BADD-978D50AFFAE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8F5F12-1202-4B0F-908F-B1A5ADAC460B}">
      <dsp:nvSpPr>
        <dsp:cNvPr id="0" name=""/>
        <dsp:cNvSpPr/>
      </dsp:nvSpPr>
      <dsp:spPr>
        <a:xfrm>
          <a:off x="2669704" y="533944"/>
          <a:ext cx="411666" cy="91440"/>
        </a:xfrm>
        <a:custGeom>
          <a:avLst/>
          <a:gdLst/>
          <a:ahLst/>
          <a:cxnLst/>
          <a:rect l="0" t="0" r="0" b="0"/>
          <a:pathLst>
            <a:path>
              <a:moveTo>
                <a:pt x="0" y="45720"/>
              </a:moveTo>
              <a:lnTo>
                <a:pt x="41166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577453"/>
        <a:ext cx="22113" cy="4422"/>
      </dsp:txXfrm>
    </dsp:sp>
    <dsp:sp modelId="{FEF6F4B7-620D-4254-8A86-1B6C0B977FCD}">
      <dsp:nvSpPr>
        <dsp:cNvPr id="0" name=""/>
        <dsp:cNvSpPr/>
      </dsp:nvSpPr>
      <dsp:spPr>
        <a:xfrm>
          <a:off x="748607" y="2795"/>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55650">
            <a:lnSpc>
              <a:spcPct val="90000"/>
            </a:lnSpc>
            <a:spcBef>
              <a:spcPct val="0"/>
            </a:spcBef>
            <a:spcAft>
              <a:spcPct val="35000"/>
            </a:spcAft>
            <a:buNone/>
          </a:pPr>
          <a:r>
            <a:rPr lang="en-US" sz="1700" kern="1200" dirty="0"/>
            <a:t>Identify data sources</a:t>
          </a:r>
        </a:p>
      </dsp:txBody>
      <dsp:txXfrm>
        <a:off x="748607" y="2795"/>
        <a:ext cx="1922896" cy="1153737"/>
      </dsp:txXfrm>
    </dsp:sp>
    <dsp:sp modelId="{AD91F574-20CC-4F68-854C-AFADDC6CDB4C}">
      <dsp:nvSpPr>
        <dsp:cNvPr id="0" name=""/>
        <dsp:cNvSpPr/>
      </dsp:nvSpPr>
      <dsp:spPr>
        <a:xfrm>
          <a:off x="5034866" y="533944"/>
          <a:ext cx="411666" cy="91440"/>
        </a:xfrm>
        <a:custGeom>
          <a:avLst/>
          <a:gdLst/>
          <a:ahLst/>
          <a:cxnLst/>
          <a:rect l="0" t="0" r="0" b="0"/>
          <a:pathLst>
            <a:path>
              <a:moveTo>
                <a:pt x="0" y="45720"/>
              </a:moveTo>
              <a:lnTo>
                <a:pt x="41166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577453"/>
        <a:ext cx="22113" cy="4422"/>
      </dsp:txXfrm>
    </dsp:sp>
    <dsp:sp modelId="{87D88EC3-4AD2-4678-AC49-773406BE6482}">
      <dsp:nvSpPr>
        <dsp:cNvPr id="0" name=""/>
        <dsp:cNvSpPr/>
      </dsp:nvSpPr>
      <dsp:spPr>
        <a:xfrm>
          <a:off x="3113770" y="2795"/>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55650">
            <a:lnSpc>
              <a:spcPct val="90000"/>
            </a:lnSpc>
            <a:spcBef>
              <a:spcPct val="0"/>
            </a:spcBef>
            <a:spcAft>
              <a:spcPct val="35000"/>
            </a:spcAft>
            <a:buNone/>
          </a:pPr>
          <a:r>
            <a:rPr lang="en-US" sz="1700" kern="1200" dirty="0"/>
            <a:t>Removing duplicates and handling missing values</a:t>
          </a:r>
        </a:p>
      </dsp:txBody>
      <dsp:txXfrm>
        <a:off x="3113770" y="2795"/>
        <a:ext cx="1922896" cy="1153737"/>
      </dsp:txXfrm>
    </dsp:sp>
    <dsp:sp modelId="{87D9980D-8BDA-4AA7-A929-D8F3C1BAF172}">
      <dsp:nvSpPr>
        <dsp:cNvPr id="0" name=""/>
        <dsp:cNvSpPr/>
      </dsp:nvSpPr>
      <dsp:spPr>
        <a:xfrm>
          <a:off x="7400029" y="533944"/>
          <a:ext cx="411666" cy="91440"/>
        </a:xfrm>
        <a:custGeom>
          <a:avLst/>
          <a:gdLst/>
          <a:ahLst/>
          <a:cxnLst/>
          <a:rect l="0" t="0" r="0" b="0"/>
          <a:pathLst>
            <a:path>
              <a:moveTo>
                <a:pt x="0" y="45720"/>
              </a:moveTo>
              <a:lnTo>
                <a:pt x="41166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577453"/>
        <a:ext cx="22113" cy="4422"/>
      </dsp:txXfrm>
    </dsp:sp>
    <dsp:sp modelId="{C733C6DE-2314-4A98-9988-FF5067A4E6D5}">
      <dsp:nvSpPr>
        <dsp:cNvPr id="0" name=""/>
        <dsp:cNvSpPr/>
      </dsp:nvSpPr>
      <dsp:spPr>
        <a:xfrm>
          <a:off x="5478933" y="2795"/>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55650">
            <a:lnSpc>
              <a:spcPct val="90000"/>
            </a:lnSpc>
            <a:spcBef>
              <a:spcPct val="0"/>
            </a:spcBef>
            <a:spcAft>
              <a:spcPct val="35000"/>
            </a:spcAft>
            <a:buNone/>
          </a:pPr>
          <a:r>
            <a:rPr lang="en-US" sz="1700" kern="1200"/>
            <a:t>Creating hypothesis</a:t>
          </a:r>
        </a:p>
      </dsp:txBody>
      <dsp:txXfrm>
        <a:off x="5478933" y="2795"/>
        <a:ext cx="1922896" cy="1153737"/>
      </dsp:txXfrm>
    </dsp:sp>
    <dsp:sp modelId="{2F347088-6B6D-443B-8560-72CE55F3E1E3}">
      <dsp:nvSpPr>
        <dsp:cNvPr id="0" name=""/>
        <dsp:cNvSpPr/>
      </dsp:nvSpPr>
      <dsp:spPr>
        <a:xfrm>
          <a:off x="1710055" y="1154733"/>
          <a:ext cx="7095488" cy="411666"/>
        </a:xfrm>
        <a:custGeom>
          <a:avLst/>
          <a:gdLst/>
          <a:ahLst/>
          <a:cxnLst/>
          <a:rect l="0" t="0" r="0" b="0"/>
          <a:pathLst>
            <a:path>
              <a:moveTo>
                <a:pt x="7095488" y="0"/>
              </a:moveTo>
              <a:lnTo>
                <a:pt x="7095488" y="222933"/>
              </a:lnTo>
              <a:lnTo>
                <a:pt x="0" y="222933"/>
              </a:lnTo>
              <a:lnTo>
                <a:pt x="0" y="411666"/>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068" y="1358355"/>
        <a:ext cx="355462" cy="4422"/>
      </dsp:txXfrm>
    </dsp:sp>
    <dsp:sp modelId="{A48B1D9D-3228-4AEA-B336-8278C700D372}">
      <dsp:nvSpPr>
        <dsp:cNvPr id="0" name=""/>
        <dsp:cNvSpPr/>
      </dsp:nvSpPr>
      <dsp:spPr>
        <a:xfrm>
          <a:off x="7844095" y="2795"/>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55650">
            <a:lnSpc>
              <a:spcPct val="90000"/>
            </a:lnSpc>
            <a:spcBef>
              <a:spcPct val="0"/>
            </a:spcBef>
            <a:spcAft>
              <a:spcPct val="35000"/>
            </a:spcAft>
            <a:buNone/>
          </a:pPr>
          <a:r>
            <a:rPr lang="en-US" sz="1700" kern="1200"/>
            <a:t>Identify number of cab users by city</a:t>
          </a:r>
        </a:p>
      </dsp:txBody>
      <dsp:txXfrm>
        <a:off x="7844095" y="2795"/>
        <a:ext cx="1922896" cy="1153737"/>
      </dsp:txXfrm>
    </dsp:sp>
    <dsp:sp modelId="{0DC0984E-0C71-4E34-90D1-EDEC07AA2754}">
      <dsp:nvSpPr>
        <dsp:cNvPr id="0" name=""/>
        <dsp:cNvSpPr/>
      </dsp:nvSpPr>
      <dsp:spPr>
        <a:xfrm>
          <a:off x="2669704" y="2129949"/>
          <a:ext cx="411666" cy="91440"/>
        </a:xfrm>
        <a:custGeom>
          <a:avLst/>
          <a:gdLst/>
          <a:ahLst/>
          <a:cxnLst/>
          <a:rect l="0" t="0" r="0" b="0"/>
          <a:pathLst>
            <a:path>
              <a:moveTo>
                <a:pt x="0" y="45720"/>
              </a:moveTo>
              <a:lnTo>
                <a:pt x="41166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2173457"/>
        <a:ext cx="22113" cy="4422"/>
      </dsp:txXfrm>
    </dsp:sp>
    <dsp:sp modelId="{7FFD7594-A3B6-4AFA-B46A-AC459F8B454A}">
      <dsp:nvSpPr>
        <dsp:cNvPr id="0" name=""/>
        <dsp:cNvSpPr/>
      </dsp:nvSpPr>
      <dsp:spPr>
        <a:xfrm>
          <a:off x="748607" y="1598800"/>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55650">
            <a:lnSpc>
              <a:spcPct val="90000"/>
            </a:lnSpc>
            <a:spcBef>
              <a:spcPct val="0"/>
            </a:spcBef>
            <a:spcAft>
              <a:spcPct val="35000"/>
            </a:spcAft>
            <a:buNone/>
          </a:pPr>
          <a:r>
            <a:rPr lang="en-US" sz="1700" kern="1200" dirty="0"/>
            <a:t>Company demographic analysis</a:t>
          </a:r>
        </a:p>
      </dsp:txBody>
      <dsp:txXfrm>
        <a:off x="748607" y="1598800"/>
        <a:ext cx="1922896" cy="1153737"/>
      </dsp:txXfrm>
    </dsp:sp>
    <dsp:sp modelId="{DEE24B5E-12E5-469C-9F6F-2ABDF091D030}">
      <dsp:nvSpPr>
        <dsp:cNvPr id="0" name=""/>
        <dsp:cNvSpPr/>
      </dsp:nvSpPr>
      <dsp:spPr>
        <a:xfrm>
          <a:off x="5034866" y="2129949"/>
          <a:ext cx="411666" cy="91440"/>
        </a:xfrm>
        <a:custGeom>
          <a:avLst/>
          <a:gdLst/>
          <a:ahLst/>
          <a:cxnLst/>
          <a:rect l="0" t="0" r="0" b="0"/>
          <a:pathLst>
            <a:path>
              <a:moveTo>
                <a:pt x="0" y="45720"/>
              </a:moveTo>
              <a:lnTo>
                <a:pt x="41166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2173457"/>
        <a:ext cx="22113" cy="4422"/>
      </dsp:txXfrm>
    </dsp:sp>
    <dsp:sp modelId="{9B48C283-5F54-4249-B7E5-941F65B43C2A}">
      <dsp:nvSpPr>
        <dsp:cNvPr id="0" name=""/>
        <dsp:cNvSpPr/>
      </dsp:nvSpPr>
      <dsp:spPr>
        <a:xfrm>
          <a:off x="3113770" y="1598800"/>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55650">
            <a:lnSpc>
              <a:spcPct val="90000"/>
            </a:lnSpc>
            <a:spcBef>
              <a:spcPct val="0"/>
            </a:spcBef>
            <a:spcAft>
              <a:spcPct val="35000"/>
            </a:spcAft>
            <a:buNone/>
          </a:pPr>
          <a:r>
            <a:rPr lang="en-US" sz="1700" kern="1200" dirty="0"/>
            <a:t>Cab usage in regular days vs holidays</a:t>
          </a:r>
        </a:p>
      </dsp:txBody>
      <dsp:txXfrm>
        <a:off x="3113770" y="1598800"/>
        <a:ext cx="1922896" cy="1153737"/>
      </dsp:txXfrm>
    </dsp:sp>
    <dsp:sp modelId="{C17CF93C-F0AE-4D65-A30F-07CB507192C3}">
      <dsp:nvSpPr>
        <dsp:cNvPr id="0" name=""/>
        <dsp:cNvSpPr/>
      </dsp:nvSpPr>
      <dsp:spPr>
        <a:xfrm>
          <a:off x="7400029" y="2129949"/>
          <a:ext cx="411666" cy="91440"/>
        </a:xfrm>
        <a:custGeom>
          <a:avLst/>
          <a:gdLst/>
          <a:ahLst/>
          <a:cxnLst/>
          <a:rect l="0" t="0" r="0" b="0"/>
          <a:pathLst>
            <a:path>
              <a:moveTo>
                <a:pt x="0" y="45720"/>
              </a:moveTo>
              <a:lnTo>
                <a:pt x="41166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2173457"/>
        <a:ext cx="22113" cy="4422"/>
      </dsp:txXfrm>
    </dsp:sp>
    <dsp:sp modelId="{81D1A41B-EB95-4C17-B15C-58CB5A6EF453}">
      <dsp:nvSpPr>
        <dsp:cNvPr id="0" name=""/>
        <dsp:cNvSpPr/>
      </dsp:nvSpPr>
      <dsp:spPr>
        <a:xfrm>
          <a:off x="5478933" y="1598800"/>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55650">
            <a:lnSpc>
              <a:spcPct val="90000"/>
            </a:lnSpc>
            <a:spcBef>
              <a:spcPct val="0"/>
            </a:spcBef>
            <a:spcAft>
              <a:spcPct val="35000"/>
            </a:spcAft>
            <a:buNone/>
          </a:pPr>
          <a:r>
            <a:rPr lang="en-US" sz="1700" kern="1200" dirty="0"/>
            <a:t>Average profit margin for each company</a:t>
          </a:r>
        </a:p>
      </dsp:txBody>
      <dsp:txXfrm>
        <a:off x="5478933" y="1598800"/>
        <a:ext cx="1922896" cy="1153737"/>
      </dsp:txXfrm>
    </dsp:sp>
    <dsp:sp modelId="{ABE2DEB7-4606-47CF-B9F1-129853C57C1E}">
      <dsp:nvSpPr>
        <dsp:cNvPr id="0" name=""/>
        <dsp:cNvSpPr/>
      </dsp:nvSpPr>
      <dsp:spPr>
        <a:xfrm>
          <a:off x="1710055" y="2750737"/>
          <a:ext cx="7095488" cy="411666"/>
        </a:xfrm>
        <a:custGeom>
          <a:avLst/>
          <a:gdLst/>
          <a:ahLst/>
          <a:cxnLst/>
          <a:rect l="0" t="0" r="0" b="0"/>
          <a:pathLst>
            <a:path>
              <a:moveTo>
                <a:pt x="7095488" y="0"/>
              </a:moveTo>
              <a:lnTo>
                <a:pt x="7095488" y="222933"/>
              </a:lnTo>
              <a:lnTo>
                <a:pt x="0" y="222933"/>
              </a:lnTo>
              <a:lnTo>
                <a:pt x="0" y="411666"/>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068" y="2954359"/>
        <a:ext cx="355462" cy="4422"/>
      </dsp:txXfrm>
    </dsp:sp>
    <dsp:sp modelId="{0AEC00E0-ECD5-40EA-8484-6FDF2038A237}">
      <dsp:nvSpPr>
        <dsp:cNvPr id="0" name=""/>
        <dsp:cNvSpPr/>
      </dsp:nvSpPr>
      <dsp:spPr>
        <a:xfrm>
          <a:off x="7844095" y="1598800"/>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55650">
            <a:lnSpc>
              <a:spcPct val="90000"/>
            </a:lnSpc>
            <a:spcBef>
              <a:spcPct val="0"/>
            </a:spcBef>
            <a:spcAft>
              <a:spcPct val="35000"/>
            </a:spcAft>
            <a:buNone/>
          </a:pPr>
          <a:r>
            <a:rPr lang="en-US" sz="1700" kern="1200" dirty="0"/>
            <a:t>Revenue distribution by payment mode</a:t>
          </a:r>
        </a:p>
      </dsp:txBody>
      <dsp:txXfrm>
        <a:off x="7844095" y="1598800"/>
        <a:ext cx="1922896" cy="1153737"/>
      </dsp:txXfrm>
    </dsp:sp>
    <dsp:sp modelId="{48082BC6-479B-44B0-AD40-DFB114E7CEC0}">
      <dsp:nvSpPr>
        <dsp:cNvPr id="0" name=""/>
        <dsp:cNvSpPr/>
      </dsp:nvSpPr>
      <dsp:spPr>
        <a:xfrm>
          <a:off x="2669704" y="3725953"/>
          <a:ext cx="411666" cy="91440"/>
        </a:xfrm>
        <a:custGeom>
          <a:avLst/>
          <a:gdLst/>
          <a:ahLst/>
          <a:cxnLst/>
          <a:rect l="0" t="0" r="0" b="0"/>
          <a:pathLst>
            <a:path>
              <a:moveTo>
                <a:pt x="0" y="45720"/>
              </a:moveTo>
              <a:lnTo>
                <a:pt x="41166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3769461"/>
        <a:ext cx="22113" cy="4422"/>
      </dsp:txXfrm>
    </dsp:sp>
    <dsp:sp modelId="{7BF9D65F-3EAB-4833-A079-50EC77B48C90}">
      <dsp:nvSpPr>
        <dsp:cNvPr id="0" name=""/>
        <dsp:cNvSpPr/>
      </dsp:nvSpPr>
      <dsp:spPr>
        <a:xfrm>
          <a:off x="748607" y="3194804"/>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55650">
            <a:lnSpc>
              <a:spcPct val="90000"/>
            </a:lnSpc>
            <a:spcBef>
              <a:spcPct val="0"/>
            </a:spcBef>
            <a:spcAft>
              <a:spcPct val="35000"/>
            </a:spcAft>
            <a:buNone/>
          </a:pPr>
          <a:r>
            <a:rPr lang="en-US" sz="1700" kern="1200" dirty="0"/>
            <a:t>Revenue vs distance travelled</a:t>
          </a:r>
        </a:p>
      </dsp:txBody>
      <dsp:txXfrm>
        <a:off x="748607" y="3194804"/>
        <a:ext cx="1922896" cy="1153737"/>
      </dsp:txXfrm>
    </dsp:sp>
    <dsp:sp modelId="{975898DE-384D-4850-B2D2-3F7D9640B131}">
      <dsp:nvSpPr>
        <dsp:cNvPr id="0" name=""/>
        <dsp:cNvSpPr/>
      </dsp:nvSpPr>
      <dsp:spPr>
        <a:xfrm>
          <a:off x="5034866" y="3725953"/>
          <a:ext cx="411666" cy="91440"/>
        </a:xfrm>
        <a:custGeom>
          <a:avLst/>
          <a:gdLst/>
          <a:ahLst/>
          <a:cxnLst/>
          <a:rect l="0" t="0" r="0" b="0"/>
          <a:pathLst>
            <a:path>
              <a:moveTo>
                <a:pt x="0" y="45720"/>
              </a:moveTo>
              <a:lnTo>
                <a:pt x="41166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3769461"/>
        <a:ext cx="22113" cy="4422"/>
      </dsp:txXfrm>
    </dsp:sp>
    <dsp:sp modelId="{B87B6089-D4F8-4458-BA93-3B19A2CD3F57}">
      <dsp:nvSpPr>
        <dsp:cNvPr id="0" name=""/>
        <dsp:cNvSpPr/>
      </dsp:nvSpPr>
      <dsp:spPr>
        <a:xfrm>
          <a:off x="3113770" y="3194804"/>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55650">
            <a:lnSpc>
              <a:spcPct val="90000"/>
            </a:lnSpc>
            <a:spcBef>
              <a:spcPct val="0"/>
            </a:spcBef>
            <a:spcAft>
              <a:spcPct val="35000"/>
            </a:spcAft>
            <a:buNone/>
          </a:pPr>
          <a:r>
            <a:rPr lang="en-US" sz="1700" kern="1200" dirty="0"/>
            <a:t>City population vs revenue</a:t>
          </a:r>
        </a:p>
      </dsp:txBody>
      <dsp:txXfrm>
        <a:off x="3113770" y="3194804"/>
        <a:ext cx="1922896" cy="1153737"/>
      </dsp:txXfrm>
    </dsp:sp>
    <dsp:sp modelId="{E06621D1-8881-456F-AB93-3876F583A15C}">
      <dsp:nvSpPr>
        <dsp:cNvPr id="0" name=""/>
        <dsp:cNvSpPr/>
      </dsp:nvSpPr>
      <dsp:spPr>
        <a:xfrm>
          <a:off x="5478933" y="3194804"/>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755650">
            <a:lnSpc>
              <a:spcPct val="90000"/>
            </a:lnSpc>
            <a:spcBef>
              <a:spcPct val="0"/>
            </a:spcBef>
            <a:spcAft>
              <a:spcPct val="35000"/>
            </a:spcAft>
            <a:buNone/>
          </a:pPr>
          <a:r>
            <a:rPr lang="en-US" sz="1700" kern="1200" dirty="0"/>
            <a:t>Hypothesis results</a:t>
          </a:r>
        </a:p>
      </dsp:txBody>
      <dsp:txXfrm>
        <a:off x="5478933" y="3194804"/>
        <a:ext cx="1922896" cy="11537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AA7A1E-4521-46FE-9BA1-B7955D76A2D2}">
      <dsp:nvSpPr>
        <dsp:cNvPr id="0" name=""/>
        <dsp:cNvSpPr/>
      </dsp:nvSpPr>
      <dsp:spPr>
        <a:xfrm>
          <a:off x="1138979" y="1123935"/>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6EE9EA-AD98-4E88-8AE3-E09D0E06435F}">
      <dsp:nvSpPr>
        <dsp:cNvPr id="0" name=""/>
        <dsp:cNvSpPr/>
      </dsp:nvSpPr>
      <dsp:spPr>
        <a:xfrm>
          <a:off x="569079" y="2372402"/>
          <a:ext cx="2072362"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Cab_Data = Contains information about the cab rides, including details about trip distances, prices, and cab types.</a:t>
          </a:r>
        </a:p>
      </dsp:txBody>
      <dsp:txXfrm>
        <a:off x="569079" y="2372402"/>
        <a:ext cx="2072362" cy="855000"/>
      </dsp:txXfrm>
    </dsp:sp>
    <dsp:sp modelId="{2F7142E8-524E-4B15-9509-FD634C3644A7}">
      <dsp:nvSpPr>
        <dsp:cNvPr id="0" name=""/>
        <dsp:cNvSpPr/>
      </dsp:nvSpPr>
      <dsp:spPr>
        <a:xfrm>
          <a:off x="3574005" y="1123935"/>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7D84CF-0E45-49A4-AE3B-AC3680505928}">
      <dsp:nvSpPr>
        <dsp:cNvPr id="0" name=""/>
        <dsp:cNvSpPr/>
      </dsp:nvSpPr>
      <dsp:spPr>
        <a:xfrm>
          <a:off x="3004105" y="2372402"/>
          <a:ext cx="2072362"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Customer_ID = Provides customer details such as demographics, age, income, and occupation.</a:t>
          </a:r>
        </a:p>
      </dsp:txBody>
      <dsp:txXfrm>
        <a:off x="3004105" y="2372402"/>
        <a:ext cx="2072362" cy="855000"/>
      </dsp:txXfrm>
    </dsp:sp>
    <dsp:sp modelId="{AD7F0ED0-2B64-417E-AB13-32EC2024BE14}">
      <dsp:nvSpPr>
        <dsp:cNvPr id="0" name=""/>
        <dsp:cNvSpPr/>
      </dsp:nvSpPr>
      <dsp:spPr>
        <a:xfrm>
          <a:off x="6009031" y="1123935"/>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42D745-13B8-49EE-8D0F-DA3DA329FB03}">
      <dsp:nvSpPr>
        <dsp:cNvPr id="0" name=""/>
        <dsp:cNvSpPr/>
      </dsp:nvSpPr>
      <dsp:spPr>
        <a:xfrm>
          <a:off x="5439131" y="2372402"/>
          <a:ext cx="2072362"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City_Data = Contains city-related information, including population, density, and regional classifications.</a:t>
          </a:r>
        </a:p>
      </dsp:txBody>
      <dsp:txXfrm>
        <a:off x="5439131" y="2372402"/>
        <a:ext cx="2072362" cy="855000"/>
      </dsp:txXfrm>
    </dsp:sp>
    <dsp:sp modelId="{9C12105C-8BB1-494C-B46E-AF0B2D52B09C}">
      <dsp:nvSpPr>
        <dsp:cNvPr id="0" name=""/>
        <dsp:cNvSpPr/>
      </dsp:nvSpPr>
      <dsp:spPr>
        <a:xfrm>
          <a:off x="8444057" y="1123935"/>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9B107C-EFFF-4CB4-BADD-978D50AFFAEB}">
      <dsp:nvSpPr>
        <dsp:cNvPr id="0" name=""/>
        <dsp:cNvSpPr/>
      </dsp:nvSpPr>
      <dsp:spPr>
        <a:xfrm>
          <a:off x="7874157" y="2372402"/>
          <a:ext cx="2072362"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Transaction_ID = Detailed transaction data with information on each cab ride, including dates, payment methods, and ride duration.</a:t>
          </a:r>
        </a:p>
      </dsp:txBody>
      <dsp:txXfrm>
        <a:off x="7874157" y="2372402"/>
        <a:ext cx="2072362" cy="85500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 for Cab Investment Firm</a:t>
            </a:r>
          </a:p>
          <a:p>
            <a:r>
              <a:rPr lang="en-US" sz="4000" dirty="0"/>
              <a:t>Bilgan </a:t>
            </a:r>
            <a:r>
              <a:rPr lang="en-US" sz="4000"/>
              <a:t>Kiris</a:t>
            </a:r>
            <a:endParaRPr lang="en-US" sz="4000" dirty="0"/>
          </a:p>
          <a:p>
            <a:r>
              <a:rPr lang="en-US" sz="2800" b="1" dirty="0"/>
              <a:t>October 20</a:t>
            </a:r>
            <a:r>
              <a:rPr lang="en-US" sz="2800" b="1" baseline="30000" dirty="0"/>
              <a:t>th</a:t>
            </a:r>
            <a:r>
              <a:rPr lang="en-US" sz="2800" b="1" dirty="0"/>
              <a:t> 2024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76494B-08C8-9529-B941-F7C7DFAD97AD}"/>
              </a:ext>
            </a:extLst>
          </p:cNvPr>
          <p:cNvSpPr>
            <a:spLocks noGrp="1"/>
          </p:cNvSpPr>
          <p:nvPr>
            <p:ph type="title"/>
          </p:nvPr>
        </p:nvSpPr>
        <p:spPr>
          <a:xfrm>
            <a:off x="841248" y="510047"/>
            <a:ext cx="3300984" cy="1645920"/>
          </a:xfrm>
        </p:spPr>
        <p:txBody>
          <a:bodyPr>
            <a:normAutofit/>
          </a:bodyPr>
          <a:lstStyle/>
          <a:p>
            <a:r>
              <a:rPr lang="en-US" sz="2800"/>
              <a:t>Company Demographic Analysis</a:t>
            </a:r>
            <a:endParaRPr lang="en-CA" sz="2800"/>
          </a:p>
        </p:txBody>
      </p:sp>
      <p:sp>
        <p:nvSpPr>
          <p:cNvPr id="18" name="Rectangle 17">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AA1DD1D-11AF-792E-D2B3-9F0429DBC21B}"/>
              </a:ext>
            </a:extLst>
          </p:cNvPr>
          <p:cNvSpPr>
            <a:spLocks noGrp="1"/>
          </p:cNvSpPr>
          <p:nvPr>
            <p:ph idx="1"/>
          </p:nvPr>
        </p:nvSpPr>
        <p:spPr>
          <a:xfrm>
            <a:off x="4581144" y="510047"/>
            <a:ext cx="6858000" cy="1645920"/>
          </a:xfrm>
        </p:spPr>
        <p:txBody>
          <a:bodyPr anchor="ctr">
            <a:normAutofit/>
          </a:bodyPr>
          <a:lstStyle/>
          <a:p>
            <a:r>
              <a:rPr lang="en-US" sz="1800"/>
              <a:t>Analyzed customer demographics, including age, gender, and income distribution.</a:t>
            </a:r>
          </a:p>
          <a:p>
            <a:pPr marL="0" indent="0">
              <a:buNone/>
            </a:pPr>
            <a:endParaRPr lang="en-CA" sz="1800"/>
          </a:p>
        </p:txBody>
      </p:sp>
      <p:pic>
        <p:nvPicPr>
          <p:cNvPr id="9" name="Picture 8" descr="A graph showing the amount of customers&#10;&#10;Description automatically generated">
            <a:extLst>
              <a:ext uri="{FF2B5EF4-FFF2-40B4-BE49-F238E27FC236}">
                <a16:creationId xmlns:a16="http://schemas.microsoft.com/office/drawing/2014/main" id="{BEF32A8A-C42B-5948-64DE-88A255B04BA3}"/>
              </a:ext>
            </a:extLst>
          </p:cNvPr>
          <p:cNvPicPr>
            <a:picLocks noChangeAspect="1"/>
          </p:cNvPicPr>
          <p:nvPr/>
        </p:nvPicPr>
        <p:blipFill>
          <a:blip r:embed="rId2"/>
          <a:stretch>
            <a:fillRect/>
          </a:stretch>
        </p:blipFill>
        <p:spPr>
          <a:xfrm>
            <a:off x="557784" y="3270134"/>
            <a:ext cx="3584448" cy="2311968"/>
          </a:xfrm>
          <a:prstGeom prst="rect">
            <a:avLst/>
          </a:prstGeom>
        </p:spPr>
      </p:pic>
      <p:pic>
        <p:nvPicPr>
          <p:cNvPr id="7" name="Picture 6" descr="A graph of a number of people&#10;&#10;Description automatically generated">
            <a:extLst>
              <a:ext uri="{FF2B5EF4-FFF2-40B4-BE49-F238E27FC236}">
                <a16:creationId xmlns:a16="http://schemas.microsoft.com/office/drawing/2014/main" id="{B72B02C9-63BB-31AB-5998-2C7964F103BB}"/>
              </a:ext>
            </a:extLst>
          </p:cNvPr>
          <p:cNvPicPr>
            <a:picLocks noChangeAspect="1"/>
          </p:cNvPicPr>
          <p:nvPr/>
        </p:nvPicPr>
        <p:blipFill>
          <a:blip r:embed="rId3"/>
          <a:stretch>
            <a:fillRect/>
          </a:stretch>
        </p:blipFill>
        <p:spPr>
          <a:xfrm>
            <a:off x="4347599" y="3297017"/>
            <a:ext cx="3584448" cy="2258201"/>
          </a:xfrm>
          <a:prstGeom prst="rect">
            <a:avLst/>
          </a:prstGeom>
        </p:spPr>
      </p:pic>
      <p:pic>
        <p:nvPicPr>
          <p:cNvPr id="5" name="Picture 4" descr="A graph of different colored bars&#10;&#10;Description automatically generated">
            <a:extLst>
              <a:ext uri="{FF2B5EF4-FFF2-40B4-BE49-F238E27FC236}">
                <a16:creationId xmlns:a16="http://schemas.microsoft.com/office/drawing/2014/main" id="{AF72526D-F120-6C97-98D4-541BFCC7D485}"/>
              </a:ext>
            </a:extLst>
          </p:cNvPr>
          <p:cNvPicPr>
            <a:picLocks noChangeAspect="1"/>
          </p:cNvPicPr>
          <p:nvPr/>
        </p:nvPicPr>
        <p:blipFill>
          <a:blip r:embed="rId4"/>
          <a:stretch>
            <a:fillRect/>
          </a:stretch>
        </p:blipFill>
        <p:spPr>
          <a:xfrm>
            <a:off x="8137415" y="3301497"/>
            <a:ext cx="3584448" cy="2249241"/>
          </a:xfrm>
          <a:prstGeom prst="rect">
            <a:avLst/>
          </a:prstGeom>
        </p:spPr>
      </p:pic>
    </p:spTree>
    <p:extLst>
      <p:ext uri="{BB962C8B-B14F-4D97-AF65-F5344CB8AC3E}">
        <p14:creationId xmlns:p14="http://schemas.microsoft.com/office/powerpoint/2010/main" val="2632297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21927A-7DF0-E884-2B26-3930A9F5B24F}"/>
              </a:ext>
            </a:extLst>
          </p:cNvPr>
          <p:cNvSpPr>
            <a:spLocks noGrp="1"/>
          </p:cNvSpPr>
          <p:nvPr>
            <p:ph type="title"/>
          </p:nvPr>
        </p:nvSpPr>
        <p:spPr>
          <a:xfrm>
            <a:off x="1008184" y="174032"/>
            <a:ext cx="10175631" cy="1111843"/>
          </a:xfrm>
        </p:spPr>
        <p:txBody>
          <a:bodyPr anchor="ctr">
            <a:normAutofit/>
          </a:bodyPr>
          <a:lstStyle/>
          <a:p>
            <a:pPr algn="ctr"/>
            <a:r>
              <a:rPr lang="en-US" sz="4000" dirty="0"/>
              <a:t>Cab Usage in Regular Days vs Holidays</a:t>
            </a:r>
            <a:endParaRPr lang="en-CA" sz="4000" dirty="0"/>
          </a:p>
        </p:txBody>
      </p:sp>
      <p:sp>
        <p:nvSpPr>
          <p:cNvPr id="3" name="Content Placeholder 2">
            <a:extLst>
              <a:ext uri="{FF2B5EF4-FFF2-40B4-BE49-F238E27FC236}">
                <a16:creationId xmlns:a16="http://schemas.microsoft.com/office/drawing/2014/main" id="{73F30831-19FE-E5EF-9390-19313247F6A6}"/>
              </a:ext>
            </a:extLst>
          </p:cNvPr>
          <p:cNvSpPr>
            <a:spLocks noGrp="1"/>
          </p:cNvSpPr>
          <p:nvPr>
            <p:ph idx="1"/>
          </p:nvPr>
        </p:nvSpPr>
        <p:spPr>
          <a:xfrm>
            <a:off x="1008184" y="1459907"/>
            <a:ext cx="10175630" cy="767904"/>
          </a:xfrm>
        </p:spPr>
        <p:txBody>
          <a:bodyPr anchor="ctr">
            <a:normAutofit/>
          </a:bodyPr>
          <a:lstStyle/>
          <a:p>
            <a:pPr algn="ctr"/>
            <a:r>
              <a:rPr lang="en-US" sz="2000" dirty="0"/>
              <a:t>Compared total rides and revenue on holidays vs. non-holidays, with holidays having </a:t>
            </a:r>
            <a:r>
              <a:rPr lang="en-US" sz="2000" dirty="0" err="1"/>
              <a:t>having</a:t>
            </a:r>
            <a:r>
              <a:rPr lang="en-US" sz="2000" dirty="0"/>
              <a:t> number of cab rides and revenue.</a:t>
            </a:r>
          </a:p>
          <a:p>
            <a:pPr marL="0" indent="0" algn="ctr">
              <a:buNone/>
            </a:pPr>
            <a:endParaRPr lang="en-CA" sz="2000" dirty="0"/>
          </a:p>
        </p:txBody>
      </p:sp>
      <p:pic>
        <p:nvPicPr>
          <p:cNvPr id="7" name="Picture 6" descr="A close-up of a graph&#10;&#10;Description automatically generated">
            <a:extLst>
              <a:ext uri="{FF2B5EF4-FFF2-40B4-BE49-F238E27FC236}">
                <a16:creationId xmlns:a16="http://schemas.microsoft.com/office/drawing/2014/main" id="{9091C2D9-AE89-3B95-22E2-204651FA0EFC}"/>
              </a:ext>
            </a:extLst>
          </p:cNvPr>
          <p:cNvPicPr>
            <a:picLocks noChangeAspect="1"/>
          </p:cNvPicPr>
          <p:nvPr/>
        </p:nvPicPr>
        <p:blipFill>
          <a:blip r:embed="rId2"/>
          <a:stretch>
            <a:fillRect/>
          </a:stretch>
        </p:blipFill>
        <p:spPr>
          <a:xfrm>
            <a:off x="2031085" y="2405149"/>
            <a:ext cx="8123733" cy="3899393"/>
          </a:xfrm>
          <a:prstGeom prst="rect">
            <a:avLst/>
          </a:prstGeom>
        </p:spPr>
      </p:pic>
    </p:spTree>
    <p:extLst>
      <p:ext uri="{BB962C8B-B14F-4D97-AF65-F5344CB8AC3E}">
        <p14:creationId xmlns:p14="http://schemas.microsoft.com/office/powerpoint/2010/main" val="1327711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068EE3-9A77-8C18-F453-F360E2AEB786}"/>
              </a:ext>
            </a:extLst>
          </p:cNvPr>
          <p:cNvSpPr>
            <a:spLocks noGrp="1"/>
          </p:cNvSpPr>
          <p:nvPr>
            <p:ph type="title"/>
          </p:nvPr>
        </p:nvSpPr>
        <p:spPr>
          <a:xfrm>
            <a:off x="795528" y="386930"/>
            <a:ext cx="10141799" cy="1300554"/>
          </a:xfrm>
        </p:spPr>
        <p:txBody>
          <a:bodyPr anchor="b">
            <a:normAutofit/>
          </a:bodyPr>
          <a:lstStyle/>
          <a:p>
            <a:r>
              <a:rPr lang="en-US" sz="4800"/>
              <a:t>Average Profit Margin for Each Company</a:t>
            </a:r>
            <a:endParaRPr lang="en-CA" sz="4800"/>
          </a:p>
        </p:txBody>
      </p:sp>
      <p:sp>
        <p:nvSpPr>
          <p:cNvPr id="23" name="Rectangle 22">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of a graph showing a number of different colored squares&#10;&#10;Description automatically generated with medium confidence">
            <a:extLst>
              <a:ext uri="{FF2B5EF4-FFF2-40B4-BE49-F238E27FC236}">
                <a16:creationId xmlns:a16="http://schemas.microsoft.com/office/drawing/2014/main" id="{949420CA-5D64-29B5-EA4B-A8573750EBD7}"/>
              </a:ext>
            </a:extLst>
          </p:cNvPr>
          <p:cNvPicPr>
            <a:picLocks noChangeAspect="1"/>
          </p:cNvPicPr>
          <p:nvPr/>
        </p:nvPicPr>
        <p:blipFill>
          <a:blip r:embed="rId2"/>
          <a:stretch>
            <a:fillRect/>
          </a:stretch>
        </p:blipFill>
        <p:spPr>
          <a:xfrm>
            <a:off x="635295" y="2527737"/>
            <a:ext cx="5150277" cy="3708199"/>
          </a:xfrm>
          <a:prstGeom prst="rect">
            <a:avLst/>
          </a:prstGeom>
        </p:spPr>
      </p:pic>
      <p:sp>
        <p:nvSpPr>
          <p:cNvPr id="3" name="Content Placeholder 2">
            <a:extLst>
              <a:ext uri="{FF2B5EF4-FFF2-40B4-BE49-F238E27FC236}">
                <a16:creationId xmlns:a16="http://schemas.microsoft.com/office/drawing/2014/main" id="{C0C47381-3C2D-30E6-4717-B68CFEEB7D1D}"/>
              </a:ext>
            </a:extLst>
          </p:cNvPr>
          <p:cNvSpPr>
            <a:spLocks noGrp="1"/>
          </p:cNvSpPr>
          <p:nvPr>
            <p:ph idx="1"/>
          </p:nvPr>
        </p:nvSpPr>
        <p:spPr>
          <a:xfrm>
            <a:off x="6406429" y="2599509"/>
            <a:ext cx="4530898" cy="3639450"/>
          </a:xfrm>
        </p:spPr>
        <p:txBody>
          <a:bodyPr anchor="ctr">
            <a:normAutofit/>
          </a:bodyPr>
          <a:lstStyle/>
          <a:p>
            <a:r>
              <a:rPr lang="en-US" sz="2000" dirty="0"/>
              <a:t>Calculated and compared profit margins for each cab company. Yellow Cab has the highest revenue compared to Pink Cab.</a:t>
            </a:r>
          </a:p>
          <a:p>
            <a:pPr marL="0" indent="0">
              <a:buNone/>
            </a:pPr>
            <a:endParaRPr lang="en-US" sz="2000" dirty="0"/>
          </a:p>
        </p:txBody>
      </p:sp>
      <p:sp>
        <p:nvSpPr>
          <p:cNvPr id="27" name="Rectangle 26">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763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B1831B-5EAE-5685-6DDE-18BE293A5E5F}"/>
              </a:ext>
            </a:extLst>
          </p:cNvPr>
          <p:cNvSpPr>
            <a:spLocks noGrp="1"/>
          </p:cNvSpPr>
          <p:nvPr>
            <p:ph type="title"/>
          </p:nvPr>
        </p:nvSpPr>
        <p:spPr>
          <a:xfrm>
            <a:off x="589560" y="856180"/>
            <a:ext cx="4560584" cy="1128068"/>
          </a:xfrm>
        </p:spPr>
        <p:txBody>
          <a:bodyPr anchor="ctr">
            <a:normAutofit/>
          </a:bodyPr>
          <a:lstStyle/>
          <a:p>
            <a:r>
              <a:rPr lang="en-US" sz="3700"/>
              <a:t>Revenue Distribution by Payment</a:t>
            </a:r>
            <a:endParaRPr lang="en-CA" sz="3700"/>
          </a:p>
        </p:txBody>
      </p:sp>
      <p:grpSp>
        <p:nvGrpSpPr>
          <p:cNvPr id="16" name="Group 1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50D0B5-9212-2C44-AB7A-5BB7E53BC2C6}"/>
              </a:ext>
            </a:extLst>
          </p:cNvPr>
          <p:cNvSpPr>
            <a:spLocks noGrp="1"/>
          </p:cNvSpPr>
          <p:nvPr>
            <p:ph idx="1"/>
          </p:nvPr>
        </p:nvSpPr>
        <p:spPr>
          <a:xfrm>
            <a:off x="590719" y="2330505"/>
            <a:ext cx="4559425" cy="3979585"/>
          </a:xfrm>
        </p:spPr>
        <p:txBody>
          <a:bodyPr anchor="ctr">
            <a:normAutofit/>
          </a:bodyPr>
          <a:lstStyle/>
          <a:p>
            <a:r>
              <a:rPr lang="en-US" sz="2000"/>
              <a:t>Analyzed how different payment methods contribute to revenue.</a:t>
            </a:r>
          </a:p>
          <a:p>
            <a:r>
              <a:rPr lang="en-US" sz="2000"/>
              <a:t>Most transactions were done via credit card.  </a:t>
            </a:r>
          </a:p>
          <a:p>
            <a:pPr marL="0" indent="0">
              <a:buNone/>
            </a:pPr>
            <a:endParaRPr lang="en-CA" sz="2000"/>
          </a:p>
        </p:txBody>
      </p:sp>
      <p:sp>
        <p:nvSpPr>
          <p:cNvPr id="22" name="Rectangle 2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e chart with numbers and a blue circle&#10;&#10;Description automatically generated">
            <a:extLst>
              <a:ext uri="{FF2B5EF4-FFF2-40B4-BE49-F238E27FC236}">
                <a16:creationId xmlns:a16="http://schemas.microsoft.com/office/drawing/2014/main" id="{ECE0BB29-3C79-A1AB-F155-83B813F81836}"/>
              </a:ext>
            </a:extLst>
          </p:cNvPr>
          <p:cNvPicPr>
            <a:picLocks noChangeAspect="1"/>
          </p:cNvPicPr>
          <p:nvPr/>
        </p:nvPicPr>
        <p:blipFill>
          <a:blip r:embed="rId2"/>
          <a:srcRect l="3334" r="211" b="-2"/>
          <a:stretch/>
        </p:blipFill>
        <p:spPr>
          <a:xfrm>
            <a:off x="5977788" y="799352"/>
            <a:ext cx="5425410" cy="5259296"/>
          </a:xfrm>
          <a:prstGeom prst="rect">
            <a:avLst/>
          </a:prstGeom>
        </p:spPr>
      </p:pic>
    </p:spTree>
    <p:extLst>
      <p:ext uri="{BB962C8B-B14F-4D97-AF65-F5344CB8AC3E}">
        <p14:creationId xmlns:p14="http://schemas.microsoft.com/office/powerpoint/2010/main" val="2192989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FD37DD-640E-0E74-4538-0635EC6A9342}"/>
              </a:ext>
            </a:extLst>
          </p:cNvPr>
          <p:cNvSpPr>
            <a:spLocks noGrp="1"/>
          </p:cNvSpPr>
          <p:nvPr>
            <p:ph type="title"/>
          </p:nvPr>
        </p:nvSpPr>
        <p:spPr>
          <a:xfrm>
            <a:off x="589560" y="856180"/>
            <a:ext cx="4560584" cy="1128068"/>
          </a:xfrm>
        </p:spPr>
        <p:txBody>
          <a:bodyPr anchor="ctr">
            <a:normAutofit/>
          </a:bodyPr>
          <a:lstStyle/>
          <a:p>
            <a:r>
              <a:rPr lang="en-US" sz="3700"/>
              <a:t>Revenue vs Distance Traveled.</a:t>
            </a:r>
            <a:endParaRPr lang="en-CA" sz="370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F86D6FE-0343-F6B2-CC54-89170F15D356}"/>
              </a:ext>
            </a:extLst>
          </p:cNvPr>
          <p:cNvSpPr>
            <a:spLocks noGrp="1"/>
          </p:cNvSpPr>
          <p:nvPr>
            <p:ph idx="1"/>
          </p:nvPr>
        </p:nvSpPr>
        <p:spPr>
          <a:xfrm>
            <a:off x="590719" y="2330505"/>
            <a:ext cx="4559425" cy="3979585"/>
          </a:xfrm>
        </p:spPr>
        <p:txBody>
          <a:bodyPr anchor="ctr">
            <a:normAutofit/>
          </a:bodyPr>
          <a:lstStyle/>
          <a:p>
            <a:r>
              <a:rPr lang="en-US" sz="2000"/>
              <a:t>Yellow Cab generated highest revenue vs distance traveled.</a:t>
            </a:r>
          </a:p>
          <a:p>
            <a:pPr marL="0" indent="0">
              <a:buNone/>
            </a:pPr>
            <a:r>
              <a:rPr lang="en-US" sz="2000"/>
              <a:t> </a:t>
            </a:r>
            <a:endParaRPr lang="en-CA" sz="200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a graph of a number of small dots&#10;&#10;Description automatically generated with medium confidence">
            <a:extLst>
              <a:ext uri="{FF2B5EF4-FFF2-40B4-BE49-F238E27FC236}">
                <a16:creationId xmlns:a16="http://schemas.microsoft.com/office/drawing/2014/main" id="{6DA4883D-ACFF-DC9A-8420-BA03EB28F062}"/>
              </a:ext>
            </a:extLst>
          </p:cNvPr>
          <p:cNvPicPr>
            <a:picLocks noChangeAspect="1"/>
          </p:cNvPicPr>
          <p:nvPr/>
        </p:nvPicPr>
        <p:blipFill>
          <a:blip r:embed="rId2"/>
          <a:srcRect l="29861" r="3860" b="-1"/>
          <a:stretch/>
        </p:blipFill>
        <p:spPr>
          <a:xfrm>
            <a:off x="5977788" y="799352"/>
            <a:ext cx="5425410" cy="5259296"/>
          </a:xfrm>
          <a:prstGeom prst="rect">
            <a:avLst/>
          </a:prstGeom>
        </p:spPr>
      </p:pic>
    </p:spTree>
    <p:extLst>
      <p:ext uri="{BB962C8B-B14F-4D97-AF65-F5344CB8AC3E}">
        <p14:creationId xmlns:p14="http://schemas.microsoft.com/office/powerpoint/2010/main" val="2427102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2AF4FE-0F96-8355-E5B8-9D776659EEB2}"/>
              </a:ext>
            </a:extLst>
          </p:cNvPr>
          <p:cNvSpPr>
            <a:spLocks noGrp="1"/>
          </p:cNvSpPr>
          <p:nvPr>
            <p:ph type="title"/>
          </p:nvPr>
        </p:nvSpPr>
        <p:spPr>
          <a:xfrm>
            <a:off x="589560" y="856180"/>
            <a:ext cx="4560584" cy="1128068"/>
          </a:xfrm>
        </p:spPr>
        <p:txBody>
          <a:bodyPr anchor="ctr">
            <a:normAutofit/>
          </a:bodyPr>
          <a:lstStyle/>
          <a:p>
            <a:r>
              <a:rPr lang="en-US" sz="3700"/>
              <a:t>City Population vs Revenue</a:t>
            </a:r>
            <a:endParaRPr lang="en-CA" sz="370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8DD063-287C-4CFA-2756-9DF3E5BC699C}"/>
              </a:ext>
            </a:extLst>
          </p:cNvPr>
          <p:cNvSpPr>
            <a:spLocks noGrp="1"/>
          </p:cNvSpPr>
          <p:nvPr>
            <p:ph idx="1"/>
          </p:nvPr>
        </p:nvSpPr>
        <p:spPr>
          <a:xfrm>
            <a:off x="590719" y="2330505"/>
            <a:ext cx="4559425" cy="3979585"/>
          </a:xfrm>
        </p:spPr>
        <p:txBody>
          <a:bodyPr anchor="ctr">
            <a:normAutofit/>
          </a:bodyPr>
          <a:lstStyle/>
          <a:p>
            <a:r>
              <a:rPr lang="en-US" sz="2000"/>
              <a:t>Analyzed the correlation between city population size and revenue, with larger cities tends to have higher revenues.</a:t>
            </a:r>
          </a:p>
          <a:p>
            <a:pPr marL="0" indent="0">
              <a:buNone/>
            </a:pPr>
            <a:endParaRPr lang="en-CA" sz="200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blue dots&#10;&#10;Description automatically generated">
            <a:extLst>
              <a:ext uri="{FF2B5EF4-FFF2-40B4-BE49-F238E27FC236}">
                <a16:creationId xmlns:a16="http://schemas.microsoft.com/office/drawing/2014/main" id="{5EB82A5B-5636-3CDF-C22E-F1268A3B9AC9}"/>
              </a:ext>
            </a:extLst>
          </p:cNvPr>
          <p:cNvPicPr>
            <a:picLocks noChangeAspect="1"/>
          </p:cNvPicPr>
          <p:nvPr/>
        </p:nvPicPr>
        <p:blipFill>
          <a:blip r:embed="rId2"/>
          <a:srcRect l="17532" r="17221" b="1"/>
          <a:stretch/>
        </p:blipFill>
        <p:spPr>
          <a:xfrm>
            <a:off x="5977788" y="799352"/>
            <a:ext cx="5425410" cy="5259296"/>
          </a:xfrm>
          <a:prstGeom prst="rect">
            <a:avLst/>
          </a:prstGeom>
        </p:spPr>
      </p:pic>
    </p:spTree>
    <p:extLst>
      <p:ext uri="{BB962C8B-B14F-4D97-AF65-F5344CB8AC3E}">
        <p14:creationId xmlns:p14="http://schemas.microsoft.com/office/powerpoint/2010/main" val="861432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905A80-D8A7-DBCC-09D9-5EB3A1009D1F}"/>
              </a:ext>
            </a:extLst>
          </p:cNvPr>
          <p:cNvSpPr>
            <a:spLocks noGrp="1"/>
          </p:cNvSpPr>
          <p:nvPr>
            <p:ph type="title"/>
          </p:nvPr>
        </p:nvSpPr>
        <p:spPr>
          <a:xfrm>
            <a:off x="621792" y="1161288"/>
            <a:ext cx="3602736" cy="4526280"/>
          </a:xfrm>
        </p:spPr>
        <p:txBody>
          <a:bodyPr>
            <a:normAutofit/>
          </a:bodyPr>
          <a:lstStyle/>
          <a:p>
            <a:r>
              <a:rPr lang="en-US" sz="4000"/>
              <a:t>Hypothesis Results</a:t>
            </a:r>
            <a:endParaRPr lang="en-CA" sz="4000"/>
          </a:p>
        </p:txBody>
      </p:sp>
      <p:sp>
        <p:nvSpPr>
          <p:cNvPr id="27" name="Rectangle 2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Content Placeholder 2">
            <a:extLst>
              <a:ext uri="{FF2B5EF4-FFF2-40B4-BE49-F238E27FC236}">
                <a16:creationId xmlns:a16="http://schemas.microsoft.com/office/drawing/2014/main" id="{55DDC72E-721F-94F4-57B5-2899E2797AD5}"/>
              </a:ext>
            </a:extLst>
          </p:cNvPr>
          <p:cNvSpPr>
            <a:spLocks noGrp="1"/>
          </p:cNvSpPr>
          <p:nvPr>
            <p:ph idx="1"/>
          </p:nvPr>
        </p:nvSpPr>
        <p:spPr>
          <a:xfrm>
            <a:off x="5434149" y="932688"/>
            <a:ext cx="5916603" cy="4992624"/>
          </a:xfrm>
        </p:spPr>
        <p:txBody>
          <a:bodyPr anchor="ctr">
            <a:normAutofit/>
          </a:bodyPr>
          <a:lstStyle/>
          <a:p>
            <a:r>
              <a:rPr lang="en-US" sz="1400"/>
              <a:t>Hypothesis 1: The company with the highest number of users also has the highest revenue </a:t>
            </a:r>
          </a:p>
          <a:p>
            <a:pPr lvl="1"/>
            <a:r>
              <a:rPr lang="en-US" sz="1400"/>
              <a:t>Result: Observing the data results, while having the lowest number of users, # Pink Cab has the highest revenue compared to Yellow Cab. </a:t>
            </a:r>
          </a:p>
          <a:p>
            <a:r>
              <a:rPr lang="en-US" sz="1400"/>
              <a:t>Hypothesis 2: Cab usage increases on holidays compared to regular days </a:t>
            </a:r>
          </a:p>
          <a:p>
            <a:pPr lvl="1"/>
            <a:r>
              <a:rPr lang="en-US" sz="1400"/>
              <a:t>Result: Yellow Cab leads in the revenue.</a:t>
            </a:r>
          </a:p>
          <a:p>
            <a:r>
              <a:rPr lang="en-US" sz="1400"/>
              <a:t>Hypothesis 3: Longer trips generate more revenue for the cab company</a:t>
            </a:r>
          </a:p>
          <a:p>
            <a:pPr lvl="1"/>
            <a:r>
              <a:rPr lang="en-US" sz="1400"/>
              <a:t>Results: Comparing the graph results, Yellow Cab generates more revenue with longer distance trips</a:t>
            </a:r>
          </a:p>
          <a:p>
            <a:r>
              <a:rPr lang="en-US" sz="1400"/>
              <a:t>Hypothesis 4: Revenue is correlated with the population of its city</a:t>
            </a:r>
          </a:p>
          <a:p>
            <a:pPr lvl="1"/>
            <a:r>
              <a:rPr lang="en-US" sz="1400"/>
              <a:t>Results: Although the top 3 cities with most population density holds the highest revenue, # the lowest population cities also seem to have a spike in revenue.</a:t>
            </a:r>
          </a:p>
          <a:p>
            <a:r>
              <a:rPr lang="en-US" sz="1400"/>
              <a:t>Hypothesis 5: People with highest incomes are most likely to use cabs than lower income bracket people</a:t>
            </a:r>
          </a:p>
          <a:p>
            <a:pPr lvl="1"/>
            <a:r>
              <a:rPr lang="en-US" sz="1400"/>
              <a:t>Result: According to the Number of Customer vs Income graph, we can identify that the people with # high income have the lowest number of cab customers, where lowest to middle income bracket people using more cabs.</a:t>
            </a:r>
            <a:endParaRPr lang="en-CA" sz="1400"/>
          </a:p>
        </p:txBody>
      </p:sp>
    </p:spTree>
    <p:extLst>
      <p:ext uri="{BB962C8B-B14F-4D97-AF65-F5344CB8AC3E}">
        <p14:creationId xmlns:p14="http://schemas.microsoft.com/office/powerpoint/2010/main" val="1414143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B78593-4C34-803E-B515-792DAB823EA5}"/>
              </a:ext>
            </a:extLst>
          </p:cNvPr>
          <p:cNvSpPr>
            <a:spLocks noGrp="1"/>
          </p:cNvSpPr>
          <p:nvPr>
            <p:ph type="title"/>
          </p:nvPr>
        </p:nvSpPr>
        <p:spPr>
          <a:xfrm>
            <a:off x="1043631" y="809898"/>
            <a:ext cx="9942716" cy="1554480"/>
          </a:xfrm>
        </p:spPr>
        <p:txBody>
          <a:bodyPr anchor="ctr">
            <a:normAutofit/>
          </a:bodyPr>
          <a:lstStyle/>
          <a:p>
            <a:r>
              <a:rPr lang="en-US" sz="4800" dirty="0"/>
              <a:t>Executive Summary</a:t>
            </a:r>
            <a:endParaRPr lang="en-CA" sz="4800" dirty="0"/>
          </a:p>
        </p:txBody>
      </p:sp>
      <p:sp>
        <p:nvSpPr>
          <p:cNvPr id="3" name="Content Placeholder 2">
            <a:extLst>
              <a:ext uri="{FF2B5EF4-FFF2-40B4-BE49-F238E27FC236}">
                <a16:creationId xmlns:a16="http://schemas.microsoft.com/office/drawing/2014/main" id="{8FF438AC-05FC-F350-927A-DC7EEB0A0857}"/>
              </a:ext>
            </a:extLst>
          </p:cNvPr>
          <p:cNvSpPr>
            <a:spLocks noGrp="1"/>
          </p:cNvSpPr>
          <p:nvPr>
            <p:ph idx="1"/>
          </p:nvPr>
        </p:nvSpPr>
        <p:spPr>
          <a:xfrm>
            <a:off x="1045028" y="3017522"/>
            <a:ext cx="9941319" cy="3124658"/>
          </a:xfrm>
        </p:spPr>
        <p:txBody>
          <a:bodyPr anchor="ctr">
            <a:normAutofit/>
          </a:bodyPr>
          <a:lstStyle/>
          <a:p>
            <a:pPr marL="0" indent="0">
              <a:buNone/>
            </a:pPr>
            <a:r>
              <a:rPr lang="en-US" sz="2400" dirty="0"/>
              <a:t>This project analyzes the customer behavior and cab usage across USA trends to identify which cab company to invest in.</a:t>
            </a:r>
          </a:p>
          <a:p>
            <a:pPr marL="0" indent="0">
              <a:buNone/>
            </a:pPr>
            <a:r>
              <a:rPr lang="en-US" sz="2400" dirty="0"/>
              <a:t>Key findings include:</a:t>
            </a:r>
          </a:p>
          <a:p>
            <a:pPr>
              <a:buFontTx/>
              <a:buChar char="-"/>
            </a:pPr>
            <a:r>
              <a:rPr lang="en-US" sz="2400" dirty="0"/>
              <a:t>Higher cab usage observed on holidays and weekends</a:t>
            </a:r>
          </a:p>
          <a:p>
            <a:pPr>
              <a:buFontTx/>
              <a:buChar char="-"/>
            </a:pPr>
            <a:r>
              <a:rPr lang="en-US" sz="2400" dirty="0"/>
              <a:t>Longer trips have a direct correlation with increased revenue</a:t>
            </a:r>
          </a:p>
          <a:p>
            <a:pPr marL="0" indent="0">
              <a:buNone/>
            </a:pPr>
            <a:endParaRPr lang="en-CA"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71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9D9FAD-E09D-9DF5-ACBD-44210904D970}"/>
              </a:ext>
            </a:extLst>
          </p:cNvPr>
          <p:cNvSpPr>
            <a:spLocks noGrp="1"/>
          </p:cNvSpPr>
          <p:nvPr>
            <p:ph type="title"/>
          </p:nvPr>
        </p:nvSpPr>
        <p:spPr>
          <a:xfrm>
            <a:off x="1153618" y="1239927"/>
            <a:ext cx="4008586" cy="4680583"/>
          </a:xfrm>
        </p:spPr>
        <p:txBody>
          <a:bodyPr anchor="ctr">
            <a:normAutofit/>
          </a:bodyPr>
          <a:lstStyle/>
          <a:p>
            <a:r>
              <a:rPr lang="en-US" sz="5200"/>
              <a:t>Problem Statement</a:t>
            </a:r>
            <a:endParaRPr lang="en-CA" sz="5200"/>
          </a:p>
        </p:txBody>
      </p:sp>
      <p:sp>
        <p:nvSpPr>
          <p:cNvPr id="3" name="Content Placeholder 2">
            <a:extLst>
              <a:ext uri="{FF2B5EF4-FFF2-40B4-BE49-F238E27FC236}">
                <a16:creationId xmlns:a16="http://schemas.microsoft.com/office/drawing/2014/main" id="{8ACACE8E-EDFC-62F7-DAAC-7815498471E6}"/>
              </a:ext>
            </a:extLst>
          </p:cNvPr>
          <p:cNvSpPr>
            <a:spLocks noGrp="1"/>
          </p:cNvSpPr>
          <p:nvPr>
            <p:ph idx="1"/>
          </p:nvPr>
        </p:nvSpPr>
        <p:spPr>
          <a:xfrm>
            <a:off x="6291923" y="1239927"/>
            <a:ext cx="4971824" cy="4680583"/>
          </a:xfrm>
        </p:spPr>
        <p:txBody>
          <a:bodyPr anchor="ctr">
            <a:normAutofit/>
          </a:bodyPr>
          <a:lstStyle/>
          <a:p>
            <a:pPr marL="0" indent="0">
              <a:buNone/>
            </a:pPr>
            <a:r>
              <a:rPr lang="en-US" sz="2000" b="1" i="0" dirty="0">
                <a:effectLst/>
                <a:latin typeface="Lato Extended"/>
              </a:rPr>
              <a:t>The Client</a:t>
            </a:r>
            <a:endParaRPr lang="en-US" sz="2000" b="0" i="0" dirty="0">
              <a:effectLst/>
              <a:latin typeface="Lato Extended"/>
            </a:endParaRPr>
          </a:p>
          <a:p>
            <a:r>
              <a:rPr lang="en-US" sz="2000" b="0" i="0" dirty="0">
                <a:effectLst/>
                <a:latin typeface="Lato Extended"/>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r>
              <a:rPr lang="en-US" sz="2000" b="1" dirty="0">
                <a:latin typeface="Lato Extended"/>
              </a:rPr>
              <a:t>Objective: </a:t>
            </a:r>
            <a:r>
              <a:rPr lang="en-US" sz="2000" dirty="0">
                <a:latin typeface="Lato Extended"/>
              </a:rPr>
              <a:t>With identifying key trends and factors, provide a strategic recommendation for which cab company to invest in. </a:t>
            </a:r>
            <a:endParaRPr lang="en-US" sz="2000" b="0" i="0" dirty="0">
              <a:effectLst/>
              <a:latin typeface="Lato Extended"/>
            </a:endParaRPr>
          </a:p>
          <a:p>
            <a:pPr marL="0" indent="0">
              <a:buNone/>
            </a:pPr>
            <a:endParaRPr lang="en-CA" sz="2000" dirty="0"/>
          </a:p>
        </p:txBody>
      </p:sp>
    </p:spTree>
    <p:extLst>
      <p:ext uri="{BB962C8B-B14F-4D97-AF65-F5344CB8AC3E}">
        <p14:creationId xmlns:p14="http://schemas.microsoft.com/office/powerpoint/2010/main" val="2471888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9392-A126-66E3-8044-5DE76EAE9702}"/>
              </a:ext>
            </a:extLst>
          </p:cNvPr>
          <p:cNvSpPr>
            <a:spLocks noGrp="1"/>
          </p:cNvSpPr>
          <p:nvPr>
            <p:ph type="title"/>
          </p:nvPr>
        </p:nvSpPr>
        <p:spPr/>
        <p:txBody>
          <a:bodyPr/>
          <a:lstStyle/>
          <a:p>
            <a:r>
              <a:rPr lang="en-US" dirty="0"/>
              <a:t>Approach</a:t>
            </a:r>
            <a:endParaRPr lang="en-CA" dirty="0"/>
          </a:p>
        </p:txBody>
      </p:sp>
      <p:graphicFrame>
        <p:nvGraphicFramePr>
          <p:cNvPr id="5" name="Content Placeholder 2">
            <a:extLst>
              <a:ext uri="{FF2B5EF4-FFF2-40B4-BE49-F238E27FC236}">
                <a16:creationId xmlns:a16="http://schemas.microsoft.com/office/drawing/2014/main" id="{5CE5D43F-CE33-F633-0978-0A28AA06B89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1085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2D876-31C2-8798-813F-3840F6620257}"/>
              </a:ext>
            </a:extLst>
          </p:cNvPr>
          <p:cNvSpPr>
            <a:spLocks noGrp="1"/>
          </p:cNvSpPr>
          <p:nvPr>
            <p:ph type="title"/>
          </p:nvPr>
        </p:nvSpPr>
        <p:spPr/>
        <p:txBody>
          <a:bodyPr/>
          <a:lstStyle/>
          <a:p>
            <a:r>
              <a:rPr lang="en-US" dirty="0"/>
              <a:t>Data Sources</a:t>
            </a:r>
            <a:endParaRPr lang="en-CA" dirty="0"/>
          </a:p>
        </p:txBody>
      </p:sp>
      <p:graphicFrame>
        <p:nvGraphicFramePr>
          <p:cNvPr id="5" name="Content Placeholder 2">
            <a:extLst>
              <a:ext uri="{FF2B5EF4-FFF2-40B4-BE49-F238E27FC236}">
                <a16:creationId xmlns:a16="http://schemas.microsoft.com/office/drawing/2014/main" id="{76A3C01A-8D1B-B190-A003-05FD95C1C2E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951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8B67F-CAFA-8AEE-93C8-B29DE3AE892D}"/>
              </a:ext>
            </a:extLst>
          </p:cNvPr>
          <p:cNvSpPr>
            <a:spLocks noGrp="1"/>
          </p:cNvSpPr>
          <p:nvPr>
            <p:ph type="title"/>
          </p:nvPr>
        </p:nvSpPr>
        <p:spPr>
          <a:xfrm>
            <a:off x="1057025" y="922644"/>
            <a:ext cx="5040285" cy="1169585"/>
          </a:xfrm>
        </p:spPr>
        <p:txBody>
          <a:bodyPr anchor="b">
            <a:normAutofit/>
          </a:bodyPr>
          <a:lstStyle/>
          <a:p>
            <a:r>
              <a:rPr lang="en-US" sz="3700"/>
              <a:t>Duplicates &amp; Missing Values</a:t>
            </a:r>
            <a:endParaRPr lang="en-CA" sz="3700"/>
          </a:p>
        </p:txBody>
      </p:sp>
      <p:sp>
        <p:nvSpPr>
          <p:cNvPr id="26" name="Rectangle 25">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657EBE-C486-75BA-4BF2-1A260D885C4A}"/>
              </a:ext>
            </a:extLst>
          </p:cNvPr>
          <p:cNvSpPr>
            <a:spLocks noGrp="1"/>
          </p:cNvSpPr>
          <p:nvPr>
            <p:ph idx="1"/>
          </p:nvPr>
        </p:nvSpPr>
        <p:spPr>
          <a:xfrm>
            <a:off x="1055715" y="2508105"/>
            <a:ext cx="5040285" cy="3632493"/>
          </a:xfrm>
        </p:spPr>
        <p:txBody>
          <a:bodyPr anchor="ctr">
            <a:normAutofit/>
          </a:bodyPr>
          <a:lstStyle/>
          <a:p>
            <a:r>
              <a:rPr lang="en-US" sz="2000"/>
              <a:t>Checking if there is any duplicates or missing values in our given data.</a:t>
            </a:r>
          </a:p>
          <a:p>
            <a:endParaRPr lang="en-CA" sz="2000"/>
          </a:p>
        </p:txBody>
      </p:sp>
      <p:pic>
        <p:nvPicPr>
          <p:cNvPr id="7" name="Picture 6">
            <a:extLst>
              <a:ext uri="{FF2B5EF4-FFF2-40B4-BE49-F238E27FC236}">
                <a16:creationId xmlns:a16="http://schemas.microsoft.com/office/drawing/2014/main" id="{3E372757-B97E-9C93-19F9-CCF409DED3D9}"/>
              </a:ext>
            </a:extLst>
          </p:cNvPr>
          <p:cNvPicPr>
            <a:picLocks noChangeAspect="1"/>
          </p:cNvPicPr>
          <p:nvPr/>
        </p:nvPicPr>
        <p:blipFill>
          <a:blip r:embed="rId2"/>
          <a:stretch>
            <a:fillRect/>
          </a:stretch>
        </p:blipFill>
        <p:spPr>
          <a:xfrm>
            <a:off x="8298592" y="774285"/>
            <a:ext cx="2196225" cy="3363760"/>
          </a:xfrm>
          <a:prstGeom prst="rect">
            <a:avLst/>
          </a:prstGeom>
        </p:spPr>
      </p:pic>
      <p:pic>
        <p:nvPicPr>
          <p:cNvPr id="5" name="Picture 4">
            <a:extLst>
              <a:ext uri="{FF2B5EF4-FFF2-40B4-BE49-F238E27FC236}">
                <a16:creationId xmlns:a16="http://schemas.microsoft.com/office/drawing/2014/main" id="{09B777E4-64E0-7008-2F0B-2A8CA6B8BF1B}"/>
              </a:ext>
            </a:extLst>
          </p:cNvPr>
          <p:cNvPicPr>
            <a:picLocks noChangeAspect="1"/>
          </p:cNvPicPr>
          <p:nvPr/>
        </p:nvPicPr>
        <p:blipFill>
          <a:blip r:embed="rId3"/>
          <a:stretch>
            <a:fillRect/>
          </a:stretch>
        </p:blipFill>
        <p:spPr>
          <a:xfrm>
            <a:off x="6946667" y="4231677"/>
            <a:ext cx="4389120" cy="1267967"/>
          </a:xfrm>
          <a:prstGeom prst="rect">
            <a:avLst/>
          </a:prstGeom>
        </p:spPr>
      </p:pic>
    </p:spTree>
    <p:extLst>
      <p:ext uri="{BB962C8B-B14F-4D97-AF65-F5344CB8AC3E}">
        <p14:creationId xmlns:p14="http://schemas.microsoft.com/office/powerpoint/2010/main" val="993884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EE5E6A-D9A5-0036-D186-3A4A53E95954}"/>
              </a:ext>
            </a:extLst>
          </p:cNvPr>
          <p:cNvSpPr>
            <a:spLocks noGrp="1"/>
          </p:cNvSpPr>
          <p:nvPr>
            <p:ph type="title"/>
          </p:nvPr>
        </p:nvSpPr>
        <p:spPr>
          <a:xfrm>
            <a:off x="686834" y="1153572"/>
            <a:ext cx="3200400" cy="4461163"/>
          </a:xfrm>
        </p:spPr>
        <p:txBody>
          <a:bodyPr>
            <a:normAutofit/>
          </a:bodyPr>
          <a:lstStyle/>
          <a:p>
            <a:r>
              <a:rPr lang="en-US">
                <a:solidFill>
                  <a:srgbClr val="FFFFFF"/>
                </a:solidFill>
              </a:rPr>
              <a:t>Creating Hypothesis</a:t>
            </a:r>
            <a:endParaRPr lang="en-CA">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B352401-BF3B-C43F-4C70-41AD456EAF95}"/>
              </a:ext>
            </a:extLst>
          </p:cNvPr>
          <p:cNvSpPr>
            <a:spLocks noGrp="1"/>
          </p:cNvSpPr>
          <p:nvPr>
            <p:ph idx="1"/>
          </p:nvPr>
        </p:nvSpPr>
        <p:spPr>
          <a:xfrm>
            <a:off x="4447308" y="591344"/>
            <a:ext cx="6906491" cy="5585619"/>
          </a:xfrm>
        </p:spPr>
        <p:txBody>
          <a:bodyPr anchor="ctr">
            <a:normAutofit/>
          </a:bodyPr>
          <a:lstStyle/>
          <a:p>
            <a:r>
              <a:rPr lang="en-US" dirty="0"/>
              <a:t>1. The company with the higher number of users also has the highest revenue</a:t>
            </a:r>
          </a:p>
          <a:p>
            <a:r>
              <a:rPr lang="en-US" dirty="0"/>
              <a:t>2. Cab usage increases on holidays/weekends than regular days</a:t>
            </a:r>
          </a:p>
          <a:p>
            <a:r>
              <a:rPr lang="en-US" dirty="0"/>
              <a:t>3. Longer trips generate more revenue for the cab company. </a:t>
            </a:r>
          </a:p>
          <a:p>
            <a:r>
              <a:rPr lang="en-US" dirty="0"/>
              <a:t>4. Revenue is ultimately correlated with the population of its city</a:t>
            </a:r>
          </a:p>
          <a:p>
            <a:r>
              <a:rPr lang="en-US" dirty="0"/>
              <a:t>5. People with highest incomes are most likely to use cabs than lower income bracket people</a:t>
            </a:r>
            <a:endParaRPr lang="en-CA" dirty="0"/>
          </a:p>
        </p:txBody>
      </p:sp>
    </p:spTree>
    <p:extLst>
      <p:ext uri="{BB962C8B-B14F-4D97-AF65-F5344CB8AC3E}">
        <p14:creationId xmlns:p14="http://schemas.microsoft.com/office/powerpoint/2010/main" val="3097882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8737-9624-19F4-208A-32510AA24B20}"/>
              </a:ext>
            </a:extLst>
          </p:cNvPr>
          <p:cNvSpPr>
            <a:spLocks noGrp="1"/>
          </p:cNvSpPr>
          <p:nvPr>
            <p:ph type="title"/>
          </p:nvPr>
        </p:nvSpPr>
        <p:spPr>
          <a:xfrm>
            <a:off x="876693" y="741391"/>
            <a:ext cx="4597747" cy="1616203"/>
          </a:xfrm>
        </p:spPr>
        <p:txBody>
          <a:bodyPr anchor="b">
            <a:normAutofit/>
          </a:bodyPr>
          <a:lstStyle/>
          <a:p>
            <a:r>
              <a:rPr lang="en-US" sz="3200"/>
              <a:t>Identify number of cab users per city</a:t>
            </a:r>
            <a:endParaRPr lang="en-CA" sz="3200"/>
          </a:p>
        </p:txBody>
      </p:sp>
      <p:sp>
        <p:nvSpPr>
          <p:cNvPr id="3" name="Content Placeholder 2">
            <a:extLst>
              <a:ext uri="{FF2B5EF4-FFF2-40B4-BE49-F238E27FC236}">
                <a16:creationId xmlns:a16="http://schemas.microsoft.com/office/drawing/2014/main" id="{3C2A8AEA-3D1E-08C0-E0EC-C440074DE3EC}"/>
              </a:ext>
            </a:extLst>
          </p:cNvPr>
          <p:cNvSpPr>
            <a:spLocks noGrp="1"/>
          </p:cNvSpPr>
          <p:nvPr>
            <p:ph idx="1"/>
          </p:nvPr>
        </p:nvSpPr>
        <p:spPr>
          <a:xfrm>
            <a:off x="876693" y="2533476"/>
            <a:ext cx="4597746" cy="3447832"/>
          </a:xfrm>
        </p:spPr>
        <p:txBody>
          <a:bodyPr anchor="t">
            <a:normAutofit/>
          </a:bodyPr>
          <a:lstStyle/>
          <a:p>
            <a:r>
              <a:rPr lang="en-US" sz="2000" dirty="0"/>
              <a:t>Identifying cities with the highest and lowest cab usage.</a:t>
            </a:r>
          </a:p>
          <a:p>
            <a:pPr marL="0" indent="0">
              <a:buNone/>
            </a:pPr>
            <a:endParaRPr lang="en-CA" sz="2000" dirty="0"/>
          </a:p>
        </p:txBody>
      </p:sp>
      <p:pic>
        <p:nvPicPr>
          <p:cNvPr id="5" name="Picture 4" descr="A graph of a number of cab users&#10;&#10;Description automatically generated">
            <a:extLst>
              <a:ext uri="{FF2B5EF4-FFF2-40B4-BE49-F238E27FC236}">
                <a16:creationId xmlns:a16="http://schemas.microsoft.com/office/drawing/2014/main" id="{752815DC-D1BC-E947-069B-E6F57DF4F1F0}"/>
              </a:ext>
            </a:extLst>
          </p:cNvPr>
          <p:cNvPicPr>
            <a:picLocks noChangeAspect="1"/>
          </p:cNvPicPr>
          <p:nvPr/>
        </p:nvPicPr>
        <p:blipFill>
          <a:blip r:embed="rId2"/>
          <a:stretch>
            <a:fillRect/>
          </a:stretch>
        </p:blipFill>
        <p:spPr>
          <a:xfrm>
            <a:off x="6096001" y="1350269"/>
            <a:ext cx="5319062" cy="4082380"/>
          </a:xfrm>
          <a:prstGeom prst="rect">
            <a:avLst/>
          </a:prstGeom>
        </p:spPr>
      </p:pic>
      <p:grpSp>
        <p:nvGrpSpPr>
          <p:cNvPr id="14" name="Group 13">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968407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58</TotalTime>
  <Words>729</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Lato Extended</vt:lpstr>
      <vt:lpstr>Office Theme</vt:lpstr>
      <vt:lpstr>PowerPoint Presentation</vt:lpstr>
      <vt:lpstr>   Agenda</vt:lpstr>
      <vt:lpstr>Executive Summary</vt:lpstr>
      <vt:lpstr>Problem Statement</vt:lpstr>
      <vt:lpstr>Approach</vt:lpstr>
      <vt:lpstr>Data Sources</vt:lpstr>
      <vt:lpstr>Duplicates &amp; Missing Values</vt:lpstr>
      <vt:lpstr>Creating Hypothesis</vt:lpstr>
      <vt:lpstr>Identify number of cab users per city</vt:lpstr>
      <vt:lpstr>Company Demographic Analysis</vt:lpstr>
      <vt:lpstr>Cab Usage in Regular Days vs Holidays</vt:lpstr>
      <vt:lpstr>Average Profit Margin for Each Company</vt:lpstr>
      <vt:lpstr>Revenue Distribution by Payment</vt:lpstr>
      <vt:lpstr>Revenue vs Distance Traveled.</vt:lpstr>
      <vt:lpstr>City Population vs Revenue</vt:lpstr>
      <vt:lpstr>Hypothesis Results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Bilgan Kiriş</dc:creator>
  <cp:lastModifiedBy>Bilgan Kiriş</cp:lastModifiedBy>
  <cp:revision>2</cp:revision>
  <dcterms:created xsi:type="dcterms:W3CDTF">2024-10-20T22:07:21Z</dcterms:created>
  <dcterms:modified xsi:type="dcterms:W3CDTF">2024-10-20T23:12:45Z</dcterms:modified>
</cp:coreProperties>
</file>