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aleway Thin"/>
      <p:regular r:id="rId14"/>
      <p:bold r:id="rId15"/>
      <p:italic r:id="rId16"/>
      <p:boldItalic r:id="rId17"/>
    </p:embeddedFont>
    <p:embeddedFont>
      <p:font typeface="Palatino Linotype"/>
      <p:regular r:id="rId18"/>
      <p:bold r:id="rId19"/>
      <p:italic r:id="rId20"/>
      <p:boldItalic r:id="rId21"/>
    </p:embeddedFont>
    <p:embeddedFont>
      <p:font typeface="Tahoma"/>
      <p:regular r:id="rId22"/>
      <p:bold r:id="rId23"/>
    </p:embeddedFont>
    <p:embeddedFont>
      <p:font typeface="Barlow Light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8" roundtripDataSignature="AMtx7mjeCsq6Y2vveemYbcLAabzI+T3D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alatinoLinotype-italic.fntdata"/><Relationship Id="rId22" Type="http://schemas.openxmlformats.org/officeDocument/2006/relationships/font" Target="fonts/Tahoma-regular.fntdata"/><Relationship Id="rId21" Type="http://schemas.openxmlformats.org/officeDocument/2006/relationships/font" Target="fonts/PalatinoLinotype-boldItalic.fntdata"/><Relationship Id="rId24" Type="http://schemas.openxmlformats.org/officeDocument/2006/relationships/font" Target="fonts/BarlowLight-regular.fntdata"/><Relationship Id="rId23" Type="http://schemas.openxmlformats.org/officeDocument/2006/relationships/font" Target="fonts/Tahoma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BarlowLight-italic.fntdata"/><Relationship Id="rId25" Type="http://schemas.openxmlformats.org/officeDocument/2006/relationships/font" Target="fonts/BarlowLight-bold.fntdata"/><Relationship Id="rId28" Type="http://customschemas.google.com/relationships/presentationmetadata" Target="metadata"/><Relationship Id="rId27" Type="http://schemas.openxmlformats.org/officeDocument/2006/relationships/font" Target="fonts/BarlowLigh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RalewayThin-bold.fntdata"/><Relationship Id="rId14" Type="http://schemas.openxmlformats.org/officeDocument/2006/relationships/font" Target="fonts/RalewayThin-regular.fntdata"/><Relationship Id="rId17" Type="http://schemas.openxmlformats.org/officeDocument/2006/relationships/font" Target="fonts/RalewayThin-boldItalic.fntdata"/><Relationship Id="rId16" Type="http://schemas.openxmlformats.org/officeDocument/2006/relationships/font" Target="fonts/RalewayThin-italic.fntdata"/><Relationship Id="rId19" Type="http://schemas.openxmlformats.org/officeDocument/2006/relationships/font" Target="fonts/PalatinoLinotype-bold.fntdata"/><Relationship Id="rId18" Type="http://schemas.openxmlformats.org/officeDocument/2006/relationships/font" Target="fonts/PalatinoLinotyp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" name="Google Shape;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Continued Pretraining (CPT):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Retraining a pre-trained LLM with domain-specific (medical) data. Enhances understanding of medical terminology and concepts.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Instruction Fine-Tuning (SFT):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Training the LLM using task-specific examples in a “question → answer” format.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Chain of Retrieval (CoR):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Gathers relevant sources before generating answers.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1" name="Google Shape;11;p11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rgbClr val="B1202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70104" y="139707"/>
            <a:ext cx="957842" cy="95784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2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rgbClr val="1B44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2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rgbClr val="B1202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2"/>
          <p:cNvSpPr txBox="1"/>
          <p:nvPr>
            <p:ph type="title"/>
          </p:nvPr>
        </p:nvSpPr>
        <p:spPr>
          <a:xfrm>
            <a:off x="457199" y="605600"/>
            <a:ext cx="7639665" cy="487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body"/>
          </p:nvPr>
        </p:nvSpPr>
        <p:spPr>
          <a:xfrm>
            <a:off x="457200" y="1512853"/>
            <a:ext cx="7639664" cy="31237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1B449C"/>
              </a:buClr>
              <a:buSzPts val="1800"/>
              <a:buChar char="▸"/>
              <a:defRPr>
                <a:latin typeface="Georgia"/>
                <a:ea typeface="Georgia"/>
                <a:cs typeface="Georgia"/>
                <a:sym typeface="Georgia"/>
              </a:defRPr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indent="-355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indent="-355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indent="-35560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indent="-35560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indent="-35560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indent="-35560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12"/>
          <p:cNvSpPr txBox="1"/>
          <p:nvPr/>
        </p:nvSpPr>
        <p:spPr>
          <a:xfrm>
            <a:off x="378616" y="4912498"/>
            <a:ext cx="248741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BIL 471/571 NLP Project</a:t>
            </a:r>
            <a:endParaRPr/>
          </a:p>
        </p:txBody>
      </p:sp>
      <p:sp>
        <p:nvSpPr>
          <p:cNvPr id="20" name="Google Shape;20;p12"/>
          <p:cNvSpPr txBox="1"/>
          <p:nvPr/>
        </p:nvSpPr>
        <p:spPr>
          <a:xfrm>
            <a:off x="6934223" y="4904551"/>
            <a:ext cx="217170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&lt;Project Short Title&gt;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Google Shape;21;p12"/>
          <p:cNvSpPr/>
          <p:nvPr/>
        </p:nvSpPr>
        <p:spPr>
          <a:xfrm flipH="1" rot="5400000">
            <a:off x="0" y="4674900"/>
            <a:ext cx="468600" cy="468600"/>
          </a:xfrm>
          <a:prstGeom prst="rtTriangle">
            <a:avLst/>
          </a:prstGeom>
          <a:solidFill>
            <a:srgbClr val="F28B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" name="Google Shape;22;p12"/>
          <p:cNvCxnSpPr/>
          <p:nvPr/>
        </p:nvCxnSpPr>
        <p:spPr>
          <a:xfrm flipH="1" rot="10800000">
            <a:off x="457199" y="1112376"/>
            <a:ext cx="7639665" cy="41080"/>
          </a:xfrm>
          <a:prstGeom prst="straightConnector1">
            <a:avLst/>
          </a:prstGeom>
          <a:noFill/>
          <a:ln cap="flat" cmpd="sng" w="9525">
            <a:solidFill>
              <a:srgbClr val="B1202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12"/>
          <p:cNvCxnSpPr/>
          <p:nvPr/>
        </p:nvCxnSpPr>
        <p:spPr>
          <a:xfrm flipH="1" rot="10800000">
            <a:off x="457199" y="1173275"/>
            <a:ext cx="7639665" cy="41080"/>
          </a:xfrm>
          <a:prstGeom prst="straightConnector1">
            <a:avLst/>
          </a:prstGeom>
          <a:noFill/>
          <a:ln cap="flat" cmpd="sng" w="9525">
            <a:solidFill>
              <a:srgbClr val="1B449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12"/>
          <p:cNvCxnSpPr/>
          <p:nvPr/>
        </p:nvCxnSpPr>
        <p:spPr>
          <a:xfrm flipH="1" rot="10800000">
            <a:off x="457199" y="1234175"/>
            <a:ext cx="7639665" cy="41080"/>
          </a:xfrm>
          <a:prstGeom prst="straightConnector1">
            <a:avLst/>
          </a:prstGeom>
          <a:noFill/>
          <a:ln cap="flat" cmpd="sng" w="9525">
            <a:solidFill>
              <a:srgbClr val="F28B2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>
  <p:cSld name="1_Title + 1 colum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70104" y="139707"/>
            <a:ext cx="957842" cy="957842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3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rgbClr val="1B44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3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rgbClr val="B1202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3"/>
          <p:cNvSpPr txBox="1"/>
          <p:nvPr>
            <p:ph type="title"/>
          </p:nvPr>
        </p:nvSpPr>
        <p:spPr>
          <a:xfrm>
            <a:off x="457199" y="605600"/>
            <a:ext cx="7639665" cy="487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13"/>
          <p:cNvSpPr txBox="1"/>
          <p:nvPr/>
        </p:nvSpPr>
        <p:spPr>
          <a:xfrm>
            <a:off x="378616" y="4912498"/>
            <a:ext cx="21753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Natural Language Processing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" name="Google Shape;32;p13"/>
          <p:cNvSpPr txBox="1"/>
          <p:nvPr/>
        </p:nvSpPr>
        <p:spPr>
          <a:xfrm>
            <a:off x="6934223" y="4904551"/>
            <a:ext cx="217170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Bahaeddin ERAVCI</a:t>
            </a:r>
            <a:endParaRPr/>
          </a:p>
        </p:txBody>
      </p:sp>
      <p:sp>
        <p:nvSpPr>
          <p:cNvPr id="33" name="Google Shape;33;p13"/>
          <p:cNvSpPr/>
          <p:nvPr/>
        </p:nvSpPr>
        <p:spPr>
          <a:xfrm flipH="1" rot="5400000">
            <a:off x="0" y="4674900"/>
            <a:ext cx="468600" cy="468600"/>
          </a:xfrm>
          <a:prstGeom prst="rtTriangle">
            <a:avLst/>
          </a:prstGeom>
          <a:solidFill>
            <a:srgbClr val="F28B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" name="Google Shape;34;p13"/>
          <p:cNvCxnSpPr/>
          <p:nvPr/>
        </p:nvCxnSpPr>
        <p:spPr>
          <a:xfrm flipH="1" rot="10800000">
            <a:off x="457199" y="1112376"/>
            <a:ext cx="7639665" cy="41080"/>
          </a:xfrm>
          <a:prstGeom prst="straightConnector1">
            <a:avLst/>
          </a:prstGeom>
          <a:noFill/>
          <a:ln cap="flat" cmpd="sng" w="9525">
            <a:solidFill>
              <a:srgbClr val="B1202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" name="Google Shape;35;p13"/>
          <p:cNvCxnSpPr/>
          <p:nvPr/>
        </p:nvCxnSpPr>
        <p:spPr>
          <a:xfrm flipH="1" rot="10800000">
            <a:off x="457199" y="1173275"/>
            <a:ext cx="7639665" cy="41080"/>
          </a:xfrm>
          <a:prstGeom prst="straightConnector1">
            <a:avLst/>
          </a:prstGeom>
          <a:noFill/>
          <a:ln cap="flat" cmpd="sng" w="9525">
            <a:solidFill>
              <a:srgbClr val="1B449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" name="Google Shape;36;p13"/>
          <p:cNvCxnSpPr/>
          <p:nvPr/>
        </p:nvCxnSpPr>
        <p:spPr>
          <a:xfrm flipH="1" rot="10800000">
            <a:off x="457199" y="1234175"/>
            <a:ext cx="7639665" cy="41080"/>
          </a:xfrm>
          <a:prstGeom prst="straightConnector1">
            <a:avLst/>
          </a:prstGeom>
          <a:noFill/>
          <a:ln cap="flat" cmpd="sng" w="9525">
            <a:solidFill>
              <a:srgbClr val="F28B2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" name="Google Shape;37;p13"/>
          <p:cNvSpPr txBox="1"/>
          <p:nvPr>
            <p:ph idx="1" type="body"/>
          </p:nvPr>
        </p:nvSpPr>
        <p:spPr>
          <a:xfrm>
            <a:off x="457199" y="1512853"/>
            <a:ext cx="3654253" cy="31618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>
                <a:latin typeface="Georgia"/>
                <a:ea typeface="Georgia"/>
                <a:cs typeface="Georgia"/>
                <a:sym typeface="Georgia"/>
              </a:defRPr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indent="-34290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indent="-34290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indent="-34290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indent="-34290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/>
        </p:txBody>
      </p:sp>
      <p:sp>
        <p:nvSpPr>
          <p:cNvPr id="38" name="Google Shape;38;p13"/>
          <p:cNvSpPr txBox="1"/>
          <p:nvPr>
            <p:ph idx="2" type="body"/>
          </p:nvPr>
        </p:nvSpPr>
        <p:spPr>
          <a:xfrm>
            <a:off x="4568651" y="1512853"/>
            <a:ext cx="3528213" cy="31618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>
                <a:latin typeface="Georgia"/>
                <a:ea typeface="Georgia"/>
                <a:cs typeface="Georgia"/>
                <a:sym typeface="Georgia"/>
              </a:defRPr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indent="-34290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indent="-34290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indent="-34290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indent="-34290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b="0" i="0" sz="4800" u="none" cap="none" strike="noStrik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42900" lvl="2" marL="1371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55600" lvl="3" marL="1828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55600" lvl="4" marL="22860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55600" lvl="5" marL="2743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55600" lvl="6" marL="3200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55600" lvl="7" marL="3657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55600" lvl="8" marL="4114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"/>
          <p:cNvSpPr txBox="1"/>
          <p:nvPr>
            <p:ph type="ctrTitle"/>
          </p:nvPr>
        </p:nvSpPr>
        <p:spPr>
          <a:xfrm>
            <a:off x="1149041" y="1898148"/>
            <a:ext cx="7433255" cy="1066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n-US" sz="3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TurkishMedQA-LLM: Specialized Medical Question-Answering Model</a:t>
            </a:r>
            <a:endParaRPr b="0" i="0" sz="3200" u="none" strike="noStrike">
              <a:solidFill>
                <a:srgbClr val="8E1735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44" name="Google Shape;44;p1"/>
          <p:cNvCxnSpPr/>
          <p:nvPr/>
        </p:nvCxnSpPr>
        <p:spPr>
          <a:xfrm flipH="1" rot="10800000">
            <a:off x="1149042" y="3054773"/>
            <a:ext cx="6064558" cy="32609"/>
          </a:xfrm>
          <a:prstGeom prst="straightConnector1">
            <a:avLst/>
          </a:prstGeom>
          <a:noFill/>
          <a:ln cap="flat" cmpd="sng" w="9525">
            <a:solidFill>
              <a:srgbClr val="B1202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1"/>
          <p:cNvSpPr txBox="1"/>
          <p:nvPr/>
        </p:nvSpPr>
        <p:spPr>
          <a:xfrm>
            <a:off x="1149042" y="3918988"/>
            <a:ext cx="462945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1B449C"/>
                </a:solidFill>
                <a:latin typeface="Arial"/>
                <a:ea typeface="Arial"/>
                <a:cs typeface="Arial"/>
                <a:sym typeface="Arial"/>
              </a:rPr>
              <a:t>Bekir Bilgehan Tekin - 211401008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1B449C"/>
                </a:solidFill>
                <a:latin typeface="Arial"/>
                <a:ea typeface="Arial"/>
                <a:cs typeface="Arial"/>
                <a:sym typeface="Arial"/>
              </a:rPr>
              <a:t>Mehmet Yasin Tosun - 211401003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1B449C"/>
                </a:solidFill>
                <a:latin typeface="Arial"/>
                <a:ea typeface="Arial"/>
                <a:cs typeface="Arial"/>
                <a:sym typeface="Arial"/>
              </a:rPr>
              <a:t>Semih Uçan - 211401012</a:t>
            </a:r>
            <a:endParaRPr b="1" i="0" sz="1600" u="none" cap="none" strike="noStrike">
              <a:solidFill>
                <a:srgbClr val="1B449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" name="Google Shape;4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0911" y="222715"/>
            <a:ext cx="1524847" cy="15248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" name="Google Shape;47;p1"/>
          <p:cNvCxnSpPr/>
          <p:nvPr/>
        </p:nvCxnSpPr>
        <p:spPr>
          <a:xfrm flipH="1" rot="10800000">
            <a:off x="1149042" y="3115672"/>
            <a:ext cx="6064558" cy="32609"/>
          </a:xfrm>
          <a:prstGeom prst="straightConnector1">
            <a:avLst/>
          </a:prstGeom>
          <a:noFill/>
          <a:ln cap="flat" cmpd="sng" w="9525">
            <a:solidFill>
              <a:srgbClr val="1B449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" name="Google Shape;48;p1"/>
          <p:cNvCxnSpPr/>
          <p:nvPr/>
        </p:nvCxnSpPr>
        <p:spPr>
          <a:xfrm flipH="1" rot="10800000">
            <a:off x="1149042" y="3176571"/>
            <a:ext cx="6064558" cy="32609"/>
          </a:xfrm>
          <a:prstGeom prst="straightConnector1">
            <a:avLst/>
          </a:prstGeom>
          <a:noFill/>
          <a:ln cap="flat" cmpd="sng" w="9525">
            <a:solidFill>
              <a:srgbClr val="F28B2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1"/>
          <p:cNvSpPr txBox="1"/>
          <p:nvPr/>
        </p:nvSpPr>
        <p:spPr>
          <a:xfrm>
            <a:off x="1139989" y="3442520"/>
            <a:ext cx="6064558" cy="423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BIL 471/571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Natural Language Processing Project</a:t>
            </a:r>
            <a:r>
              <a:rPr b="0" i="0" lang="en-US" sz="11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	</a:t>
            </a:r>
            <a:br>
              <a:rPr b="0" i="0" lang="en-US" sz="1100" u="none" cap="none" strike="noStrik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rPr>
            </a:br>
            <a:endParaRPr b="0" i="0" sz="1800" u="none" cap="none" strike="noStrike">
              <a:solidFill>
                <a:srgbClr val="8E1735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/>
          <p:nvPr>
            <p:ph type="title"/>
          </p:nvPr>
        </p:nvSpPr>
        <p:spPr>
          <a:xfrm>
            <a:off x="457199" y="605600"/>
            <a:ext cx="7639665" cy="487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55" name="Google Shape;55;p2"/>
          <p:cNvSpPr txBox="1"/>
          <p:nvPr>
            <p:ph idx="1" type="body"/>
          </p:nvPr>
        </p:nvSpPr>
        <p:spPr>
          <a:xfrm>
            <a:off x="457200" y="1512853"/>
            <a:ext cx="7639664" cy="31237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1B449C"/>
              </a:buClr>
              <a:buSzPts val="1800"/>
              <a:buChar char="▸"/>
            </a:pPr>
            <a:r>
              <a:rPr lang="en-US"/>
              <a:t>Our goal is to develop a medical question-answering system tailored specifically for the Turkish language, by leveraging the capabilities of LLMs.</a:t>
            </a:r>
            <a:endParaRPr/>
          </a:p>
        </p:txBody>
      </p:sp>
      <p:sp>
        <p:nvSpPr>
          <p:cNvPr id="56" name="Google Shape;56;p2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7" name="Google Shape;5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870" y="3035432"/>
            <a:ext cx="8730260" cy="1306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 txBox="1"/>
          <p:nvPr>
            <p:ph type="title"/>
          </p:nvPr>
        </p:nvSpPr>
        <p:spPr>
          <a:xfrm>
            <a:off x="457199" y="605600"/>
            <a:ext cx="7639665" cy="487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Dataset Description</a:t>
            </a:r>
            <a:endParaRPr/>
          </a:p>
        </p:txBody>
      </p:sp>
      <p:sp>
        <p:nvSpPr>
          <p:cNvPr id="63" name="Google Shape;63;p3"/>
          <p:cNvSpPr txBox="1"/>
          <p:nvPr>
            <p:ph idx="1" type="body"/>
          </p:nvPr>
        </p:nvSpPr>
        <p:spPr>
          <a:xfrm>
            <a:off x="457200" y="1512853"/>
            <a:ext cx="8370892" cy="31237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1B449C"/>
              </a:buClr>
              <a:buSzPts val="1800"/>
              <a:buChar char="▸"/>
            </a:pPr>
            <a:r>
              <a:rPr lang="en-US" sz="1800"/>
              <a:t>Applied page-by-page scraping with BeautifulSoup on 25 medical categories from doktorsitesi.com</a:t>
            </a:r>
            <a:endParaRPr sz="1800"/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1B449C"/>
              </a:buClr>
              <a:buSzPts val="1800"/>
              <a:buChar char="▸"/>
            </a:pPr>
            <a:r>
              <a:rPr lang="en-US" sz="1800"/>
              <a:t>62,500 raw QA pairs collected, 2,500 per category</a:t>
            </a:r>
            <a:endParaRPr sz="1800"/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1B449C"/>
              </a:buClr>
              <a:buSzPts val="1800"/>
              <a:buChar char="▸"/>
            </a:pPr>
            <a:r>
              <a:rPr lang="en-US" sz="1800"/>
              <a:t>Each QA pair linked with doctor metadata (name, title, clinic, speciality, etc.)</a:t>
            </a:r>
            <a:endParaRPr sz="1800"/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1B449C"/>
              </a:buClr>
              <a:buSzPts val="1800"/>
              <a:buChar char="▸"/>
            </a:pPr>
            <a:r>
              <a:rPr lang="en-US" sz="1800"/>
              <a:t>Gemini 1.5-based agent used to evaluate data quality by scoring each QA pair</a:t>
            </a:r>
            <a:endParaRPr sz="1800"/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1B449C"/>
              </a:buClr>
              <a:buSzPts val="1800"/>
              <a:buChar char="▸"/>
            </a:pPr>
            <a:r>
              <a:rPr lang="en-US" sz="1800"/>
              <a:t>Only QA pairs scored ≥7/10 were retained</a:t>
            </a:r>
            <a:endParaRPr sz="1800"/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1B449C"/>
              </a:buClr>
              <a:buSzPts val="1800"/>
              <a:buChar char="▸"/>
            </a:pPr>
            <a:r>
              <a:rPr lang="en-US" sz="1800"/>
              <a:t>Final dataset: ~47,000 high-quality QA pairs</a:t>
            </a:r>
            <a:endParaRPr/>
          </a:p>
        </p:txBody>
      </p:sp>
      <p:sp>
        <p:nvSpPr>
          <p:cNvPr id="64" name="Google Shape;64;p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5" name="Google Shape;6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2439" y="4103061"/>
            <a:ext cx="2455653" cy="374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"/>
          <p:cNvSpPr txBox="1"/>
          <p:nvPr>
            <p:ph type="title"/>
          </p:nvPr>
        </p:nvSpPr>
        <p:spPr>
          <a:xfrm>
            <a:off x="457199" y="605600"/>
            <a:ext cx="7639665" cy="487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Agent Workflow</a:t>
            </a:r>
            <a:endParaRPr/>
          </a:p>
        </p:txBody>
      </p:sp>
      <p:sp>
        <p:nvSpPr>
          <p:cNvPr id="71" name="Google Shape;71;p4"/>
          <p:cNvSpPr txBox="1"/>
          <p:nvPr>
            <p:ph idx="1" type="body"/>
          </p:nvPr>
        </p:nvSpPr>
        <p:spPr>
          <a:xfrm>
            <a:off x="457200" y="1512853"/>
            <a:ext cx="7639664" cy="31237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286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1B449C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72" name="Google Shape;72;p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metin, ekran görüntüsü içeren bir resim&#10;&#10;Yapay zeka tarafından oluşturulmuş içerik yanlış olabilir." id="73" name="Google Shape;7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199" y="1225991"/>
            <a:ext cx="8191826" cy="3879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 txBox="1"/>
          <p:nvPr>
            <p:ph type="title"/>
          </p:nvPr>
        </p:nvSpPr>
        <p:spPr>
          <a:xfrm>
            <a:off x="457199" y="605600"/>
            <a:ext cx="7639665" cy="487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Literature Summary</a:t>
            </a:r>
            <a:endParaRPr/>
          </a:p>
        </p:txBody>
      </p:sp>
      <p:sp>
        <p:nvSpPr>
          <p:cNvPr id="79" name="Google Shape;79;p5"/>
          <p:cNvSpPr txBox="1"/>
          <p:nvPr>
            <p:ph idx="1" type="body"/>
          </p:nvPr>
        </p:nvSpPr>
        <p:spPr>
          <a:xfrm>
            <a:off x="457199" y="1577753"/>
            <a:ext cx="8648700" cy="31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1B449C"/>
              </a:buClr>
              <a:buSzPts val="1500"/>
              <a:buChar char="▸"/>
            </a:pPr>
            <a:r>
              <a:rPr lang="en-US" sz="1500" u="sng"/>
              <a:t>Med-PaLM 2</a:t>
            </a:r>
            <a:endParaRPr sz="1500" u="sng"/>
          </a:p>
          <a:p>
            <a:pPr indent="-32385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500"/>
              <a:buChar char="▹"/>
            </a:pPr>
            <a:r>
              <a:rPr lang="en-US" sz="1500">
                <a:latin typeface="Georgia"/>
                <a:ea typeface="Georgia"/>
                <a:cs typeface="Georgia"/>
                <a:sym typeface="Georgia"/>
              </a:rPr>
              <a:t>Ensemble Refinement and Chain of Retrieval</a:t>
            </a:r>
            <a:endParaRPr sz="1500"/>
          </a:p>
          <a:p>
            <a:pPr indent="-32385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1B449C"/>
              </a:buClr>
              <a:buSzPts val="1500"/>
              <a:buChar char="▸"/>
            </a:pPr>
            <a:r>
              <a:rPr lang="en-US" sz="1500" u="sng"/>
              <a:t>Hippocrates-7B</a:t>
            </a:r>
            <a:endParaRPr sz="1500" u="sng"/>
          </a:p>
          <a:p>
            <a:pPr indent="-32385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500"/>
              <a:buChar char="▹"/>
            </a:pPr>
            <a:r>
              <a:rPr lang="en-US" sz="1500">
                <a:latin typeface="Georgia"/>
                <a:ea typeface="Georgia"/>
                <a:cs typeface="Georgia"/>
                <a:sym typeface="Georgia"/>
              </a:rPr>
              <a:t>Continued Pretraining, Instruction Tuning and Preference Optimization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1B449C"/>
              </a:buClr>
              <a:buSzPts val="1500"/>
              <a:buChar char="▸"/>
            </a:pPr>
            <a:r>
              <a:rPr lang="en-US" sz="1500" u="sng"/>
              <a:t>MeLLaMA</a:t>
            </a:r>
            <a:endParaRPr sz="1500" u="sng"/>
          </a:p>
          <a:p>
            <a:pPr indent="-32385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500"/>
              <a:buChar char="▹"/>
            </a:pPr>
            <a:r>
              <a:rPr lang="en-US" sz="1500">
                <a:latin typeface="Georgia"/>
                <a:ea typeface="Georgia"/>
                <a:cs typeface="Georgia"/>
                <a:sym typeface="Georgia"/>
              </a:rPr>
              <a:t>Continued Pretraining and Instruction Tuning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1B449C"/>
              </a:buClr>
              <a:buSzPts val="1500"/>
              <a:buChar char="▸"/>
            </a:pPr>
            <a:r>
              <a:rPr lang="en-US" sz="1500" u="sng"/>
              <a:t>MEDITRON-70B</a:t>
            </a:r>
            <a:endParaRPr sz="1500" u="sng"/>
          </a:p>
          <a:p>
            <a:pPr indent="-32385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500"/>
              <a:buChar char="▹"/>
            </a:pPr>
            <a:r>
              <a:rPr lang="en-US" sz="1500">
                <a:latin typeface="Georgia"/>
                <a:ea typeface="Georgia"/>
                <a:cs typeface="Georgia"/>
                <a:sym typeface="Georgia"/>
              </a:rPr>
              <a:t>Continued Pretraining , Instruction Tuning and RHLF for medical adaptation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-32385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500"/>
              <a:buChar char="▹"/>
            </a:pPr>
            <a:r>
              <a:rPr lang="en-US" sz="1500">
                <a:latin typeface="Georgia"/>
                <a:ea typeface="Georgia"/>
                <a:cs typeface="Georgia"/>
                <a:sym typeface="Georgia"/>
              </a:rPr>
              <a:t>Fully open-source, including model and training process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-32385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500"/>
              <a:buChar char="▹"/>
            </a:pPr>
            <a:r>
              <a:rPr lang="en-US" sz="1500">
                <a:latin typeface="Georgia"/>
                <a:ea typeface="Georgia"/>
                <a:cs typeface="Georgia"/>
                <a:sym typeface="Georgia"/>
              </a:rPr>
              <a:t>Achieved high performance across four major medical benchmarks</a:t>
            </a:r>
            <a:endParaRPr sz="1500">
              <a:latin typeface="Georgia"/>
              <a:ea typeface="Georgia"/>
              <a:cs typeface="Georgia"/>
              <a:sym typeface="Georgia"/>
            </a:endParaRPr>
          </a:p>
          <a:p>
            <a:pPr indent="-2286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/>
          </a:p>
        </p:txBody>
      </p:sp>
      <p:sp>
        <p:nvSpPr>
          <p:cNvPr id="80" name="Google Shape;80;p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"/>
          <p:cNvSpPr txBox="1"/>
          <p:nvPr>
            <p:ph type="title"/>
          </p:nvPr>
        </p:nvSpPr>
        <p:spPr>
          <a:xfrm>
            <a:off x="457199" y="605600"/>
            <a:ext cx="7639665" cy="487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Methodology</a:t>
            </a:r>
            <a:endParaRPr/>
          </a:p>
        </p:txBody>
      </p:sp>
      <p:sp>
        <p:nvSpPr>
          <p:cNvPr id="86" name="Google Shape;86;p6"/>
          <p:cNvSpPr txBox="1"/>
          <p:nvPr>
            <p:ph idx="1" type="body"/>
          </p:nvPr>
        </p:nvSpPr>
        <p:spPr>
          <a:xfrm>
            <a:off x="457200" y="1512853"/>
            <a:ext cx="7639664" cy="31237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1B449C"/>
              </a:buClr>
              <a:buSzPts val="1800"/>
              <a:buChar char="▸"/>
            </a:pPr>
            <a:r>
              <a:rPr lang="en-US" sz="1600" u="sng"/>
              <a:t>Data Preparation</a:t>
            </a:r>
            <a:endParaRPr sz="1600" u="sng"/>
          </a:p>
          <a:p>
            <a:pPr indent="-3429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</a:pPr>
            <a:r>
              <a:rPr lang="en-US" sz="1600">
                <a:latin typeface="Georgia"/>
                <a:ea typeface="Georgia"/>
                <a:cs typeface="Georgia"/>
                <a:sym typeface="Georgia"/>
              </a:rPr>
              <a:t>Cleaned Turkish QA pairs were split into training, validation, and test sets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1B449C"/>
              </a:buClr>
              <a:buSzPts val="1800"/>
              <a:buChar char="▸"/>
            </a:pPr>
            <a:r>
              <a:rPr lang="en-US" sz="1600" u="sng"/>
              <a:t>Model Selection </a:t>
            </a:r>
            <a:endParaRPr sz="1600" u="sng"/>
          </a:p>
          <a:p>
            <a:pPr indent="-3429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</a:pPr>
            <a:r>
              <a:rPr lang="en-US" sz="1600">
                <a:latin typeface="Georgia"/>
                <a:ea typeface="Georgia"/>
                <a:cs typeface="Georgia"/>
                <a:sym typeface="Georgia"/>
              </a:rPr>
              <a:t>Used malhajar/Mistral-7B-v0.2-meditron-turkish, a Turkish-aligned MedLLM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1B449C"/>
              </a:buClr>
              <a:buSzPts val="1800"/>
              <a:buChar char="▸"/>
            </a:pPr>
            <a:r>
              <a:rPr lang="en-US" sz="1600" u="sng"/>
              <a:t>Prompt Formatting</a:t>
            </a:r>
            <a:endParaRPr sz="1600" u="sng"/>
          </a:p>
          <a:p>
            <a:pPr indent="-3429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</a:pPr>
            <a:r>
              <a:rPr lang="en-US" sz="1600">
                <a:latin typeface="Georgia"/>
                <a:ea typeface="Georgia"/>
                <a:cs typeface="Georgia"/>
                <a:sym typeface="Georgia"/>
              </a:rPr>
              <a:t>Simple structure —"Soru: &lt;text&gt;\n Yanıt: &lt;text&gt;</a:t>
            </a:r>
            <a:r>
              <a:rPr lang="en-US" sz="1600"/>
              <a:t>"</a:t>
            </a:r>
            <a:endParaRPr sz="16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1B449C"/>
              </a:buClr>
              <a:buSzPts val="1800"/>
              <a:buChar char="▸"/>
            </a:pPr>
            <a:r>
              <a:rPr lang="en-US" sz="1600" u="sng"/>
              <a:t>Instruction Fine-Tuning</a:t>
            </a:r>
            <a:endParaRPr sz="1600" u="sng"/>
          </a:p>
          <a:p>
            <a:pPr indent="-342900" lvl="1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</a:pPr>
            <a:r>
              <a:rPr lang="en-US" sz="1600">
                <a:latin typeface="Georgia"/>
                <a:ea typeface="Georgia"/>
                <a:cs typeface="Georgia"/>
                <a:sym typeface="Georgia"/>
              </a:rPr>
              <a:t>Model was fine-tuned to adapt to Turkish medical language and reasoning</a:t>
            </a:r>
            <a:endParaRPr/>
          </a:p>
          <a:p>
            <a:pPr indent="-2286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1B449C"/>
              </a:buClr>
              <a:buSzPts val="1800"/>
              <a:buNone/>
            </a:pPr>
            <a:r>
              <a:t/>
            </a:r>
            <a:endParaRPr sz="1600"/>
          </a:p>
          <a:p>
            <a:pPr indent="-2286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1B449C"/>
              </a:buClr>
              <a:buSzPts val="1800"/>
              <a:buNone/>
            </a:pPr>
            <a:r>
              <a:t/>
            </a:r>
            <a:endParaRPr sz="1600"/>
          </a:p>
          <a:p>
            <a:pPr indent="-2286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1B449C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87" name="Google Shape;87;p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"/>
          <p:cNvSpPr txBox="1"/>
          <p:nvPr>
            <p:ph type="title"/>
          </p:nvPr>
        </p:nvSpPr>
        <p:spPr>
          <a:xfrm>
            <a:off x="457199" y="605600"/>
            <a:ext cx="7639665" cy="487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Experiments</a:t>
            </a:r>
            <a:endParaRPr/>
          </a:p>
        </p:txBody>
      </p:sp>
      <p:sp>
        <p:nvSpPr>
          <p:cNvPr id="93" name="Google Shape;93;p7"/>
          <p:cNvSpPr txBox="1"/>
          <p:nvPr>
            <p:ph idx="1" type="body"/>
          </p:nvPr>
        </p:nvSpPr>
        <p:spPr>
          <a:xfrm>
            <a:off x="457200" y="1512853"/>
            <a:ext cx="7639664" cy="31237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1B449C"/>
              </a:buClr>
              <a:buSzPts val="1800"/>
              <a:buChar char="▸"/>
            </a:pPr>
            <a:r>
              <a:rPr lang="en-US" sz="1600"/>
              <a:t>Tested base Mistral-7B model in zero-shot and few-shot configurations. Evaluation via BLEU and ROUGE-L scores</a:t>
            </a:r>
            <a:endParaRPr sz="1600"/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1B449C"/>
              </a:buClr>
              <a:buSzPts val="1800"/>
              <a:buChar char="▸"/>
            </a:pPr>
            <a:r>
              <a:rPr lang="en-US" sz="1600"/>
              <a:t>Fine-tuned English-only Meditron-7B model → poor Turkish fluency</a:t>
            </a:r>
            <a:endParaRPr sz="1600"/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1B449C"/>
              </a:buClr>
              <a:buSzPts val="1800"/>
              <a:buChar char="▸"/>
            </a:pPr>
            <a:r>
              <a:rPr lang="en-US" sz="1600"/>
              <a:t>Analyzed temperature variations (0.4, 0.7, 1.0) to observe changes in output quality</a:t>
            </a:r>
            <a:endParaRPr sz="1600"/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1B449C"/>
              </a:buClr>
              <a:buSzPts val="1800"/>
              <a:buChar char="▸"/>
            </a:pPr>
            <a:r>
              <a:rPr lang="en-US" sz="1600"/>
              <a:t>Selected and fine-tuned a Turkish-aligned Mistral-7B-meditron for final QA adaptation</a:t>
            </a:r>
            <a:endParaRPr sz="1600"/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1B449C"/>
              </a:buClr>
              <a:buSzPts val="1800"/>
              <a:buChar char="▸"/>
            </a:pPr>
            <a:r>
              <a:rPr lang="en-US" sz="1600"/>
              <a:t>Created a custom ~500-sample(20 QA per category) Turkish medical benchmark across ~25 specialties and evaluated model responses using accuracy as the primary metric.</a:t>
            </a:r>
            <a:endParaRPr/>
          </a:p>
          <a:p>
            <a:pPr indent="-2286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1B449C"/>
              </a:buClr>
              <a:buSzPts val="1800"/>
              <a:buNone/>
            </a:pPr>
            <a:r>
              <a:t/>
            </a:r>
            <a:endParaRPr sz="1600"/>
          </a:p>
        </p:txBody>
      </p:sp>
      <p:sp>
        <p:nvSpPr>
          <p:cNvPr id="94" name="Google Shape;94;p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"/>
          <p:cNvSpPr txBox="1"/>
          <p:nvPr>
            <p:ph type="title"/>
          </p:nvPr>
        </p:nvSpPr>
        <p:spPr>
          <a:xfrm>
            <a:off x="457199" y="605600"/>
            <a:ext cx="7639665" cy="487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Results and Discussion</a:t>
            </a:r>
            <a:endParaRPr/>
          </a:p>
        </p:txBody>
      </p:sp>
      <p:sp>
        <p:nvSpPr>
          <p:cNvPr id="100" name="Google Shape;100;p8"/>
          <p:cNvSpPr txBox="1"/>
          <p:nvPr>
            <p:ph idx="1" type="body"/>
          </p:nvPr>
        </p:nvSpPr>
        <p:spPr>
          <a:xfrm>
            <a:off x="457199" y="1329973"/>
            <a:ext cx="7639664" cy="31237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b="1" lang="en-US" sz="1600"/>
              <a:t>Base Model (Mistral-7B - Meditron-Turkish)</a:t>
            </a:r>
            <a:r>
              <a:rPr lang="en-US" sz="1600"/>
              <a:t>:</a:t>
            </a:r>
            <a:br>
              <a:rPr lang="en-US" sz="1600"/>
            </a:br>
            <a:r>
              <a:rPr lang="en-US" sz="1600"/>
              <a:t>Without any fine-tuning, the model achieved an accuracy of </a:t>
            </a:r>
            <a:r>
              <a:rPr b="1" lang="en-US" sz="1600"/>
              <a:t>56.32%</a:t>
            </a:r>
            <a:r>
              <a:rPr lang="en-US" sz="1600"/>
              <a:t>, demonstrating a reasonable understanding of Turkish medical questions in a zero-shot setting.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b="1" lang="en-US" sz="1600"/>
              <a:t>Fine-Tuned Model (Instruction-Tuned on Cleaned QA Pairs)</a:t>
            </a:r>
            <a:r>
              <a:rPr lang="en-US" sz="1600"/>
              <a:t>:</a:t>
            </a:r>
            <a:br>
              <a:rPr lang="en-US" sz="1600"/>
            </a:br>
            <a:r>
              <a:rPr lang="en-US" sz="1600"/>
              <a:t>After applying instruction fine-tuning on our curated and high-quality Turkish dataset (~47,000 QA pairs), the model’s accuracy increased significantly to </a:t>
            </a:r>
            <a:r>
              <a:rPr b="1" lang="en-US" sz="1600"/>
              <a:t>62</a:t>
            </a:r>
            <a:r>
              <a:rPr b="1" lang="en-US" sz="1600"/>
              <a:t>.96%</a:t>
            </a:r>
            <a:r>
              <a:rPr lang="en-US" sz="1600"/>
              <a:t>.</a:t>
            </a:r>
            <a:endParaRPr/>
          </a:p>
          <a:p>
            <a:pPr indent="-2286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1B449C"/>
              </a:buClr>
              <a:buSzPts val="1800"/>
              <a:buNone/>
            </a:pPr>
            <a:r>
              <a:t/>
            </a:r>
            <a:endParaRPr sz="1600"/>
          </a:p>
        </p:txBody>
      </p:sp>
      <p:sp>
        <p:nvSpPr>
          <p:cNvPr id="101" name="Google Shape;101;p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2" name="Google Shape;102;p8" title="Screenshot 2025-07-26 08595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0000" y="3701300"/>
            <a:ext cx="3238500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8" title="Screenshot 2025-07-26 09005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0688" y="3687013"/>
            <a:ext cx="2447925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"/>
          <p:cNvSpPr txBox="1"/>
          <p:nvPr>
            <p:ph type="title"/>
          </p:nvPr>
        </p:nvSpPr>
        <p:spPr>
          <a:xfrm>
            <a:off x="457199" y="605600"/>
            <a:ext cx="7639665" cy="487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Conclusion &amp; Future Work</a:t>
            </a:r>
            <a:endParaRPr/>
          </a:p>
        </p:txBody>
      </p:sp>
      <p:sp>
        <p:nvSpPr>
          <p:cNvPr id="109" name="Google Shape;109;p9"/>
          <p:cNvSpPr txBox="1"/>
          <p:nvPr>
            <p:ph idx="1" type="body"/>
          </p:nvPr>
        </p:nvSpPr>
        <p:spPr>
          <a:xfrm>
            <a:off x="457200" y="1386244"/>
            <a:ext cx="7639664" cy="33545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 sz="1300"/>
              <a:t>Our fine-tuned Turkish medical QA model achieved a significant accuracy boost  from </a:t>
            </a:r>
            <a:r>
              <a:rPr b="1" lang="en-US" sz="1300"/>
              <a:t>56.32%</a:t>
            </a:r>
            <a:r>
              <a:rPr lang="en-US" sz="1300"/>
              <a:t> (base) to </a:t>
            </a:r>
            <a:r>
              <a:rPr b="1" lang="en-US" sz="1300"/>
              <a:t>62</a:t>
            </a:r>
            <a:r>
              <a:rPr b="1" lang="en-US" sz="1300"/>
              <a:t>.96%</a:t>
            </a:r>
            <a:r>
              <a:rPr lang="en-US" sz="1300"/>
              <a:t> after domain-specific instruction tuning.</a:t>
            </a:r>
            <a:br>
              <a:rPr lang="en-US" sz="1300"/>
            </a:br>
            <a:r>
              <a:rPr lang="en-US" sz="1300"/>
              <a:t>This confirms the importance of localized training data and medical adaptation when deploying LLMs for healthcare use cases.</a:t>
            </a:r>
            <a:endParaRPr/>
          </a:p>
          <a:p>
            <a:pPr indent="0" lvl="0" marL="1143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br>
              <a:rPr lang="en-US" sz="1300"/>
            </a:br>
            <a:r>
              <a:rPr lang="en-US" sz="1300"/>
              <a:t>In the next phase, we will explore </a:t>
            </a:r>
            <a:r>
              <a:rPr b="1" lang="en-US" sz="1300"/>
              <a:t>In-Context Learning (ICL)</a:t>
            </a:r>
            <a:r>
              <a:rPr lang="en-US" sz="1300"/>
              <a:t> for </a:t>
            </a:r>
            <a:r>
              <a:rPr b="1" lang="en-US" sz="1300"/>
              <a:t>open-ended medical questions</a:t>
            </a:r>
            <a:r>
              <a:rPr lang="en-US" sz="1300"/>
              <a:t>.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 sz="1300"/>
              <a:t>A </a:t>
            </a:r>
            <a:r>
              <a:rPr b="1" lang="en-US" sz="1300"/>
              <a:t>reference agent</a:t>
            </a:r>
            <a:r>
              <a:rPr lang="en-US" sz="1300"/>
              <a:t> will first generate a high-quality answer for each question.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 sz="1300"/>
              <a:t>Then, our </a:t>
            </a:r>
            <a:r>
              <a:rPr b="1" lang="en-US" sz="1300"/>
              <a:t>fine-tuned model</a:t>
            </a:r>
            <a:r>
              <a:rPr lang="en-US" sz="1300"/>
              <a:t> will produce its own answer.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 sz="1300"/>
              <a:t>We will </a:t>
            </a:r>
            <a:r>
              <a:rPr b="1" lang="en-US" sz="1300"/>
              <a:t>compare both answers</a:t>
            </a:r>
            <a:r>
              <a:rPr lang="en-US" sz="1300"/>
              <a:t> using similarity metrics (e.g., BLEU, ROUGE, embedding-based scores).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 sz="1300"/>
              <a:t>This setup enables evaluation without fixed ground-truth answers and supports more flexible benchmarking of open-ended QA performance.</a:t>
            </a:r>
            <a:endParaRPr/>
          </a:p>
          <a:p>
            <a:pPr indent="-2286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1B449C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10" name="Google Shape;110;p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oler template">
  <a:themeElements>
    <a:clrScheme name="Custom 2">
      <a:dk1>
        <a:srgbClr val="000000"/>
      </a:dk1>
      <a:lt1>
        <a:srgbClr val="FFFFFF"/>
      </a:lt1>
      <a:dk2>
        <a:srgbClr val="505046"/>
      </a:dk2>
      <a:lt2>
        <a:srgbClr val="EEECE1"/>
      </a:lt2>
      <a:accent1>
        <a:srgbClr val="8E1735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