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Low angle exterior view of a modern building facade covered with aluminum discs under a clear, blue sky"/>
          <p:cNvSpPr/>
          <p:nvPr>
            <p:ph type="pic" sz="quarter" idx="21"/>
          </p:nvPr>
        </p:nvSpPr>
        <p:spPr>
          <a:xfrm>
            <a:off x="15417800" y="1270000"/>
            <a:ext cx="8144934" cy="5410200"/>
          </a:xfrm>
          <a:prstGeom prst="rect">
            <a:avLst/>
          </a:prstGeom>
        </p:spPr>
        <p:txBody>
          <a:bodyPr lIns="91439" tIns="45719" rIns="91439" bIns="45719">
            <a:noAutofit/>
          </a:bodyPr>
          <a:lstStyle/>
          <a:p>
            <a:pPr/>
          </a:p>
        </p:txBody>
      </p:sp>
      <p:sp>
        <p:nvSpPr>
          <p:cNvPr id="125" name="Low angle view of a modern, curved building under a cloudy sky"/>
          <p:cNvSpPr/>
          <p:nvPr>
            <p:ph type="pic" sz="quarter" idx="22"/>
          </p:nvPr>
        </p:nvSpPr>
        <p:spPr>
          <a:xfrm>
            <a:off x="15443200" y="7086600"/>
            <a:ext cx="8138580" cy="5422900"/>
          </a:xfrm>
          <a:prstGeom prst="rect">
            <a:avLst/>
          </a:prstGeom>
        </p:spPr>
        <p:txBody>
          <a:bodyPr lIns="91439" tIns="45719" rIns="91439" bIns="45719">
            <a:noAutofit/>
          </a:bodyPr>
          <a:lstStyle/>
          <a:p>
            <a:pPr/>
          </a:p>
        </p:txBody>
      </p:sp>
      <p:sp>
        <p:nvSpPr>
          <p:cNvPr id="126" name="View from inside a modern white building with glass panels, looking up to a bright, partly cloudy sky"/>
          <p:cNvSpPr/>
          <p:nvPr>
            <p:ph type="pic" idx="23"/>
          </p:nvPr>
        </p:nvSpPr>
        <p:spPr>
          <a:xfrm>
            <a:off x="-124635" y="1270000"/>
            <a:ext cx="16840169" cy="11243712"/>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bg>
      <p:bgPr>
        <a:solidFill>
          <a:srgbClr val="FFFFFF"/>
        </a:solidFill>
      </p:bgPr>
    </p:bg>
    <p:spTree>
      <p:nvGrpSpPr>
        <p:cNvPr id="1" name=""/>
        <p:cNvGrpSpPr/>
        <p:nvPr/>
      </p:nvGrpSpPr>
      <p:grpSpPr>
        <a:xfrm>
          <a:off x="0" y="0"/>
          <a:ext cx="0" cy="0"/>
          <a:chOff x="0" y="0"/>
          <a:chExt cx="0" cy="0"/>
        </a:xfrm>
      </p:grpSpPr>
      <p:sp>
        <p:nvSpPr>
          <p:cNvPr id="134" name="Low angle view of the Azadi Tower in Tehran, Iran against a clear, bright sky"/>
          <p:cNvSpPr/>
          <p:nvPr>
            <p:ph type="pic" idx="21"/>
          </p:nvPr>
        </p:nvSpPr>
        <p:spPr>
          <a:xfrm>
            <a:off x="0" y="-1282700"/>
            <a:ext cx="24384000" cy="162814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bg>
      <p:bgPr>
        <a:solidFill>
          <a:srgbClr val="FFFFFF"/>
        </a:solidFill>
      </p:bgPr>
    </p:bg>
    <p:spTree>
      <p:nvGrpSpPr>
        <p:cNvPr id="1" name=""/>
        <p:cNvGrpSpPr/>
        <p:nvPr/>
      </p:nvGrpSpPr>
      <p:grpSpPr>
        <a:xfrm>
          <a:off x="0" y="0"/>
          <a:ext cx="0" cy="0"/>
          <a:chOff x="0" y="0"/>
          <a:chExt cx="0" cy="0"/>
        </a:xfrm>
      </p:grpSpPr>
      <p:sp>
        <p:nvSpPr>
          <p:cNvPr id="21" name="View from inside a stone structure, looking out toward stairs and a clear, blue sky"/>
          <p:cNvSpPr/>
          <p:nvPr>
            <p:ph type="pic" idx="21"/>
          </p:nvPr>
        </p:nvSpPr>
        <p:spPr>
          <a:xfrm>
            <a:off x="0" y="-1270000"/>
            <a:ext cx="24384000" cy="16272934"/>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A modern white building with glass panels against a clear, blue sky"/>
          <p:cNvSpPr/>
          <p:nvPr>
            <p:ph type="pic" idx="21"/>
          </p:nvPr>
        </p:nvSpPr>
        <p:spPr>
          <a:xfrm>
            <a:off x="9271000" y="1270000"/>
            <a:ext cx="16764000" cy="111760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Small section of a modern shell bridge in Qingdao, Shandong, China with a partly cloudy sky above"/>
          <p:cNvSpPr/>
          <p:nvPr>
            <p:ph type="pic" idx="22"/>
          </p:nvPr>
        </p:nvSpPr>
        <p:spPr>
          <a:xfrm>
            <a:off x="9271000" y="1263848"/>
            <a:ext cx="16773843" cy="1118820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3.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Bilgin Kılıç August 2023"/>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Bilgin Kılıç August 2023</a:t>
            </a:r>
          </a:p>
        </p:txBody>
      </p:sp>
      <p:sp>
        <p:nvSpPr>
          <p:cNvPr id="152" name="WaterApp"/>
          <p:cNvSpPr txBox="1"/>
          <p:nvPr>
            <p:ph type="ctrTitle"/>
          </p:nvPr>
        </p:nvSpPr>
        <p:spPr>
          <a:prstGeom prst="rect">
            <a:avLst/>
          </a:prstGeom>
        </p:spPr>
        <p:txBody>
          <a:bodyPr/>
          <a:lstStyle/>
          <a:p>
            <a:pPr/>
            <a:r>
              <a:t>WaterApp</a:t>
            </a:r>
          </a:p>
        </p:txBody>
      </p:sp>
      <p:sp>
        <p:nvSpPr>
          <p:cNvPr id="153" name="In a world where every drop of water is a precious gem, we find ourselves at a crossroads of responsibility and opportunity. The challenges of water scarcity and environmental degradation compel us to take action – action that reverberates through our da"/>
          <p:cNvSpPr txBox="1"/>
          <p:nvPr>
            <p:ph type="subTitle" sz="half" idx="1"/>
          </p:nvPr>
        </p:nvSpPr>
        <p:spPr>
          <a:xfrm>
            <a:off x="1206500" y="7196865"/>
            <a:ext cx="21971001" cy="4784002"/>
          </a:xfrm>
          <a:prstGeom prst="rect">
            <a:avLst/>
          </a:prstGeom>
        </p:spPr>
        <p:txBody>
          <a:bodyPr/>
          <a:lstStyle/>
          <a:p>
            <a:pPr defTabSz="487044">
              <a:defRPr sz="2714"/>
            </a:pPr>
            <a:r>
              <a:t>In a world where every drop of water is a precious gem, we find ourselves at a crossroads of responsibility and opportunity. The challenges of water scarcity and environmental degradation compel us to take action – action that reverberates through our daily lives, industries, and communities.</a:t>
            </a:r>
          </a:p>
          <a:p>
            <a:pPr defTabSz="487044">
              <a:defRPr sz="2714"/>
            </a:pPr>
          </a:p>
          <a:p>
            <a:pPr defTabSz="487044">
              <a:defRPr sz="2714"/>
            </a:pPr>
            <a:r>
              <a:t>As we navigate through the upcoming screens, each click is a step towards understanding, awakening, and empowerment. We will witness the evolution of ideas that resonate beyond our digital realm, shaping our behaviors, choices, and impact on the planet. From login screens that guard the gateway to possibility, to surveys that amplify our voices, to tasks that transform us into water-saving heroes – every element we encounter carries a message, a purpose, and a vision.</a:t>
            </a:r>
          </a:p>
          <a:p>
            <a:pPr defTabSz="487044">
              <a:defRPr sz="2714"/>
            </a:pPr>
          </a:p>
          <a:p>
            <a:pPr defTabSz="487044">
              <a:defRPr b="0" sz="2773">
                <a:latin typeface="Helvetica Neue Light"/>
                <a:ea typeface="Helvetica Neue Light"/>
                <a:cs typeface="Helvetica Neue Light"/>
                <a:sym typeface="Helvetica Neue Light"/>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Login"/>
          <p:cNvSpPr txBox="1"/>
          <p:nvPr>
            <p:ph type="title"/>
          </p:nvPr>
        </p:nvSpPr>
        <p:spPr>
          <a:prstGeom prst="rect">
            <a:avLst/>
          </a:prstGeom>
        </p:spPr>
        <p:txBody>
          <a:bodyPr/>
          <a:lstStyle/>
          <a:p>
            <a:pPr/>
            <a:r>
              <a:t>Login</a:t>
            </a:r>
          </a:p>
        </p:txBody>
      </p:sp>
      <p:sp>
        <p:nvSpPr>
          <p:cNvPr id="156" name="Basic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Basics</a:t>
            </a:r>
          </a:p>
        </p:txBody>
      </p:sp>
      <p:sp>
        <p:nvSpPr>
          <p:cNvPr id="157" name="The gateway of possibilities! The login screen is your key to accessing a realm of innovation and collaboration. Just like a door to an exclusive club, this screen is where you prove your identity to gain entry. It's your digital passport to a world of l"/>
          <p:cNvSpPr txBox="1"/>
          <p:nvPr>
            <p:ph type="body" sz="quarter" idx="1"/>
          </p:nvPr>
        </p:nvSpPr>
        <p:spPr>
          <a:xfrm>
            <a:off x="9415905" y="5047416"/>
            <a:ext cx="8498556" cy="6949883"/>
          </a:xfrm>
          <a:prstGeom prst="rect">
            <a:avLst/>
          </a:prstGeom>
        </p:spPr>
        <p:txBody>
          <a:bodyPr/>
          <a:lstStyle>
            <a:lvl1pPr marL="597408" indent="-597408" defTabSz="2389572">
              <a:spcBef>
                <a:spcPts val="4400"/>
              </a:spcBef>
              <a:defRPr sz="4704"/>
            </a:lvl1pPr>
          </a:lstStyle>
          <a:p>
            <a:pPr/>
            <a:r>
              <a:t>The gateway of possibilities! The login screen is your key to accessing a realm of innovation and collaboration. Just like a door to an exclusive club, this screen is where you prove your identity to gain entry. It's your digital passport to a world of limitless potential.</a:t>
            </a:r>
          </a:p>
        </p:txBody>
      </p:sp>
      <p:pic>
        <p:nvPicPr>
          <p:cNvPr id="158" name="1.png" descr="1.png"/>
          <p:cNvPicPr>
            <a:picLocks noChangeAspect="1"/>
          </p:cNvPicPr>
          <p:nvPr/>
        </p:nvPicPr>
        <p:blipFill>
          <a:blip r:embed="rId2">
            <a:extLst/>
          </a:blip>
          <a:stretch>
            <a:fillRect/>
          </a:stretch>
        </p:blipFill>
        <p:spPr>
          <a:xfrm>
            <a:off x="1712114" y="5087659"/>
            <a:ext cx="3039459" cy="6577702"/>
          </a:xfrm>
          <a:prstGeom prst="rect">
            <a:avLst/>
          </a:prstGeom>
          <a:ln w="12700">
            <a:miter lim="400000"/>
          </a:ln>
        </p:spPr>
      </p:pic>
      <p:pic>
        <p:nvPicPr>
          <p:cNvPr id="159" name="Simulator Screenshot - iPhone 14 - 2023-08-16 at 06.51.28.png" descr="Simulator Screenshot - iPhone 14 - 2023-08-16 at 06.51.28.png"/>
          <p:cNvPicPr>
            <a:picLocks noChangeAspect="1"/>
          </p:cNvPicPr>
          <p:nvPr/>
        </p:nvPicPr>
        <p:blipFill>
          <a:blip r:embed="rId3">
            <a:extLst/>
          </a:blip>
          <a:stretch>
            <a:fillRect/>
          </a:stretch>
        </p:blipFill>
        <p:spPr>
          <a:xfrm>
            <a:off x="5240610" y="5087659"/>
            <a:ext cx="3039460" cy="6577702"/>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Welcome Screens"/>
          <p:cNvSpPr txBox="1"/>
          <p:nvPr>
            <p:ph type="title"/>
          </p:nvPr>
        </p:nvSpPr>
        <p:spPr>
          <a:prstGeom prst="rect">
            <a:avLst/>
          </a:prstGeom>
        </p:spPr>
        <p:txBody>
          <a:bodyPr/>
          <a:lstStyle/>
          <a:p>
            <a:pPr/>
            <a:r>
              <a:t>Welcome Screens</a:t>
            </a:r>
          </a:p>
        </p:txBody>
      </p:sp>
      <p:sp>
        <p:nvSpPr>
          <p:cNvPr id="162" name="The Survey"/>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The Survey</a:t>
            </a:r>
          </a:p>
        </p:txBody>
      </p:sp>
      <p:sp>
        <p:nvSpPr>
          <p:cNvPr id="163" name="Dive into a world of discovery and positive change with our Water Footprint Survey! Just as a pebble creates ripples in a pond, your actions create waves in the global water cycle. This survey is your compass to understanding the profound impact of your "/>
          <p:cNvSpPr txBox="1"/>
          <p:nvPr>
            <p:ph type="body" sz="quarter" idx="1"/>
          </p:nvPr>
        </p:nvSpPr>
        <p:spPr>
          <a:xfrm>
            <a:off x="18821512" y="4248504"/>
            <a:ext cx="4355988" cy="8256012"/>
          </a:xfrm>
          <a:prstGeom prst="rect">
            <a:avLst/>
          </a:prstGeom>
        </p:spPr>
        <p:txBody>
          <a:bodyPr/>
          <a:lstStyle>
            <a:lvl1pPr marL="396239" indent="-396239" defTabSz="1584920">
              <a:spcBef>
                <a:spcPts val="2900"/>
              </a:spcBef>
              <a:defRPr sz="3120"/>
            </a:lvl1pPr>
          </a:lstStyle>
          <a:p>
            <a:pPr/>
            <a:r>
              <a:t>Dive into a world of discovery and positive change with our Water Footprint Survey! Just as a pebble creates ripples in a pond, your actions create waves in the global water cycle. This survey is your compass to understanding the profound impact of your water usage and charting a course towards a more sustainable future</a:t>
            </a:r>
          </a:p>
        </p:txBody>
      </p:sp>
      <p:pic>
        <p:nvPicPr>
          <p:cNvPr id="164" name="Simulator Screenshot - iPhone 14 - 2023-08-16 at 06.54.01.png" descr="Simulator Screenshot - iPhone 14 - 2023-08-16 at 06.54.01.png"/>
          <p:cNvPicPr>
            <a:picLocks noChangeAspect="1"/>
          </p:cNvPicPr>
          <p:nvPr/>
        </p:nvPicPr>
        <p:blipFill>
          <a:blip r:embed="rId2">
            <a:extLst/>
          </a:blip>
          <a:stretch>
            <a:fillRect/>
          </a:stretch>
        </p:blipFill>
        <p:spPr>
          <a:xfrm>
            <a:off x="980929" y="4248504"/>
            <a:ext cx="3814983" cy="8256012"/>
          </a:xfrm>
          <a:prstGeom prst="rect">
            <a:avLst/>
          </a:prstGeom>
          <a:ln w="12700">
            <a:miter lim="400000"/>
          </a:ln>
        </p:spPr>
      </p:pic>
      <p:pic>
        <p:nvPicPr>
          <p:cNvPr id="165" name="Simulator Screenshot - iPhone 14 - 2023-08-16 at 06.54.07.png" descr="Simulator Screenshot - iPhone 14 - 2023-08-16 at 06.54.07.png"/>
          <p:cNvPicPr>
            <a:picLocks noChangeAspect="1"/>
          </p:cNvPicPr>
          <p:nvPr/>
        </p:nvPicPr>
        <p:blipFill>
          <a:blip r:embed="rId3">
            <a:extLst/>
          </a:blip>
          <a:stretch>
            <a:fillRect/>
          </a:stretch>
        </p:blipFill>
        <p:spPr>
          <a:xfrm>
            <a:off x="4936001" y="4225791"/>
            <a:ext cx="4005135" cy="8667523"/>
          </a:xfrm>
          <a:prstGeom prst="rect">
            <a:avLst/>
          </a:prstGeom>
          <a:ln w="12700">
            <a:miter lim="400000"/>
          </a:ln>
        </p:spPr>
      </p:pic>
      <p:pic>
        <p:nvPicPr>
          <p:cNvPr id="166" name="Simulator Screenshot - iPhone 14 - 2023-08-16 at 06.54.12.png" descr="Simulator Screenshot - iPhone 14 - 2023-08-16 at 06.54.12.png"/>
          <p:cNvPicPr>
            <a:picLocks noChangeAspect="1"/>
          </p:cNvPicPr>
          <p:nvPr/>
        </p:nvPicPr>
        <p:blipFill>
          <a:blip r:embed="rId4">
            <a:extLst/>
          </a:blip>
          <a:stretch>
            <a:fillRect/>
          </a:stretch>
        </p:blipFill>
        <p:spPr>
          <a:xfrm>
            <a:off x="9081224" y="4189339"/>
            <a:ext cx="4182165" cy="9050632"/>
          </a:xfrm>
          <a:prstGeom prst="rect">
            <a:avLst/>
          </a:prstGeom>
          <a:ln w="12700">
            <a:miter lim="400000"/>
          </a:ln>
        </p:spPr>
      </p:pic>
      <p:pic>
        <p:nvPicPr>
          <p:cNvPr id="167" name="Simulator Screenshot - iPhone 14 - 2023-08-16 at 06.54.24.png" descr="Simulator Screenshot - iPhone 14 - 2023-08-16 at 06.54.24.png"/>
          <p:cNvPicPr>
            <a:picLocks noChangeAspect="1"/>
          </p:cNvPicPr>
          <p:nvPr/>
        </p:nvPicPr>
        <p:blipFill>
          <a:blip r:embed="rId5">
            <a:extLst/>
          </a:blip>
          <a:stretch>
            <a:fillRect/>
          </a:stretch>
        </p:blipFill>
        <p:spPr>
          <a:xfrm>
            <a:off x="13584598" y="4146370"/>
            <a:ext cx="4266540" cy="9233228"/>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On boarding"/>
          <p:cNvSpPr txBox="1"/>
          <p:nvPr>
            <p:ph type="title"/>
          </p:nvPr>
        </p:nvSpPr>
        <p:spPr>
          <a:prstGeom prst="rect">
            <a:avLst/>
          </a:prstGeom>
        </p:spPr>
        <p:txBody>
          <a:bodyPr/>
          <a:lstStyle/>
          <a:p>
            <a:pPr/>
            <a:r>
              <a:t>On boarding</a:t>
            </a:r>
          </a:p>
        </p:txBody>
      </p:sp>
      <p:sp>
        <p:nvSpPr>
          <p:cNvPr id="170" name="The task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The tasks</a:t>
            </a:r>
          </a:p>
        </p:txBody>
      </p:sp>
      <p:sp>
        <p:nvSpPr>
          <p:cNvPr id="171" name="The heart of transformation! The Tasks Screen is your interactive roadmap to becoming a water-saving superhero. It's like embarking on a quest where every completed task is a step closer to reducing your water footprint and leaving a lasting impact on th"/>
          <p:cNvSpPr txBox="1"/>
          <p:nvPr>
            <p:ph type="body" sz="quarter" idx="1"/>
          </p:nvPr>
        </p:nvSpPr>
        <p:spPr>
          <a:xfrm>
            <a:off x="17886771" y="4248504"/>
            <a:ext cx="5290729" cy="8256012"/>
          </a:xfrm>
          <a:prstGeom prst="rect">
            <a:avLst/>
          </a:prstGeom>
        </p:spPr>
        <p:txBody>
          <a:bodyPr/>
          <a:lstStyle>
            <a:lvl1pPr marL="505968" indent="-505968" defTabSz="2023821">
              <a:spcBef>
                <a:spcPts val="3700"/>
              </a:spcBef>
              <a:defRPr sz="3984"/>
            </a:lvl1pPr>
          </a:lstStyle>
          <a:p>
            <a:pPr/>
            <a:r>
              <a:t>The heart of transformation! The Tasks Screen is your interactive roadmap to becoming a water-saving superhero. It's like embarking on a quest where every completed task is a step closer to reducing your water footprint and leaving a lasting impact on the planet.</a:t>
            </a:r>
          </a:p>
        </p:txBody>
      </p:sp>
      <p:pic>
        <p:nvPicPr>
          <p:cNvPr id="172" name="Simulator Screenshot - iPhone 14 - 2023-08-16 at 06.54.37.png" descr="Simulator Screenshot - iPhone 14 - 2023-08-16 at 06.54.37.png"/>
          <p:cNvPicPr>
            <a:picLocks noChangeAspect="1"/>
          </p:cNvPicPr>
          <p:nvPr/>
        </p:nvPicPr>
        <p:blipFill>
          <a:blip r:embed="rId2">
            <a:extLst/>
          </a:blip>
          <a:stretch>
            <a:fillRect/>
          </a:stretch>
        </p:blipFill>
        <p:spPr>
          <a:xfrm>
            <a:off x="1387388" y="4146617"/>
            <a:ext cx="3909144" cy="8459786"/>
          </a:xfrm>
          <a:prstGeom prst="rect">
            <a:avLst/>
          </a:prstGeom>
          <a:ln w="12700">
            <a:miter lim="400000"/>
          </a:ln>
        </p:spPr>
      </p:pic>
      <p:pic>
        <p:nvPicPr>
          <p:cNvPr id="173" name="Simulator Screenshot - iPhone 14 - 2023-08-16 at 06.54.43.png" descr="Simulator Screenshot - iPhone 14 - 2023-08-16 at 06.54.43.png"/>
          <p:cNvPicPr>
            <a:picLocks noChangeAspect="1"/>
          </p:cNvPicPr>
          <p:nvPr/>
        </p:nvPicPr>
        <p:blipFill>
          <a:blip r:embed="rId3">
            <a:extLst/>
          </a:blip>
          <a:stretch>
            <a:fillRect/>
          </a:stretch>
        </p:blipFill>
        <p:spPr>
          <a:xfrm>
            <a:off x="5423038" y="4146617"/>
            <a:ext cx="3909144" cy="8459786"/>
          </a:xfrm>
          <a:prstGeom prst="rect">
            <a:avLst/>
          </a:prstGeom>
          <a:ln w="12700">
            <a:miter lim="400000"/>
          </a:ln>
        </p:spPr>
      </p:pic>
      <p:pic>
        <p:nvPicPr>
          <p:cNvPr id="174" name="Simulator Screenshot - iPhone 14 - 2023-08-16 at 06.54.49.png" descr="Simulator Screenshot - iPhone 14 - 2023-08-16 at 06.54.49.png"/>
          <p:cNvPicPr>
            <a:picLocks noChangeAspect="1"/>
          </p:cNvPicPr>
          <p:nvPr/>
        </p:nvPicPr>
        <p:blipFill>
          <a:blip r:embed="rId4">
            <a:extLst/>
          </a:blip>
          <a:stretch>
            <a:fillRect/>
          </a:stretch>
        </p:blipFill>
        <p:spPr>
          <a:xfrm>
            <a:off x="9544976" y="4196502"/>
            <a:ext cx="3909144" cy="8459786"/>
          </a:xfrm>
          <a:prstGeom prst="rect">
            <a:avLst/>
          </a:prstGeom>
          <a:ln w="12700">
            <a:miter lim="400000"/>
          </a:ln>
        </p:spPr>
      </p:pic>
      <p:pic>
        <p:nvPicPr>
          <p:cNvPr id="175" name="Simulator Screenshot - iPhone 14 - 2023-08-16 at 06.54.35.png" descr="Simulator Screenshot - iPhone 14 - 2023-08-16 at 06.54.35.png"/>
          <p:cNvPicPr>
            <a:picLocks noChangeAspect="1"/>
          </p:cNvPicPr>
          <p:nvPr/>
        </p:nvPicPr>
        <p:blipFill>
          <a:blip r:embed="rId5">
            <a:extLst/>
          </a:blip>
          <a:stretch>
            <a:fillRect/>
          </a:stretch>
        </p:blipFill>
        <p:spPr>
          <a:xfrm>
            <a:off x="13666913" y="4175596"/>
            <a:ext cx="3958957" cy="8567588"/>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The challenge"/>
          <p:cNvSpPr txBox="1"/>
          <p:nvPr>
            <p:ph type="title"/>
          </p:nvPr>
        </p:nvSpPr>
        <p:spPr>
          <a:prstGeom prst="rect">
            <a:avLst/>
          </a:prstGeom>
        </p:spPr>
        <p:txBody>
          <a:bodyPr/>
          <a:lstStyle/>
          <a:p>
            <a:pPr/>
            <a:r>
              <a:t>The challenge</a:t>
            </a:r>
          </a:p>
        </p:txBody>
      </p:sp>
      <p:sp>
        <p:nvSpPr>
          <p:cNvPr id="178" name="Everyday visit the app"/>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Everyday visit the app</a:t>
            </a:r>
          </a:p>
        </p:txBody>
      </p:sp>
      <p:sp>
        <p:nvSpPr>
          <p:cNvPr id="179" name="Step into your personal oasis of progress – the Profile Screen! Here, your journey towards water conservation unfolds like a captivating story. It's a canvas that chronicles your dedication, showcases your achievements, and invites you to be an active pa"/>
          <p:cNvSpPr txBox="1"/>
          <p:nvPr>
            <p:ph type="body" idx="1"/>
          </p:nvPr>
        </p:nvSpPr>
        <p:spPr>
          <a:xfrm>
            <a:off x="5848286" y="4248504"/>
            <a:ext cx="17329214" cy="8256012"/>
          </a:xfrm>
          <a:prstGeom prst="rect">
            <a:avLst/>
          </a:prstGeom>
        </p:spPr>
        <p:txBody>
          <a:bodyPr/>
          <a:lstStyle/>
          <a:p>
            <a:pPr/>
            <a:r>
              <a:t>Step into your personal oasis of progress – the Profile Screen! Here, your journey towards water conservation unfolds like a captivating story. It's a canvas that chronicles your dedication, showcases your achievements, and invites you to be an active participant in a global movement.</a:t>
            </a:r>
          </a:p>
        </p:txBody>
      </p:sp>
      <p:pic>
        <p:nvPicPr>
          <p:cNvPr id="180" name="Simulator Screenshot - iPhone 14 - 2023-08-16 at 06.52.50.png" descr="Simulator Screenshot - iPhone 14 - 2023-08-16 at 06.52.50.png"/>
          <p:cNvPicPr>
            <a:picLocks noChangeAspect="1"/>
          </p:cNvPicPr>
          <p:nvPr/>
        </p:nvPicPr>
        <p:blipFill>
          <a:blip r:embed="rId2">
            <a:extLst/>
          </a:blip>
          <a:stretch>
            <a:fillRect/>
          </a:stretch>
        </p:blipFill>
        <p:spPr>
          <a:xfrm>
            <a:off x="1043519" y="4182072"/>
            <a:ext cx="4049546" cy="876363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The dashboard"/>
          <p:cNvSpPr txBox="1"/>
          <p:nvPr>
            <p:ph type="title"/>
          </p:nvPr>
        </p:nvSpPr>
        <p:spPr>
          <a:prstGeom prst="rect">
            <a:avLst/>
          </a:prstGeom>
        </p:spPr>
        <p:txBody>
          <a:bodyPr/>
          <a:lstStyle/>
          <a:p>
            <a:pPr/>
            <a:r>
              <a:t>The dashboard</a:t>
            </a:r>
          </a:p>
        </p:txBody>
      </p:sp>
      <p:sp>
        <p:nvSpPr>
          <p:cNvPr id="183" name="Admin use only"/>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Admin use only</a:t>
            </a:r>
          </a:p>
        </p:txBody>
      </p:sp>
      <p:sp>
        <p:nvSpPr>
          <p:cNvPr id="184" name="The ultimate control room of water conservation – the Dashboard! Here, administrators wield the power to recognize and celebrate the remarkable achievements of water-saving superheroes. It's like having a front-row seat to a grand performance, where the "/>
          <p:cNvSpPr txBox="1"/>
          <p:nvPr>
            <p:ph type="body" sz="quarter" idx="1"/>
          </p:nvPr>
        </p:nvSpPr>
        <p:spPr>
          <a:xfrm>
            <a:off x="1237564" y="10053617"/>
            <a:ext cx="20336732" cy="2450899"/>
          </a:xfrm>
          <a:prstGeom prst="rect">
            <a:avLst/>
          </a:prstGeom>
        </p:spPr>
        <p:txBody>
          <a:bodyPr/>
          <a:lstStyle>
            <a:lvl1pPr marL="512063" indent="-512063" defTabSz="2048204">
              <a:spcBef>
                <a:spcPts val="3700"/>
              </a:spcBef>
              <a:defRPr sz="4032"/>
            </a:lvl1pPr>
          </a:lstStyle>
          <a:p>
            <a:pPr/>
            <a:r>
              <a:t> The ultimate control room of water conservation – the Dashboard! Here, administrators wield the power to recognize and celebrate the remarkable achievements of water-saving superheroes. It's like having a front-row seat to a grand performance, where the stars are those who make the biggest splash in saving water.</a:t>
            </a:r>
          </a:p>
        </p:txBody>
      </p:sp>
      <p:pic>
        <p:nvPicPr>
          <p:cNvPr id="185" name="Screenshot 2023-08-16 at 06.56.05.png" descr="Screenshot 2023-08-16 at 06.56.05.png"/>
          <p:cNvPicPr>
            <a:picLocks noChangeAspect="1"/>
          </p:cNvPicPr>
          <p:nvPr/>
        </p:nvPicPr>
        <p:blipFill>
          <a:blip r:embed="rId2">
            <a:extLst/>
          </a:blip>
          <a:stretch>
            <a:fillRect/>
          </a:stretch>
        </p:blipFill>
        <p:spPr>
          <a:xfrm>
            <a:off x="1150396" y="3374027"/>
            <a:ext cx="21031201" cy="61468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3_DynamicLight">
  <a:themeElements>
    <a:clrScheme name="33_DynamicLight">
      <a:dk1>
        <a:srgbClr val="5E5E5E"/>
      </a:dk1>
      <a:lt1>
        <a:srgbClr val="005E00"/>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