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2" r:id="rId3"/>
    <p:sldId id="268" r:id="rId4"/>
    <p:sldId id="271" r:id="rId5"/>
    <p:sldId id="257" r:id="rId6"/>
    <p:sldId id="258" r:id="rId7"/>
    <p:sldId id="264" r:id="rId8"/>
    <p:sldId id="259" r:id="rId9"/>
    <p:sldId id="260" r:id="rId10"/>
    <p:sldId id="261" r:id="rId11"/>
    <p:sldId id="262" r:id="rId12"/>
    <p:sldId id="263" r:id="rId13"/>
    <p:sldId id="265" r:id="rId14"/>
    <p:sldId id="275" r:id="rId15"/>
    <p:sldId id="273" r:id="rId16"/>
    <p:sldId id="274" r:id="rId17"/>
    <p:sldId id="277" r:id="rId18"/>
    <p:sldId id="269" r:id="rId19"/>
    <p:sldId id="270" r:id="rId20"/>
    <p:sldId id="26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A172CB-6699-448C-ACBF-57037ABAF60A}"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310123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A172CB-6699-448C-ACBF-57037ABAF60A}"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60968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6A172CB-6699-448C-ACBF-57037ABAF60A}"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2708675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6A172CB-6699-448C-ACBF-57037ABAF60A}"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7E78-C3A7-490A-A2BA-2B51EB2B624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61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A172CB-6699-448C-ACBF-57037ABAF60A}"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3291152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A172CB-6699-448C-ACBF-57037ABAF60A}" type="datetimeFigureOut">
              <a:rPr lang="en-US" smtClean="0"/>
              <a:t>8/17/2017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652120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A172CB-6699-448C-ACBF-57037ABAF60A}" type="datetimeFigureOut">
              <a:rPr lang="en-US" smtClean="0"/>
              <a:t>8/17/2017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377044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172CB-6699-448C-ACBF-57037ABAF60A}"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108025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172CB-6699-448C-ACBF-57037ABAF60A}"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326562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A172CB-6699-448C-ACBF-57037ABAF60A}"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29927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A172CB-6699-448C-ACBF-57037ABAF60A}"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248199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A172CB-6699-448C-ACBF-57037ABAF60A}"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3833132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A172CB-6699-448C-ACBF-57037ABAF60A}" type="datetimeFigureOut">
              <a:rPr lang="en-US" smtClean="0"/>
              <a:t>8/17/2017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180593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A172CB-6699-448C-ACBF-57037ABAF60A}" type="datetimeFigureOut">
              <a:rPr lang="en-US" smtClean="0"/>
              <a:t>8/17/2017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59688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A172CB-6699-448C-ACBF-57037ABAF60A}" type="datetimeFigureOut">
              <a:rPr lang="en-US" smtClean="0"/>
              <a:t>8/17/2017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50825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6A172CB-6699-448C-ACBF-57037ABAF60A}" type="datetimeFigureOut">
              <a:rPr lang="en-US" smtClean="0"/>
              <a:t>8/17/2017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227871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A172CB-6699-448C-ACBF-57037ABAF60A}"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727E78-C3A7-490A-A2BA-2B51EB2B6244}" type="slidenum">
              <a:rPr lang="en-US" smtClean="0"/>
              <a:t>‹#›</a:t>
            </a:fld>
            <a:endParaRPr lang="en-US"/>
          </a:p>
        </p:txBody>
      </p:sp>
    </p:spTree>
    <p:extLst>
      <p:ext uri="{BB962C8B-B14F-4D97-AF65-F5344CB8AC3E}">
        <p14:creationId xmlns:p14="http://schemas.microsoft.com/office/powerpoint/2010/main" val="97562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A172CB-6699-448C-ACBF-57037ABAF60A}" type="datetimeFigureOut">
              <a:rPr lang="en-US" smtClean="0"/>
              <a:t>8/17/2017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6727E78-C3A7-490A-A2BA-2B51EB2B6244}" type="slidenum">
              <a:rPr lang="en-US" smtClean="0"/>
              <a:t>‹#›</a:t>
            </a:fld>
            <a:endParaRPr lang="en-US"/>
          </a:p>
        </p:txBody>
      </p:sp>
    </p:spTree>
    <p:extLst>
      <p:ext uri="{BB962C8B-B14F-4D97-AF65-F5344CB8AC3E}">
        <p14:creationId xmlns:p14="http://schemas.microsoft.com/office/powerpoint/2010/main" val="156194355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Statistical_parameter" TargetMode="External"/><Relationship Id="rId7" Type="http://schemas.openxmlformats.org/officeDocument/2006/relationships/hyperlink" Target="https://en.wikipedia.org/wiki/Probability"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6" Type="http://schemas.openxmlformats.org/officeDocument/2006/relationships/hyperlink" Target="https://en.wikipedia.org/wiki/Statistic" TargetMode="External"/><Relationship Id="rId5" Type="http://schemas.openxmlformats.org/officeDocument/2006/relationships/hyperlink" Target="https://en.wikipedia.org/wiki/Statistical_inference" TargetMode="External"/><Relationship Id="rId4" Type="http://schemas.openxmlformats.org/officeDocument/2006/relationships/hyperlink" Target="https://en.wikipedia.org/wiki/Statistical_mode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8.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8.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1.jpg"/></Relationships>
</file>

<file path=ppt/slides/_rels/slide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Music_Genome_Proj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F778-79D9-44A7-9DCC-96BFAA5B511D}"/>
              </a:ext>
            </a:extLst>
          </p:cNvPr>
          <p:cNvSpPr>
            <a:spLocks noGrp="1"/>
          </p:cNvSpPr>
          <p:nvPr>
            <p:ph type="ctrTitle"/>
          </p:nvPr>
        </p:nvSpPr>
        <p:spPr>
          <a:xfrm>
            <a:off x="1154954" y="1447800"/>
            <a:ext cx="8404682" cy="2279073"/>
          </a:xfrm>
        </p:spPr>
        <p:txBody>
          <a:bodyPr/>
          <a:lstStyle/>
          <a:p>
            <a:r>
              <a:rPr lang="en-US" sz="5400" dirty="0"/>
              <a:t>Music Recommendation System</a:t>
            </a:r>
          </a:p>
        </p:txBody>
      </p:sp>
      <p:sp>
        <p:nvSpPr>
          <p:cNvPr id="3" name="Subtitle 2">
            <a:extLst>
              <a:ext uri="{FF2B5EF4-FFF2-40B4-BE49-F238E27FC236}">
                <a16:creationId xmlns:a16="http://schemas.microsoft.com/office/drawing/2014/main" id="{1F1875E4-06D1-4DD7-B5AA-AC37F34F2697}"/>
              </a:ext>
            </a:extLst>
          </p:cNvPr>
          <p:cNvSpPr>
            <a:spLocks noGrp="1"/>
          </p:cNvSpPr>
          <p:nvPr>
            <p:ph type="subTitle" idx="1"/>
          </p:nvPr>
        </p:nvSpPr>
        <p:spPr>
          <a:xfrm>
            <a:off x="1154954" y="4211783"/>
            <a:ext cx="9429919" cy="2008908"/>
          </a:xfrm>
        </p:spPr>
        <p:txBody>
          <a:bodyPr>
            <a:normAutofit/>
          </a:bodyPr>
          <a:lstStyle/>
          <a:p>
            <a:r>
              <a:rPr lang="en-US" b="1" dirty="0"/>
              <a:t>Team Members: </a:t>
            </a:r>
          </a:p>
          <a:p>
            <a:r>
              <a:rPr lang="en-US" b="1" dirty="0" err="1"/>
              <a:t>Bilguun</a:t>
            </a:r>
            <a:r>
              <a:rPr lang="en-US" b="1" dirty="0"/>
              <a:t> </a:t>
            </a:r>
            <a:r>
              <a:rPr lang="en-US" b="1" dirty="0" err="1"/>
              <a:t>Azjargalbayar</a:t>
            </a:r>
            <a:r>
              <a:rPr lang="en-US" b="1" dirty="0"/>
              <a:t> (Billy)</a:t>
            </a:r>
          </a:p>
          <a:p>
            <a:r>
              <a:rPr lang="en-US" b="1" dirty="0" err="1"/>
              <a:t>Dulamkhand</a:t>
            </a:r>
            <a:r>
              <a:rPr lang="en-US" b="1" dirty="0"/>
              <a:t> </a:t>
            </a:r>
            <a:r>
              <a:rPr lang="en-US" b="1" dirty="0" err="1"/>
              <a:t>Batjargal</a:t>
            </a:r>
            <a:r>
              <a:rPr lang="en-US" b="1" dirty="0"/>
              <a:t> (</a:t>
            </a:r>
            <a:r>
              <a:rPr lang="en-US" b="1" dirty="0" err="1"/>
              <a:t>Khandaa</a:t>
            </a:r>
            <a:r>
              <a:rPr lang="en-US" b="1" dirty="0"/>
              <a:t>)</a:t>
            </a:r>
          </a:p>
          <a:p>
            <a:r>
              <a:rPr lang="en-US" b="1" dirty="0"/>
              <a:t>Erdenezaya Erdenepil (Zaya)</a:t>
            </a:r>
          </a:p>
        </p:txBody>
      </p:sp>
    </p:spTree>
    <p:extLst>
      <p:ext uri="{BB962C8B-B14F-4D97-AF65-F5344CB8AC3E}">
        <p14:creationId xmlns:p14="http://schemas.microsoft.com/office/powerpoint/2010/main" val="4196492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CAFF1-93B8-44F8-AF80-CD9C0FC75D46}"/>
              </a:ext>
            </a:extLst>
          </p:cNvPr>
          <p:cNvSpPr>
            <a:spLocks noGrp="1"/>
          </p:cNvSpPr>
          <p:nvPr>
            <p:ph idx="1"/>
          </p:nvPr>
        </p:nvSpPr>
        <p:spPr>
          <a:xfrm>
            <a:off x="1039092" y="623456"/>
            <a:ext cx="9010762" cy="5624944"/>
          </a:xfrm>
        </p:spPr>
        <p:txBody>
          <a:bodyPr>
            <a:normAutofit/>
          </a:bodyPr>
          <a:lstStyle/>
          <a:p>
            <a:r>
              <a:rPr lang="en-US" dirty="0"/>
              <a:t>Advantage:</a:t>
            </a:r>
          </a:p>
          <a:p>
            <a:r>
              <a:rPr lang="en-US" dirty="0"/>
              <a:t>- No knowledge about item features needed</a:t>
            </a:r>
          </a:p>
          <a:p>
            <a:endParaRPr lang="en-US" dirty="0"/>
          </a:p>
          <a:p>
            <a:r>
              <a:rPr lang="en-US" dirty="0"/>
              <a:t>Problems: </a:t>
            </a:r>
          </a:p>
          <a:p>
            <a:pPr lvl="1" algn="just"/>
            <a:r>
              <a:rPr lang="en-US" dirty="0"/>
              <a:t>- New User cold start problem</a:t>
            </a:r>
          </a:p>
          <a:p>
            <a:pPr lvl="1" algn="just"/>
            <a:endParaRPr lang="en-US" dirty="0"/>
          </a:p>
          <a:p>
            <a:pPr lvl="1" algn="just"/>
            <a:r>
              <a:rPr lang="en-US" dirty="0"/>
              <a:t>- New Item cold start problem: </a:t>
            </a:r>
          </a:p>
          <a:p>
            <a:pPr lvl="1" algn="just"/>
            <a:endParaRPr lang="en-US" dirty="0"/>
          </a:p>
          <a:p>
            <a:pPr lvl="1" algn="just"/>
            <a:r>
              <a:rPr lang="en-US" dirty="0"/>
              <a:t>- New item cold start problem: items with few rating cannot easily be recommended</a:t>
            </a:r>
          </a:p>
          <a:p>
            <a:pPr lvl="1" algn="just"/>
            <a:endParaRPr lang="en-US" dirty="0"/>
          </a:p>
          <a:p>
            <a:pPr lvl="1" algn="just"/>
            <a:r>
              <a:rPr lang="en-US" dirty="0"/>
              <a:t>-  Sparsity problem: if there are many items to be recommended, user/rating matrix is sparse and it  hard to find the users who have rated the same item.</a:t>
            </a:r>
          </a:p>
        </p:txBody>
      </p:sp>
    </p:spTree>
    <p:extLst>
      <p:ext uri="{BB962C8B-B14F-4D97-AF65-F5344CB8AC3E}">
        <p14:creationId xmlns:p14="http://schemas.microsoft.com/office/powerpoint/2010/main" val="368401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CA56B7-9360-4C62-A108-73783230C762}"/>
              </a:ext>
            </a:extLst>
          </p:cNvPr>
          <p:cNvPicPr>
            <a:picLocks noChangeAspect="1"/>
          </p:cNvPicPr>
          <p:nvPr/>
        </p:nvPicPr>
        <p:blipFill rotWithShape="1">
          <a:blip r:embed="rId2">
            <a:extLst>
              <a:ext uri="{28A0092B-C50C-407E-A947-70E740481C1C}">
                <a14:useLocalDpi xmlns:a14="http://schemas.microsoft.com/office/drawing/2010/main" val="0"/>
              </a:ext>
            </a:extLst>
          </a:blip>
          <a:srcRect l="2453" r="-3" b="-3"/>
          <a:stretch/>
        </p:blipFill>
        <p:spPr>
          <a:xfrm>
            <a:off x="8129871" y="2052213"/>
            <a:ext cx="3413671" cy="4196185"/>
          </a:xfrm>
          <a:prstGeom prst="rect">
            <a:avLst/>
          </a:prstGeom>
          <a:effectLst>
            <a:outerShdw blurRad="50800" dist="38100" dir="5400000" algn="t" rotWithShape="0">
              <a:prstClr val="black">
                <a:alpha val="43000"/>
              </a:prstClr>
            </a:outerShdw>
          </a:effectLst>
        </p:spPr>
      </p:pic>
      <p:sp>
        <p:nvSpPr>
          <p:cNvPr id="2" name="Title 1">
            <a:extLst>
              <a:ext uri="{FF2B5EF4-FFF2-40B4-BE49-F238E27FC236}">
                <a16:creationId xmlns:a16="http://schemas.microsoft.com/office/drawing/2014/main" id="{CDAD39FA-ADD6-4AA6-ADCC-EDBA311F1C50}"/>
              </a:ext>
            </a:extLst>
          </p:cNvPr>
          <p:cNvSpPr>
            <a:spLocks noGrp="1"/>
          </p:cNvSpPr>
          <p:nvPr>
            <p:ph type="title"/>
          </p:nvPr>
        </p:nvSpPr>
        <p:spPr>
          <a:xfrm>
            <a:off x="648930" y="629266"/>
            <a:ext cx="9252154" cy="1223983"/>
          </a:xfrm>
        </p:spPr>
        <p:txBody>
          <a:bodyPr>
            <a:normAutofit/>
          </a:bodyPr>
          <a:lstStyle/>
          <a:p>
            <a:r>
              <a:rPr lang="en-US" dirty="0"/>
              <a:t>Item Based Collaborative Filtering</a:t>
            </a:r>
          </a:p>
        </p:txBody>
      </p:sp>
      <p:sp>
        <p:nvSpPr>
          <p:cNvPr id="3" name="Content Placeholder 2">
            <a:extLst>
              <a:ext uri="{FF2B5EF4-FFF2-40B4-BE49-F238E27FC236}">
                <a16:creationId xmlns:a16="http://schemas.microsoft.com/office/drawing/2014/main" id="{60CC840F-9843-4D21-80BA-8BAA1B092846}"/>
              </a:ext>
            </a:extLst>
          </p:cNvPr>
          <p:cNvSpPr>
            <a:spLocks noGrp="1"/>
          </p:cNvSpPr>
          <p:nvPr>
            <p:ph idx="1"/>
          </p:nvPr>
        </p:nvSpPr>
        <p:spPr>
          <a:xfrm>
            <a:off x="964765" y="2952760"/>
            <a:ext cx="6369309" cy="1702368"/>
          </a:xfrm>
        </p:spPr>
        <p:txBody>
          <a:bodyPr>
            <a:normAutofit/>
          </a:bodyPr>
          <a:lstStyle/>
          <a:p>
            <a:r>
              <a:rPr lang="en-US" dirty="0"/>
              <a:t>User user-item ratings matrix</a:t>
            </a:r>
          </a:p>
          <a:p>
            <a:r>
              <a:rPr lang="en-US" dirty="0"/>
              <a:t>Make item-to-item correlations</a:t>
            </a:r>
          </a:p>
          <a:p>
            <a:r>
              <a:rPr lang="en-US" dirty="0"/>
              <a:t>Find items that are highly correlated</a:t>
            </a:r>
          </a:p>
          <a:p>
            <a:r>
              <a:rPr lang="en-US" dirty="0"/>
              <a:t>Recommend items with highest correlation</a:t>
            </a:r>
          </a:p>
        </p:txBody>
      </p:sp>
    </p:spTree>
    <p:extLst>
      <p:ext uri="{BB962C8B-B14F-4D97-AF65-F5344CB8AC3E}">
        <p14:creationId xmlns:p14="http://schemas.microsoft.com/office/powerpoint/2010/main" val="183924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AE02-5D5D-48D3-B04D-0AEAF4BA2DB4}"/>
              </a:ext>
            </a:extLst>
          </p:cNvPr>
          <p:cNvSpPr>
            <a:spLocks noGrp="1"/>
          </p:cNvSpPr>
          <p:nvPr>
            <p:ph type="title"/>
          </p:nvPr>
        </p:nvSpPr>
        <p:spPr/>
        <p:txBody>
          <a:bodyPr/>
          <a:lstStyle/>
          <a:p>
            <a:r>
              <a:rPr lang="en-US" dirty="0"/>
              <a:t>Content Based Systems</a:t>
            </a:r>
          </a:p>
        </p:txBody>
      </p:sp>
      <p:sp>
        <p:nvSpPr>
          <p:cNvPr id="3" name="Content Placeholder 2">
            <a:extLst>
              <a:ext uri="{FF2B5EF4-FFF2-40B4-BE49-F238E27FC236}">
                <a16:creationId xmlns:a16="http://schemas.microsoft.com/office/drawing/2014/main" id="{9EBBF7BF-CD37-446C-895E-F4F12EB96E0D}"/>
              </a:ext>
            </a:extLst>
          </p:cNvPr>
          <p:cNvSpPr>
            <a:spLocks noGrp="1"/>
          </p:cNvSpPr>
          <p:nvPr>
            <p:ph idx="1"/>
          </p:nvPr>
        </p:nvSpPr>
        <p:spPr/>
        <p:txBody>
          <a:bodyPr>
            <a:normAutofit fontScale="92500" lnSpcReduction="10000"/>
          </a:bodyPr>
          <a:lstStyle/>
          <a:p>
            <a:r>
              <a:rPr lang="en-US" dirty="0"/>
              <a:t>Content Based Systems recommend items similar to those a user has liked (browsed / purchased) in the past.</a:t>
            </a:r>
          </a:p>
          <a:p>
            <a:r>
              <a:rPr lang="en-US" dirty="0"/>
              <a:t>OR</a:t>
            </a:r>
          </a:p>
          <a:p>
            <a:r>
              <a:rPr lang="en-US" dirty="0"/>
              <a:t>Recommendation are based on the content of items rather on other user’s opinion.</a:t>
            </a:r>
          </a:p>
          <a:p>
            <a:r>
              <a:rPr lang="en-US" dirty="0"/>
              <a:t>User Profiles: Create user profiles to describe the types of items that user prefers. E.g. User1 likes sci-fi, action and comedy.</a:t>
            </a:r>
          </a:p>
          <a:p>
            <a:endParaRPr lang="en-US" dirty="0"/>
          </a:p>
          <a:p>
            <a:r>
              <a:rPr lang="en-US" dirty="0"/>
              <a:t>Recommendation on the basis of keywords are also classified under content based. e.g. Letizia</a:t>
            </a:r>
          </a:p>
          <a:p>
            <a:r>
              <a:rPr lang="en-US" dirty="0" err="1"/>
              <a:t>E.g</a:t>
            </a:r>
            <a:r>
              <a:rPr lang="en-US" dirty="0"/>
              <a:t> IBDM, Last.fm(</a:t>
            </a:r>
            <a:r>
              <a:rPr lang="en-US" dirty="0" err="1"/>
              <a:t>scrobbler</a:t>
            </a:r>
            <a:r>
              <a:rPr lang="en-US" dirty="0"/>
              <a:t>)</a:t>
            </a:r>
          </a:p>
          <a:p>
            <a:pPr marL="0" indent="0">
              <a:buNone/>
            </a:pPr>
            <a:r>
              <a:rPr lang="en-US" dirty="0"/>
              <a:t> </a:t>
            </a:r>
          </a:p>
        </p:txBody>
      </p:sp>
    </p:spTree>
    <p:extLst>
      <p:ext uri="{BB962C8B-B14F-4D97-AF65-F5344CB8AC3E}">
        <p14:creationId xmlns:p14="http://schemas.microsoft.com/office/powerpoint/2010/main" val="341226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6B8202-AD6E-497B-979D-579C5BC477C5}"/>
              </a:ext>
            </a:extLst>
          </p:cNvPr>
          <p:cNvSpPr>
            <a:spLocks noGrp="1"/>
          </p:cNvSpPr>
          <p:nvPr>
            <p:ph type="title"/>
          </p:nvPr>
        </p:nvSpPr>
        <p:spPr/>
        <p:txBody>
          <a:bodyPr/>
          <a:lstStyle/>
          <a:p>
            <a:r>
              <a:rPr lang="en-US" dirty="0"/>
              <a:t>Content Based Systems Cont’d</a:t>
            </a:r>
          </a:p>
        </p:txBody>
      </p:sp>
      <p:sp>
        <p:nvSpPr>
          <p:cNvPr id="5" name="Content Placeholder 4">
            <a:extLst>
              <a:ext uri="{FF2B5EF4-FFF2-40B4-BE49-F238E27FC236}">
                <a16:creationId xmlns:a16="http://schemas.microsoft.com/office/drawing/2014/main" id="{0DED987A-A70E-42E3-8001-8F5A12686C6F}"/>
              </a:ext>
            </a:extLst>
          </p:cNvPr>
          <p:cNvSpPr>
            <a:spLocks noGrp="1"/>
          </p:cNvSpPr>
          <p:nvPr>
            <p:ph idx="1"/>
          </p:nvPr>
        </p:nvSpPr>
        <p:spPr/>
        <p:txBody>
          <a:bodyPr/>
          <a:lstStyle/>
          <a:p>
            <a:r>
              <a:rPr lang="en-US" dirty="0"/>
              <a:t>Advantages:</a:t>
            </a:r>
          </a:p>
          <a:p>
            <a:r>
              <a:rPr lang="en-US" dirty="0"/>
              <a:t>- No need for data on other users. No cold start and sparsity.</a:t>
            </a:r>
          </a:p>
          <a:p>
            <a:r>
              <a:rPr lang="en-US" dirty="0"/>
              <a:t>- Able to recommend users with unique taste.</a:t>
            </a:r>
          </a:p>
          <a:p>
            <a:r>
              <a:rPr lang="en-US" dirty="0"/>
              <a:t>- Able to recommend new and unpopular items.</a:t>
            </a:r>
          </a:p>
          <a:p>
            <a:r>
              <a:rPr lang="en-US" dirty="0"/>
              <a:t>- Can provide explanation for recommendation.</a:t>
            </a:r>
          </a:p>
          <a:p>
            <a:endParaRPr lang="en-US" dirty="0"/>
          </a:p>
          <a:p>
            <a:r>
              <a:rPr lang="en-US" dirty="0"/>
              <a:t>Limitations: </a:t>
            </a:r>
          </a:p>
          <a:p>
            <a:r>
              <a:rPr lang="en-US" dirty="0"/>
              <a:t>- Data should be in structured format.</a:t>
            </a:r>
          </a:p>
          <a:p>
            <a:r>
              <a:rPr lang="en-US" dirty="0"/>
              <a:t>- Unable to use quality judgements from other users.</a:t>
            </a:r>
          </a:p>
        </p:txBody>
      </p:sp>
    </p:spTree>
    <p:extLst>
      <p:ext uri="{BB962C8B-B14F-4D97-AF65-F5344CB8AC3E}">
        <p14:creationId xmlns:p14="http://schemas.microsoft.com/office/powerpoint/2010/main" val="72267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7604-F9F9-4CCF-8A71-195B11A2CA2B}"/>
              </a:ext>
            </a:extLst>
          </p:cNvPr>
          <p:cNvSpPr>
            <a:spLocks noGrp="1"/>
          </p:cNvSpPr>
          <p:nvPr>
            <p:ph type="title"/>
          </p:nvPr>
        </p:nvSpPr>
        <p:spPr/>
        <p:txBody>
          <a:bodyPr/>
          <a:lstStyle/>
          <a:p>
            <a:r>
              <a:rPr lang="en-US" dirty="0"/>
              <a:t>Technologies</a:t>
            </a:r>
          </a:p>
        </p:txBody>
      </p:sp>
      <p:pic>
        <p:nvPicPr>
          <p:cNvPr id="5" name="Content Placeholder 4">
            <a:extLst>
              <a:ext uri="{FF2B5EF4-FFF2-40B4-BE49-F238E27FC236}">
                <a16:creationId xmlns:a16="http://schemas.microsoft.com/office/drawing/2014/main" id="{271EDEA1-4F41-4C35-97E4-F565DB7EE7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2100" y="1654820"/>
            <a:ext cx="2619375" cy="1743075"/>
          </a:xfrm>
        </p:spPr>
      </p:pic>
      <p:pic>
        <p:nvPicPr>
          <p:cNvPr id="9" name="Picture 8" descr="A close up of a sign&#10;&#10;Description generated with high confidence">
            <a:extLst>
              <a:ext uri="{FF2B5EF4-FFF2-40B4-BE49-F238E27FC236}">
                <a16:creationId xmlns:a16="http://schemas.microsoft.com/office/drawing/2014/main" id="{A23249C7-050B-464B-A645-DBC2DA483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73" y="1788008"/>
            <a:ext cx="4136962" cy="972186"/>
          </a:xfrm>
          <a:prstGeom prst="rect">
            <a:avLst/>
          </a:prstGeom>
        </p:spPr>
      </p:pic>
      <p:pic>
        <p:nvPicPr>
          <p:cNvPr id="11" name="Picture 10" descr="A close up of a map&#10;&#10;Description generated with high confidence">
            <a:extLst>
              <a:ext uri="{FF2B5EF4-FFF2-40B4-BE49-F238E27FC236}">
                <a16:creationId xmlns:a16="http://schemas.microsoft.com/office/drawing/2014/main" id="{82FBEE3D-B2E8-4D27-9D30-C00FA4AB2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629" y="4023897"/>
            <a:ext cx="3429000" cy="2286000"/>
          </a:xfrm>
          <a:prstGeom prst="rect">
            <a:avLst/>
          </a:prstGeom>
        </p:spPr>
      </p:pic>
      <p:pic>
        <p:nvPicPr>
          <p:cNvPr id="13" name="Picture 12">
            <a:extLst>
              <a:ext uri="{FF2B5EF4-FFF2-40B4-BE49-F238E27FC236}">
                <a16:creationId xmlns:a16="http://schemas.microsoft.com/office/drawing/2014/main" id="{0DBF3854-CFA1-4135-BE5D-F9D38DAC37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0834" y="2432483"/>
            <a:ext cx="4343236" cy="3182829"/>
          </a:xfrm>
          <a:prstGeom prst="rect">
            <a:avLst/>
          </a:prstGeom>
        </p:spPr>
      </p:pic>
      <p:pic>
        <p:nvPicPr>
          <p:cNvPr id="4" name="Picture 3" descr="A close up of a logo&#10;&#10;Description generated with very high confidence">
            <a:extLst>
              <a:ext uri="{FF2B5EF4-FFF2-40B4-BE49-F238E27FC236}">
                <a16:creationId xmlns:a16="http://schemas.microsoft.com/office/drawing/2014/main" id="{874053D3-DAF1-47C9-AA6C-8A4BEFC67B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9287" y="4023897"/>
            <a:ext cx="1905000" cy="2219325"/>
          </a:xfrm>
          <a:prstGeom prst="rect">
            <a:avLst/>
          </a:prstGeom>
        </p:spPr>
      </p:pic>
    </p:spTree>
    <p:extLst>
      <p:ext uri="{BB962C8B-B14F-4D97-AF65-F5344CB8AC3E}">
        <p14:creationId xmlns:p14="http://schemas.microsoft.com/office/powerpoint/2010/main" val="1986803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1147DF-F613-4062-8D4E-9118507A3A5F}"/>
              </a:ext>
            </a:extLst>
          </p:cNvPr>
          <p:cNvPicPr>
            <a:picLocks noChangeAspect="1"/>
          </p:cNvPicPr>
          <p:nvPr/>
        </p:nvPicPr>
        <p:blipFill rotWithShape="1">
          <a:blip r:embed="rId2">
            <a:duotone>
              <a:prstClr val="black"/>
              <a:schemeClr val="accent5">
                <a:tint val="45000"/>
                <a:satMod val="400000"/>
              </a:schemeClr>
            </a:duotone>
            <a:alphaModFix amt="15000"/>
            <a:extLst>
              <a:ext uri="{28A0092B-C50C-407E-A947-70E740481C1C}">
                <a14:useLocalDpi xmlns:a14="http://schemas.microsoft.com/office/drawing/2010/main" val="0"/>
              </a:ext>
            </a:extLst>
          </a:blip>
          <a:srcRect r="2160"/>
          <a:stretch/>
        </p:blipFill>
        <p:spPr>
          <a:xfrm>
            <a:off x="20" y="10"/>
            <a:ext cx="12191980" cy="6857990"/>
          </a:xfrm>
          <a:prstGeom prst="rect">
            <a:avLst/>
          </a:prstGeom>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1A0DBE-8845-4891-B629-407EA47B0736}"/>
              </a:ext>
            </a:extLst>
          </p:cNvPr>
          <p:cNvSpPr>
            <a:spLocks noGrp="1"/>
          </p:cNvSpPr>
          <p:nvPr>
            <p:ph type="title"/>
          </p:nvPr>
        </p:nvSpPr>
        <p:spPr>
          <a:xfrm>
            <a:off x="646111" y="452718"/>
            <a:ext cx="9404723" cy="1400530"/>
          </a:xfrm>
        </p:spPr>
        <p:txBody>
          <a:bodyPr>
            <a:normAutofit/>
          </a:bodyPr>
          <a:lstStyle/>
          <a:p>
            <a:r>
              <a:rPr lang="en-US" dirty="0"/>
              <a:t>Algorithms</a:t>
            </a:r>
          </a:p>
        </p:txBody>
      </p:sp>
      <p:sp>
        <p:nvSpPr>
          <p:cNvPr id="3" name="Content Placeholder 2">
            <a:extLst>
              <a:ext uri="{FF2B5EF4-FFF2-40B4-BE49-F238E27FC236}">
                <a16:creationId xmlns:a16="http://schemas.microsoft.com/office/drawing/2014/main" id="{C9FB6F11-5BCA-4433-966E-4C41987EEFD3}"/>
              </a:ext>
            </a:extLst>
          </p:cNvPr>
          <p:cNvSpPr>
            <a:spLocks noGrp="1"/>
          </p:cNvSpPr>
          <p:nvPr>
            <p:ph idx="1"/>
          </p:nvPr>
        </p:nvSpPr>
        <p:spPr>
          <a:xfrm>
            <a:off x="1104293" y="1575840"/>
            <a:ext cx="8946541" cy="4195481"/>
          </a:xfrm>
        </p:spPr>
        <p:txBody>
          <a:bodyPr vert="horz" lIns="91440" tIns="45720" rIns="91440" bIns="45720" rtlCol="0" anchor="ctr">
            <a:normAutofit/>
          </a:bodyPr>
          <a:lstStyle/>
          <a:p>
            <a:r>
              <a:rPr lang="en-US" dirty="0"/>
              <a:t>DEVIATION</a:t>
            </a:r>
          </a:p>
          <a:p>
            <a:r>
              <a:rPr lang="en-US" dirty="0"/>
              <a:t>Standard deviation (SD, also represented by the Greek letter sigma σ or the Latin letter s) is a measure that is used to quantify the amount of variation or dispersion of a set of data values.</a:t>
            </a:r>
          </a:p>
          <a:p>
            <a:r>
              <a:rPr lang="en-US" dirty="0"/>
              <a:t> A low standard deviation indicates that the data points tend to be close to the mean (also called the expected value) of the set, while a high standard deviation indicates that the data points are spread out over a wider range of values.</a:t>
            </a:r>
          </a:p>
        </p:txBody>
      </p:sp>
    </p:spTree>
    <p:extLst>
      <p:ext uri="{BB962C8B-B14F-4D97-AF65-F5344CB8AC3E}">
        <p14:creationId xmlns:p14="http://schemas.microsoft.com/office/powerpoint/2010/main" val="231375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553-EAD5-4F78-A2D9-D9B55519F3C9}"/>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20B65DE5-C1FD-45F6-987D-6E89E3F66760}"/>
              </a:ext>
            </a:extLst>
          </p:cNvPr>
          <p:cNvSpPr>
            <a:spLocks noGrp="1"/>
          </p:cNvSpPr>
          <p:nvPr>
            <p:ph idx="1"/>
          </p:nvPr>
        </p:nvSpPr>
        <p:spPr/>
        <p:txBody>
          <a:bodyPr/>
          <a:lstStyle/>
          <a:p>
            <a:r>
              <a:rPr lang="en-US" dirty="0"/>
              <a:t> We’re using </a:t>
            </a:r>
            <a:r>
              <a:rPr lang="en-US" b="1" dirty="0"/>
              <a:t>Collaborative Filtering</a:t>
            </a:r>
          </a:p>
          <a:p>
            <a:r>
              <a:rPr lang="en-US" dirty="0"/>
              <a:t>AND</a:t>
            </a:r>
          </a:p>
          <a:p>
            <a:r>
              <a:rPr lang="en-US" b="1" dirty="0"/>
              <a:t> Log Likelihood Similarity</a:t>
            </a:r>
          </a:p>
        </p:txBody>
      </p:sp>
      <p:pic>
        <p:nvPicPr>
          <p:cNvPr id="6" name="Picture 5" descr="A screenshot of a cell phone&#10;&#10;Description generated with high confidence">
            <a:extLst>
              <a:ext uri="{FF2B5EF4-FFF2-40B4-BE49-F238E27FC236}">
                <a16:creationId xmlns:a16="http://schemas.microsoft.com/office/drawing/2014/main" id="{CC6B9E9C-73BA-4223-B5BD-62AC995B8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3578526"/>
            <a:ext cx="9208241" cy="2006348"/>
          </a:xfrm>
          <a:prstGeom prst="rect">
            <a:avLst/>
          </a:prstGeom>
        </p:spPr>
      </p:pic>
    </p:spTree>
    <p:extLst>
      <p:ext uri="{BB962C8B-B14F-4D97-AF65-F5344CB8AC3E}">
        <p14:creationId xmlns:p14="http://schemas.microsoft.com/office/powerpoint/2010/main" val="266713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8FBA42-664A-4C14-BE69-1A3A64428249}"/>
              </a:ext>
            </a:extLst>
          </p:cNvPr>
          <p:cNvSpPr>
            <a:spLocks noGrp="1"/>
          </p:cNvSpPr>
          <p:nvPr>
            <p:ph type="title"/>
          </p:nvPr>
        </p:nvSpPr>
        <p:spPr>
          <a:xfrm>
            <a:off x="646111" y="609601"/>
            <a:ext cx="4628254" cy="1675975"/>
          </a:xfrm>
        </p:spPr>
        <p:txBody>
          <a:bodyPr>
            <a:normAutofit/>
          </a:bodyPr>
          <a:lstStyle/>
          <a:p>
            <a:r>
              <a:rPr lang="en-US" b="1" dirty="0"/>
              <a:t>Log Likelihood Similarity?</a:t>
            </a:r>
            <a:endParaRPr lang="en-US" dirty="0"/>
          </a:p>
        </p:txBody>
      </p:sp>
      <p:sp>
        <p:nvSpPr>
          <p:cNvPr id="11" name="Content Placeholder 10">
            <a:extLst>
              <a:ext uri="{FF2B5EF4-FFF2-40B4-BE49-F238E27FC236}">
                <a16:creationId xmlns:a16="http://schemas.microsoft.com/office/drawing/2014/main" id="{F203BE68-6796-4BCA-A683-1A844D973898}"/>
              </a:ext>
            </a:extLst>
          </p:cNvPr>
          <p:cNvSpPr>
            <a:spLocks noGrp="1"/>
          </p:cNvSpPr>
          <p:nvPr>
            <p:ph idx="1"/>
          </p:nvPr>
        </p:nvSpPr>
        <p:spPr>
          <a:xfrm>
            <a:off x="642176" y="2484545"/>
            <a:ext cx="11178763" cy="4168046"/>
          </a:xfrm>
        </p:spPr>
        <p:txBody>
          <a:bodyPr>
            <a:noAutofit/>
          </a:bodyPr>
          <a:lstStyle/>
          <a:p>
            <a:pPr>
              <a:lnSpc>
                <a:spcPct val="90000"/>
              </a:lnSpc>
            </a:pPr>
            <a:r>
              <a:rPr lang="en-US" dirty="0"/>
              <a:t>In </a:t>
            </a:r>
            <a:r>
              <a:rPr lang="en-US" dirty="0">
                <a:hlinkClick r:id="rId2" tooltip="Statistics"/>
              </a:rPr>
              <a:t>statistics</a:t>
            </a:r>
            <a:r>
              <a:rPr lang="en-US" dirty="0"/>
              <a:t>, a </a:t>
            </a:r>
            <a:r>
              <a:rPr lang="en-US" b="1" dirty="0"/>
              <a:t>likelihood function</a:t>
            </a:r>
            <a:r>
              <a:rPr lang="en-US" dirty="0"/>
              <a:t> (often simply the </a:t>
            </a:r>
            <a:r>
              <a:rPr lang="en-US" b="1" dirty="0"/>
              <a:t>likelihood</a:t>
            </a:r>
            <a:r>
              <a:rPr lang="en-US" dirty="0"/>
              <a:t>) is a function of the </a:t>
            </a:r>
            <a:r>
              <a:rPr lang="en-US" dirty="0">
                <a:hlinkClick r:id="rId3" tooltip="Statistical parameter"/>
              </a:rPr>
              <a:t>parameters</a:t>
            </a:r>
            <a:r>
              <a:rPr lang="en-US" dirty="0"/>
              <a:t> of a </a:t>
            </a:r>
            <a:r>
              <a:rPr lang="en-US" dirty="0">
                <a:hlinkClick r:id="rId4" tooltip="Statistical model"/>
              </a:rPr>
              <a:t>statistical model</a:t>
            </a:r>
            <a:r>
              <a:rPr lang="en-US" dirty="0"/>
              <a:t> given data. Likelihood functions play a key role in </a:t>
            </a:r>
            <a:r>
              <a:rPr lang="en-US" dirty="0">
                <a:hlinkClick r:id="rId5" tooltip="Statistical inference"/>
              </a:rPr>
              <a:t>statistical inference</a:t>
            </a:r>
            <a:r>
              <a:rPr lang="en-US" dirty="0"/>
              <a:t>, especially methods of estimating a parameter from a set of </a:t>
            </a:r>
            <a:r>
              <a:rPr lang="en-US" dirty="0">
                <a:hlinkClick r:id="rId6" tooltip="Statistic"/>
              </a:rPr>
              <a:t>statistics</a:t>
            </a:r>
            <a:r>
              <a:rPr lang="en-US" dirty="0"/>
              <a:t>. In informal contexts, "likelihood" is often used as a synonym for "</a:t>
            </a:r>
            <a:r>
              <a:rPr lang="en-US" dirty="0">
                <a:hlinkClick r:id="rId7" tooltip="Probability"/>
              </a:rPr>
              <a:t>probability</a:t>
            </a:r>
            <a:r>
              <a:rPr lang="en-US" dirty="0"/>
              <a:t>.“</a:t>
            </a:r>
          </a:p>
          <a:p>
            <a:pPr>
              <a:lnSpc>
                <a:spcPct val="90000"/>
              </a:lnSpc>
            </a:pPr>
            <a:endParaRPr lang="en-US" dirty="0"/>
          </a:p>
          <a:p>
            <a:pPr>
              <a:lnSpc>
                <a:spcPct val="90000"/>
              </a:lnSpc>
            </a:pPr>
            <a:r>
              <a:rPr lang="en-US" dirty="0"/>
              <a:t> In statistics, a distinction is made depending on the roles of outcomes vs. parameters. </a:t>
            </a:r>
            <a:r>
              <a:rPr lang="en-US" i="1" dirty="0"/>
              <a:t>Probability</a:t>
            </a:r>
            <a:r>
              <a:rPr lang="en-US" dirty="0"/>
              <a:t> is used before data are available to describe possible future outcomes given a fixed value for the parameter (or parameter vector). </a:t>
            </a:r>
            <a:r>
              <a:rPr lang="en-US" i="1" dirty="0"/>
              <a:t>Likelihood</a:t>
            </a:r>
            <a:r>
              <a:rPr lang="en-US" dirty="0"/>
              <a:t> is used after data are available to describe a function of a parameter (or parameter vector) for a given </a:t>
            </a:r>
            <a:r>
              <a:rPr lang="en-US" i="1" dirty="0"/>
              <a:t>outcome.</a:t>
            </a:r>
            <a:endParaRPr lang="en-US" dirty="0"/>
          </a:p>
        </p:txBody>
      </p:sp>
    </p:spTree>
    <p:extLst>
      <p:ext uri="{BB962C8B-B14F-4D97-AF65-F5344CB8AC3E}">
        <p14:creationId xmlns:p14="http://schemas.microsoft.com/office/powerpoint/2010/main" val="1259478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ln>
            <a:noFill/>
          </a:ln>
          <a:effectLst/>
        </p:spPr>
      </p:sp>
      <p:pic>
        <p:nvPicPr>
          <p:cNvPr id="12" name="Picture 11"/>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screenshot of a cell phone&#10;&#10;Description generated with very high confidence">
            <a:extLst>
              <a:ext uri="{FF2B5EF4-FFF2-40B4-BE49-F238E27FC236}">
                <a16:creationId xmlns:a16="http://schemas.microsoft.com/office/drawing/2014/main" id="{136CECB8-1CFF-4FC9-A045-5A67A9A1CC5A}"/>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r="14320" b="-2"/>
          <a:stretch/>
        </p:blipFill>
        <p:spPr>
          <a:xfrm>
            <a:off x="4634682" y="10"/>
            <a:ext cx="7557319" cy="6857990"/>
          </a:xfrm>
          <a:prstGeom prst="rect">
            <a:avLst/>
          </a:prstGeom>
        </p:spPr>
      </p:pic>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959FD6-81B7-4378-AB15-07536181A2EF}"/>
              </a:ext>
            </a:extLst>
          </p:cNvPr>
          <p:cNvSpPr>
            <a:spLocks noGrp="1"/>
          </p:cNvSpPr>
          <p:nvPr>
            <p:ph type="title"/>
          </p:nvPr>
        </p:nvSpPr>
        <p:spPr>
          <a:xfrm>
            <a:off x="647701" y="1454964"/>
            <a:ext cx="3339281" cy="3308840"/>
          </a:xfrm>
        </p:spPr>
        <p:txBody>
          <a:bodyPr vert="horz" lIns="91440" tIns="45720" rIns="91440" bIns="45720" rtlCol="0" anchor="b">
            <a:normAutofit/>
          </a:bodyPr>
          <a:lstStyle/>
          <a:p>
            <a:r>
              <a:rPr lang="en-US" sz="6000"/>
              <a:t>Our app</a:t>
            </a:r>
          </a:p>
        </p:txBody>
      </p:sp>
    </p:spTree>
    <p:extLst>
      <p:ext uri="{BB962C8B-B14F-4D97-AF65-F5344CB8AC3E}">
        <p14:creationId xmlns:p14="http://schemas.microsoft.com/office/powerpoint/2010/main" val="1266560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3432-B317-4EDC-B334-ACC655E973AB}"/>
              </a:ext>
            </a:extLst>
          </p:cNvPr>
          <p:cNvSpPr>
            <a:spLocks noGrp="1"/>
          </p:cNvSpPr>
          <p:nvPr>
            <p:ph type="title"/>
          </p:nvPr>
        </p:nvSpPr>
        <p:spPr/>
        <p:txBody>
          <a:bodyPr/>
          <a:lstStyle/>
          <a:p>
            <a:pPr algn="ctr"/>
            <a:r>
              <a:rPr lang="en-US" dirty="0"/>
              <a:t>Our app</a:t>
            </a:r>
          </a:p>
        </p:txBody>
      </p:sp>
      <p:pic>
        <p:nvPicPr>
          <p:cNvPr id="5" name="Content Placeholder 4" descr="A screenshot of a cell phone&#10;&#10;Description generated with very high confidence">
            <a:extLst>
              <a:ext uri="{FF2B5EF4-FFF2-40B4-BE49-F238E27FC236}">
                <a16:creationId xmlns:a16="http://schemas.microsoft.com/office/drawing/2014/main" id="{6B4003D6-A941-4BD7-8E95-C91255FB6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032" y="2063021"/>
            <a:ext cx="7456880" cy="4581121"/>
          </a:xfrm>
        </p:spPr>
      </p:pic>
    </p:spTree>
    <p:extLst>
      <p:ext uri="{BB962C8B-B14F-4D97-AF65-F5344CB8AC3E}">
        <p14:creationId xmlns:p14="http://schemas.microsoft.com/office/powerpoint/2010/main" val="154677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posing for the camera&#10;&#10;Description generated with very high confidence">
            <a:extLst>
              <a:ext uri="{FF2B5EF4-FFF2-40B4-BE49-F238E27FC236}">
                <a16:creationId xmlns:a16="http://schemas.microsoft.com/office/drawing/2014/main" id="{89AA7D4D-E359-4523-A234-1E2E4B5E5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313" y="1966427"/>
            <a:ext cx="1359196" cy="3615827"/>
          </a:xfrm>
        </p:spPr>
      </p:pic>
      <p:sp>
        <p:nvSpPr>
          <p:cNvPr id="6" name="TextBox 5">
            <a:extLst>
              <a:ext uri="{FF2B5EF4-FFF2-40B4-BE49-F238E27FC236}">
                <a16:creationId xmlns:a16="http://schemas.microsoft.com/office/drawing/2014/main" id="{9714D67B-0440-4A12-B07D-FA2D0DC4150F}"/>
              </a:ext>
            </a:extLst>
          </p:cNvPr>
          <p:cNvSpPr txBox="1"/>
          <p:nvPr/>
        </p:nvSpPr>
        <p:spPr>
          <a:xfrm>
            <a:off x="735757" y="5708118"/>
            <a:ext cx="2146852" cy="646331"/>
          </a:xfrm>
          <a:prstGeom prst="rect">
            <a:avLst/>
          </a:prstGeom>
          <a:noFill/>
        </p:spPr>
        <p:txBody>
          <a:bodyPr wrap="square" rtlCol="0">
            <a:spAutoFit/>
          </a:bodyPr>
          <a:lstStyle/>
          <a:p>
            <a:r>
              <a:rPr lang="en-US" dirty="0"/>
              <a:t>BADGE: 3</a:t>
            </a:r>
          </a:p>
          <a:p>
            <a:r>
              <a:rPr lang="en-US" dirty="0"/>
              <a:t>CERTIFICATION: 9</a:t>
            </a:r>
          </a:p>
        </p:txBody>
      </p:sp>
      <p:pic>
        <p:nvPicPr>
          <p:cNvPr id="7" name="Picture 6" descr="A close up of a sign&#10;&#10;Description generated with high confidence">
            <a:extLst>
              <a:ext uri="{FF2B5EF4-FFF2-40B4-BE49-F238E27FC236}">
                <a16:creationId xmlns:a16="http://schemas.microsoft.com/office/drawing/2014/main" id="{0610439C-8BEB-4706-AA54-A3055D566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461" y="1651890"/>
            <a:ext cx="1795044" cy="1795044"/>
          </a:xfrm>
          <a:prstGeom prst="rect">
            <a:avLst/>
          </a:prstGeom>
        </p:spPr>
      </p:pic>
      <p:pic>
        <p:nvPicPr>
          <p:cNvPr id="8" name="Picture 7" descr="A close up of a sign&#10;&#10;Description generated with high confidence">
            <a:extLst>
              <a:ext uri="{FF2B5EF4-FFF2-40B4-BE49-F238E27FC236}">
                <a16:creationId xmlns:a16="http://schemas.microsoft.com/office/drawing/2014/main" id="{FD2BFA4C-764C-474A-AB7D-C66D818A4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707" y="1651890"/>
            <a:ext cx="1795044" cy="1795044"/>
          </a:xfrm>
          <a:prstGeom prst="rect">
            <a:avLst/>
          </a:prstGeom>
        </p:spPr>
      </p:pic>
      <p:pic>
        <p:nvPicPr>
          <p:cNvPr id="9" name="Picture 8" descr="A close up of a sign&#10;&#10;Description generated with high confidence">
            <a:extLst>
              <a:ext uri="{FF2B5EF4-FFF2-40B4-BE49-F238E27FC236}">
                <a16:creationId xmlns:a16="http://schemas.microsoft.com/office/drawing/2014/main" id="{07AD2F59-37E8-46C1-8E44-0610F124D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8084" y="1653590"/>
            <a:ext cx="1795044" cy="1795044"/>
          </a:xfrm>
          <a:prstGeom prst="rect">
            <a:avLst/>
          </a:prstGeom>
        </p:spPr>
      </p:pic>
      <p:sp>
        <p:nvSpPr>
          <p:cNvPr id="10" name="TextBox 9">
            <a:extLst>
              <a:ext uri="{FF2B5EF4-FFF2-40B4-BE49-F238E27FC236}">
                <a16:creationId xmlns:a16="http://schemas.microsoft.com/office/drawing/2014/main" id="{48D59112-0D7A-46A0-BC16-AD3964760F17}"/>
              </a:ext>
            </a:extLst>
          </p:cNvPr>
          <p:cNvSpPr txBox="1"/>
          <p:nvPr/>
        </p:nvSpPr>
        <p:spPr>
          <a:xfrm>
            <a:off x="268725" y="1496035"/>
            <a:ext cx="3426038" cy="369332"/>
          </a:xfrm>
          <a:prstGeom prst="rect">
            <a:avLst/>
          </a:prstGeom>
          <a:noFill/>
        </p:spPr>
        <p:txBody>
          <a:bodyPr wrap="square" rtlCol="0">
            <a:spAutoFit/>
          </a:bodyPr>
          <a:lstStyle/>
          <a:p>
            <a:r>
              <a:rPr lang="en-US" dirty="0" err="1"/>
              <a:t>Dulamkhand</a:t>
            </a:r>
            <a:r>
              <a:rPr lang="en-US" dirty="0"/>
              <a:t> (</a:t>
            </a:r>
            <a:r>
              <a:rPr lang="en-US" dirty="0" err="1"/>
              <a:t>Khandaa</a:t>
            </a:r>
            <a:r>
              <a:rPr lang="en-US" dirty="0"/>
              <a:t>)</a:t>
            </a:r>
          </a:p>
        </p:txBody>
      </p:sp>
      <p:sp>
        <p:nvSpPr>
          <p:cNvPr id="11" name="TextBox 10">
            <a:extLst>
              <a:ext uri="{FF2B5EF4-FFF2-40B4-BE49-F238E27FC236}">
                <a16:creationId xmlns:a16="http://schemas.microsoft.com/office/drawing/2014/main" id="{3B2B827C-6957-41A2-8D82-35A5AAD25B6E}"/>
              </a:ext>
            </a:extLst>
          </p:cNvPr>
          <p:cNvSpPr txBox="1"/>
          <p:nvPr/>
        </p:nvSpPr>
        <p:spPr>
          <a:xfrm>
            <a:off x="1494911" y="834887"/>
            <a:ext cx="8163339" cy="584775"/>
          </a:xfrm>
          <a:prstGeom prst="rect">
            <a:avLst/>
          </a:prstGeom>
          <a:noFill/>
        </p:spPr>
        <p:txBody>
          <a:bodyPr wrap="square" rtlCol="0">
            <a:spAutoFit/>
          </a:bodyPr>
          <a:lstStyle/>
          <a:p>
            <a:pPr algn="ctr"/>
            <a:r>
              <a:rPr lang="en-US" sz="3200" dirty="0"/>
              <a:t>TEAM MEMBER (Captain)</a:t>
            </a:r>
          </a:p>
        </p:txBody>
      </p:sp>
      <p:sp>
        <p:nvSpPr>
          <p:cNvPr id="12" name="TextBox 11">
            <a:extLst>
              <a:ext uri="{FF2B5EF4-FFF2-40B4-BE49-F238E27FC236}">
                <a16:creationId xmlns:a16="http://schemas.microsoft.com/office/drawing/2014/main" id="{DFE95BAB-6625-4E89-BCF0-AEF9D2DCBC29}"/>
              </a:ext>
            </a:extLst>
          </p:cNvPr>
          <p:cNvSpPr txBox="1"/>
          <p:nvPr/>
        </p:nvSpPr>
        <p:spPr>
          <a:xfrm>
            <a:off x="3694763" y="3680862"/>
            <a:ext cx="5577742" cy="2862322"/>
          </a:xfrm>
          <a:prstGeom prst="rect">
            <a:avLst/>
          </a:prstGeom>
          <a:noFill/>
        </p:spPr>
        <p:txBody>
          <a:bodyPr wrap="square" rtlCol="0">
            <a:spAutoFit/>
          </a:bodyPr>
          <a:lstStyle/>
          <a:p>
            <a:r>
              <a:rPr lang="en-US" dirty="0"/>
              <a:t>Certification List:</a:t>
            </a:r>
          </a:p>
          <a:p>
            <a:pPr marL="285750" indent="-285750">
              <a:buFont typeface="Arial" panose="020B0604020202020204" pitchFamily="34" charset="0"/>
              <a:buChar char="•"/>
            </a:pPr>
            <a:r>
              <a:rPr lang="en-US" dirty="0"/>
              <a:t>Big Data 101 </a:t>
            </a:r>
          </a:p>
          <a:p>
            <a:pPr marL="285750" indent="-285750">
              <a:buFont typeface="Arial" panose="020B0604020202020204" pitchFamily="34" charset="0"/>
              <a:buChar char="•"/>
            </a:pPr>
            <a:r>
              <a:rPr lang="en-US" dirty="0"/>
              <a:t>Hadoop 101 </a:t>
            </a:r>
          </a:p>
          <a:p>
            <a:pPr marL="285750" indent="-285750">
              <a:buFont typeface="Arial" panose="020B0604020202020204" pitchFamily="34" charset="0"/>
              <a:buChar char="•"/>
            </a:pPr>
            <a:r>
              <a:rPr lang="en-US" dirty="0"/>
              <a:t>MapReduce and YARN </a:t>
            </a:r>
          </a:p>
          <a:p>
            <a:pPr marL="285750" indent="-285750">
              <a:buFont typeface="Arial" panose="020B0604020202020204" pitchFamily="34" charset="0"/>
              <a:buChar char="•"/>
            </a:pPr>
            <a:r>
              <a:rPr lang="en-US" dirty="0"/>
              <a:t>Data Science 101</a:t>
            </a:r>
          </a:p>
          <a:p>
            <a:pPr marL="285750" indent="-285750">
              <a:buFont typeface="Arial" panose="020B0604020202020204" pitchFamily="34" charset="0"/>
              <a:buChar char="•"/>
            </a:pPr>
            <a:r>
              <a:rPr lang="en-US" dirty="0"/>
              <a:t>Python 101 </a:t>
            </a:r>
          </a:p>
          <a:p>
            <a:pPr marL="285750" indent="-285750">
              <a:buFont typeface="Arial" panose="020B0604020202020204" pitchFamily="34" charset="0"/>
              <a:buChar char="•"/>
            </a:pPr>
            <a:r>
              <a:rPr lang="en-US" dirty="0"/>
              <a:t>R 101 </a:t>
            </a:r>
          </a:p>
          <a:p>
            <a:pPr marL="285750" indent="-285750">
              <a:buFont typeface="Arial" panose="020B0604020202020204" pitchFamily="34" charset="0"/>
              <a:buChar char="•"/>
            </a:pPr>
            <a:r>
              <a:rPr lang="en-US" dirty="0"/>
              <a:t>Scala 101 </a:t>
            </a:r>
          </a:p>
          <a:p>
            <a:pPr marL="285750" indent="-285750">
              <a:buFont typeface="Arial" panose="020B0604020202020204" pitchFamily="34" charset="0"/>
              <a:buChar char="•"/>
            </a:pPr>
            <a:r>
              <a:rPr lang="en-US" dirty="0"/>
              <a:t>Statistics 101 </a:t>
            </a:r>
          </a:p>
          <a:p>
            <a:pPr marL="285750" indent="-285750">
              <a:buFont typeface="Arial" panose="020B0604020202020204" pitchFamily="34" charset="0"/>
              <a:buChar char="•"/>
            </a:pPr>
            <a:r>
              <a:rPr lang="en-US" dirty="0"/>
              <a:t>Text Analytics 101</a:t>
            </a:r>
          </a:p>
        </p:txBody>
      </p:sp>
    </p:spTree>
    <p:extLst>
      <p:ext uri="{BB962C8B-B14F-4D97-AF65-F5344CB8AC3E}">
        <p14:creationId xmlns:p14="http://schemas.microsoft.com/office/powerpoint/2010/main" val="3100720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A close up of a blackboard&#10;&#10;Description generated with very high confidence">
            <a:extLst>
              <a:ext uri="{FF2B5EF4-FFF2-40B4-BE49-F238E27FC236}">
                <a16:creationId xmlns:a16="http://schemas.microsoft.com/office/drawing/2014/main" id="{C9C974C8-57D2-446F-84E6-990DDE957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731" y="1447799"/>
            <a:ext cx="6495847" cy="3150485"/>
          </a:xfrm>
          <a:prstGeom prst="rect">
            <a:avLst/>
          </a:prstGeom>
          <a:effectLst/>
        </p:spPr>
      </p:pic>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55890DF-81D7-4A04-BF48-EA5442646E2E}"/>
              </a:ext>
            </a:extLst>
          </p:cNvPr>
          <p:cNvSpPr>
            <a:spLocks noGrp="1"/>
          </p:cNvSpPr>
          <p:nvPr>
            <p:ph type="title"/>
          </p:nvPr>
        </p:nvSpPr>
        <p:spPr>
          <a:xfrm>
            <a:off x="668974" y="2560982"/>
            <a:ext cx="3108626" cy="1444752"/>
          </a:xfrm>
        </p:spPr>
        <p:txBody>
          <a:bodyPr anchor="b">
            <a:normAutofit/>
          </a:bodyPr>
          <a:lstStyle/>
          <a:p>
            <a:r>
              <a:rPr lang="en-US" sz="3200" dirty="0">
                <a:solidFill>
                  <a:srgbClr val="EBEBEB"/>
                </a:solidFill>
              </a:rPr>
              <a:t>Demo</a:t>
            </a:r>
          </a:p>
        </p:txBody>
      </p:sp>
      <p:sp>
        <p:nvSpPr>
          <p:cNvPr id="3" name="Content Placeholder 2">
            <a:extLst>
              <a:ext uri="{FF2B5EF4-FFF2-40B4-BE49-F238E27FC236}">
                <a16:creationId xmlns:a16="http://schemas.microsoft.com/office/drawing/2014/main" id="{76C2DB11-A1E4-4D3A-A31E-305DA9C669FB}"/>
              </a:ext>
            </a:extLst>
          </p:cNvPr>
          <p:cNvSpPr>
            <a:spLocks noGrp="1"/>
          </p:cNvSpPr>
          <p:nvPr>
            <p:ph idx="1"/>
          </p:nvPr>
        </p:nvSpPr>
        <p:spPr>
          <a:xfrm>
            <a:off x="5408275" y="4938577"/>
            <a:ext cx="5536757" cy="1579129"/>
          </a:xfrm>
        </p:spPr>
        <p:txBody>
          <a:bodyPr>
            <a:normAutofit/>
          </a:bodyPr>
          <a:lstStyle/>
          <a:p>
            <a:r>
              <a:rPr lang="en-US" sz="2400" b="1" dirty="0"/>
              <a:t>Please ask question after the demo demonstration. </a:t>
            </a:r>
          </a:p>
          <a:p>
            <a:r>
              <a:rPr lang="en-US" sz="2400" b="1" dirty="0"/>
              <a:t>Thanks for your cooperation.</a:t>
            </a:r>
          </a:p>
          <a:p>
            <a:endParaRPr lang="en-US" sz="1400" b="1" dirty="0"/>
          </a:p>
        </p:txBody>
      </p:sp>
    </p:spTree>
    <p:extLst>
      <p:ext uri="{BB962C8B-B14F-4D97-AF65-F5344CB8AC3E}">
        <p14:creationId xmlns:p14="http://schemas.microsoft.com/office/powerpoint/2010/main" val="390148753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ln>
            <a:noFill/>
          </a:ln>
          <a:effectLst/>
        </p:spPr>
      </p:sp>
      <p:pic>
        <p:nvPicPr>
          <p:cNvPr id="33" name="Picture 32"/>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close up of a computer keyboard&#10;&#10;Description generated with high confidence">
            <a:extLst>
              <a:ext uri="{FF2B5EF4-FFF2-40B4-BE49-F238E27FC236}">
                <a16:creationId xmlns:a16="http://schemas.microsoft.com/office/drawing/2014/main" id="{916492F7-0404-4644-878C-7D443417F81A}"/>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333004" y="1408582"/>
            <a:ext cx="7410864" cy="4588999"/>
          </a:xfrm>
          <a:prstGeom prst="rect">
            <a:avLst/>
          </a:prstGeom>
        </p:spPr>
      </p:pic>
      <p:sp>
        <p:nvSpPr>
          <p:cNvPr id="47" name="Rectangle 4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C14EFDD8-80FB-4761-8BC5-365D7F818AE8}"/>
              </a:ext>
            </a:extLst>
          </p:cNvPr>
          <p:cNvSpPr txBox="1"/>
          <p:nvPr/>
        </p:nvSpPr>
        <p:spPr>
          <a:xfrm>
            <a:off x="2560083" y="728951"/>
            <a:ext cx="6809341" cy="461665"/>
          </a:xfrm>
          <a:prstGeom prst="rect">
            <a:avLst/>
          </a:prstGeom>
          <a:noFill/>
        </p:spPr>
        <p:txBody>
          <a:bodyPr wrap="square" rtlCol="0">
            <a:spAutoFit/>
          </a:bodyPr>
          <a:lstStyle/>
          <a:p>
            <a:pPr algn="ctr"/>
            <a:r>
              <a:rPr lang="en-US" sz="2400" b="1" dirty="0">
                <a:solidFill>
                  <a:schemeClr val="bg1"/>
                </a:solidFill>
              </a:rPr>
              <a:t>QUESTION AND ANWERS</a:t>
            </a:r>
            <a:endParaRPr lang="en-US" b="1" dirty="0">
              <a:solidFill>
                <a:schemeClr val="bg1"/>
              </a:solidFill>
            </a:endParaRPr>
          </a:p>
        </p:txBody>
      </p:sp>
    </p:spTree>
    <p:extLst>
      <p:ext uri="{BB962C8B-B14F-4D97-AF65-F5344CB8AC3E}">
        <p14:creationId xmlns:p14="http://schemas.microsoft.com/office/powerpoint/2010/main" val="59705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A close up of a sign&#10;&#10;Description generated with high confidence">
            <a:extLst>
              <a:ext uri="{FF2B5EF4-FFF2-40B4-BE49-F238E27FC236}">
                <a16:creationId xmlns:a16="http://schemas.microsoft.com/office/drawing/2014/main" id="{E9E01042-78CD-4F8C-ABF0-5850DCFECB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3475" y="1168540"/>
            <a:ext cx="1795044" cy="1795044"/>
          </a:xfrm>
        </p:spPr>
      </p:pic>
      <p:pic>
        <p:nvPicPr>
          <p:cNvPr id="19" name="Picture 18" descr="A close up of a sign&#10;&#10;Description generated with high confidence">
            <a:extLst>
              <a:ext uri="{FF2B5EF4-FFF2-40B4-BE49-F238E27FC236}">
                <a16:creationId xmlns:a16="http://schemas.microsoft.com/office/drawing/2014/main" id="{1D3DDF82-D66B-4094-A09F-E78CB6F97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5676" y="4800910"/>
            <a:ext cx="1795044" cy="1795044"/>
          </a:xfrm>
          <a:prstGeom prst="rect">
            <a:avLst/>
          </a:prstGeom>
        </p:spPr>
      </p:pic>
      <p:pic>
        <p:nvPicPr>
          <p:cNvPr id="21" name="Picture 20" descr="A close up of a sign&#10;&#10;Description generated with high confidence">
            <a:extLst>
              <a:ext uri="{FF2B5EF4-FFF2-40B4-BE49-F238E27FC236}">
                <a16:creationId xmlns:a16="http://schemas.microsoft.com/office/drawing/2014/main" id="{7989991B-3E7C-4829-9DB9-6EEF31FFBF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9198" y="3005866"/>
            <a:ext cx="1795044" cy="1795044"/>
          </a:xfrm>
          <a:prstGeom prst="rect">
            <a:avLst/>
          </a:prstGeom>
        </p:spPr>
      </p:pic>
      <p:pic>
        <p:nvPicPr>
          <p:cNvPr id="23" name="Picture 22" descr="A close up of a sign&#10;&#10;Description generated with very high confidence">
            <a:extLst>
              <a:ext uri="{FF2B5EF4-FFF2-40B4-BE49-F238E27FC236}">
                <a16:creationId xmlns:a16="http://schemas.microsoft.com/office/drawing/2014/main" id="{6374E4B3-DCD3-42E4-8BF1-09BA4DB4C6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7229" y="3057987"/>
            <a:ext cx="1795044" cy="1795044"/>
          </a:xfrm>
          <a:prstGeom prst="rect">
            <a:avLst/>
          </a:prstGeom>
        </p:spPr>
      </p:pic>
      <p:pic>
        <p:nvPicPr>
          <p:cNvPr id="25" name="Picture 24" descr="A close up of a sign&#10;&#10;Description generated with high confidence">
            <a:extLst>
              <a:ext uri="{FF2B5EF4-FFF2-40B4-BE49-F238E27FC236}">
                <a16:creationId xmlns:a16="http://schemas.microsoft.com/office/drawing/2014/main" id="{816F55B3-8A9A-46D9-8C88-BE3A915DF8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7090" y="3005866"/>
            <a:ext cx="1795044" cy="1795044"/>
          </a:xfrm>
          <a:prstGeom prst="rect">
            <a:avLst/>
          </a:prstGeom>
        </p:spPr>
      </p:pic>
      <p:pic>
        <p:nvPicPr>
          <p:cNvPr id="27" name="Picture 26" descr="A close up of a sign&#10;&#10;Description generated with high confidence">
            <a:extLst>
              <a:ext uri="{FF2B5EF4-FFF2-40B4-BE49-F238E27FC236}">
                <a16:creationId xmlns:a16="http://schemas.microsoft.com/office/drawing/2014/main" id="{F3DE0F9A-5E53-41C1-8844-D4F768B8E4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5789" y="3057987"/>
            <a:ext cx="1795044" cy="1795044"/>
          </a:xfrm>
          <a:prstGeom prst="rect">
            <a:avLst/>
          </a:prstGeom>
        </p:spPr>
      </p:pic>
      <p:pic>
        <p:nvPicPr>
          <p:cNvPr id="29" name="Picture 28" descr="A close up of a sign&#10;&#10;Description generated with high confidence">
            <a:extLst>
              <a:ext uri="{FF2B5EF4-FFF2-40B4-BE49-F238E27FC236}">
                <a16:creationId xmlns:a16="http://schemas.microsoft.com/office/drawing/2014/main" id="{13FEB714-BFC5-4A7D-AEF2-E3C4E3C60F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7090" y="4843192"/>
            <a:ext cx="1795044" cy="1795044"/>
          </a:xfrm>
          <a:prstGeom prst="rect">
            <a:avLst/>
          </a:prstGeom>
        </p:spPr>
      </p:pic>
      <p:pic>
        <p:nvPicPr>
          <p:cNvPr id="31" name="Picture 30" descr="A close up of a sign&#10;&#10;Description generated with high confidence">
            <a:extLst>
              <a:ext uri="{FF2B5EF4-FFF2-40B4-BE49-F238E27FC236}">
                <a16:creationId xmlns:a16="http://schemas.microsoft.com/office/drawing/2014/main" id="{78712335-5641-47A5-A2EC-AC0BAD51C7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56412" y="4843192"/>
            <a:ext cx="1795044" cy="1795044"/>
          </a:xfrm>
          <a:prstGeom prst="rect">
            <a:avLst/>
          </a:prstGeom>
        </p:spPr>
      </p:pic>
      <p:pic>
        <p:nvPicPr>
          <p:cNvPr id="33" name="Picture 32" descr="A close up of a sign&#10;&#10;Description generated with high confidence">
            <a:extLst>
              <a:ext uri="{FF2B5EF4-FFF2-40B4-BE49-F238E27FC236}">
                <a16:creationId xmlns:a16="http://schemas.microsoft.com/office/drawing/2014/main" id="{F04BF732-FAE6-4D19-BB91-77BF995278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5789" y="4844892"/>
            <a:ext cx="1795044" cy="1795044"/>
          </a:xfrm>
          <a:prstGeom prst="rect">
            <a:avLst/>
          </a:prstGeom>
        </p:spPr>
      </p:pic>
      <p:pic>
        <p:nvPicPr>
          <p:cNvPr id="35" name="Picture 34" descr="A close up of a sign&#10;&#10;Description generated with high confidence">
            <a:extLst>
              <a:ext uri="{FF2B5EF4-FFF2-40B4-BE49-F238E27FC236}">
                <a16:creationId xmlns:a16="http://schemas.microsoft.com/office/drawing/2014/main" id="{A4AEC752-B670-448D-8625-3442D68579D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10833" y="1155288"/>
            <a:ext cx="1795044" cy="1795044"/>
          </a:xfrm>
          <a:prstGeom prst="rect">
            <a:avLst/>
          </a:prstGeom>
        </p:spPr>
      </p:pic>
      <p:pic>
        <p:nvPicPr>
          <p:cNvPr id="37" name="Picture 36" descr="A close up of a sign&#10;&#10;Description generated with high confidence">
            <a:extLst>
              <a:ext uri="{FF2B5EF4-FFF2-40B4-BE49-F238E27FC236}">
                <a16:creationId xmlns:a16="http://schemas.microsoft.com/office/drawing/2014/main" id="{D9A8ECB9-D6AC-4F9E-B8A1-A0196DE015D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20453" y="1168540"/>
            <a:ext cx="1795044" cy="1795044"/>
          </a:xfrm>
          <a:prstGeom prst="rect">
            <a:avLst/>
          </a:prstGeom>
        </p:spPr>
      </p:pic>
      <p:pic>
        <p:nvPicPr>
          <p:cNvPr id="39" name="Picture 38" descr="A close up of a sign&#10;&#10;Description generated with high confidence">
            <a:extLst>
              <a:ext uri="{FF2B5EF4-FFF2-40B4-BE49-F238E27FC236}">
                <a16:creationId xmlns:a16="http://schemas.microsoft.com/office/drawing/2014/main" id="{6DC58989-8AE2-494F-8EDC-0E3B95CF0F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27229" y="1168540"/>
            <a:ext cx="1795044" cy="1795044"/>
          </a:xfrm>
          <a:prstGeom prst="rect">
            <a:avLst/>
          </a:prstGeom>
        </p:spPr>
      </p:pic>
      <p:sp>
        <p:nvSpPr>
          <p:cNvPr id="40" name="TextBox 39">
            <a:extLst>
              <a:ext uri="{FF2B5EF4-FFF2-40B4-BE49-F238E27FC236}">
                <a16:creationId xmlns:a16="http://schemas.microsoft.com/office/drawing/2014/main" id="{7CBA4822-C496-4B13-8952-EDAC1C15353F}"/>
              </a:ext>
            </a:extLst>
          </p:cNvPr>
          <p:cNvSpPr txBox="1"/>
          <p:nvPr/>
        </p:nvSpPr>
        <p:spPr>
          <a:xfrm>
            <a:off x="222897" y="1282916"/>
            <a:ext cx="2707313" cy="400110"/>
          </a:xfrm>
          <a:prstGeom prst="rect">
            <a:avLst/>
          </a:prstGeom>
          <a:noFill/>
        </p:spPr>
        <p:txBody>
          <a:bodyPr wrap="square" rtlCol="0">
            <a:spAutoFit/>
          </a:bodyPr>
          <a:lstStyle/>
          <a:p>
            <a:r>
              <a:rPr lang="en-US" sz="2000" b="1" dirty="0"/>
              <a:t>ERDENEZAYA (ZAYA)</a:t>
            </a:r>
            <a:endParaRPr lang="en-US" sz="2000" dirty="0"/>
          </a:p>
        </p:txBody>
      </p:sp>
      <p:pic>
        <p:nvPicPr>
          <p:cNvPr id="43" name="Picture 42">
            <a:extLst>
              <a:ext uri="{FF2B5EF4-FFF2-40B4-BE49-F238E27FC236}">
                <a16:creationId xmlns:a16="http://schemas.microsoft.com/office/drawing/2014/main" id="{654AFB98-62CC-4E81-8BF1-74A242B4725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4183" y="1832694"/>
            <a:ext cx="2381582" cy="3543795"/>
          </a:xfrm>
          <a:prstGeom prst="rect">
            <a:avLst/>
          </a:prstGeom>
        </p:spPr>
      </p:pic>
      <p:sp>
        <p:nvSpPr>
          <p:cNvPr id="44" name="TextBox 43">
            <a:extLst>
              <a:ext uri="{FF2B5EF4-FFF2-40B4-BE49-F238E27FC236}">
                <a16:creationId xmlns:a16="http://schemas.microsoft.com/office/drawing/2014/main" id="{84EA74F0-3891-4448-83FB-44043E5547D7}"/>
              </a:ext>
            </a:extLst>
          </p:cNvPr>
          <p:cNvSpPr txBox="1"/>
          <p:nvPr/>
        </p:nvSpPr>
        <p:spPr>
          <a:xfrm>
            <a:off x="302409" y="5526157"/>
            <a:ext cx="2381582" cy="646331"/>
          </a:xfrm>
          <a:prstGeom prst="rect">
            <a:avLst/>
          </a:prstGeom>
          <a:noFill/>
        </p:spPr>
        <p:txBody>
          <a:bodyPr wrap="square" rtlCol="0">
            <a:spAutoFit/>
          </a:bodyPr>
          <a:lstStyle/>
          <a:p>
            <a:pPr algn="ctr"/>
            <a:r>
              <a:rPr lang="en-US" b="1" dirty="0"/>
              <a:t>BADGE: 12</a:t>
            </a:r>
          </a:p>
          <a:p>
            <a:pPr algn="ctr"/>
            <a:r>
              <a:rPr lang="en-US" b="1" dirty="0"/>
              <a:t>CERTIFICATE: 24</a:t>
            </a:r>
          </a:p>
        </p:txBody>
      </p:sp>
      <p:sp>
        <p:nvSpPr>
          <p:cNvPr id="45" name="TextBox 44">
            <a:extLst>
              <a:ext uri="{FF2B5EF4-FFF2-40B4-BE49-F238E27FC236}">
                <a16:creationId xmlns:a16="http://schemas.microsoft.com/office/drawing/2014/main" id="{D23B2417-C841-43D7-A6DA-ADD6DCE2FB5A}"/>
              </a:ext>
            </a:extLst>
          </p:cNvPr>
          <p:cNvSpPr txBox="1"/>
          <p:nvPr/>
        </p:nvSpPr>
        <p:spPr>
          <a:xfrm>
            <a:off x="1855304" y="225287"/>
            <a:ext cx="8163339" cy="584775"/>
          </a:xfrm>
          <a:prstGeom prst="rect">
            <a:avLst/>
          </a:prstGeom>
          <a:noFill/>
        </p:spPr>
        <p:txBody>
          <a:bodyPr wrap="square" rtlCol="0">
            <a:spAutoFit/>
          </a:bodyPr>
          <a:lstStyle/>
          <a:p>
            <a:pPr algn="ctr"/>
            <a:r>
              <a:rPr lang="en-US" sz="3200" dirty="0"/>
              <a:t>TEAM MEMBER (Sergeant)</a:t>
            </a:r>
            <a:endParaRPr lang="en-US" dirty="0"/>
          </a:p>
        </p:txBody>
      </p:sp>
    </p:spTree>
    <p:extLst>
      <p:ext uri="{BB962C8B-B14F-4D97-AF65-F5344CB8AC3E}">
        <p14:creationId xmlns:p14="http://schemas.microsoft.com/office/powerpoint/2010/main" val="263235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BD718EE-1C27-4E63-B5D5-D5FEC6D9C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757" y="1877306"/>
            <a:ext cx="2181529" cy="3724795"/>
          </a:xfrm>
        </p:spPr>
      </p:pic>
      <p:sp>
        <p:nvSpPr>
          <p:cNvPr id="4" name="TextBox 3">
            <a:extLst>
              <a:ext uri="{FF2B5EF4-FFF2-40B4-BE49-F238E27FC236}">
                <a16:creationId xmlns:a16="http://schemas.microsoft.com/office/drawing/2014/main" id="{38A259F0-D545-4E5F-A59B-86D65880154D}"/>
              </a:ext>
            </a:extLst>
          </p:cNvPr>
          <p:cNvSpPr txBox="1"/>
          <p:nvPr/>
        </p:nvSpPr>
        <p:spPr>
          <a:xfrm>
            <a:off x="1494911" y="834887"/>
            <a:ext cx="8163339" cy="584775"/>
          </a:xfrm>
          <a:prstGeom prst="rect">
            <a:avLst/>
          </a:prstGeom>
          <a:noFill/>
        </p:spPr>
        <p:txBody>
          <a:bodyPr wrap="square" rtlCol="0">
            <a:spAutoFit/>
          </a:bodyPr>
          <a:lstStyle/>
          <a:p>
            <a:pPr algn="ctr"/>
            <a:r>
              <a:rPr lang="en-US" sz="3200" dirty="0"/>
              <a:t>TEAM MEMBER (Agent)</a:t>
            </a:r>
          </a:p>
        </p:txBody>
      </p:sp>
      <p:sp>
        <p:nvSpPr>
          <p:cNvPr id="7" name="TextBox 6">
            <a:extLst>
              <a:ext uri="{FF2B5EF4-FFF2-40B4-BE49-F238E27FC236}">
                <a16:creationId xmlns:a16="http://schemas.microsoft.com/office/drawing/2014/main" id="{1EB3C5A7-726F-475D-AE6C-00E33F7DFAFD}"/>
              </a:ext>
            </a:extLst>
          </p:cNvPr>
          <p:cNvSpPr txBox="1"/>
          <p:nvPr/>
        </p:nvSpPr>
        <p:spPr>
          <a:xfrm>
            <a:off x="735757" y="5602101"/>
            <a:ext cx="2146852" cy="646331"/>
          </a:xfrm>
          <a:prstGeom prst="rect">
            <a:avLst/>
          </a:prstGeom>
          <a:noFill/>
        </p:spPr>
        <p:txBody>
          <a:bodyPr wrap="square" rtlCol="0">
            <a:spAutoFit/>
          </a:bodyPr>
          <a:lstStyle/>
          <a:p>
            <a:r>
              <a:rPr lang="en-US" dirty="0"/>
              <a:t>BADGE: 3</a:t>
            </a:r>
          </a:p>
          <a:p>
            <a:r>
              <a:rPr lang="en-US" dirty="0"/>
              <a:t>CERTIFICATION: 4</a:t>
            </a:r>
          </a:p>
        </p:txBody>
      </p:sp>
      <p:pic>
        <p:nvPicPr>
          <p:cNvPr id="8" name="Picture 7" descr="A close up of a sign&#10;&#10;Description generated with high confidence">
            <a:extLst>
              <a:ext uri="{FF2B5EF4-FFF2-40B4-BE49-F238E27FC236}">
                <a16:creationId xmlns:a16="http://schemas.microsoft.com/office/drawing/2014/main" id="{BAAD64C1-F407-4845-82D7-33F87D4D97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990" y="1763802"/>
            <a:ext cx="1795044" cy="1795044"/>
          </a:xfrm>
          <a:prstGeom prst="rect">
            <a:avLst/>
          </a:prstGeom>
        </p:spPr>
      </p:pic>
      <p:pic>
        <p:nvPicPr>
          <p:cNvPr id="13" name="Picture 12">
            <a:extLst>
              <a:ext uri="{FF2B5EF4-FFF2-40B4-BE49-F238E27FC236}">
                <a16:creationId xmlns:a16="http://schemas.microsoft.com/office/drawing/2014/main" id="{A8342802-BBD9-4479-B6B3-7EAC18ADF3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3649" y="1763801"/>
            <a:ext cx="1507987" cy="1755297"/>
          </a:xfrm>
          <a:prstGeom prst="rect">
            <a:avLst/>
          </a:prstGeom>
        </p:spPr>
      </p:pic>
      <p:sp>
        <p:nvSpPr>
          <p:cNvPr id="18" name="TextBox 17">
            <a:extLst>
              <a:ext uri="{FF2B5EF4-FFF2-40B4-BE49-F238E27FC236}">
                <a16:creationId xmlns:a16="http://schemas.microsoft.com/office/drawing/2014/main" id="{2AFBCF3A-422D-4F77-BBE5-424E3836607F}"/>
              </a:ext>
            </a:extLst>
          </p:cNvPr>
          <p:cNvSpPr txBox="1"/>
          <p:nvPr/>
        </p:nvSpPr>
        <p:spPr>
          <a:xfrm>
            <a:off x="735757" y="1294228"/>
            <a:ext cx="2181529" cy="369332"/>
          </a:xfrm>
          <a:prstGeom prst="rect">
            <a:avLst/>
          </a:prstGeom>
          <a:noFill/>
        </p:spPr>
        <p:txBody>
          <a:bodyPr wrap="square" rtlCol="0">
            <a:spAutoFit/>
          </a:bodyPr>
          <a:lstStyle/>
          <a:p>
            <a:r>
              <a:rPr lang="en-US" dirty="0" err="1"/>
              <a:t>Bilguun</a:t>
            </a:r>
            <a:r>
              <a:rPr lang="en-US" dirty="0"/>
              <a:t> (MR. ABBI)</a:t>
            </a:r>
          </a:p>
        </p:txBody>
      </p:sp>
      <p:pic>
        <p:nvPicPr>
          <p:cNvPr id="19" name="Picture 18" descr="A close up of a sign&#10;&#10;Description generated with high confidence">
            <a:extLst>
              <a:ext uri="{FF2B5EF4-FFF2-40B4-BE49-F238E27FC236}">
                <a16:creationId xmlns:a16="http://schemas.microsoft.com/office/drawing/2014/main" id="{F3EB5AFD-60F0-4D6C-B5FC-E9A9CBDAE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844" y="1763802"/>
            <a:ext cx="1795044" cy="1795044"/>
          </a:xfrm>
          <a:prstGeom prst="rect">
            <a:avLst/>
          </a:prstGeom>
        </p:spPr>
      </p:pic>
      <p:pic>
        <p:nvPicPr>
          <p:cNvPr id="20" name="Picture 19" descr="A close up of a sign&#10;&#10;Description generated with high confidence">
            <a:extLst>
              <a:ext uri="{FF2B5EF4-FFF2-40B4-BE49-F238E27FC236}">
                <a16:creationId xmlns:a16="http://schemas.microsoft.com/office/drawing/2014/main" id="{26C2B8BB-D381-46E4-9C66-A56F2F420C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3641" y="1763802"/>
            <a:ext cx="1795044" cy="1795044"/>
          </a:xfrm>
          <a:prstGeom prst="rect">
            <a:avLst/>
          </a:prstGeom>
        </p:spPr>
      </p:pic>
      <p:sp>
        <p:nvSpPr>
          <p:cNvPr id="2" name="Rectangle 1">
            <a:extLst>
              <a:ext uri="{FF2B5EF4-FFF2-40B4-BE49-F238E27FC236}">
                <a16:creationId xmlns:a16="http://schemas.microsoft.com/office/drawing/2014/main" id="{9C0E0987-18A8-4BC0-99AC-E3471F6E025F}"/>
              </a:ext>
            </a:extLst>
          </p:cNvPr>
          <p:cNvSpPr/>
          <p:nvPr/>
        </p:nvSpPr>
        <p:spPr>
          <a:xfrm>
            <a:off x="3562250" y="3739703"/>
            <a:ext cx="6096000" cy="1477328"/>
          </a:xfrm>
          <a:prstGeom prst="rect">
            <a:avLst/>
          </a:prstGeom>
        </p:spPr>
        <p:txBody>
          <a:bodyPr>
            <a:spAutoFit/>
          </a:bodyPr>
          <a:lstStyle/>
          <a:p>
            <a:r>
              <a:rPr lang="en-US" dirty="0"/>
              <a:t>Certification List:</a:t>
            </a:r>
          </a:p>
          <a:p>
            <a:pPr marL="285750" indent="-285750">
              <a:buFont typeface="Arial" panose="020B0604020202020204" pitchFamily="34" charset="0"/>
              <a:buChar char="•"/>
            </a:pPr>
            <a:r>
              <a:rPr lang="en-US" dirty="0"/>
              <a:t>Big Data 101 </a:t>
            </a:r>
          </a:p>
          <a:p>
            <a:pPr marL="285750" indent="-285750">
              <a:buFont typeface="Arial" panose="020B0604020202020204" pitchFamily="34" charset="0"/>
              <a:buChar char="•"/>
            </a:pPr>
            <a:r>
              <a:rPr lang="en-US" dirty="0"/>
              <a:t>Hadoop 101 </a:t>
            </a:r>
          </a:p>
          <a:p>
            <a:pPr marL="285750" indent="-285750">
              <a:buFont typeface="Arial" panose="020B0604020202020204" pitchFamily="34" charset="0"/>
              <a:buChar char="•"/>
            </a:pPr>
            <a:r>
              <a:rPr lang="en-US" dirty="0"/>
              <a:t>Data Science 101</a:t>
            </a:r>
          </a:p>
          <a:p>
            <a:pPr marL="285750" indent="-285750">
              <a:buFont typeface="Arial" panose="020B0604020202020204" pitchFamily="34" charset="0"/>
              <a:buChar char="•"/>
            </a:pPr>
            <a:r>
              <a:rPr lang="en-US" dirty="0"/>
              <a:t>R 101</a:t>
            </a:r>
          </a:p>
        </p:txBody>
      </p:sp>
    </p:spTree>
    <p:extLst>
      <p:ext uri="{BB962C8B-B14F-4D97-AF65-F5344CB8AC3E}">
        <p14:creationId xmlns:p14="http://schemas.microsoft.com/office/powerpoint/2010/main" val="58332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83B8-6B53-496E-9900-92362FCD65A1}"/>
              </a:ext>
            </a:extLst>
          </p:cNvPr>
          <p:cNvSpPr>
            <a:spLocks noGrp="1"/>
          </p:cNvSpPr>
          <p:nvPr>
            <p:ph type="title"/>
          </p:nvPr>
        </p:nvSpPr>
        <p:spPr/>
        <p:txBody>
          <a:bodyPr/>
          <a:lstStyle/>
          <a:p>
            <a:pPr algn="ctr"/>
            <a:r>
              <a:rPr lang="en-US" b="1" dirty="0"/>
              <a:t>What is a Recommendation System?</a:t>
            </a:r>
          </a:p>
        </p:txBody>
      </p:sp>
      <p:sp>
        <p:nvSpPr>
          <p:cNvPr id="3" name="Content Placeholder 2">
            <a:extLst>
              <a:ext uri="{FF2B5EF4-FFF2-40B4-BE49-F238E27FC236}">
                <a16:creationId xmlns:a16="http://schemas.microsoft.com/office/drawing/2014/main" id="{7F95F43B-5B56-4402-8DF9-5B1D46032BD5}"/>
              </a:ext>
            </a:extLst>
          </p:cNvPr>
          <p:cNvSpPr>
            <a:spLocks noGrp="1"/>
          </p:cNvSpPr>
          <p:nvPr>
            <p:ph idx="1"/>
          </p:nvPr>
        </p:nvSpPr>
        <p:spPr>
          <a:xfrm>
            <a:off x="1166191" y="2052918"/>
            <a:ext cx="10692874" cy="4643304"/>
          </a:xfrm>
        </p:spPr>
        <p:txBody>
          <a:bodyPr/>
          <a:lstStyle/>
          <a:p>
            <a:r>
              <a:rPr lang="en-US" dirty="0"/>
              <a:t>Recommendation system is an information filtering technique, which provides users with information, which he/she may be interested in. </a:t>
            </a:r>
          </a:p>
          <a:p>
            <a:r>
              <a:rPr lang="en-US" dirty="0"/>
              <a:t>It seeks prediction by “rating” or “preference” that a user would give to an item. </a:t>
            </a:r>
          </a:p>
          <a:p>
            <a:r>
              <a:rPr lang="en-US" dirty="0"/>
              <a:t>It’s also called Recommendation Engine.</a:t>
            </a:r>
          </a:p>
          <a:p>
            <a:pPr marL="0" indent="0">
              <a:buNone/>
            </a:pPr>
            <a:r>
              <a:rPr lang="en-US" dirty="0"/>
              <a:t>     Example: </a:t>
            </a:r>
            <a:br>
              <a:rPr lang="en-US" dirty="0"/>
            </a:br>
            <a:r>
              <a:rPr lang="en-US" dirty="0"/>
              <a:t>     </a:t>
            </a:r>
            <a:r>
              <a:rPr lang="en-US" b="1" dirty="0"/>
              <a:t>Video-on-demand provider in North America and UK.</a:t>
            </a:r>
          </a:p>
          <a:p>
            <a:pPr marL="0" indent="0">
              <a:buNone/>
            </a:pPr>
            <a:r>
              <a:rPr lang="en-US" dirty="0"/>
              <a:t>     		          			</a:t>
            </a:r>
          </a:p>
          <a:p>
            <a:pPr marL="0" indent="0">
              <a:buNone/>
            </a:pPr>
            <a:r>
              <a:rPr lang="en-US" dirty="0"/>
              <a:t>						- Matches 23 million customers with a huger inventory of 				    			 movies  according to their tastes </a:t>
            </a:r>
          </a:p>
          <a:p>
            <a:pPr marL="0" indent="0">
              <a:buNone/>
            </a:pPr>
            <a:r>
              <a:rPr lang="en-US" dirty="0"/>
              <a:t>   	                 			-  60 – 70% of views result from the recommendations</a:t>
            </a:r>
          </a:p>
          <a:p>
            <a:pPr marL="0" indent="0">
              <a:buNone/>
            </a:pPr>
            <a:endParaRPr lang="en-US" dirty="0"/>
          </a:p>
        </p:txBody>
      </p:sp>
      <p:pic>
        <p:nvPicPr>
          <p:cNvPr id="7" name="Picture 6" descr="A close up of a sign&#10;&#10;Description generated with very high confidence">
            <a:extLst>
              <a:ext uri="{FF2B5EF4-FFF2-40B4-BE49-F238E27FC236}">
                <a16:creationId xmlns:a16="http://schemas.microsoft.com/office/drawing/2014/main" id="{197012B2-0E62-4A26-B558-0B5D58F41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381" y="4725026"/>
            <a:ext cx="2503462" cy="1407209"/>
          </a:xfrm>
          <a:prstGeom prst="rect">
            <a:avLst/>
          </a:prstGeom>
        </p:spPr>
      </p:pic>
    </p:spTree>
    <p:extLst>
      <p:ext uri="{BB962C8B-B14F-4D97-AF65-F5344CB8AC3E}">
        <p14:creationId xmlns:p14="http://schemas.microsoft.com/office/powerpoint/2010/main" val="3691081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C598-4244-4492-8F89-AD9969896DF6}"/>
              </a:ext>
            </a:extLst>
          </p:cNvPr>
          <p:cNvSpPr>
            <a:spLocks noGrp="1"/>
          </p:cNvSpPr>
          <p:nvPr>
            <p:ph type="title"/>
          </p:nvPr>
        </p:nvSpPr>
        <p:spPr/>
        <p:txBody>
          <a:bodyPr/>
          <a:lstStyle/>
          <a:p>
            <a:r>
              <a:rPr lang="en-US" b="1" dirty="0"/>
              <a:t>Example /Continuous/</a:t>
            </a:r>
          </a:p>
        </p:txBody>
      </p:sp>
      <p:pic>
        <p:nvPicPr>
          <p:cNvPr id="5" name="Content Placeholder 4" descr="A picture containing clipart&#10;&#10;Description generated with very high confidence">
            <a:extLst>
              <a:ext uri="{FF2B5EF4-FFF2-40B4-BE49-F238E27FC236}">
                <a16:creationId xmlns:a16="http://schemas.microsoft.com/office/drawing/2014/main" id="{1743F73A-6F45-4B08-AE3F-CBF4DF584C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787" y="1693591"/>
            <a:ext cx="2771284" cy="1221244"/>
          </a:xfrm>
        </p:spPr>
      </p:pic>
      <p:pic>
        <p:nvPicPr>
          <p:cNvPr id="7" name="Picture 6" descr="A picture containing clipart&#10;&#10;Description generated with high confidence">
            <a:extLst>
              <a:ext uri="{FF2B5EF4-FFF2-40B4-BE49-F238E27FC236}">
                <a16:creationId xmlns:a16="http://schemas.microsoft.com/office/drawing/2014/main" id="{5CD93058-4246-43D2-97F8-49EA9D1F9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787" y="3228336"/>
            <a:ext cx="2762250" cy="1517464"/>
          </a:xfrm>
          <a:prstGeom prst="rect">
            <a:avLst/>
          </a:prstGeom>
        </p:spPr>
      </p:pic>
      <p:pic>
        <p:nvPicPr>
          <p:cNvPr id="11" name="Picture 10" descr="A picture containing clipart&#10;&#10;Description generated with very high confidence">
            <a:extLst>
              <a:ext uri="{FF2B5EF4-FFF2-40B4-BE49-F238E27FC236}">
                <a16:creationId xmlns:a16="http://schemas.microsoft.com/office/drawing/2014/main" id="{3CCE55DB-F771-4478-84E8-2986990FC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21" y="5059301"/>
            <a:ext cx="2762250" cy="1056084"/>
          </a:xfrm>
          <a:prstGeom prst="rect">
            <a:avLst/>
          </a:prstGeom>
        </p:spPr>
      </p:pic>
      <p:sp>
        <p:nvSpPr>
          <p:cNvPr id="12" name="TextBox 11">
            <a:extLst>
              <a:ext uri="{FF2B5EF4-FFF2-40B4-BE49-F238E27FC236}">
                <a16:creationId xmlns:a16="http://schemas.microsoft.com/office/drawing/2014/main" id="{7D64CB10-4BE1-4DC3-808D-160EE75D0219}"/>
              </a:ext>
            </a:extLst>
          </p:cNvPr>
          <p:cNvSpPr txBox="1"/>
          <p:nvPr/>
        </p:nvSpPr>
        <p:spPr>
          <a:xfrm>
            <a:off x="3609473" y="1574190"/>
            <a:ext cx="7210927" cy="1477328"/>
          </a:xfrm>
          <a:prstGeom prst="rect">
            <a:avLst/>
          </a:prstGeom>
          <a:noFill/>
        </p:spPr>
        <p:txBody>
          <a:bodyPr wrap="square" rtlCol="0">
            <a:spAutoFit/>
          </a:bodyPr>
          <a:lstStyle/>
          <a:p>
            <a:r>
              <a:rPr lang="en-US" b="1" dirty="0"/>
              <a:t>Gold </a:t>
            </a:r>
            <a:r>
              <a:rPr lang="en-US" b="1" dirty="0" err="1"/>
              <a:t>standart</a:t>
            </a:r>
            <a:r>
              <a:rPr lang="en-US" b="1" dirty="0"/>
              <a:t> of e-commerce. Pioneer in using recommendations.</a:t>
            </a:r>
          </a:p>
          <a:p>
            <a:pPr marL="285750" indent="-285750" algn="just">
              <a:buFontTx/>
              <a:buChar char="-"/>
            </a:pPr>
            <a:r>
              <a:rPr lang="en-US" dirty="0"/>
              <a:t>Sits on huge volume of collective information of its customers</a:t>
            </a:r>
          </a:p>
          <a:p>
            <a:pPr marL="285750" indent="-285750" algn="just">
              <a:buFontTx/>
              <a:buChar char="-"/>
            </a:pPr>
            <a:r>
              <a:rPr lang="en-US" dirty="0"/>
              <a:t>Customers can view that people with similar tastes viewed or purchased</a:t>
            </a:r>
          </a:p>
        </p:txBody>
      </p:sp>
      <p:sp>
        <p:nvSpPr>
          <p:cNvPr id="13" name="TextBox 12">
            <a:extLst>
              <a:ext uri="{FF2B5EF4-FFF2-40B4-BE49-F238E27FC236}">
                <a16:creationId xmlns:a16="http://schemas.microsoft.com/office/drawing/2014/main" id="{60439147-8F4B-4C59-949E-F654C464E8D7}"/>
              </a:ext>
            </a:extLst>
          </p:cNvPr>
          <p:cNvSpPr txBox="1"/>
          <p:nvPr/>
        </p:nvSpPr>
        <p:spPr>
          <a:xfrm>
            <a:off x="3609473" y="3228336"/>
            <a:ext cx="7315201" cy="1477328"/>
          </a:xfrm>
          <a:prstGeom prst="rect">
            <a:avLst/>
          </a:prstGeom>
          <a:noFill/>
        </p:spPr>
        <p:txBody>
          <a:bodyPr wrap="square" rtlCol="0">
            <a:spAutoFit/>
          </a:bodyPr>
          <a:lstStyle/>
          <a:p>
            <a:r>
              <a:rPr lang="en-US" b="1" dirty="0"/>
              <a:t>Social and Professional networking sites</a:t>
            </a:r>
          </a:p>
          <a:p>
            <a:pPr marL="285750" indent="-285750" algn="just">
              <a:buFontTx/>
              <a:buChar char="-"/>
            </a:pPr>
            <a:r>
              <a:rPr lang="en-US" dirty="0"/>
              <a:t>Sits on a huge volume of collective information of its customers</a:t>
            </a:r>
          </a:p>
          <a:p>
            <a:pPr marL="285750" indent="-285750" algn="just">
              <a:buFontTx/>
              <a:buChar char="-"/>
            </a:pPr>
            <a:r>
              <a:rPr lang="en-US" dirty="0"/>
              <a:t>Customers can view that people with similar tastes viewed or purchased</a:t>
            </a:r>
          </a:p>
        </p:txBody>
      </p:sp>
      <p:sp>
        <p:nvSpPr>
          <p:cNvPr id="14" name="TextBox 13">
            <a:extLst>
              <a:ext uri="{FF2B5EF4-FFF2-40B4-BE49-F238E27FC236}">
                <a16:creationId xmlns:a16="http://schemas.microsoft.com/office/drawing/2014/main" id="{3F175F17-BF02-46BD-B435-2F29C257DAF8}"/>
              </a:ext>
            </a:extLst>
          </p:cNvPr>
          <p:cNvSpPr txBox="1"/>
          <p:nvPr/>
        </p:nvSpPr>
        <p:spPr>
          <a:xfrm>
            <a:off x="3609473" y="4884874"/>
            <a:ext cx="7387390" cy="1477328"/>
          </a:xfrm>
          <a:prstGeom prst="rect">
            <a:avLst/>
          </a:prstGeom>
          <a:noFill/>
        </p:spPr>
        <p:txBody>
          <a:bodyPr wrap="square" rtlCol="0">
            <a:spAutoFit/>
          </a:bodyPr>
          <a:lstStyle/>
          <a:p>
            <a:r>
              <a:rPr lang="en-US" b="1" dirty="0"/>
              <a:t>Music station. Offers music suggestions based on ratings</a:t>
            </a:r>
          </a:p>
          <a:p>
            <a:pPr marL="285750" indent="-285750" algn="just">
              <a:buFontTx/>
              <a:buChar char="-"/>
            </a:pPr>
            <a:r>
              <a:rPr lang="en-US" dirty="0"/>
              <a:t>Sits on a huge volume of collective information of its customers</a:t>
            </a:r>
          </a:p>
          <a:p>
            <a:pPr marL="285750" indent="-285750" algn="just">
              <a:buFontTx/>
              <a:buChar char="-"/>
            </a:pPr>
            <a:r>
              <a:rPr lang="en-US" dirty="0"/>
              <a:t>Customers can view what people with similar tastes viewed or purchased</a:t>
            </a:r>
          </a:p>
        </p:txBody>
      </p:sp>
    </p:spTree>
    <p:extLst>
      <p:ext uri="{BB962C8B-B14F-4D97-AF65-F5344CB8AC3E}">
        <p14:creationId xmlns:p14="http://schemas.microsoft.com/office/powerpoint/2010/main" val="178706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9" name="Freeform: Shap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 name="Title 3">
            <a:extLst>
              <a:ext uri="{FF2B5EF4-FFF2-40B4-BE49-F238E27FC236}">
                <a16:creationId xmlns:a16="http://schemas.microsoft.com/office/drawing/2014/main" id="{7080E6F7-C60B-4243-8D1F-DD919D93483B}"/>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Collaborative vs content-based filtering </a:t>
            </a:r>
          </a:p>
        </p:txBody>
      </p:sp>
      <p:sp>
        <p:nvSpPr>
          <p:cNvPr id="5" name="Content Placeholder 4">
            <a:extLst>
              <a:ext uri="{FF2B5EF4-FFF2-40B4-BE49-F238E27FC236}">
                <a16:creationId xmlns:a16="http://schemas.microsoft.com/office/drawing/2014/main" id="{18B1FD86-77C7-4C05-AB79-BCD4D2D5DC8D}"/>
              </a:ext>
            </a:extLst>
          </p:cNvPr>
          <p:cNvSpPr>
            <a:spLocks noGrp="1"/>
          </p:cNvSpPr>
          <p:nvPr>
            <p:ph idx="1"/>
          </p:nvPr>
        </p:nvSpPr>
        <p:spPr>
          <a:xfrm>
            <a:off x="1103312" y="2763521"/>
            <a:ext cx="9143774" cy="3069244"/>
          </a:xfrm>
        </p:spPr>
        <p:txBody>
          <a:bodyPr>
            <a:normAutofit lnSpcReduction="10000"/>
          </a:bodyPr>
          <a:lstStyle/>
          <a:p>
            <a:pPr algn="just">
              <a:lnSpc>
                <a:spcPct val="90000"/>
              </a:lnSpc>
            </a:pPr>
            <a:r>
              <a:rPr lang="en-US" sz="1700" dirty="0"/>
              <a:t>Last.fm creates a "station" of recommended songs by observing what bands and individual tracks the user has listened to on a regular basis and comparing those against the listening behavior of other users. Last.fm will play tracks that do not appear in the user's library, but are often played by other users with similar interests. As this approach leverages the behavior of users, it is an example of a collaborative filtering technique.</a:t>
            </a:r>
          </a:p>
          <a:p>
            <a:pPr marL="0" indent="0" algn="just">
              <a:lnSpc>
                <a:spcPct val="90000"/>
              </a:lnSpc>
              <a:buNone/>
            </a:pPr>
            <a:endParaRPr lang="en-US" sz="1700" dirty="0"/>
          </a:p>
          <a:p>
            <a:pPr algn="just">
              <a:lnSpc>
                <a:spcPct val="90000"/>
              </a:lnSpc>
            </a:pPr>
            <a:r>
              <a:rPr lang="en-US" sz="1700" dirty="0"/>
              <a:t>Pandora uses the properties of a song or artist (a subset of the </a:t>
            </a:r>
            <a:r>
              <a:rPr lang="en-US" sz="1700" b="1" i="0" kern="1200" dirty="0">
                <a:latin typeface="+mj-lt"/>
                <a:ea typeface="+mj-ea"/>
                <a:cs typeface="+mj-cs"/>
              </a:rPr>
              <a:t>400</a:t>
            </a:r>
            <a:r>
              <a:rPr lang="en-US" sz="1700" dirty="0"/>
              <a:t> attributes provided by the </a:t>
            </a:r>
            <a:r>
              <a:rPr lang="en-US" sz="1700" dirty="0">
                <a:hlinkClick r:id="rId2" tooltip="Music Genome Project"/>
              </a:rPr>
              <a:t>Music Genome Project</a:t>
            </a:r>
            <a:r>
              <a:rPr lang="en-US" sz="1700" dirty="0"/>
              <a:t>) in order to seed a "station" that plays music with similar properties. User feedback is used to refine the station's results, deemphasizing certain attributes when a user "dislikes" a particular song and emphasizing other attributes when a user "likes" a song. This is an example of a content-based approach.</a:t>
            </a:r>
          </a:p>
          <a:p>
            <a:pPr>
              <a:lnSpc>
                <a:spcPct val="90000"/>
              </a:lnSpc>
            </a:pPr>
            <a:endParaRPr lang="en-US" sz="1700" dirty="0"/>
          </a:p>
        </p:txBody>
      </p:sp>
    </p:spTree>
    <p:extLst>
      <p:ext uri="{BB962C8B-B14F-4D97-AF65-F5344CB8AC3E}">
        <p14:creationId xmlns:p14="http://schemas.microsoft.com/office/powerpoint/2010/main" val="174800972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6D3A-0FF9-4BB0-A888-9B69DB2F0BD4}"/>
              </a:ext>
            </a:extLst>
          </p:cNvPr>
          <p:cNvSpPr>
            <a:spLocks noGrp="1"/>
          </p:cNvSpPr>
          <p:nvPr>
            <p:ph type="title"/>
          </p:nvPr>
        </p:nvSpPr>
        <p:spPr/>
        <p:txBody>
          <a:bodyPr/>
          <a:lstStyle/>
          <a:p>
            <a:r>
              <a:rPr lang="en-US" b="1" dirty="0"/>
              <a:t>Collaborative Filtering method</a:t>
            </a:r>
            <a:endParaRPr lang="en-US" dirty="0"/>
          </a:p>
        </p:txBody>
      </p:sp>
      <p:sp>
        <p:nvSpPr>
          <p:cNvPr id="3" name="Content Placeholder 2">
            <a:extLst>
              <a:ext uri="{FF2B5EF4-FFF2-40B4-BE49-F238E27FC236}">
                <a16:creationId xmlns:a16="http://schemas.microsoft.com/office/drawing/2014/main" id="{B237C7EE-9ABE-4CC8-822B-BF54C29449EA}"/>
              </a:ext>
            </a:extLst>
          </p:cNvPr>
          <p:cNvSpPr>
            <a:spLocks noGrp="1"/>
          </p:cNvSpPr>
          <p:nvPr>
            <p:ph idx="1"/>
          </p:nvPr>
        </p:nvSpPr>
        <p:spPr/>
        <p:txBody>
          <a:bodyPr>
            <a:normAutofit lnSpcReduction="10000"/>
          </a:bodyPr>
          <a:lstStyle/>
          <a:p>
            <a:pPr algn="just"/>
            <a:r>
              <a:rPr lang="en-US" b="1" dirty="0"/>
              <a:t>Collaborative Filtering method </a:t>
            </a:r>
            <a:r>
              <a:rPr lang="en-US" dirty="0"/>
              <a:t>finds a subset of users who have similar tastes and preferences to the target user and use this subset for offering recommendations.</a:t>
            </a:r>
          </a:p>
          <a:p>
            <a:endParaRPr lang="en-US" dirty="0"/>
          </a:p>
          <a:p>
            <a:r>
              <a:rPr lang="en-US" dirty="0"/>
              <a:t>Basic Assumptions:</a:t>
            </a:r>
          </a:p>
          <a:p>
            <a:pPr lvl="1"/>
            <a:r>
              <a:rPr lang="en-US" dirty="0"/>
              <a:t>- Users with similar interests have common preferences</a:t>
            </a:r>
          </a:p>
          <a:p>
            <a:pPr lvl="1"/>
            <a:r>
              <a:rPr lang="en-US" dirty="0"/>
              <a:t>- Sufficiently large number of user preferences are available</a:t>
            </a:r>
          </a:p>
          <a:p>
            <a:endParaRPr lang="en-US" dirty="0"/>
          </a:p>
          <a:p>
            <a:r>
              <a:rPr lang="en-US" dirty="0"/>
              <a:t>Main Approaches:</a:t>
            </a:r>
          </a:p>
          <a:p>
            <a:pPr lvl="1"/>
            <a:r>
              <a:rPr lang="en-US" dirty="0"/>
              <a:t>- User Based</a:t>
            </a:r>
          </a:p>
          <a:p>
            <a:pPr lvl="1"/>
            <a:r>
              <a:rPr lang="en-US" dirty="0"/>
              <a:t>- Item Based</a:t>
            </a:r>
          </a:p>
          <a:p>
            <a:endParaRPr lang="en-US" dirty="0"/>
          </a:p>
        </p:txBody>
      </p:sp>
    </p:spTree>
    <p:extLst>
      <p:ext uri="{BB962C8B-B14F-4D97-AF65-F5344CB8AC3E}">
        <p14:creationId xmlns:p14="http://schemas.microsoft.com/office/powerpoint/2010/main" val="2275862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ky&#10;&#10;Description generated with high confidence">
            <a:extLst>
              <a:ext uri="{FF2B5EF4-FFF2-40B4-BE49-F238E27FC236}">
                <a16:creationId xmlns:a16="http://schemas.microsoft.com/office/drawing/2014/main" id="{E8CE2DCB-8672-4C9E-9A0C-DA4A11751888}"/>
              </a:ext>
            </a:extLst>
          </p:cNvPr>
          <p:cNvPicPr>
            <a:picLocks noChangeAspect="1"/>
          </p:cNvPicPr>
          <p:nvPr/>
        </p:nvPicPr>
        <p:blipFill rotWithShape="1">
          <a:blip r:embed="rId2">
            <a:extLst>
              <a:ext uri="{28A0092B-C50C-407E-A947-70E740481C1C}">
                <a14:useLocalDpi xmlns:a14="http://schemas.microsoft.com/office/drawing/2010/main" val="0"/>
              </a:ext>
            </a:extLst>
          </a:blip>
          <a:srcRect l="9380" r="2" b="2"/>
          <a:stretch/>
        </p:blipFill>
        <p:spPr>
          <a:xfrm>
            <a:off x="8129871" y="2052213"/>
            <a:ext cx="3413671" cy="4196185"/>
          </a:xfrm>
          <a:prstGeom prst="rect">
            <a:avLst/>
          </a:prstGeom>
          <a:effectLst>
            <a:outerShdw blurRad="50800" dist="38100" dir="5400000" algn="t" rotWithShape="0">
              <a:prstClr val="black">
                <a:alpha val="43000"/>
              </a:prstClr>
            </a:outerShdw>
          </a:effectLst>
        </p:spPr>
      </p:pic>
      <p:sp>
        <p:nvSpPr>
          <p:cNvPr id="4" name="Title 3">
            <a:extLst>
              <a:ext uri="{FF2B5EF4-FFF2-40B4-BE49-F238E27FC236}">
                <a16:creationId xmlns:a16="http://schemas.microsoft.com/office/drawing/2014/main" id="{29850DFD-6EDF-4A6B-B3BE-5BC88987C162}"/>
              </a:ext>
            </a:extLst>
          </p:cNvPr>
          <p:cNvSpPr>
            <a:spLocks noGrp="1"/>
          </p:cNvSpPr>
          <p:nvPr>
            <p:ph type="title"/>
          </p:nvPr>
        </p:nvSpPr>
        <p:spPr>
          <a:xfrm>
            <a:off x="648930" y="629266"/>
            <a:ext cx="9252154" cy="1223983"/>
          </a:xfrm>
        </p:spPr>
        <p:txBody>
          <a:bodyPr>
            <a:normAutofit/>
          </a:bodyPr>
          <a:lstStyle/>
          <a:p>
            <a:r>
              <a:rPr lang="en-US"/>
              <a:t>User – Based Collaborative Filtering</a:t>
            </a:r>
          </a:p>
        </p:txBody>
      </p:sp>
      <p:sp>
        <p:nvSpPr>
          <p:cNvPr id="5" name="Content Placeholder 4">
            <a:extLst>
              <a:ext uri="{FF2B5EF4-FFF2-40B4-BE49-F238E27FC236}">
                <a16:creationId xmlns:a16="http://schemas.microsoft.com/office/drawing/2014/main" id="{AB64EDCC-4837-4FAD-B60E-842446B182FD}"/>
              </a:ext>
            </a:extLst>
          </p:cNvPr>
          <p:cNvSpPr>
            <a:spLocks noGrp="1"/>
          </p:cNvSpPr>
          <p:nvPr>
            <p:ph idx="1"/>
          </p:nvPr>
        </p:nvSpPr>
        <p:spPr>
          <a:xfrm>
            <a:off x="1075602" y="2869632"/>
            <a:ext cx="6369309" cy="1702368"/>
          </a:xfrm>
        </p:spPr>
        <p:txBody>
          <a:bodyPr vert="horz" lIns="91440" tIns="45720" rIns="91440" bIns="45720" rtlCol="0">
            <a:normAutofit/>
          </a:bodyPr>
          <a:lstStyle/>
          <a:p>
            <a:r>
              <a:rPr lang="en-US" dirty="0"/>
              <a:t>Use user-item rating matrix</a:t>
            </a:r>
          </a:p>
          <a:p>
            <a:r>
              <a:rPr lang="en-US" dirty="0"/>
              <a:t>Make user-to-user correlations</a:t>
            </a:r>
          </a:p>
          <a:p>
            <a:r>
              <a:rPr lang="en-US" dirty="0"/>
              <a:t>Find highly correlated users</a:t>
            </a:r>
          </a:p>
          <a:p>
            <a:r>
              <a:rPr lang="en-US" dirty="0"/>
              <a:t>Recommend items preferred by those user</a:t>
            </a:r>
          </a:p>
        </p:txBody>
      </p:sp>
    </p:spTree>
    <p:extLst>
      <p:ext uri="{BB962C8B-B14F-4D97-AF65-F5344CB8AC3E}">
        <p14:creationId xmlns:p14="http://schemas.microsoft.com/office/powerpoint/2010/main" val="3629790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330</TotalTime>
  <Words>818</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Music Recommendation System</vt:lpstr>
      <vt:lpstr>PowerPoint Presentation</vt:lpstr>
      <vt:lpstr>PowerPoint Presentation</vt:lpstr>
      <vt:lpstr>PowerPoint Presentation</vt:lpstr>
      <vt:lpstr>What is a Recommendation System?</vt:lpstr>
      <vt:lpstr>Example /Continuous/</vt:lpstr>
      <vt:lpstr>Collaborative vs content-based filtering </vt:lpstr>
      <vt:lpstr>Collaborative Filtering method</vt:lpstr>
      <vt:lpstr>User – Based Collaborative Filtering</vt:lpstr>
      <vt:lpstr>PowerPoint Presentation</vt:lpstr>
      <vt:lpstr>Item Based Collaborative Filtering</vt:lpstr>
      <vt:lpstr>Content Based Systems</vt:lpstr>
      <vt:lpstr>Content Based Systems Cont’d</vt:lpstr>
      <vt:lpstr>Technologies</vt:lpstr>
      <vt:lpstr>Algorithms</vt:lpstr>
      <vt:lpstr>Algorithms</vt:lpstr>
      <vt:lpstr>Log Likelihood Similarity?</vt:lpstr>
      <vt:lpstr>Our app</vt:lpstr>
      <vt:lpstr>Our app</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dc:creator>erdenezaya erdenepil</dc:creator>
  <cp:lastModifiedBy>Dulamkhand Batjargal</cp:lastModifiedBy>
  <cp:revision>134</cp:revision>
  <dcterms:created xsi:type="dcterms:W3CDTF">2017-08-16T14:55:54Z</dcterms:created>
  <dcterms:modified xsi:type="dcterms:W3CDTF">2017-08-17T16:23:31Z</dcterms:modified>
</cp:coreProperties>
</file>