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7" r:id="rId7"/>
    <p:sldId id="262" r:id="rId8"/>
    <p:sldId id="263" r:id="rId9"/>
    <p:sldId id="257" r:id="rId10"/>
    <p:sldId id="264" r:id="rId11"/>
    <p:sldId id="275" r:id="rId12"/>
    <p:sldId id="276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3933-7DB5-9049-AA6F-A85DFEB69C13}" type="datetimeFigureOut"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C7EA-41BA-0B4D-9FD6-3DE677CDB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Систем Интегрэйшн, Aрхитектур</a:t>
            </a:r>
            <a:br>
              <a:rPr lang="en-US"/>
            </a:br>
            <a:r>
              <a:rPr lang="en-US"/>
              <a:t>CSSW361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ХШУИС МКУТ багш Маг. З.Цолмон</a:t>
            </a:r>
          </a:p>
        </p:txBody>
      </p:sp>
    </p:spTree>
    <p:extLst>
      <p:ext uri="{BB962C8B-B14F-4D97-AF65-F5344CB8AC3E}">
        <p14:creationId xmlns:p14="http://schemas.microsoft.com/office/powerpoint/2010/main" val="388505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Төслийн төлөвлөгөө гаргах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methodology options</a:t>
            </a:r>
          </a:p>
          <a:p>
            <a:pPr lvl="1"/>
            <a:r>
              <a:rPr lang="en-US"/>
              <a:t>Waterfall development</a:t>
            </a:r>
          </a:p>
          <a:p>
            <a:pPr lvl="1"/>
            <a:r>
              <a:rPr lang="en-US"/>
              <a:t>Parallel development</a:t>
            </a:r>
          </a:p>
          <a:p>
            <a:pPr lvl="1"/>
            <a:r>
              <a:rPr lang="en-US"/>
              <a:t>V-model development</a:t>
            </a:r>
          </a:p>
          <a:p>
            <a:pPr lvl="1"/>
            <a:r>
              <a:rPr lang="en-US"/>
              <a:t>Rapid application development (RAD)</a:t>
            </a:r>
          </a:p>
          <a:p>
            <a:pPr lvl="1"/>
            <a:r>
              <a:rPr lang="en-US"/>
              <a:t>Iterative development</a:t>
            </a:r>
          </a:p>
          <a:p>
            <a:pPr lvl="1"/>
            <a:r>
              <a:rPr lang="en-US"/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2513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Систем хөгжүүлэх амьдралын тойрог(SDLC)</a:t>
            </a:r>
          </a:p>
        </p:txBody>
      </p:sp>
      <p:pic>
        <p:nvPicPr>
          <p:cNvPr id="6" name="Content Placeholder 5" descr="Screen Shot 2017-02-01 at 16.19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6" r="-8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147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Систем хөгжүүлэх амьдралын тойрог(SDLC)  үргэлжлэл</a:t>
            </a:r>
          </a:p>
        </p:txBody>
      </p:sp>
      <p:pic>
        <p:nvPicPr>
          <p:cNvPr id="4" name="Content Placeholder 3" descr="Screen Shot 2017-02-01 at 16.19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" r="-1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856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Development</a:t>
            </a:r>
          </a:p>
        </p:txBody>
      </p:sp>
      <p:pic>
        <p:nvPicPr>
          <p:cNvPr id="4" name="Picture 3" descr="Screen Shot 2015-09-01 at 10.5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3495"/>
            <a:ext cx="7928981" cy="47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Development</a:t>
            </a:r>
          </a:p>
        </p:txBody>
      </p:sp>
      <p:pic>
        <p:nvPicPr>
          <p:cNvPr id="6" name="Picture 5" descr="Screen Shot 2015-09-01 at 10.5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5177"/>
            <a:ext cx="8201689" cy="52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V-model Development</a:t>
            </a:r>
          </a:p>
        </p:txBody>
      </p:sp>
      <p:pic>
        <p:nvPicPr>
          <p:cNvPr id="4" name="Picture 3" descr="Screen Shot 2015-09-01 at 10.5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7" y="1466267"/>
            <a:ext cx="7803005" cy="53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Rapid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Collection of methodologies</a:t>
            </a:r>
          </a:p>
          <a:p>
            <a:r>
              <a:rPr lang="en-US"/>
              <a:t>Incorporates special techniques and computer tools to speed up the analysis, design, and implementation phases</a:t>
            </a:r>
          </a:p>
          <a:p>
            <a:pPr lvl="1"/>
            <a:r>
              <a:rPr lang="en-US"/>
              <a:t>CASE (computer-aided software engineering tools)</a:t>
            </a:r>
          </a:p>
          <a:p>
            <a:pPr lvl="1"/>
            <a:r>
              <a:rPr lang="en-US"/>
              <a:t>JAD (joind application development) sessions</a:t>
            </a:r>
          </a:p>
          <a:p>
            <a:pPr lvl="1"/>
            <a:r>
              <a:rPr lang="en-US"/>
              <a:t>Visual/4</a:t>
            </a:r>
            <a:r>
              <a:rPr lang="en-US" baseline="30000"/>
              <a:t>th</a:t>
            </a:r>
            <a:r>
              <a:rPr lang="en-US"/>
              <a:t> generation programming (visual basic. Net)</a:t>
            </a:r>
          </a:p>
          <a:p>
            <a:pPr lvl="1"/>
            <a:r>
              <a:rPr lang="en-US"/>
              <a:t>Code generator etc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68079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4" name="Picture 3" descr="Screen Shot 2015-09-01 at 11.0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8" y="1417638"/>
            <a:ext cx="819764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prototyping</a:t>
            </a:r>
          </a:p>
        </p:txBody>
      </p:sp>
      <p:pic>
        <p:nvPicPr>
          <p:cNvPr id="4" name="Picture 3" descr="Screen Shot 2015-09-01 at 11.5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7111"/>
            <a:ext cx="8103316" cy="34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Throwaway prototyping</a:t>
            </a:r>
          </a:p>
        </p:txBody>
      </p:sp>
      <p:pic>
        <p:nvPicPr>
          <p:cNvPr id="4" name="Picture 3" descr="Screen Shot 2015-09-01 at 11.5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000636"/>
            <a:ext cx="8318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Хичээлийн танилцуулга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Багц цаг: 3</a:t>
            </a:r>
          </a:p>
          <a:p>
            <a:pPr marL="0" indent="0">
              <a:buNone/>
            </a:pPr>
            <a:r>
              <a:rPr lang="en-US"/>
              <a:t>Үргэлжлэх хугацаа: 16 долоо хоног</a:t>
            </a:r>
          </a:p>
          <a:p>
            <a:pPr marL="0" indent="0">
              <a:buNone/>
            </a:pPr>
            <a:r>
              <a:rPr lang="en-US" b="1"/>
              <a:t>Долоо хоногт: </a:t>
            </a:r>
          </a:p>
          <a:p>
            <a:pPr marL="0" indent="0">
              <a:buNone/>
            </a:pPr>
            <a:r>
              <a:rPr lang="en-US"/>
              <a:t>			 Лекц: 2 цаг</a:t>
            </a:r>
            <a:br>
              <a:rPr lang="en-US"/>
            </a:br>
            <a:r>
              <a:rPr lang="en-US"/>
              <a:t>   Лаборатори: 3 цаг</a:t>
            </a:r>
          </a:p>
          <a:p>
            <a:pPr marL="0" indent="0">
              <a:buNone/>
            </a:pPr>
            <a:r>
              <a:rPr lang="en-US" b="1"/>
              <a:t>Үнэлгээ: 30 + 10 + 10 + 10 + 40</a:t>
            </a:r>
          </a:p>
          <a:p>
            <a:pPr marL="0" indent="0">
              <a:buNone/>
            </a:pPr>
            <a:r>
              <a:rPr lang="en-US"/>
              <a:t>Явцын даалгавар: 30 оноо</a:t>
            </a:r>
          </a:p>
          <a:p>
            <a:pPr marL="0" indent="0">
              <a:buNone/>
            </a:pPr>
            <a:r>
              <a:rPr lang="en-US"/>
              <a:t>Ирц, идэвх: 10 оноо</a:t>
            </a:r>
          </a:p>
          <a:p>
            <a:pPr marL="0" indent="0">
              <a:buNone/>
            </a:pPr>
            <a:r>
              <a:rPr lang="en-US"/>
              <a:t>Явцын шалгалт : 20 оноо</a:t>
            </a:r>
          </a:p>
          <a:p>
            <a:pPr marL="0" indent="0">
              <a:buNone/>
            </a:pPr>
            <a:r>
              <a:rPr lang="en-US"/>
              <a:t>Эцсийн шалгалт: 40 оноо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group of programming centric methodologies</a:t>
            </a:r>
          </a:p>
          <a:p>
            <a:r>
              <a:rPr lang="en-US"/>
              <a:t>Extreme programming </a:t>
            </a:r>
          </a:p>
        </p:txBody>
      </p:sp>
      <p:pic>
        <p:nvPicPr>
          <p:cNvPr id="4" name="Picture 3" descr="Screen Shot 2015-09-01 at 12.0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5" y="3306175"/>
            <a:ext cx="5709373" cy="33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Selecting the Appropriate development methodology </a:t>
            </a:r>
          </a:p>
        </p:txBody>
      </p:sp>
      <p:pic>
        <p:nvPicPr>
          <p:cNvPr id="4" name="Picture 3" descr="Screen Shot 2015-09-01 at 12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026"/>
            <a:ext cx="9144000" cy="32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Төслийн хэрэгжүүлэлтийн загварыг сонгоход анхаарах хүчин зүйлс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/>
              <a:t>Claritty of User Requirements</a:t>
            </a:r>
          </a:p>
          <a:p>
            <a:pPr>
              <a:buFont typeface="Wingdings" charset="2"/>
              <a:buChar char="ü"/>
            </a:pPr>
            <a:r>
              <a:rPr lang="en-US"/>
              <a:t>Familiarity with Technology</a:t>
            </a:r>
          </a:p>
          <a:p>
            <a:pPr>
              <a:buFont typeface="Wingdings" charset="2"/>
              <a:buChar char="ü"/>
            </a:pPr>
            <a:r>
              <a:rPr lang="en-US"/>
              <a:t>System Complexity</a:t>
            </a:r>
          </a:p>
          <a:p>
            <a:pPr>
              <a:buFont typeface="Wingdings" charset="2"/>
              <a:buChar char="ü"/>
            </a:pPr>
            <a:r>
              <a:rPr lang="en-US"/>
              <a:t>System Reliability</a:t>
            </a:r>
          </a:p>
          <a:p>
            <a:pPr>
              <a:buFont typeface="Wingdings" charset="2"/>
              <a:buChar char="ü"/>
            </a:pPr>
            <a:r>
              <a:rPr lang="en-US"/>
              <a:t>Short Time Schedules</a:t>
            </a:r>
          </a:p>
          <a:p>
            <a:pPr>
              <a:buFont typeface="Wingdings" charset="2"/>
              <a:buChar char="ü"/>
            </a:pPr>
            <a:r>
              <a:rPr lang="en-US"/>
              <a:t>Schedule Visibility</a:t>
            </a:r>
          </a:p>
        </p:txBody>
      </p:sp>
    </p:spTree>
    <p:extLst>
      <p:ext uri="{BB962C8B-B14F-4D97-AF65-F5344CB8AC3E}">
        <p14:creationId xmlns:p14="http://schemas.microsoft.com/office/powerpoint/2010/main" val="9354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Хичээлийн зорилго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/>
              <a:t>Мэдээллийн технологийн мэргэжилтний үүргүүдийн нэг нь байгууллагад тохирсон оновчтой системийн зохиомжийг гарган хөгжүүлж,</a:t>
            </a:r>
            <a:r>
              <a:rPr lang="en-US"/>
              <a:t> </a:t>
            </a:r>
            <a:r>
              <a:rPr lang="mn-MN"/>
              <a:t>х</a:t>
            </a:r>
            <a:r>
              <a:rPr lang="en-US"/>
              <a:t>у</a:t>
            </a:r>
            <a:r>
              <a:rPr lang="mn-MN"/>
              <a:t>у</a:t>
            </a:r>
            <a:r>
              <a:rPr lang="en-US"/>
              <a:t>ч</a:t>
            </a:r>
            <a:r>
              <a:rPr lang="mn-MN"/>
              <a:t>и</a:t>
            </a:r>
            <a:r>
              <a:rPr lang="en-US"/>
              <a:t>н </a:t>
            </a:r>
            <a:r>
              <a:rPr lang="mn-MN"/>
              <a:t>с</a:t>
            </a:r>
            <a:r>
              <a:rPr lang="en-US"/>
              <a:t>и</a:t>
            </a:r>
            <a:r>
              <a:rPr lang="mn-MN"/>
              <a:t>с</a:t>
            </a:r>
            <a:r>
              <a:rPr lang="en-US"/>
              <a:t>т</a:t>
            </a:r>
            <a:r>
              <a:rPr lang="mn-MN"/>
              <a:t>е</a:t>
            </a:r>
            <a:r>
              <a:rPr lang="en-US"/>
              <a:t>мтэй нэгтгэж,</a:t>
            </a:r>
            <a:r>
              <a:rPr lang="ru-RU"/>
              <a:t> тэдгээрийн уялдаа холбоог тохируулах,</a:t>
            </a:r>
            <a:r>
              <a:rPr lang="en-US"/>
              <a:t> </a:t>
            </a:r>
            <a:r>
              <a:rPr lang="ru-RU"/>
              <a:t>хэрэглээнд нэвтрүүлэх юм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ru-RU"/>
              <a:t>Шаардлагыг тодорхойлох, шаардлагын дагуу тооцоолол хийж системүүдийг нэгтгэн үнэлэх, шалгах, нэвтрүүлэх, чанарыг баталгаажуулах зэрэг үйл ажиллагаанууд орох бөгөөд төслийн менежмент, програм хангамжууд, байгууллагын үйл ажиллагааны хүрээг хамарна.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Өнөөдрийн хичээлээр авах ойлголт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Түлхүүр ойлголт</a:t>
            </a:r>
          </a:p>
          <a:p>
            <a:pPr lvl="1"/>
            <a:r>
              <a:rPr lang="en-US"/>
              <a:t>Determine how projects are selected and understand the various approached the the SDLC that are used to structure a development project</a:t>
            </a:r>
          </a:p>
          <a:p>
            <a:pPr lvl="1"/>
            <a:r>
              <a:rPr lang="en-US"/>
              <a:t>Understand how to select a project methodology based on project characteristics and become familiar with project estimation.</a:t>
            </a:r>
          </a:p>
        </p:txBody>
      </p:sp>
    </p:spTree>
    <p:extLst>
      <p:ext uri="{BB962C8B-B14F-4D97-AF65-F5344CB8AC3E}">
        <p14:creationId xmlns:p14="http://schemas.microsoft.com/office/powerpoint/2010/main" val="198933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Төсөл сонгох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Systems projects today are evaluated in the context of an entire portfolio of projects.</a:t>
            </a:r>
          </a:p>
          <a:p>
            <a:r>
              <a:rPr lang="en-US"/>
              <a:t>Determination of a project’s contribution to an entire portfolio of a project reinforces the need for a feasibility study.</a:t>
            </a:r>
          </a:p>
          <a:p>
            <a:r>
              <a:rPr lang="en-US"/>
              <a:t>Portfolio management takes into consideration the different of projects that exits in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1374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Төсөл сонгоход анхаарах хүчин зүйлс</a:t>
            </a:r>
          </a:p>
        </p:txBody>
      </p:sp>
      <p:pic>
        <p:nvPicPr>
          <p:cNvPr id="4" name="Content Placeholder 3" descr="Screen Shot 2017-02-01 at 16.26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94" b="-7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75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Төсөл сонгох шийдвэр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approval committee must be selective about where to allocate resources as most organizations have limited funds.</a:t>
            </a:r>
          </a:p>
          <a:p>
            <a:r>
              <a:rPr lang="en-US"/>
              <a:t>If there are three potentially high-payoff projects, and they all have the same risk, then maybe only one of the projects will be selected.</a:t>
            </a:r>
          </a:p>
        </p:txBody>
      </p:sp>
    </p:spTree>
    <p:extLst>
      <p:ext uri="{BB962C8B-B14F-4D97-AF65-F5344CB8AC3E}">
        <p14:creationId xmlns:p14="http://schemas.microsoft.com/office/powerpoint/2010/main" val="150523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Төсөл хэзээ эхлэх вэ?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Business needs should drive projects.</a:t>
            </a:r>
          </a:p>
          <a:p>
            <a:r>
              <a:rPr lang="en-US"/>
              <a:t>Project sponsor recognizes business need for new system and desires to see it implemented.</a:t>
            </a:r>
          </a:p>
          <a:p>
            <a:r>
              <a:rPr lang="en-US"/>
              <a:t>Business needs determine the system’s functionality (юу хийдэг байх)</a:t>
            </a:r>
          </a:p>
          <a:p>
            <a:r>
              <a:rPr lang="en-US"/>
              <a:t>The project’s business value should be clear.</a:t>
            </a:r>
          </a:p>
        </p:txBody>
      </p:sp>
    </p:spTree>
    <p:extLst>
      <p:ext uri="{BB962C8B-B14F-4D97-AF65-F5344CB8AC3E}">
        <p14:creationId xmlns:p14="http://schemas.microsoft.com/office/powerpoint/2010/main" val="125298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Төсөлд оролцогчид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Stakeholder-ууд нь төслийн үйл ажиллагаанд оролцож байгаа болон төсөлд нөлөөлж буй хүмүүс юм.</a:t>
            </a:r>
          </a:p>
          <a:p>
            <a:pPr lvl="1"/>
            <a:r>
              <a:rPr lang="en-US"/>
              <a:t>The project sponsor</a:t>
            </a:r>
          </a:p>
          <a:p>
            <a:pPr lvl="1"/>
            <a:r>
              <a:rPr lang="en-US"/>
              <a:t>The project manager</a:t>
            </a:r>
          </a:p>
          <a:p>
            <a:pPr lvl="1"/>
            <a:r>
              <a:rPr lang="en-US"/>
              <a:t>The project team</a:t>
            </a:r>
          </a:p>
          <a:p>
            <a:pPr lvl="1"/>
            <a:r>
              <a:rPr lang="en-US"/>
              <a:t>Support staff</a:t>
            </a:r>
          </a:p>
          <a:p>
            <a:pPr lvl="1"/>
            <a:r>
              <a:rPr lang="en-US"/>
              <a:t>Customers</a:t>
            </a:r>
          </a:p>
          <a:p>
            <a:pPr lvl="1"/>
            <a:r>
              <a:rPr lang="en-US"/>
              <a:t>Users</a:t>
            </a:r>
          </a:p>
          <a:p>
            <a:pPr lvl="1"/>
            <a:r>
              <a:rPr lang="en-US"/>
              <a:t>Suppliers</a:t>
            </a:r>
          </a:p>
          <a:p>
            <a:pPr lvl="1"/>
            <a:r>
              <a:rPr lang="en-US"/>
              <a:t>Opponents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6232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497</Words>
  <Application>Microsoft Macintosh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Систем Интегрэйшн, Aрхитектур CSSW361</vt:lpstr>
      <vt:lpstr>Хичээлийн танилцуулга</vt:lpstr>
      <vt:lpstr>Хичээлийн зорилго</vt:lpstr>
      <vt:lpstr>Өнөөдрийн хичээлээр авах ойлголт</vt:lpstr>
      <vt:lpstr>Төсөл сонгох</vt:lpstr>
      <vt:lpstr>Төсөл сонгоход анхаарах хүчин зүйлс</vt:lpstr>
      <vt:lpstr>Төсөл сонгох шийдвэр</vt:lpstr>
      <vt:lpstr>Төсөл хэзээ эхлэх вэ?</vt:lpstr>
      <vt:lpstr>Төсөлд оролцогчид</vt:lpstr>
      <vt:lpstr>Төслийн төлөвлөгөө гаргах</vt:lpstr>
      <vt:lpstr>Систем хөгжүүлэх амьдралын тойрог(SDLC)</vt:lpstr>
      <vt:lpstr>Систем хөгжүүлэх амьдралын тойрог(SDLC)  үргэлжлэл</vt:lpstr>
      <vt:lpstr>Waterfall Development</vt:lpstr>
      <vt:lpstr>Parallel Development</vt:lpstr>
      <vt:lpstr>V-model Development</vt:lpstr>
      <vt:lpstr>Rapid Application Development</vt:lpstr>
      <vt:lpstr>Iterative Development</vt:lpstr>
      <vt:lpstr>System prototyping</vt:lpstr>
      <vt:lpstr>Throwaway prototyping</vt:lpstr>
      <vt:lpstr>Agile Development</vt:lpstr>
      <vt:lpstr>Selecting the Appropriate development methodology </vt:lpstr>
      <vt:lpstr>Төслийн хэрэгжүүлэлтийн загварыг сонгоход анхаарах хүчин зүйлс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 Интегрэйш, Aрхитектур CSSW361</dc:title>
  <dc:creator>Tsolmon Zundui</dc:creator>
  <cp:lastModifiedBy>Tsolmon Zundui</cp:lastModifiedBy>
  <cp:revision>36</cp:revision>
  <dcterms:created xsi:type="dcterms:W3CDTF">2015-09-01T01:05:06Z</dcterms:created>
  <dcterms:modified xsi:type="dcterms:W3CDTF">2018-02-07T04:24:26Z</dcterms:modified>
</cp:coreProperties>
</file>