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C685471B-26DC-4860-AC5B-5870E8A3557E}">
          <p14:sldIdLst>
            <p14:sldId id="256"/>
            <p14:sldId id="257"/>
            <p14:sldId id="258"/>
            <p14:sldId id="259"/>
            <p14:sldId id="260"/>
            <p14:sldId id="261"/>
            <p14:sldId id="262"/>
            <p14:sldId id="263"/>
            <p14:sldId id="264"/>
            <p14:sldId id="265"/>
            <p14:sldId id="266"/>
            <p14:sldId id="267"/>
            <p14:sldId id="268"/>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p:scale>
          <a:sx n="103" d="100"/>
          <a:sy n="103" d="100"/>
        </p:scale>
        <p:origin x="624" y="3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A87E655F-0AC5-4C3E-93E1-0DF717AC63A4}" type="datetimeFigureOut">
              <a:rPr lang="fr-FR" smtClean="0"/>
              <a:t>15/12/2020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D122CD9-4094-417D-A332-4227351A8CE6}" type="slidenum">
              <a:rPr lang="fr-FR" smtClean="0"/>
              <a:t>‹N°›</a:t>
            </a:fld>
            <a:endParaRPr lang="fr-FR"/>
          </a:p>
        </p:txBody>
      </p:sp>
    </p:spTree>
    <p:extLst>
      <p:ext uri="{BB962C8B-B14F-4D97-AF65-F5344CB8AC3E}">
        <p14:creationId xmlns:p14="http://schemas.microsoft.com/office/powerpoint/2010/main" val="4153198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87E655F-0AC5-4C3E-93E1-0DF717AC63A4}" type="datetimeFigureOut">
              <a:rPr lang="fr-FR" smtClean="0"/>
              <a:t>15/12/2020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D122CD9-4094-417D-A332-4227351A8CE6}" type="slidenum">
              <a:rPr lang="fr-FR" smtClean="0"/>
              <a:t>‹N°›</a:t>
            </a:fld>
            <a:endParaRPr lang="fr-FR"/>
          </a:p>
        </p:txBody>
      </p:sp>
    </p:spTree>
    <p:extLst>
      <p:ext uri="{BB962C8B-B14F-4D97-AF65-F5344CB8AC3E}">
        <p14:creationId xmlns:p14="http://schemas.microsoft.com/office/powerpoint/2010/main" val="3537849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87E655F-0AC5-4C3E-93E1-0DF717AC63A4}" type="datetimeFigureOut">
              <a:rPr lang="fr-FR" smtClean="0"/>
              <a:t>15/12/2020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D122CD9-4094-417D-A332-4227351A8CE6}" type="slidenum">
              <a:rPr lang="fr-FR" smtClean="0"/>
              <a:t>‹N°›</a:t>
            </a:fld>
            <a:endParaRPr lang="fr-FR"/>
          </a:p>
        </p:txBody>
      </p:sp>
    </p:spTree>
    <p:extLst>
      <p:ext uri="{BB962C8B-B14F-4D97-AF65-F5344CB8AC3E}">
        <p14:creationId xmlns:p14="http://schemas.microsoft.com/office/powerpoint/2010/main" val="3260654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87E655F-0AC5-4C3E-93E1-0DF717AC63A4}" type="datetimeFigureOut">
              <a:rPr lang="fr-FR" smtClean="0"/>
              <a:t>15/12/2020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D122CD9-4094-417D-A332-4227351A8CE6}" type="slidenum">
              <a:rPr lang="fr-FR" smtClean="0"/>
              <a:t>‹N°›</a:t>
            </a:fld>
            <a:endParaRPr lang="fr-FR"/>
          </a:p>
        </p:txBody>
      </p:sp>
    </p:spTree>
    <p:extLst>
      <p:ext uri="{BB962C8B-B14F-4D97-AF65-F5344CB8AC3E}">
        <p14:creationId xmlns:p14="http://schemas.microsoft.com/office/powerpoint/2010/main" val="4256294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A87E655F-0AC5-4C3E-93E1-0DF717AC63A4}" type="datetimeFigureOut">
              <a:rPr lang="fr-FR" smtClean="0"/>
              <a:t>15/12/2020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D122CD9-4094-417D-A332-4227351A8CE6}" type="slidenum">
              <a:rPr lang="fr-FR" smtClean="0"/>
              <a:t>‹N°›</a:t>
            </a:fld>
            <a:endParaRPr lang="fr-FR"/>
          </a:p>
        </p:txBody>
      </p:sp>
    </p:spTree>
    <p:extLst>
      <p:ext uri="{BB962C8B-B14F-4D97-AF65-F5344CB8AC3E}">
        <p14:creationId xmlns:p14="http://schemas.microsoft.com/office/powerpoint/2010/main" val="1998047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A87E655F-0AC5-4C3E-93E1-0DF717AC63A4}" type="datetimeFigureOut">
              <a:rPr lang="fr-FR" smtClean="0"/>
              <a:t>15/12/2020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D122CD9-4094-417D-A332-4227351A8CE6}" type="slidenum">
              <a:rPr lang="fr-FR" smtClean="0"/>
              <a:t>‹N°›</a:t>
            </a:fld>
            <a:endParaRPr lang="fr-FR"/>
          </a:p>
        </p:txBody>
      </p:sp>
    </p:spTree>
    <p:extLst>
      <p:ext uri="{BB962C8B-B14F-4D97-AF65-F5344CB8AC3E}">
        <p14:creationId xmlns:p14="http://schemas.microsoft.com/office/powerpoint/2010/main" val="2421346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A87E655F-0AC5-4C3E-93E1-0DF717AC63A4}" type="datetimeFigureOut">
              <a:rPr lang="fr-FR" smtClean="0"/>
              <a:t>15/12/2020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FD122CD9-4094-417D-A332-4227351A8CE6}" type="slidenum">
              <a:rPr lang="fr-FR" smtClean="0"/>
              <a:t>‹N°›</a:t>
            </a:fld>
            <a:endParaRPr lang="fr-FR"/>
          </a:p>
        </p:txBody>
      </p:sp>
    </p:spTree>
    <p:extLst>
      <p:ext uri="{BB962C8B-B14F-4D97-AF65-F5344CB8AC3E}">
        <p14:creationId xmlns:p14="http://schemas.microsoft.com/office/powerpoint/2010/main" val="3747155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A87E655F-0AC5-4C3E-93E1-0DF717AC63A4}" type="datetimeFigureOut">
              <a:rPr lang="fr-FR" smtClean="0"/>
              <a:t>15/12/2020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FD122CD9-4094-417D-A332-4227351A8CE6}" type="slidenum">
              <a:rPr lang="fr-FR" smtClean="0"/>
              <a:t>‹N°›</a:t>
            </a:fld>
            <a:endParaRPr lang="fr-FR"/>
          </a:p>
        </p:txBody>
      </p:sp>
    </p:spTree>
    <p:extLst>
      <p:ext uri="{BB962C8B-B14F-4D97-AF65-F5344CB8AC3E}">
        <p14:creationId xmlns:p14="http://schemas.microsoft.com/office/powerpoint/2010/main" val="2497005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87E655F-0AC5-4C3E-93E1-0DF717AC63A4}" type="datetimeFigureOut">
              <a:rPr lang="fr-FR" smtClean="0"/>
              <a:t>15/12/2020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FD122CD9-4094-417D-A332-4227351A8CE6}" type="slidenum">
              <a:rPr lang="fr-FR" smtClean="0"/>
              <a:t>‹N°›</a:t>
            </a:fld>
            <a:endParaRPr lang="fr-FR"/>
          </a:p>
        </p:txBody>
      </p:sp>
    </p:spTree>
    <p:extLst>
      <p:ext uri="{BB962C8B-B14F-4D97-AF65-F5344CB8AC3E}">
        <p14:creationId xmlns:p14="http://schemas.microsoft.com/office/powerpoint/2010/main" val="2420004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A87E655F-0AC5-4C3E-93E1-0DF717AC63A4}" type="datetimeFigureOut">
              <a:rPr lang="fr-FR" smtClean="0"/>
              <a:t>15/12/2020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D122CD9-4094-417D-A332-4227351A8CE6}" type="slidenum">
              <a:rPr lang="fr-FR" smtClean="0"/>
              <a:t>‹N°›</a:t>
            </a:fld>
            <a:endParaRPr lang="fr-FR"/>
          </a:p>
        </p:txBody>
      </p:sp>
    </p:spTree>
    <p:extLst>
      <p:ext uri="{BB962C8B-B14F-4D97-AF65-F5344CB8AC3E}">
        <p14:creationId xmlns:p14="http://schemas.microsoft.com/office/powerpoint/2010/main" val="1760237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A87E655F-0AC5-4C3E-93E1-0DF717AC63A4}" type="datetimeFigureOut">
              <a:rPr lang="fr-FR" smtClean="0"/>
              <a:t>15/12/2020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D122CD9-4094-417D-A332-4227351A8CE6}" type="slidenum">
              <a:rPr lang="fr-FR" smtClean="0"/>
              <a:t>‹N°›</a:t>
            </a:fld>
            <a:endParaRPr lang="fr-FR"/>
          </a:p>
        </p:txBody>
      </p:sp>
    </p:spTree>
    <p:extLst>
      <p:ext uri="{BB962C8B-B14F-4D97-AF65-F5344CB8AC3E}">
        <p14:creationId xmlns:p14="http://schemas.microsoft.com/office/powerpoint/2010/main" val="1855801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7E655F-0AC5-4C3E-93E1-0DF717AC63A4}" type="datetimeFigureOut">
              <a:rPr lang="fr-FR" smtClean="0"/>
              <a:t>15/12/2020</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122CD9-4094-417D-A332-4227351A8CE6}" type="slidenum">
              <a:rPr lang="fr-FR" smtClean="0"/>
              <a:t>‹N°›</a:t>
            </a:fld>
            <a:endParaRPr lang="fr-FR"/>
          </a:p>
        </p:txBody>
      </p:sp>
    </p:spTree>
    <p:extLst>
      <p:ext uri="{BB962C8B-B14F-4D97-AF65-F5344CB8AC3E}">
        <p14:creationId xmlns:p14="http://schemas.microsoft.com/office/powerpoint/2010/main" val="2186783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re 1"/>
          <p:cNvSpPr>
            <a:spLocks noGrp="1"/>
          </p:cNvSpPr>
          <p:nvPr>
            <p:ph type="ctrTitle"/>
          </p:nvPr>
        </p:nvSpPr>
        <p:spPr>
          <a:xfrm>
            <a:off x="1607127" y="1945323"/>
            <a:ext cx="9144000" cy="2387600"/>
          </a:xfrm>
        </p:spPr>
        <p:txBody>
          <a:bodyPr>
            <a:normAutofit/>
          </a:bodyPr>
          <a:lstStyle/>
          <a:p>
            <a:r>
              <a:rPr lang="fr-FR" b="1" u="sng" dirty="0">
                <a:solidFill>
                  <a:schemeClr val="bg1"/>
                </a:solidFill>
              </a:rPr>
              <a:t>Les principaux métiers de </a:t>
            </a:r>
            <a:r>
              <a:rPr lang="fr-FR" b="1" u="sng" dirty="0" smtClean="0">
                <a:solidFill>
                  <a:schemeClr val="bg1"/>
                </a:solidFill>
              </a:rPr>
              <a:t>l'informatique</a:t>
            </a:r>
            <a:endParaRPr lang="fr-FR" b="1" u="sng" dirty="0">
              <a:solidFill>
                <a:schemeClr val="bg1"/>
              </a:solidFill>
            </a:endParaRPr>
          </a:p>
        </p:txBody>
      </p:sp>
    </p:spTree>
    <p:extLst>
      <p:ext uri="{BB962C8B-B14F-4D97-AF65-F5344CB8AC3E}">
        <p14:creationId xmlns:p14="http://schemas.microsoft.com/office/powerpoint/2010/main" val="3916255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8518" y="-26453"/>
            <a:ext cx="2573482" cy="2583013"/>
          </a:xfrm>
          <a:prstGeom prst="rect">
            <a:avLst/>
          </a:prstGeom>
        </p:spPr>
      </p:pic>
      <p:sp>
        <p:nvSpPr>
          <p:cNvPr id="2" name="Titre 1"/>
          <p:cNvSpPr>
            <a:spLocks noGrp="1"/>
          </p:cNvSpPr>
          <p:nvPr>
            <p:ph type="title"/>
          </p:nvPr>
        </p:nvSpPr>
        <p:spPr>
          <a:xfrm>
            <a:off x="838200" y="602271"/>
            <a:ext cx="10515600" cy="1325563"/>
          </a:xfrm>
        </p:spPr>
        <p:txBody>
          <a:bodyPr/>
          <a:lstStyle/>
          <a:p>
            <a:pPr algn="ctr"/>
            <a:r>
              <a:rPr lang="fr-FR" b="1" u="sng" dirty="0" smtClean="0">
                <a:solidFill>
                  <a:schemeClr val="bg1"/>
                </a:solidFill>
                <a:latin typeface="Bahnschrift Light" panose="020B0502040204020203" pitchFamily="34" charset="0"/>
              </a:rPr>
              <a:t>Référenceur (expert SEO)</a:t>
            </a:r>
            <a:r>
              <a:rPr lang="fr-FR" b="1" dirty="0" smtClean="0">
                <a:solidFill>
                  <a:schemeClr val="bg1"/>
                </a:solidFill>
                <a:latin typeface="Bahnschrift Light" panose="020B0502040204020203" pitchFamily="34" charset="0"/>
              </a:rPr>
              <a:t/>
            </a:r>
            <a:br>
              <a:rPr lang="fr-FR" b="1" dirty="0" smtClean="0">
                <a:solidFill>
                  <a:schemeClr val="bg1"/>
                </a:solidFill>
                <a:latin typeface="Bahnschrift Light" panose="020B0502040204020203" pitchFamily="34" charset="0"/>
              </a:rPr>
            </a:br>
            <a:endParaRPr lang="fr-FR" b="1" dirty="0">
              <a:solidFill>
                <a:schemeClr val="bg1"/>
              </a:solidFill>
              <a:latin typeface="Bahnschrift Light" panose="020B0502040204020203" pitchFamily="34" charset="0"/>
            </a:endParaRPr>
          </a:p>
        </p:txBody>
      </p:sp>
      <p:sp>
        <p:nvSpPr>
          <p:cNvPr id="3" name="Espace réservé du contenu 2"/>
          <p:cNvSpPr>
            <a:spLocks noGrp="1"/>
          </p:cNvSpPr>
          <p:nvPr>
            <p:ph idx="1"/>
          </p:nvPr>
        </p:nvSpPr>
        <p:spPr>
          <a:xfrm>
            <a:off x="343678" y="1913057"/>
            <a:ext cx="10515600" cy="4351338"/>
          </a:xfrm>
        </p:spPr>
        <p:txBody>
          <a:bodyPr>
            <a:noAutofit/>
          </a:bodyPr>
          <a:lstStyle/>
          <a:p>
            <a:r>
              <a:rPr lang="fr-FR" dirty="0">
                <a:solidFill>
                  <a:schemeClr val="bg1"/>
                </a:solidFill>
              </a:rPr>
              <a:t>Le principe du métier de </a:t>
            </a:r>
            <a:r>
              <a:rPr lang="fr-FR" dirty="0" smtClean="0">
                <a:solidFill>
                  <a:schemeClr val="bg1"/>
                </a:solidFill>
              </a:rPr>
              <a:t>référenceur SEO </a:t>
            </a:r>
            <a:r>
              <a:rPr lang="fr-FR" dirty="0">
                <a:solidFill>
                  <a:schemeClr val="bg1"/>
                </a:solidFill>
              </a:rPr>
              <a:t>est </a:t>
            </a:r>
            <a:r>
              <a:rPr lang="fr-FR" dirty="0" smtClean="0">
                <a:solidFill>
                  <a:schemeClr val="bg1"/>
                </a:solidFill>
              </a:rPr>
              <a:t>simple : </a:t>
            </a:r>
            <a:r>
              <a:rPr lang="fr-FR" dirty="0">
                <a:solidFill>
                  <a:schemeClr val="bg1"/>
                </a:solidFill>
              </a:rPr>
              <a:t>le rôle de </a:t>
            </a:r>
            <a:r>
              <a:rPr lang="fr-FR" dirty="0" smtClean="0">
                <a:solidFill>
                  <a:schemeClr val="bg1"/>
                </a:solidFill>
              </a:rPr>
              <a:t>ce </a:t>
            </a:r>
            <a:r>
              <a:rPr lang="fr-FR" dirty="0">
                <a:solidFill>
                  <a:schemeClr val="bg1"/>
                </a:solidFill>
              </a:rPr>
              <a:t>professionnel est de générer du trafic sur le site Internet d’une société afin d’atteindre un objectif précis. Ce peut être par exemple l’amélioration de la notoriété de l’entreprise, la diffusion d’informations importantes, l’augmentation du chiffre d’affaires d’une société en incitant l’achat d’un bien ou d’un service… </a:t>
            </a:r>
            <a:endParaRPr lang="fr-FR" dirty="0">
              <a:solidFill>
                <a:schemeClr val="bg1"/>
              </a:solidFill>
            </a:endParaRPr>
          </a:p>
          <a:p>
            <a:r>
              <a:rPr lang="fr-FR" dirty="0" smtClean="0">
                <a:solidFill>
                  <a:schemeClr val="bg1"/>
                </a:solidFill>
              </a:rPr>
              <a:t>Pour </a:t>
            </a:r>
            <a:r>
              <a:rPr lang="fr-FR" dirty="0">
                <a:solidFill>
                  <a:schemeClr val="bg1"/>
                </a:solidFill>
              </a:rPr>
              <a:t>atteindre l’objectif défini par l’entreprise, le référenceur doit mettre en œuvre une stratégie adaptée à la problématique et utiliser tous les moyens virtuels mis à sa disposition, en se basant sur ses connaissances et ses expériences.</a:t>
            </a:r>
          </a:p>
        </p:txBody>
      </p:sp>
    </p:spTree>
    <p:extLst>
      <p:ext uri="{BB962C8B-B14F-4D97-AF65-F5344CB8AC3E}">
        <p14:creationId xmlns:p14="http://schemas.microsoft.com/office/powerpoint/2010/main" val="269192747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0" y="0"/>
            <a:ext cx="12288416" cy="6912234"/>
          </a:xfrm>
          <a:prstGeom prst="rect">
            <a:avLst/>
          </a:prstGeom>
        </p:spPr>
      </p:pic>
      <p:sp>
        <p:nvSpPr>
          <p:cNvPr id="2" name="Titre 1"/>
          <p:cNvSpPr>
            <a:spLocks noGrp="1"/>
          </p:cNvSpPr>
          <p:nvPr>
            <p:ph type="title"/>
          </p:nvPr>
        </p:nvSpPr>
        <p:spPr/>
        <p:txBody>
          <a:bodyPr/>
          <a:lstStyle/>
          <a:p>
            <a:pPr algn="ctr"/>
            <a:r>
              <a:rPr lang="fr-FR" b="1" u="sng" dirty="0" err="1" smtClean="0">
                <a:solidFill>
                  <a:schemeClr val="bg1"/>
                </a:solidFill>
                <a:latin typeface="Bahnschrift SemiCondensed" panose="020B0502040204020203" pitchFamily="34" charset="0"/>
              </a:rPr>
              <a:t>Community</a:t>
            </a:r>
            <a:r>
              <a:rPr lang="fr-FR" b="1" u="sng" dirty="0" smtClean="0">
                <a:solidFill>
                  <a:schemeClr val="bg1"/>
                </a:solidFill>
                <a:latin typeface="Bahnschrift SemiCondensed" panose="020B0502040204020203" pitchFamily="34" charset="0"/>
              </a:rPr>
              <a:t> Manager</a:t>
            </a:r>
            <a:r>
              <a:rPr lang="fr-FR" dirty="0" smtClean="0">
                <a:solidFill>
                  <a:schemeClr val="bg1"/>
                </a:solidFill>
                <a:latin typeface="Bahnschrift SemiCondensed" panose="020B0502040204020203" pitchFamily="34" charset="0"/>
              </a:rPr>
              <a:t/>
            </a:r>
            <a:br>
              <a:rPr lang="fr-FR" dirty="0" smtClean="0">
                <a:solidFill>
                  <a:schemeClr val="bg1"/>
                </a:solidFill>
                <a:latin typeface="Bahnschrift SemiCondensed" panose="020B0502040204020203" pitchFamily="34" charset="0"/>
              </a:rPr>
            </a:br>
            <a:endParaRPr lang="fr-FR" dirty="0">
              <a:solidFill>
                <a:schemeClr val="bg1"/>
              </a:solidFill>
              <a:latin typeface="Bahnschrift SemiCondensed" panose="020B0502040204020203" pitchFamily="34" charset="0"/>
            </a:endParaRPr>
          </a:p>
        </p:txBody>
      </p:sp>
      <p:sp>
        <p:nvSpPr>
          <p:cNvPr id="3" name="Espace réservé du contenu 2"/>
          <p:cNvSpPr>
            <a:spLocks noGrp="1"/>
          </p:cNvSpPr>
          <p:nvPr>
            <p:ph idx="1"/>
          </p:nvPr>
        </p:nvSpPr>
        <p:spPr>
          <a:xfrm>
            <a:off x="838200" y="1825625"/>
            <a:ext cx="10515600" cy="5163004"/>
          </a:xfrm>
        </p:spPr>
        <p:txBody>
          <a:bodyPr>
            <a:normAutofit fontScale="32500" lnSpcReduction="20000"/>
          </a:bodyPr>
          <a:lstStyle/>
          <a:p>
            <a:pPr fontAlgn="base"/>
            <a:r>
              <a:rPr lang="fr-FR" sz="5500" dirty="0">
                <a:solidFill>
                  <a:schemeClr val="bg1"/>
                </a:solidFill>
              </a:rPr>
              <a:t> le </a:t>
            </a:r>
            <a:r>
              <a:rPr lang="fr-FR" sz="5500" dirty="0" err="1">
                <a:solidFill>
                  <a:schemeClr val="bg1"/>
                </a:solidFill>
              </a:rPr>
              <a:t>community</a:t>
            </a:r>
            <a:r>
              <a:rPr lang="fr-FR" sz="5500" dirty="0">
                <a:solidFill>
                  <a:schemeClr val="bg1"/>
                </a:solidFill>
              </a:rPr>
              <a:t> manager travaille principalement en agence, mais aussi pour un annonceur, une entreprise, un site web...</a:t>
            </a:r>
          </a:p>
          <a:p>
            <a:pPr fontAlgn="base"/>
            <a:r>
              <a:rPr lang="fr-FR" sz="5500" dirty="0">
                <a:solidFill>
                  <a:schemeClr val="bg1"/>
                </a:solidFill>
              </a:rPr>
              <a:t>Pour le compte d’une marque ou d’une entreprise (parfois d'une célébrité) c'est lui qui fédère et anime les échanges entre internautes. Pour cela, il utilise principalement les réseaux sociaux (</a:t>
            </a:r>
            <a:r>
              <a:rPr lang="fr-FR" sz="5500" dirty="0" err="1">
                <a:solidFill>
                  <a:schemeClr val="bg1"/>
                </a:solidFill>
              </a:rPr>
              <a:t>Youtube</a:t>
            </a:r>
            <a:r>
              <a:rPr lang="fr-FR" sz="5500" dirty="0">
                <a:solidFill>
                  <a:schemeClr val="bg1"/>
                </a:solidFill>
              </a:rPr>
              <a:t>, Facebook, Twitter…) et </a:t>
            </a:r>
            <a:r>
              <a:rPr lang="fr-FR" sz="5500" dirty="0" smtClean="0">
                <a:solidFill>
                  <a:schemeClr val="bg1"/>
                </a:solidFill>
              </a:rPr>
              <a:t>professionnel. </a:t>
            </a:r>
          </a:p>
          <a:p>
            <a:pPr fontAlgn="base"/>
            <a:r>
              <a:rPr lang="fr-FR" sz="5500" dirty="0" smtClean="0">
                <a:solidFill>
                  <a:schemeClr val="bg1"/>
                </a:solidFill>
              </a:rPr>
              <a:t>Il peut être aussi Ambassadeur d’une </a:t>
            </a:r>
            <a:r>
              <a:rPr lang="fr-FR" sz="5500" dirty="0">
                <a:solidFill>
                  <a:schemeClr val="bg1"/>
                </a:solidFill>
              </a:rPr>
              <a:t>"marque" auprès des internautes, le </a:t>
            </a:r>
            <a:r>
              <a:rPr lang="fr-FR" sz="5500" dirty="0" err="1">
                <a:solidFill>
                  <a:schemeClr val="bg1"/>
                </a:solidFill>
              </a:rPr>
              <a:t>community</a:t>
            </a:r>
            <a:r>
              <a:rPr lang="fr-FR" sz="5500" dirty="0">
                <a:solidFill>
                  <a:schemeClr val="bg1"/>
                </a:solidFill>
              </a:rPr>
              <a:t> manager communique le message de l’entreprise vers l’extérieur et fait part à l'entreprise des réactions de la communauté. Ce dialogue avec les internautes est primordial : il permet d'un côté de diffuser les conseils et le catalogue de l'entreprise et, de l'autre, de faire remonter les remarques ou critiques vers les services de l’entreprise concernés. Tout cela dans l'objectif de fidéliser les internautes et d'acquérir de nouveaux "habitués".</a:t>
            </a:r>
          </a:p>
          <a:p>
            <a:pPr fontAlgn="base"/>
            <a:r>
              <a:rPr lang="fr-FR" sz="5500" dirty="0">
                <a:solidFill>
                  <a:schemeClr val="bg1"/>
                </a:solidFill>
              </a:rPr>
              <a:t>Les moyens d'action du </a:t>
            </a:r>
            <a:r>
              <a:rPr lang="fr-FR" sz="5500" dirty="0" err="1">
                <a:solidFill>
                  <a:schemeClr val="bg1"/>
                </a:solidFill>
              </a:rPr>
              <a:t>community</a:t>
            </a:r>
            <a:r>
              <a:rPr lang="fr-FR" sz="5500" dirty="0">
                <a:solidFill>
                  <a:schemeClr val="bg1"/>
                </a:solidFill>
              </a:rPr>
              <a:t> manager sont variés : susciter les conversations et intervenir directement, créer des contenus (blogs, fiches produit…), accorder des promos aux abonnés Twitter, faire choisir par les amis Facebook le prochain produit qu’ils souhaitent voir sur le marché, proposer des concours ou des rencontres avec les créatifs de la société, etc.</a:t>
            </a:r>
          </a:p>
          <a:p>
            <a:pPr fontAlgn="base"/>
            <a:r>
              <a:rPr lang="fr-FR" sz="5500" dirty="0">
                <a:solidFill>
                  <a:schemeClr val="bg1"/>
                </a:solidFill>
              </a:rPr>
              <a:t>Pour développer l’envie, la fidélité et la cohésion de sa communauté, le </a:t>
            </a:r>
            <a:r>
              <a:rPr lang="fr-FR" sz="5500" dirty="0" err="1">
                <a:solidFill>
                  <a:schemeClr val="bg1"/>
                </a:solidFill>
              </a:rPr>
              <a:t>community</a:t>
            </a:r>
            <a:r>
              <a:rPr lang="fr-FR" sz="5500" dirty="0">
                <a:solidFill>
                  <a:schemeClr val="bg1"/>
                </a:solidFill>
              </a:rPr>
              <a:t> manager doit maîtriser les codes de sa cible et favoriser les échanges d’expérience. Pour cela, il connaît la stratégie de son employeur et maîtrise le jargon technique, ainsi que les logiciels de référencement et les moteurs de recherche. Surtout, il a une très bonne pratique des réseaux sociaux et professionnels, de la blogosphère et des forums.</a:t>
            </a:r>
          </a:p>
          <a:p>
            <a:endParaRPr lang="fr-FR" dirty="0"/>
          </a:p>
        </p:txBody>
      </p:sp>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43270" y="-300559"/>
            <a:ext cx="2284461" cy="2284461"/>
          </a:xfrm>
          <a:prstGeom prst="rect">
            <a:avLst/>
          </a:prstGeom>
        </p:spPr>
      </p:pic>
      <p:pic>
        <p:nvPicPr>
          <p:cNvPr id="6" name="Image 5"/>
          <p:cNvPicPr>
            <a:picLocks noChangeAspect="1"/>
          </p:cNvPicPr>
          <p:nvPr/>
        </p:nvPicPr>
        <p:blipFill>
          <a:blip r:embed="rId4"/>
          <a:stretch>
            <a:fillRect/>
          </a:stretch>
        </p:blipFill>
        <p:spPr>
          <a:xfrm>
            <a:off x="929952" y="671627"/>
            <a:ext cx="1301328" cy="1297956"/>
          </a:xfrm>
          <a:prstGeom prst="rect">
            <a:avLst/>
          </a:prstGeom>
        </p:spPr>
      </p:pic>
    </p:spTree>
    <p:extLst>
      <p:ext uri="{BB962C8B-B14F-4D97-AF65-F5344CB8AC3E}">
        <p14:creationId xmlns:p14="http://schemas.microsoft.com/office/powerpoint/2010/main" val="255653571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u="sng" dirty="0" smtClean="0"/>
              <a:t>Hot Liner</a:t>
            </a:r>
            <a:endParaRPr lang="fr-FR" b="1" u="sng" dirty="0"/>
          </a:p>
        </p:txBody>
      </p:sp>
      <p:sp>
        <p:nvSpPr>
          <p:cNvPr id="3" name="Espace réservé du contenu 2"/>
          <p:cNvSpPr>
            <a:spLocks noGrp="1"/>
          </p:cNvSpPr>
          <p:nvPr>
            <p:ph idx="1"/>
          </p:nvPr>
        </p:nvSpPr>
        <p:spPr/>
        <p:txBody>
          <a:bodyPr>
            <a:normAutofit/>
          </a:bodyPr>
          <a:lstStyle/>
          <a:p>
            <a:pPr marL="0" indent="0">
              <a:buNone/>
            </a:pPr>
            <a:r>
              <a:rPr lang="fr-FR" dirty="0" smtClean="0"/>
              <a:t>Un </a:t>
            </a:r>
            <a:r>
              <a:rPr lang="fr-FR" dirty="0" err="1"/>
              <a:t>hotliner</a:t>
            </a:r>
            <a:r>
              <a:rPr lang="fr-FR" dirty="0"/>
              <a:t> doit posséder de solides connaissances en informatique. Il doit également parfaitement connaître les produits de sa société. Il doit être attentif, rigoureux, organisé et posséder une bonne qualité d'écoute afin d'identifier rapidement les problèmes rencontrés par les clients. L'enthousiasme, la diplomatie et le sourire sont des qualités indispensables. Le </a:t>
            </a:r>
            <a:r>
              <a:rPr lang="fr-FR" dirty="0" err="1"/>
              <a:t>hotliner</a:t>
            </a:r>
            <a:r>
              <a:rPr lang="fr-FR" dirty="0"/>
              <a:t> représente l'entreprise dans laquelle il travaille, il doit donc donner une bonne impression à ses interlocuteurs. Il doit posséder une parfaite élocution et être patient face à l'impatience de certains de ses interlocuteurs. Une maîtrise parfaite de la langue française est indispensable. La pratique de l'anglais est souvent exigée.</a:t>
            </a:r>
          </a:p>
        </p:txBody>
      </p:sp>
    </p:spTree>
    <p:extLst>
      <p:ext uri="{BB962C8B-B14F-4D97-AF65-F5344CB8AC3E}">
        <p14:creationId xmlns:p14="http://schemas.microsoft.com/office/powerpoint/2010/main" val="4809646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u="sng" dirty="0" smtClean="0"/>
              <a:t>Expert informatique</a:t>
            </a:r>
            <a:endParaRPr lang="fr-FR" b="1" u="sng" dirty="0"/>
          </a:p>
        </p:txBody>
      </p:sp>
      <p:sp>
        <p:nvSpPr>
          <p:cNvPr id="3" name="Espace réservé du contenu 2"/>
          <p:cNvSpPr>
            <a:spLocks noGrp="1"/>
          </p:cNvSpPr>
          <p:nvPr>
            <p:ph idx="1"/>
          </p:nvPr>
        </p:nvSpPr>
        <p:spPr/>
        <p:txBody>
          <a:bodyPr>
            <a:normAutofit lnSpcReduction="10000"/>
          </a:bodyPr>
          <a:lstStyle/>
          <a:p>
            <a:pPr marL="0" indent="0">
              <a:buNone/>
            </a:pPr>
            <a:r>
              <a:rPr lang="fr-FR" dirty="0"/>
              <a:t>Pour devenir expert informatique, la formation idéale reste celle de l’ingénierie informatique avec un parcours à contenus très denses orienté vers une professionnalisation très approfondie avec un programme d’école d’ingénieurs, des stages de longues durées et la possibilité pour les étudiants d’étudier en alternance. Généralement accessible après un bac+3 (</a:t>
            </a:r>
            <a:r>
              <a:rPr lang="fr-FR" dirty="0" err="1"/>
              <a:t>bachelor</a:t>
            </a:r>
            <a:r>
              <a:rPr lang="fr-FR" dirty="0"/>
              <a:t>, licence) en informatique ou un domaine connexe, c’est une vraie formation de haut niveau axé sur l’acquisition des savoir-faire et des techniques les plus modernes. L’ingénierie informatique c’est également un parcours très polyvalent qui embrasse pratiquement toutes les spécialités : réseau informatique, gestion informatique, développement, maintenance mais également la dimension stratégique et la sécurité informatique.</a:t>
            </a:r>
          </a:p>
        </p:txBody>
      </p:sp>
    </p:spTree>
    <p:extLst>
      <p:ext uri="{BB962C8B-B14F-4D97-AF65-F5344CB8AC3E}">
        <p14:creationId xmlns:p14="http://schemas.microsoft.com/office/powerpoint/2010/main" val="3104515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u="sng" dirty="0" smtClean="0"/>
              <a:t>Technicien de maintenance</a:t>
            </a:r>
            <a:endParaRPr lang="fr-FR" b="1" u="sng" dirty="0"/>
          </a:p>
        </p:txBody>
      </p:sp>
      <p:sp>
        <p:nvSpPr>
          <p:cNvPr id="3" name="Espace réservé du contenu 2"/>
          <p:cNvSpPr>
            <a:spLocks noGrp="1"/>
          </p:cNvSpPr>
          <p:nvPr>
            <p:ph idx="1"/>
          </p:nvPr>
        </p:nvSpPr>
        <p:spPr/>
        <p:txBody>
          <a:bodyPr/>
          <a:lstStyle/>
          <a:p>
            <a:pPr marL="0" indent="0">
              <a:buNone/>
            </a:pPr>
            <a:r>
              <a:rPr lang="fr-FR" dirty="0" smtClean="0"/>
              <a:t>Le technicien </a:t>
            </a:r>
            <a:r>
              <a:rPr lang="fr-FR" dirty="0"/>
              <a:t>de maintenance informatique intervient régulièrement au sein des entreprises afin de prévenir les éventuelles pannes ou dysfonctionnements. Son rôle est avant tout d'assurer la disponibilité et l'efficacité du système informatique afin de participer à la compétitivité de l'entreprise de son client.</a:t>
            </a:r>
          </a:p>
        </p:txBody>
      </p:sp>
    </p:spTree>
    <p:extLst>
      <p:ext uri="{BB962C8B-B14F-4D97-AF65-F5344CB8AC3E}">
        <p14:creationId xmlns:p14="http://schemas.microsoft.com/office/powerpoint/2010/main" val="1737080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re 1"/>
          <p:cNvSpPr>
            <a:spLocks noGrp="1"/>
          </p:cNvSpPr>
          <p:nvPr>
            <p:ph type="title"/>
          </p:nvPr>
        </p:nvSpPr>
        <p:spPr/>
        <p:txBody>
          <a:bodyPr/>
          <a:lstStyle/>
          <a:p>
            <a:pPr algn="ctr"/>
            <a:r>
              <a:rPr lang="fr-FR" b="1" u="sng" dirty="0" smtClean="0">
                <a:solidFill>
                  <a:schemeClr val="bg1"/>
                </a:solidFill>
              </a:rPr>
              <a:t>Sommaire</a:t>
            </a:r>
            <a:endParaRPr lang="fr-FR" b="1" u="sng" dirty="0">
              <a:solidFill>
                <a:schemeClr val="bg1"/>
              </a:solidFill>
            </a:endParaRPr>
          </a:p>
        </p:txBody>
      </p:sp>
      <p:sp>
        <p:nvSpPr>
          <p:cNvPr id="3" name="Espace réservé du contenu 2"/>
          <p:cNvSpPr>
            <a:spLocks noGrp="1"/>
          </p:cNvSpPr>
          <p:nvPr>
            <p:ph idx="1"/>
          </p:nvPr>
        </p:nvSpPr>
        <p:spPr/>
        <p:txBody>
          <a:bodyPr>
            <a:normAutofit fontScale="77500" lnSpcReduction="20000"/>
          </a:bodyPr>
          <a:lstStyle/>
          <a:p>
            <a:r>
              <a:rPr lang="fr-FR" dirty="0">
                <a:solidFill>
                  <a:schemeClr val="bg1"/>
                </a:solidFill>
              </a:rPr>
              <a:t>Administrateurs systèmes et réseaux</a:t>
            </a:r>
          </a:p>
          <a:p>
            <a:r>
              <a:rPr lang="fr-FR" dirty="0">
                <a:solidFill>
                  <a:schemeClr val="bg1"/>
                </a:solidFill>
              </a:rPr>
              <a:t>Programmeur (ou développeur) informatique</a:t>
            </a:r>
          </a:p>
          <a:p>
            <a:r>
              <a:rPr lang="fr-FR" dirty="0">
                <a:solidFill>
                  <a:schemeClr val="bg1"/>
                </a:solidFill>
              </a:rPr>
              <a:t>Responsable de tests et d'intégration / qualité</a:t>
            </a:r>
          </a:p>
          <a:p>
            <a:r>
              <a:rPr lang="fr-FR" dirty="0">
                <a:solidFill>
                  <a:schemeClr val="bg1"/>
                </a:solidFill>
              </a:rPr>
              <a:t>Chef de projet</a:t>
            </a:r>
          </a:p>
          <a:p>
            <a:r>
              <a:rPr lang="fr-FR" dirty="0" smtClean="0">
                <a:solidFill>
                  <a:schemeClr val="bg1"/>
                </a:solidFill>
              </a:rPr>
              <a:t>Directeur </a:t>
            </a:r>
            <a:r>
              <a:rPr lang="fr-FR" dirty="0">
                <a:solidFill>
                  <a:schemeClr val="bg1"/>
                </a:solidFill>
              </a:rPr>
              <a:t>de service informatique</a:t>
            </a:r>
          </a:p>
          <a:p>
            <a:r>
              <a:rPr lang="fr-FR" dirty="0">
                <a:solidFill>
                  <a:schemeClr val="bg1"/>
                </a:solidFill>
              </a:rPr>
              <a:t>Expert en base de données</a:t>
            </a:r>
          </a:p>
          <a:p>
            <a:r>
              <a:rPr lang="fr-FR" dirty="0">
                <a:solidFill>
                  <a:schemeClr val="bg1"/>
                </a:solidFill>
              </a:rPr>
              <a:t>Webdesigner</a:t>
            </a:r>
          </a:p>
          <a:p>
            <a:r>
              <a:rPr lang="fr-FR" dirty="0">
                <a:solidFill>
                  <a:schemeClr val="bg1"/>
                </a:solidFill>
              </a:rPr>
              <a:t>Référenceur (expert SEO)</a:t>
            </a:r>
          </a:p>
          <a:p>
            <a:r>
              <a:rPr lang="fr-FR" dirty="0" err="1">
                <a:solidFill>
                  <a:schemeClr val="bg1"/>
                </a:solidFill>
              </a:rPr>
              <a:t>Community</a:t>
            </a:r>
            <a:r>
              <a:rPr lang="fr-FR" dirty="0">
                <a:solidFill>
                  <a:schemeClr val="bg1"/>
                </a:solidFill>
              </a:rPr>
              <a:t> Manager</a:t>
            </a:r>
          </a:p>
          <a:p>
            <a:r>
              <a:rPr lang="fr-FR" dirty="0" smtClean="0">
                <a:solidFill>
                  <a:schemeClr val="bg1"/>
                </a:solidFill>
              </a:rPr>
              <a:t>Hot Liner</a:t>
            </a:r>
            <a:endParaRPr lang="fr-FR" dirty="0">
              <a:solidFill>
                <a:schemeClr val="bg1"/>
              </a:solidFill>
            </a:endParaRPr>
          </a:p>
          <a:p>
            <a:r>
              <a:rPr lang="fr-FR" dirty="0">
                <a:solidFill>
                  <a:schemeClr val="bg1"/>
                </a:solidFill>
              </a:rPr>
              <a:t>Expert </a:t>
            </a:r>
            <a:r>
              <a:rPr lang="fr-FR" dirty="0" smtClean="0">
                <a:solidFill>
                  <a:schemeClr val="bg1"/>
                </a:solidFill>
              </a:rPr>
              <a:t>informatique</a:t>
            </a:r>
          </a:p>
          <a:p>
            <a:r>
              <a:rPr lang="fr-FR" dirty="0" smtClean="0">
                <a:solidFill>
                  <a:schemeClr val="bg1"/>
                </a:solidFill>
              </a:rPr>
              <a:t>Technicien de maintenance</a:t>
            </a:r>
            <a:endParaRPr lang="fr-FR" dirty="0">
              <a:solidFill>
                <a:schemeClr val="bg1"/>
              </a:solidFill>
            </a:endParaRPr>
          </a:p>
        </p:txBody>
      </p:sp>
    </p:spTree>
    <p:extLst>
      <p:ext uri="{BB962C8B-B14F-4D97-AF65-F5344CB8AC3E}">
        <p14:creationId xmlns:p14="http://schemas.microsoft.com/office/powerpoint/2010/main" val="3371842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re 1"/>
          <p:cNvSpPr>
            <a:spLocks noGrp="1"/>
          </p:cNvSpPr>
          <p:nvPr>
            <p:ph type="title"/>
          </p:nvPr>
        </p:nvSpPr>
        <p:spPr/>
        <p:txBody>
          <a:bodyPr/>
          <a:lstStyle/>
          <a:p>
            <a:pPr algn="ctr"/>
            <a:r>
              <a:rPr lang="fr-FR" b="1" u="sng" dirty="0" smtClean="0">
                <a:solidFill>
                  <a:schemeClr val="bg1"/>
                </a:solidFill>
              </a:rPr>
              <a:t>Administrateurs systèmes et réseaux</a:t>
            </a:r>
            <a:endParaRPr lang="fr-FR" b="1" u="sng" dirty="0">
              <a:solidFill>
                <a:schemeClr val="bg1"/>
              </a:solidFill>
            </a:endParaRPr>
          </a:p>
        </p:txBody>
      </p:sp>
      <p:sp>
        <p:nvSpPr>
          <p:cNvPr id="3" name="Espace réservé du contenu 2"/>
          <p:cNvSpPr>
            <a:spLocks noGrp="1"/>
          </p:cNvSpPr>
          <p:nvPr>
            <p:ph idx="1"/>
          </p:nvPr>
        </p:nvSpPr>
        <p:spPr>
          <a:xfrm>
            <a:off x="838200" y="2043344"/>
            <a:ext cx="10515600" cy="1615844"/>
          </a:xfrm>
        </p:spPr>
        <p:txBody>
          <a:bodyPr>
            <a:normAutofit lnSpcReduction="10000"/>
          </a:bodyPr>
          <a:lstStyle/>
          <a:p>
            <a:pPr marL="0" indent="0">
              <a:buNone/>
            </a:pPr>
            <a:r>
              <a:rPr lang="fr-FR" dirty="0" smtClean="0">
                <a:solidFill>
                  <a:schemeClr val="bg1"/>
                </a:solidFill>
              </a:rPr>
              <a:t>L’administrateur </a:t>
            </a:r>
            <a:r>
              <a:rPr lang="fr-FR" dirty="0" smtClean="0">
                <a:solidFill>
                  <a:schemeClr val="bg1"/>
                </a:solidFill>
              </a:rPr>
              <a:t>systèmes et réseaux, réceptionne et installe les matériels informatiques. Il veille au bon fonctionnement des systèmes de télécommunications et </a:t>
            </a:r>
            <a:r>
              <a:rPr lang="fr-FR" dirty="0">
                <a:solidFill>
                  <a:schemeClr val="bg1"/>
                </a:solidFill>
              </a:rPr>
              <a:t>signale les dysfonctionnements à l'ingénieur télécoms et réseaux</a:t>
            </a:r>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600" y="3566159"/>
            <a:ext cx="4876800" cy="3191221"/>
          </a:xfrm>
          <a:prstGeom prst="rect">
            <a:avLst/>
          </a:prstGeom>
        </p:spPr>
      </p:pic>
    </p:spTree>
    <p:extLst>
      <p:ext uri="{BB962C8B-B14F-4D97-AF65-F5344CB8AC3E}">
        <p14:creationId xmlns:p14="http://schemas.microsoft.com/office/powerpoint/2010/main" val="35508665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re 1"/>
          <p:cNvSpPr>
            <a:spLocks noGrp="1"/>
          </p:cNvSpPr>
          <p:nvPr>
            <p:ph type="title"/>
          </p:nvPr>
        </p:nvSpPr>
        <p:spPr/>
        <p:txBody>
          <a:bodyPr/>
          <a:lstStyle/>
          <a:p>
            <a:pPr algn="ctr"/>
            <a:r>
              <a:rPr lang="fr-FR" b="1" u="sng" dirty="0" smtClean="0">
                <a:solidFill>
                  <a:schemeClr val="bg1"/>
                </a:solidFill>
              </a:rPr>
              <a:t>Programmeur (ou développeur) informatique</a:t>
            </a:r>
            <a:endParaRPr lang="fr-FR" b="1" u="sng" dirty="0">
              <a:solidFill>
                <a:schemeClr val="bg1"/>
              </a:solidFill>
            </a:endParaRPr>
          </a:p>
        </p:txBody>
      </p:sp>
      <p:sp>
        <p:nvSpPr>
          <p:cNvPr id="3" name="Espace réservé du contenu 2"/>
          <p:cNvSpPr>
            <a:spLocks noGrp="1"/>
          </p:cNvSpPr>
          <p:nvPr>
            <p:ph idx="1"/>
          </p:nvPr>
        </p:nvSpPr>
        <p:spPr>
          <a:xfrm>
            <a:off x="838200" y="1825625"/>
            <a:ext cx="10515600" cy="1374775"/>
          </a:xfrm>
        </p:spPr>
        <p:txBody>
          <a:bodyPr/>
          <a:lstStyle/>
          <a:p>
            <a:pPr marL="0" indent="0">
              <a:buNone/>
            </a:pPr>
            <a:r>
              <a:rPr lang="fr-FR" dirty="0" smtClean="0">
                <a:solidFill>
                  <a:schemeClr val="bg1"/>
                </a:solidFill>
              </a:rPr>
              <a:t>Le </a:t>
            </a:r>
            <a:r>
              <a:rPr lang="fr-FR" dirty="0">
                <a:solidFill>
                  <a:schemeClr val="bg1"/>
                </a:solidFill>
              </a:rPr>
              <a:t>programmeur (ou développeur) informatique est la personne qui va concevoir la logique applicative</a:t>
            </a:r>
            <a:r>
              <a:rPr lang="fr-FR" dirty="0" smtClean="0">
                <a:solidFill>
                  <a:schemeClr val="bg1"/>
                </a:solidFill>
              </a:rPr>
              <a:t>. Il se base sur des langages informatiques pour programmer et créer des logiciels</a:t>
            </a:r>
            <a:r>
              <a:rPr lang="fr-FR" dirty="0" smtClean="0">
                <a:solidFill>
                  <a:schemeClr val="bg1"/>
                </a:solidFill>
              </a:rPr>
              <a:t>.</a:t>
            </a:r>
            <a:endParaRPr lang="fr-FR" dirty="0">
              <a:solidFill>
                <a:schemeClr val="bg1"/>
              </a:solidFill>
            </a:endParaRPr>
          </a:p>
        </p:txBody>
      </p:sp>
      <p:pic>
        <p:nvPicPr>
          <p:cNvPr id="8" name="Imag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48643" y="3429000"/>
            <a:ext cx="5494713" cy="3090776"/>
          </a:xfrm>
          <a:prstGeom prst="rect">
            <a:avLst/>
          </a:prstGeom>
        </p:spPr>
      </p:pic>
    </p:spTree>
    <p:extLst>
      <p:ext uri="{BB962C8B-B14F-4D97-AF65-F5344CB8AC3E}">
        <p14:creationId xmlns:p14="http://schemas.microsoft.com/office/powerpoint/2010/main" val="30978412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re 1"/>
          <p:cNvSpPr>
            <a:spLocks noGrp="1"/>
          </p:cNvSpPr>
          <p:nvPr>
            <p:ph type="title"/>
          </p:nvPr>
        </p:nvSpPr>
        <p:spPr/>
        <p:txBody>
          <a:bodyPr/>
          <a:lstStyle/>
          <a:p>
            <a:r>
              <a:rPr lang="fr-FR" b="1" u="sng" dirty="0" smtClean="0">
                <a:solidFill>
                  <a:schemeClr val="bg1"/>
                </a:solidFill>
              </a:rPr>
              <a:t>Responsable de tests et d'intégration / qualité</a:t>
            </a:r>
            <a:endParaRPr lang="fr-FR" b="1" u="sng" dirty="0">
              <a:solidFill>
                <a:schemeClr val="bg1"/>
              </a:solidFill>
            </a:endParaRPr>
          </a:p>
        </p:txBody>
      </p:sp>
      <p:sp>
        <p:nvSpPr>
          <p:cNvPr id="3" name="Espace réservé du contenu 2"/>
          <p:cNvSpPr>
            <a:spLocks noGrp="1"/>
          </p:cNvSpPr>
          <p:nvPr>
            <p:ph idx="1"/>
          </p:nvPr>
        </p:nvSpPr>
        <p:spPr>
          <a:xfrm>
            <a:off x="838200" y="1825624"/>
            <a:ext cx="10515600" cy="3228514"/>
          </a:xfrm>
        </p:spPr>
        <p:txBody>
          <a:bodyPr>
            <a:normAutofit lnSpcReduction="10000"/>
          </a:bodyPr>
          <a:lstStyle/>
          <a:p>
            <a:pPr marL="0" indent="0">
              <a:buNone/>
            </a:pPr>
            <a:r>
              <a:rPr lang="fr-FR" dirty="0" smtClean="0">
                <a:solidFill>
                  <a:schemeClr val="bg1"/>
                </a:solidFill>
              </a:rPr>
              <a:t>Un </a:t>
            </a:r>
            <a:r>
              <a:rPr lang="fr-FR" dirty="0">
                <a:solidFill>
                  <a:schemeClr val="bg1"/>
                </a:solidFill>
              </a:rPr>
              <a:t>responsable de tests et d'intégration (il s'agit de l'étape qui permet de s'assurer que le nouveau logiciel - ou fonctionnalité - s'intègre bien avec les autres) va donc définir les tests à réaliser et s'assurer de la qualité du produit fini</a:t>
            </a:r>
            <a:r>
              <a:rPr lang="fr-FR" dirty="0" smtClean="0">
                <a:solidFill>
                  <a:schemeClr val="bg1"/>
                </a:solidFill>
              </a:rPr>
              <a:t>.</a:t>
            </a:r>
          </a:p>
          <a:p>
            <a:pPr marL="0" indent="0">
              <a:buNone/>
            </a:pPr>
            <a:endParaRPr lang="fr-FR" dirty="0">
              <a:solidFill>
                <a:schemeClr val="bg1"/>
              </a:solidFill>
            </a:endParaRPr>
          </a:p>
          <a:p>
            <a:pPr marL="0" indent="0">
              <a:buNone/>
            </a:pPr>
            <a:r>
              <a:rPr lang="fr-FR" dirty="0">
                <a:solidFill>
                  <a:schemeClr val="bg1"/>
                </a:solidFill>
              </a:rPr>
              <a:t>Le rôle </a:t>
            </a:r>
            <a:r>
              <a:rPr lang="fr-FR" dirty="0" smtClean="0">
                <a:solidFill>
                  <a:schemeClr val="bg1"/>
                </a:solidFill>
              </a:rPr>
              <a:t>du responsable de test est </a:t>
            </a:r>
            <a:r>
              <a:rPr lang="fr-FR" dirty="0">
                <a:solidFill>
                  <a:schemeClr val="bg1"/>
                </a:solidFill>
              </a:rPr>
              <a:t>de garantir que le </a:t>
            </a:r>
            <a:r>
              <a:rPr lang="fr-FR" dirty="0" smtClean="0">
                <a:solidFill>
                  <a:schemeClr val="bg1"/>
                </a:solidFill>
              </a:rPr>
              <a:t>cahier de charge est </a:t>
            </a:r>
            <a:r>
              <a:rPr lang="fr-FR" dirty="0">
                <a:solidFill>
                  <a:schemeClr val="bg1"/>
                </a:solidFill>
              </a:rPr>
              <a:t>de qualité et conforme aux spécifications. </a:t>
            </a:r>
            <a:r>
              <a:rPr lang="fr-FR" dirty="0" smtClean="0">
                <a:solidFill>
                  <a:schemeClr val="bg1"/>
                </a:solidFill>
              </a:rPr>
              <a:t>Il détecte </a:t>
            </a:r>
            <a:r>
              <a:rPr lang="fr-FR" dirty="0">
                <a:solidFill>
                  <a:schemeClr val="bg1"/>
                </a:solidFill>
              </a:rPr>
              <a:t>les bugs afin qu’ils puissent ensuite être corrigés par les </a:t>
            </a:r>
            <a:r>
              <a:rPr lang="fr-FR" dirty="0" smtClean="0">
                <a:solidFill>
                  <a:schemeClr val="bg1"/>
                </a:solidFill>
              </a:rPr>
              <a:t>développeurs.</a:t>
            </a:r>
            <a:endParaRPr lang="fr-FR" dirty="0">
              <a:solidFill>
                <a:schemeClr val="bg1"/>
              </a:solidFill>
            </a:endParaRPr>
          </a:p>
        </p:txBody>
      </p:sp>
    </p:spTree>
    <p:extLst>
      <p:ext uri="{BB962C8B-B14F-4D97-AF65-F5344CB8AC3E}">
        <p14:creationId xmlns:p14="http://schemas.microsoft.com/office/powerpoint/2010/main" val="41480026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re 1"/>
          <p:cNvSpPr>
            <a:spLocks noGrp="1"/>
          </p:cNvSpPr>
          <p:nvPr>
            <p:ph type="title"/>
          </p:nvPr>
        </p:nvSpPr>
        <p:spPr/>
        <p:txBody>
          <a:bodyPr/>
          <a:lstStyle/>
          <a:p>
            <a:pPr algn="ctr"/>
            <a:r>
              <a:rPr lang="fr-FR" b="1" u="sng" dirty="0" smtClean="0">
                <a:solidFill>
                  <a:schemeClr val="bg1"/>
                </a:solidFill>
              </a:rPr>
              <a:t>Chef </a:t>
            </a:r>
            <a:r>
              <a:rPr lang="fr-FR" b="1" u="sng" dirty="0" smtClean="0">
                <a:solidFill>
                  <a:schemeClr val="bg1"/>
                </a:solidFill>
              </a:rPr>
              <a:t>de projet</a:t>
            </a:r>
            <a:endParaRPr lang="fr-FR" b="1" u="sng" dirty="0">
              <a:solidFill>
                <a:schemeClr val="bg1"/>
              </a:solidFill>
            </a:endParaRPr>
          </a:p>
        </p:txBody>
      </p:sp>
      <p:sp>
        <p:nvSpPr>
          <p:cNvPr id="3" name="Espace réservé du contenu 2"/>
          <p:cNvSpPr>
            <a:spLocks noGrp="1"/>
          </p:cNvSpPr>
          <p:nvPr>
            <p:ph idx="1"/>
          </p:nvPr>
        </p:nvSpPr>
        <p:spPr/>
        <p:txBody>
          <a:bodyPr/>
          <a:lstStyle/>
          <a:p>
            <a:pPr marL="0" indent="0">
              <a:buNone/>
            </a:pPr>
            <a:r>
              <a:rPr lang="fr-FR" dirty="0">
                <a:solidFill>
                  <a:schemeClr val="bg1"/>
                </a:solidFill>
              </a:rPr>
              <a:t>Le Chef de Projet Informatique est un spécialiste informatique chargé de piloter une équipe dans l'état d'avancement d'un projet en traduisant en solutions informatiques les demandes des clients ou des services internes.</a:t>
            </a:r>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3758" y="3059084"/>
            <a:ext cx="4692794" cy="3341716"/>
          </a:xfrm>
          <a:prstGeom prst="rect">
            <a:avLst/>
          </a:prstGeom>
        </p:spPr>
      </p:pic>
    </p:spTree>
    <p:extLst>
      <p:ext uri="{BB962C8B-B14F-4D97-AF65-F5344CB8AC3E}">
        <p14:creationId xmlns:p14="http://schemas.microsoft.com/office/powerpoint/2010/main" val="25561278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3244" y="-1"/>
            <a:ext cx="12975244" cy="7298575"/>
          </a:xfrm>
          <a:prstGeom prst="rect">
            <a:avLst/>
          </a:prstGeom>
        </p:spPr>
      </p:pic>
      <p:sp>
        <p:nvSpPr>
          <p:cNvPr id="2" name="Titre 1"/>
          <p:cNvSpPr>
            <a:spLocks noGrp="1"/>
          </p:cNvSpPr>
          <p:nvPr>
            <p:ph type="title"/>
          </p:nvPr>
        </p:nvSpPr>
        <p:spPr/>
        <p:txBody>
          <a:bodyPr/>
          <a:lstStyle/>
          <a:p>
            <a:pPr marL="228600" lvl="0" indent="-228600" algn="ctr">
              <a:spcBef>
                <a:spcPts val="1000"/>
              </a:spcBef>
            </a:pPr>
            <a:r>
              <a:rPr lang="fr-FR" b="1" u="sng" dirty="0" smtClean="0">
                <a:solidFill>
                  <a:schemeClr val="bg1"/>
                </a:solidFill>
                <a:ea typeface="+mn-ea"/>
                <a:cs typeface="+mn-cs"/>
              </a:rPr>
              <a:t>Directeur </a:t>
            </a:r>
            <a:r>
              <a:rPr lang="fr-FR" b="1" u="sng" dirty="0">
                <a:solidFill>
                  <a:schemeClr val="bg1"/>
                </a:solidFill>
                <a:ea typeface="+mn-ea"/>
                <a:cs typeface="+mn-cs"/>
              </a:rPr>
              <a:t>de service </a:t>
            </a:r>
            <a:r>
              <a:rPr lang="fr-FR" b="1" u="sng" dirty="0" smtClean="0">
                <a:solidFill>
                  <a:schemeClr val="bg1"/>
                </a:solidFill>
                <a:ea typeface="+mn-ea"/>
                <a:cs typeface="+mn-cs"/>
              </a:rPr>
              <a:t>informatique</a:t>
            </a:r>
            <a:endParaRPr lang="fr-FR" b="1" u="sng" dirty="0">
              <a:solidFill>
                <a:schemeClr val="bg1"/>
              </a:solidFill>
            </a:endParaRPr>
          </a:p>
        </p:txBody>
      </p:sp>
      <p:sp>
        <p:nvSpPr>
          <p:cNvPr id="3" name="Espace réservé du contenu 2"/>
          <p:cNvSpPr>
            <a:spLocks noGrp="1"/>
          </p:cNvSpPr>
          <p:nvPr>
            <p:ph idx="1"/>
          </p:nvPr>
        </p:nvSpPr>
        <p:spPr/>
        <p:txBody>
          <a:bodyPr/>
          <a:lstStyle/>
          <a:p>
            <a:pPr marL="0" indent="0">
              <a:buNone/>
            </a:pPr>
            <a:r>
              <a:rPr lang="fr-FR" i="0" dirty="0" smtClean="0">
                <a:solidFill>
                  <a:schemeClr val="bg1"/>
                </a:solidFill>
                <a:effectLst/>
                <a:latin typeface="Calibri (Corps)"/>
                <a:cs typeface="Calibri" panose="020F0502020204030204" pitchFamily="34" charset="0"/>
              </a:rPr>
              <a:t>Au sein d'une entreprise, le Directeur du Service Informatique (ou CIO en anglais) est le responsable de l'unité informatique. C'est à lui de proposer </a:t>
            </a:r>
            <a:r>
              <a:rPr lang="fr-FR" i="0" dirty="0" smtClean="0">
                <a:solidFill>
                  <a:schemeClr val="bg1"/>
                </a:solidFill>
                <a:effectLst/>
                <a:latin typeface="Calibri (Corps)"/>
                <a:cs typeface="Calibri" panose="020F0502020204030204" pitchFamily="34" charset="0"/>
              </a:rPr>
              <a:t>des </a:t>
            </a:r>
            <a:r>
              <a:rPr lang="fr-FR" i="0" dirty="0" smtClean="0">
                <a:solidFill>
                  <a:schemeClr val="bg1"/>
                </a:solidFill>
                <a:effectLst/>
                <a:latin typeface="Calibri (Corps)"/>
                <a:cs typeface="Calibri" panose="020F0502020204030204" pitchFamily="34" charset="0"/>
              </a:rPr>
              <a:t>solutions </a:t>
            </a:r>
            <a:r>
              <a:rPr lang="fr-FR" i="0" dirty="0" smtClean="0">
                <a:solidFill>
                  <a:schemeClr val="bg1"/>
                </a:solidFill>
                <a:effectLst/>
                <a:latin typeface="Calibri (Corps)"/>
                <a:cs typeface="Calibri" panose="020F0502020204030204" pitchFamily="34" charset="0"/>
              </a:rPr>
              <a:t>informatiques</a:t>
            </a:r>
            <a:r>
              <a:rPr lang="fr-FR" dirty="0" smtClean="0">
                <a:solidFill>
                  <a:schemeClr val="bg1"/>
                </a:solidFill>
                <a:latin typeface="Calibri (Corps)"/>
                <a:cs typeface="Calibri" panose="020F0502020204030204" pitchFamily="34" charset="0"/>
              </a:rPr>
              <a:t>.</a:t>
            </a:r>
          </a:p>
          <a:p>
            <a:pPr marL="0" indent="0">
              <a:buNone/>
            </a:pPr>
            <a:r>
              <a:rPr lang="fr-FR" dirty="0" smtClean="0">
                <a:solidFill>
                  <a:schemeClr val="bg1"/>
                </a:solidFill>
                <a:latin typeface="Calibri (Corps)"/>
                <a:cs typeface="Calibri" panose="020F0502020204030204" pitchFamily="34" charset="0"/>
              </a:rPr>
              <a:t>Le </a:t>
            </a:r>
            <a:r>
              <a:rPr lang="fr-FR" dirty="0">
                <a:solidFill>
                  <a:schemeClr val="bg1"/>
                </a:solidFill>
                <a:latin typeface="Calibri (Corps)"/>
                <a:cs typeface="Calibri" panose="020F0502020204030204" pitchFamily="34" charset="0"/>
              </a:rPr>
              <a:t>directeur des systèmes d’information a pour mission de définir et mettre en œuvre la politique informatique en accord avec la stratégie générale de l’entreprise et ses objectifs de performance. </a:t>
            </a:r>
            <a:endParaRPr lang="fr-FR" dirty="0" smtClean="0">
              <a:solidFill>
                <a:schemeClr val="bg1"/>
              </a:solidFill>
              <a:latin typeface="Calibri (Corps)"/>
              <a:cs typeface="Calibri" panose="020F0502020204030204" pitchFamily="34" charset="0"/>
            </a:endParaRPr>
          </a:p>
          <a:p>
            <a:pPr marL="0" indent="0">
              <a:buNone/>
            </a:pPr>
            <a:r>
              <a:rPr lang="fr-FR" dirty="0" smtClean="0">
                <a:solidFill>
                  <a:schemeClr val="bg1"/>
                </a:solidFill>
                <a:latin typeface="Calibri (Corps)"/>
                <a:cs typeface="Calibri" panose="020F0502020204030204" pitchFamily="34" charset="0"/>
              </a:rPr>
              <a:t>Il </a:t>
            </a:r>
            <a:r>
              <a:rPr lang="fr-FR" dirty="0">
                <a:solidFill>
                  <a:schemeClr val="bg1"/>
                </a:solidFill>
                <a:latin typeface="Calibri (Corps)"/>
                <a:cs typeface="Calibri" panose="020F0502020204030204" pitchFamily="34" charset="0"/>
              </a:rPr>
              <a:t>doit garantir la continuité du service informatique fourni aux utilisateurs et anticiper les changements et leurs impacts métiers sur le système </a:t>
            </a:r>
            <a:r>
              <a:rPr lang="fr-FR" dirty="0" smtClean="0">
                <a:solidFill>
                  <a:schemeClr val="bg1"/>
                </a:solidFill>
                <a:latin typeface="Calibri (Corps)"/>
                <a:cs typeface="Calibri" panose="020F0502020204030204" pitchFamily="34" charset="0"/>
              </a:rPr>
              <a:t>d’information </a:t>
            </a:r>
            <a:r>
              <a:rPr lang="fr-FR" i="0" dirty="0" smtClean="0">
                <a:solidFill>
                  <a:schemeClr val="bg1"/>
                </a:solidFill>
                <a:effectLst/>
                <a:latin typeface="Calibri (Corps)"/>
                <a:cs typeface="Calibri" panose="020F0502020204030204" pitchFamily="34" charset="0"/>
              </a:rPr>
              <a:t>et résoudre </a:t>
            </a:r>
            <a:r>
              <a:rPr lang="fr-FR" i="0" dirty="0" smtClean="0">
                <a:solidFill>
                  <a:schemeClr val="bg1"/>
                </a:solidFill>
                <a:effectLst/>
                <a:latin typeface="Calibri (Corps)"/>
                <a:cs typeface="Calibri" panose="020F0502020204030204" pitchFamily="34" charset="0"/>
              </a:rPr>
              <a:t>les différents problèmes</a:t>
            </a:r>
            <a:r>
              <a:rPr lang="fr-FR" i="0" dirty="0" smtClean="0">
                <a:solidFill>
                  <a:srgbClr val="202124"/>
                </a:solidFill>
                <a:effectLst/>
                <a:latin typeface="Calibri (Corps)"/>
                <a:cs typeface="Calibri" panose="020F0502020204030204" pitchFamily="34" charset="0"/>
              </a:rPr>
              <a:t>.</a:t>
            </a:r>
            <a:endParaRPr lang="fr-FR" dirty="0">
              <a:latin typeface="Calibri (Corps)"/>
              <a:cs typeface="Calibri" panose="020F0502020204030204" pitchFamily="34" charset="0"/>
            </a:endParaRPr>
          </a:p>
        </p:txBody>
      </p:sp>
    </p:spTree>
    <p:extLst>
      <p:ext uri="{BB962C8B-B14F-4D97-AF65-F5344CB8AC3E}">
        <p14:creationId xmlns:p14="http://schemas.microsoft.com/office/powerpoint/2010/main" val="31221436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sp>
        <p:nvSpPr>
          <p:cNvPr id="2" name="Titre 1"/>
          <p:cNvSpPr>
            <a:spLocks noGrp="1"/>
          </p:cNvSpPr>
          <p:nvPr>
            <p:ph type="title"/>
          </p:nvPr>
        </p:nvSpPr>
        <p:spPr/>
        <p:txBody>
          <a:bodyPr/>
          <a:lstStyle/>
          <a:p>
            <a:pPr marL="228600" lvl="0" indent="-228600" algn="ctr">
              <a:spcBef>
                <a:spcPts val="1000"/>
              </a:spcBef>
            </a:pPr>
            <a:r>
              <a:rPr lang="fr-FR" b="1" u="sng" dirty="0" smtClean="0">
                <a:solidFill>
                  <a:schemeClr val="bg1"/>
                </a:solidFill>
                <a:ea typeface="+mn-ea"/>
                <a:cs typeface="+mn-cs"/>
              </a:rPr>
              <a:t>Expert </a:t>
            </a:r>
            <a:r>
              <a:rPr lang="fr-FR" b="1" u="sng" dirty="0">
                <a:solidFill>
                  <a:schemeClr val="bg1"/>
                </a:solidFill>
                <a:ea typeface="+mn-ea"/>
                <a:cs typeface="+mn-cs"/>
              </a:rPr>
              <a:t>en base de </a:t>
            </a:r>
            <a:r>
              <a:rPr lang="fr-FR" b="1" u="sng" dirty="0" smtClean="0">
                <a:solidFill>
                  <a:schemeClr val="bg1"/>
                </a:solidFill>
                <a:ea typeface="+mn-ea"/>
                <a:cs typeface="+mn-cs"/>
              </a:rPr>
              <a:t>données</a:t>
            </a:r>
            <a:endParaRPr lang="fr-FR" dirty="0">
              <a:solidFill>
                <a:schemeClr val="bg1"/>
              </a:solidFill>
            </a:endParaRPr>
          </a:p>
        </p:txBody>
      </p:sp>
      <p:sp>
        <p:nvSpPr>
          <p:cNvPr id="3" name="Espace réservé du contenu 2"/>
          <p:cNvSpPr>
            <a:spLocks noGrp="1"/>
          </p:cNvSpPr>
          <p:nvPr>
            <p:ph idx="1"/>
          </p:nvPr>
        </p:nvSpPr>
        <p:spPr>
          <a:xfrm>
            <a:off x="906086" y="1587731"/>
            <a:ext cx="10447713" cy="4589232"/>
          </a:xfrm>
        </p:spPr>
        <p:txBody>
          <a:bodyPr/>
          <a:lstStyle/>
          <a:p>
            <a:pPr marL="0" indent="0">
              <a:buNone/>
            </a:pPr>
            <a:r>
              <a:rPr lang="fr-FR" i="0" dirty="0" smtClean="0">
                <a:solidFill>
                  <a:schemeClr val="bg1"/>
                </a:solidFill>
                <a:effectLst/>
                <a:latin typeface="Calibri (Corps)"/>
              </a:rPr>
              <a:t>L’administrateur base de données conçoit, gère et administre les systèmes de gestion de bases de données ;</a:t>
            </a:r>
          </a:p>
          <a:p>
            <a:pPr marL="0" indent="0">
              <a:buNone/>
            </a:pPr>
            <a:r>
              <a:rPr lang="fr-FR" i="0" dirty="0" smtClean="0">
                <a:solidFill>
                  <a:schemeClr val="bg1"/>
                </a:solidFill>
                <a:effectLst/>
                <a:latin typeface="Calibri (Corps)"/>
              </a:rPr>
              <a:t> il garantit la cohérence, la qualité, la sécurité et l’accessibilité permanente des informations.</a:t>
            </a:r>
          </a:p>
          <a:p>
            <a:pPr marL="0" indent="0">
              <a:buNone/>
            </a:pPr>
            <a:r>
              <a:rPr lang="fr-FR" i="0" dirty="0" smtClean="0">
                <a:solidFill>
                  <a:schemeClr val="bg1"/>
                </a:solidFill>
                <a:effectLst/>
                <a:latin typeface="Calibri (Corps)"/>
              </a:rPr>
              <a:t>Il assure la conception de bases de données</a:t>
            </a:r>
          </a:p>
          <a:p>
            <a:pPr marL="0" indent="0">
              <a:buNone/>
            </a:pPr>
            <a:r>
              <a:rPr lang="fr-FR" i="0" dirty="0" smtClean="0">
                <a:solidFill>
                  <a:schemeClr val="bg1"/>
                </a:solidFill>
                <a:effectLst/>
                <a:latin typeface="Calibri (Corps)"/>
              </a:rPr>
              <a:t>Administration et maintenance des bases de données</a:t>
            </a:r>
          </a:p>
          <a:p>
            <a:pPr marL="0" indent="0">
              <a:buNone/>
            </a:pPr>
            <a:r>
              <a:rPr lang="fr-FR" i="0" dirty="0" smtClean="0">
                <a:solidFill>
                  <a:schemeClr val="bg1"/>
                </a:solidFill>
                <a:effectLst/>
                <a:latin typeface="Calibri (Corps)"/>
              </a:rPr>
              <a:t>Support technique et assistance aux informaticiens et aux utilisateurs</a:t>
            </a:r>
          </a:p>
          <a:p>
            <a:pPr marL="0" indent="0">
              <a:buNone/>
            </a:pPr>
            <a:r>
              <a:rPr lang="fr-FR" i="0" dirty="0" smtClean="0">
                <a:solidFill>
                  <a:schemeClr val="bg1"/>
                </a:solidFill>
                <a:effectLst/>
                <a:latin typeface="Calibri (Corps)"/>
              </a:rPr>
              <a:t>Veille technologique et contrôle de la base de données</a:t>
            </a:r>
          </a:p>
          <a:p>
            <a:endParaRPr lang="fr-FR" dirty="0">
              <a:latin typeface="Calibri (Corps)"/>
            </a:endParaRPr>
          </a:p>
        </p:txBody>
      </p:sp>
    </p:spTree>
    <p:extLst>
      <p:ext uri="{BB962C8B-B14F-4D97-AF65-F5344CB8AC3E}">
        <p14:creationId xmlns:p14="http://schemas.microsoft.com/office/powerpoint/2010/main" val="37450844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92101" y="-547492"/>
            <a:ext cx="6015912" cy="3111355"/>
          </a:xfrm>
          <a:prstGeom prst="rect">
            <a:avLst/>
          </a:prstGeom>
        </p:spPr>
      </p:pic>
      <p:sp>
        <p:nvSpPr>
          <p:cNvPr id="2" name="Titre 1"/>
          <p:cNvSpPr>
            <a:spLocks noGrp="1"/>
          </p:cNvSpPr>
          <p:nvPr>
            <p:ph type="title"/>
          </p:nvPr>
        </p:nvSpPr>
        <p:spPr>
          <a:xfrm>
            <a:off x="642257" y="1008185"/>
            <a:ext cx="10515600" cy="1325563"/>
          </a:xfrm>
        </p:spPr>
        <p:txBody>
          <a:bodyPr/>
          <a:lstStyle/>
          <a:p>
            <a:pPr algn="ctr"/>
            <a:r>
              <a:rPr lang="fr-FR" b="1" u="sng" dirty="0" smtClean="0">
                <a:solidFill>
                  <a:schemeClr val="bg1"/>
                </a:solidFill>
                <a:latin typeface="Bahnschrift Light Condensed" panose="020B0502040204020203" pitchFamily="34" charset="0"/>
              </a:rPr>
              <a:t>Webdesigner</a:t>
            </a:r>
            <a:endParaRPr lang="fr-FR" b="1" u="sng" dirty="0">
              <a:solidFill>
                <a:schemeClr val="bg1"/>
              </a:solidFill>
              <a:latin typeface="Bahnschrift Light Condensed" panose="020B0502040204020203" pitchFamily="34" charset="0"/>
            </a:endParaRPr>
          </a:p>
        </p:txBody>
      </p:sp>
      <p:sp>
        <p:nvSpPr>
          <p:cNvPr id="3" name="Espace réservé du contenu 2"/>
          <p:cNvSpPr>
            <a:spLocks noGrp="1"/>
          </p:cNvSpPr>
          <p:nvPr>
            <p:ph idx="1"/>
          </p:nvPr>
        </p:nvSpPr>
        <p:spPr>
          <a:xfrm>
            <a:off x="838200" y="2498549"/>
            <a:ext cx="10515600" cy="4351338"/>
          </a:xfrm>
        </p:spPr>
        <p:txBody>
          <a:bodyPr>
            <a:normAutofit/>
          </a:bodyPr>
          <a:lstStyle/>
          <a:p>
            <a:r>
              <a:rPr lang="fr-FR" sz="2400" dirty="0" smtClean="0">
                <a:solidFill>
                  <a:schemeClr val="bg1"/>
                </a:solidFill>
                <a:latin typeface="Arial Narrow" panose="020B0606020202030204" pitchFamily="34" charset="0"/>
              </a:rPr>
              <a:t>le web- designer est spécialisé dans la création des pages Web. Il s'occupe de tout l'aspect graphique d'un site Internet (illustrations, animations, typographie...). Il choisit la place des photos, la taille des caractères et les couleurs qui rendront la consultation agréable pour l'utilisateur. Il crée aussi les pictogrammes qui facilitent la lecture et la navigation dans le site. Dans certains cas, il sera amené à établir la charte graphique et à créer l'identité visuelle du site</a:t>
            </a:r>
          </a:p>
          <a:p>
            <a:endParaRPr lang="fr-FR" sz="2400" dirty="0" smtClean="0">
              <a:solidFill>
                <a:schemeClr val="bg1"/>
              </a:solidFill>
              <a:latin typeface="Arial Narrow" panose="020B0606020202030204" pitchFamily="34" charset="0"/>
            </a:endParaRPr>
          </a:p>
          <a:p>
            <a:r>
              <a:rPr lang="fr-FR" sz="2400" dirty="0" smtClean="0">
                <a:solidFill>
                  <a:schemeClr val="bg1"/>
                </a:solidFill>
                <a:latin typeface="Arial Narrow" panose="020B0606020202030204" pitchFamily="34" charset="0"/>
              </a:rPr>
              <a:t>Le </a:t>
            </a:r>
            <a:r>
              <a:rPr lang="fr-FR" sz="2400" dirty="0" smtClean="0">
                <a:solidFill>
                  <a:schemeClr val="bg1"/>
                </a:solidFill>
                <a:latin typeface="Arial Narrow" panose="020B0606020202030204" pitchFamily="34" charset="0"/>
              </a:rPr>
              <a:t>webdesigner doit maîtriser les logiciels de graphisme </a:t>
            </a:r>
            <a:r>
              <a:rPr lang="fr-FR" sz="2400" dirty="0" smtClean="0">
                <a:solidFill>
                  <a:schemeClr val="bg1"/>
                </a:solidFill>
                <a:latin typeface="Arial Narrow" panose="020B0606020202030204" pitchFamily="34" charset="0"/>
              </a:rPr>
              <a:t>(</a:t>
            </a:r>
            <a:r>
              <a:rPr lang="fr-FR" sz="2400" dirty="0" smtClean="0">
                <a:solidFill>
                  <a:schemeClr val="bg1"/>
                </a:solidFill>
                <a:latin typeface="Arial Narrow" panose="020B0606020202030204" pitchFamily="34" charset="0"/>
              </a:rPr>
              <a:t>Photoshop, Illustrator...) et connaître les règles de l'ergonomie pour capter l'attention des visiteurs. Il peut travailler pour un studio de création de sites Internet, le service communication d'une entreprise, ou à son compte.</a:t>
            </a:r>
            <a:endParaRPr lang="fr-FR" sz="24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114300512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TotalTime>
  <Words>768</Words>
  <Application>Microsoft Office PowerPoint</Application>
  <PresentationFormat>Grand écran</PresentationFormat>
  <Paragraphs>54</Paragraphs>
  <Slides>14</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14</vt:i4>
      </vt:variant>
    </vt:vector>
  </HeadingPairs>
  <TitlesOfParts>
    <vt:vector size="23" baseType="lpstr">
      <vt:lpstr>Arial</vt:lpstr>
      <vt:lpstr>Arial Narrow</vt:lpstr>
      <vt:lpstr>Bahnschrift Light</vt:lpstr>
      <vt:lpstr>Bahnschrift Light Condensed</vt:lpstr>
      <vt:lpstr>Bahnschrift SemiCondensed</vt:lpstr>
      <vt:lpstr>Calibri</vt:lpstr>
      <vt:lpstr>Calibri (Corps)</vt:lpstr>
      <vt:lpstr>Calibri Light</vt:lpstr>
      <vt:lpstr>Thème Office</vt:lpstr>
      <vt:lpstr>Les principaux métiers de l'informatique</vt:lpstr>
      <vt:lpstr>Sommaire</vt:lpstr>
      <vt:lpstr>Administrateurs systèmes et réseaux</vt:lpstr>
      <vt:lpstr>Programmeur (ou développeur) informatique</vt:lpstr>
      <vt:lpstr>Responsable de tests et d'intégration / qualité</vt:lpstr>
      <vt:lpstr>Chef de projet</vt:lpstr>
      <vt:lpstr>Directeur de service informatique</vt:lpstr>
      <vt:lpstr>Expert en base de données</vt:lpstr>
      <vt:lpstr>Webdesigner</vt:lpstr>
      <vt:lpstr>Référenceur (expert SEO) </vt:lpstr>
      <vt:lpstr>Community Manager </vt:lpstr>
      <vt:lpstr>Hot Liner</vt:lpstr>
      <vt:lpstr>Expert informatique</vt:lpstr>
      <vt:lpstr>Technicien de maintenance</vt:lpstr>
    </vt:vector>
  </TitlesOfParts>
  <Company>AFPA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principaux métiers de l'informatique</dc:title>
  <dc:creator>80010-78-11</dc:creator>
  <cp:lastModifiedBy>80010-78-11</cp:lastModifiedBy>
  <cp:revision>15</cp:revision>
  <dcterms:created xsi:type="dcterms:W3CDTF">2020-12-14T13:44:46Z</dcterms:created>
  <dcterms:modified xsi:type="dcterms:W3CDTF">2020-12-15T09:00:14Z</dcterms:modified>
</cp:coreProperties>
</file>