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7" r:id="rId4"/>
    <p:sldId id="258" r:id="rId5"/>
    <p:sldId id="259" r:id="rId6"/>
    <p:sldId id="260" r:id="rId7"/>
    <p:sldId id="261" r:id="rId8"/>
    <p:sldId id="263" r:id="rId9"/>
    <p:sldId id="264" r:id="rId10"/>
    <p:sldId id="278" r:id="rId11"/>
    <p:sldId id="265" r:id="rId12"/>
    <p:sldId id="266" r:id="rId13"/>
    <p:sldId id="267" r:id="rId14"/>
    <p:sldId id="268" r:id="rId15"/>
    <p:sldId id="279" r:id="rId16"/>
    <p:sldId id="270" r:id="rId17"/>
    <p:sldId id="280" r:id="rId18"/>
    <p:sldId id="271" r:id="rId19"/>
    <p:sldId id="273" r:id="rId20"/>
    <p:sldId id="274" r:id="rId22"/>
    <p:sldId id="281" r:id="rId23"/>
    <p:sldId id="282" r:id="rId24"/>
    <p:sldId id="283" r:id="rId25"/>
    <p:sldId id="296"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69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78"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72EC3-2FC7-4E7A-A0B8-6F5C11C246E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18A18D-D807-484B-9B6D-5F84AFE7B5B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18A18D-D807-484B-9B6D-5F84AFE7B5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DAE1470-84AB-46C0-AD6A-137BF0EE06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D2078-2AD2-4EB3-9993-26E8BF23139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AE1470-84AB-46C0-AD6A-137BF0EE06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D2078-2AD2-4EB3-9993-26E8BF23139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AE1470-84AB-46C0-AD6A-137BF0EE06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D2078-2AD2-4EB3-9993-26E8BF23139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AE1470-84AB-46C0-AD6A-137BF0EE06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D2078-2AD2-4EB3-9993-26E8BF23139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DAE1470-84AB-46C0-AD6A-137BF0EE06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D2078-2AD2-4EB3-9993-26E8BF23139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DAE1470-84AB-46C0-AD6A-137BF0EE06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3D2078-2AD2-4EB3-9993-26E8BF23139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DAE1470-84AB-46C0-AD6A-137BF0EE069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3D2078-2AD2-4EB3-9993-26E8BF23139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DAE1470-84AB-46C0-AD6A-137BF0EE069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3D2078-2AD2-4EB3-9993-26E8BF23139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AE1470-84AB-46C0-AD6A-137BF0EE069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3D2078-2AD2-4EB3-9993-26E8BF23139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DAE1470-84AB-46C0-AD6A-137BF0EE06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3D2078-2AD2-4EB3-9993-26E8BF23139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DAE1470-84AB-46C0-AD6A-137BF0EE06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3D2078-2AD2-4EB3-9993-26E8BF23139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AE1470-84AB-46C0-AD6A-137BF0EE069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D2078-2AD2-4EB3-9993-26E8BF2313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9735" y="643203"/>
            <a:ext cx="11052749" cy="3182314"/>
          </a:xfrm>
        </p:spPr>
        <p:txBody>
          <a:bodyPr>
            <a:noAutofit/>
          </a:bodyPr>
          <a:lstStyle/>
          <a:p>
            <a:r>
              <a:rPr lang="zh-CN" altLang="en-US" sz="9600" b="1" dirty="0" smtClean="0">
                <a:ln w="25400">
                  <a:noFill/>
                </a:ln>
                <a:latin typeface="微软雅黑" panose="020B0503020204020204" charset="-122"/>
                <a:ea typeface="微软雅黑" panose="020B0503020204020204" charset="-122"/>
                <a:cs typeface="Arial" panose="020B0604020202020204" pitchFamily="34" charset="0"/>
              </a:rPr>
              <a:t>项目介绍</a:t>
            </a:r>
            <a:br>
              <a:rPr lang="en-US" altLang="zh-CN" sz="9600" b="1" dirty="0" smtClean="0">
                <a:ln w="25400">
                  <a:noFill/>
                </a:ln>
                <a:latin typeface="华文楷体" panose="02010600040101010101" pitchFamily="2" charset="-122"/>
                <a:ea typeface="华文楷体" panose="02010600040101010101" pitchFamily="2" charset="-122"/>
                <a:cs typeface="Arial" panose="020B0604020202020204" pitchFamily="34" charset="0"/>
              </a:rPr>
            </a:br>
            <a:r>
              <a:rPr lang="en-US" altLang="zh-CN" sz="9600" b="1" dirty="0" smtClean="0">
                <a:ln w="25400">
                  <a:noFill/>
                </a:ln>
                <a:latin typeface="华文楷体" panose="02010600040101010101" pitchFamily="2" charset="-122"/>
                <a:ea typeface="华文楷体" panose="02010600040101010101" pitchFamily="2" charset="-122"/>
                <a:cs typeface="Arial" panose="020B0604020202020204" pitchFamily="34" charset="0"/>
              </a:rPr>
              <a:t>                     </a:t>
            </a:r>
            <a:r>
              <a:rPr lang="en-US" altLang="zh-CN" b="1" dirty="0" smtClean="0">
                <a:ln w="25400">
                  <a:noFill/>
                </a:ln>
                <a:latin typeface="微软雅黑" panose="020B0503020204020204" charset="-122"/>
                <a:ea typeface="微软雅黑" panose="020B0503020204020204" charset="-122"/>
                <a:cs typeface="微软雅黑" panose="020B0503020204020204" charset="-122"/>
              </a:rPr>
              <a:t>--</a:t>
            </a:r>
            <a:r>
              <a:rPr lang="zh-CN" altLang="en-US" b="1" dirty="0" smtClean="0">
                <a:ln w="25400">
                  <a:noFill/>
                </a:ln>
                <a:latin typeface="微软雅黑" panose="020B0503020204020204" charset="-122"/>
                <a:ea typeface="微软雅黑" panose="020B0503020204020204" charset="-122"/>
                <a:cs typeface="微软雅黑" panose="020B0503020204020204" charset="-122"/>
              </a:rPr>
              <a:t>薇薇新娘</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3" name="副标题 2"/>
          <p:cNvSpPr>
            <a:spLocks noGrp="1"/>
          </p:cNvSpPr>
          <p:nvPr>
            <p:ph type="subTitle" idx="1"/>
          </p:nvPr>
        </p:nvSpPr>
        <p:spPr>
          <a:xfrm>
            <a:off x="811964" y="4088854"/>
            <a:ext cx="10228289" cy="1655762"/>
          </a:xfrm>
        </p:spPr>
        <p:txBody>
          <a:bodyPr>
            <a:noAutofit/>
          </a:bodyPr>
          <a:lstStyle/>
          <a:p>
            <a:pPr algn="l"/>
            <a:r>
              <a:rPr lang="zh-CN" altLang="en-US" sz="3200" dirty="0" smtClean="0">
                <a:latin typeface="微软雅黑" panose="020B0503020204020204" charset="-122"/>
                <a:ea typeface="微软雅黑" panose="020B0503020204020204" charset="-122"/>
                <a:cs typeface="微软雅黑" panose="020B0503020204020204" charset="-122"/>
              </a:rPr>
              <a:t>项目组成员：赵子博、云海涛、张坠、于新连、陈佳琪</a:t>
            </a:r>
            <a:endParaRPr lang="en-US" altLang="zh-CN" sz="3200" dirty="0" smtClean="0">
              <a:latin typeface="微软雅黑" panose="020B0503020204020204" charset="-122"/>
              <a:ea typeface="微软雅黑" panose="020B0503020204020204" charset="-122"/>
              <a:cs typeface="微软雅黑" panose="020B0503020204020204" charset="-122"/>
            </a:endParaRPr>
          </a:p>
          <a:p>
            <a:pPr algn="l"/>
            <a:r>
              <a:rPr lang="zh-CN" altLang="en-US" sz="3200" dirty="0" smtClean="0">
                <a:latin typeface="微软雅黑" panose="020B0503020204020204" charset="-122"/>
                <a:ea typeface="微软雅黑" panose="020B0503020204020204" charset="-122"/>
                <a:cs typeface="微软雅黑" panose="020B0503020204020204" charset="-122"/>
              </a:rPr>
              <a:t>策划人：赵子博</a:t>
            </a:r>
            <a:endParaRPr lang="en-US" altLang="zh-CN" sz="3200" dirty="0" smtClean="0">
              <a:latin typeface="微软雅黑" panose="020B0503020204020204" charset="-122"/>
              <a:ea typeface="微软雅黑" panose="020B0503020204020204" charset="-122"/>
              <a:cs typeface="微软雅黑" panose="020B0503020204020204" charset="-122"/>
            </a:endParaRPr>
          </a:p>
          <a:p>
            <a:pPr algn="l"/>
            <a:r>
              <a:rPr lang="en-US" altLang="zh-CN" sz="3200" dirty="0" smtClean="0">
                <a:latin typeface="微软雅黑" panose="020B0503020204020204" charset="-122"/>
                <a:ea typeface="微软雅黑" panose="020B0503020204020204" charset="-122"/>
                <a:cs typeface="微软雅黑" panose="020B0503020204020204" charset="-122"/>
              </a:rPr>
              <a:t>2020</a:t>
            </a:r>
            <a:r>
              <a:rPr lang="zh-CN" altLang="en-US" sz="3200" dirty="0" smtClean="0">
                <a:latin typeface="微软雅黑" panose="020B0503020204020204" charset="-122"/>
                <a:ea typeface="微软雅黑" panose="020B0503020204020204" charset="-122"/>
                <a:cs typeface="微软雅黑" panose="020B0503020204020204" charset="-122"/>
              </a:rPr>
              <a:t>年</a:t>
            </a:r>
            <a:r>
              <a:rPr lang="en-US" altLang="zh-CN" sz="3200" dirty="0" smtClean="0">
                <a:latin typeface="微软雅黑" panose="020B0503020204020204" charset="-122"/>
                <a:ea typeface="微软雅黑" panose="020B0503020204020204" charset="-122"/>
                <a:cs typeface="微软雅黑" panose="020B0503020204020204" charset="-122"/>
              </a:rPr>
              <a:t>12</a:t>
            </a:r>
            <a:r>
              <a:rPr lang="zh-CN" altLang="en-US" sz="3200" dirty="0" smtClean="0">
                <a:latin typeface="微软雅黑" panose="020B0503020204020204" charset="-122"/>
                <a:ea typeface="微软雅黑" panose="020B0503020204020204" charset="-122"/>
                <a:cs typeface="微软雅黑" panose="020B0503020204020204" charset="-122"/>
              </a:rPr>
              <a:t>月</a:t>
            </a:r>
            <a:r>
              <a:rPr lang="en-US" altLang="zh-CN" sz="3200" dirty="0" smtClean="0">
                <a:latin typeface="微软雅黑" panose="020B0503020204020204" charset="-122"/>
                <a:ea typeface="微软雅黑" panose="020B0503020204020204" charset="-122"/>
                <a:cs typeface="微软雅黑" panose="020B0503020204020204" charset="-122"/>
              </a:rPr>
              <a:t>16</a:t>
            </a:r>
            <a:r>
              <a:rPr lang="zh-CN" altLang="en-US" sz="3200" dirty="0" smtClean="0">
                <a:latin typeface="微软雅黑" panose="020B0503020204020204" charset="-122"/>
                <a:ea typeface="微软雅黑" panose="020B0503020204020204" charset="-122"/>
                <a:cs typeface="微软雅黑" panose="020B0503020204020204" charset="-122"/>
              </a:rPr>
              <a:t>日</a:t>
            </a:r>
            <a:endParaRPr lang="zh-CN" altLang="en-US" sz="3200" dirty="0" smtClean="0">
              <a:latin typeface="华文行楷" panose="02010800040101010101" pitchFamily="2" charset="-122"/>
              <a:ea typeface="华文行楷" panose="02010800040101010101" pitchFamily="2" charset="-122"/>
            </a:endParaRPr>
          </a:p>
          <a:p>
            <a:pPr algn="l"/>
            <a:endParaRPr lang="zh-CN"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554" y="155263"/>
            <a:ext cx="10515600" cy="968999"/>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2 </a:t>
            </a:r>
            <a:r>
              <a:rPr lang="zh-CN" altLang="en-US" b="1" dirty="0" smtClean="0">
                <a:latin typeface="微软雅黑" panose="020B0503020204020204" charset="-122"/>
                <a:ea typeface="微软雅黑" panose="020B0503020204020204" charset="-122"/>
                <a:cs typeface="微软雅黑" panose="020B0503020204020204" charset="-122"/>
              </a:rPr>
              <a:t>产品描述</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98450" y="1274445"/>
            <a:ext cx="11632565" cy="5032375"/>
          </a:xfrm>
        </p:spPr>
        <p:txBody>
          <a:bodyPr>
            <a:normAutofit/>
          </a:bodyPr>
          <a:lstStyle/>
          <a:p>
            <a:pPr marL="0" indent="0">
              <a:buNone/>
            </a:pPr>
            <a:r>
              <a:rPr lang="en-US" altLang="zh-CN" sz="3600" b="1" dirty="0" smtClean="0">
                <a:latin typeface="微软雅黑" panose="020B0503020204020204" charset="-122"/>
                <a:ea typeface="微软雅黑" panose="020B0503020204020204" charset="-122"/>
                <a:cs typeface="微软雅黑" panose="020B0503020204020204" charset="-122"/>
              </a:rPr>
              <a:t>2.3 </a:t>
            </a:r>
            <a:r>
              <a:rPr lang="zh-CN" altLang="en-US" sz="3600" b="1" dirty="0" smtClean="0">
                <a:latin typeface="微软雅黑" panose="020B0503020204020204" charset="-122"/>
                <a:ea typeface="微软雅黑" panose="020B0503020204020204" charset="-122"/>
                <a:cs typeface="微软雅黑" panose="020B0503020204020204" charset="-122"/>
              </a:rPr>
              <a:t>数据库设计</a:t>
            </a:r>
            <a:endParaRPr lang="en-US" altLang="zh-CN" sz="3600" b="1" dirty="0" smtClean="0">
              <a:latin typeface="微软雅黑" panose="020B0503020204020204" charset="-122"/>
              <a:ea typeface="微软雅黑" panose="020B0503020204020204" charset="-122"/>
              <a:cs typeface="微软雅黑" panose="020B0503020204020204" charset="-122"/>
            </a:endParaRPr>
          </a:p>
          <a:p>
            <a:pPr marL="0" indent="0">
              <a:buNone/>
            </a:pPr>
            <a:endParaRPr lang="en-US" altLang="zh-CN" sz="3600" b="1" dirty="0" smtClean="0">
              <a:latin typeface="+mj-ea"/>
              <a:ea typeface="+mj-ea"/>
            </a:endParaRPr>
          </a:p>
          <a:p>
            <a:pPr marL="0" indent="0">
              <a:buNone/>
            </a:pPr>
            <a:r>
              <a:rPr lang="en-US" altLang="zh-CN" sz="3600" b="1" dirty="0">
                <a:latin typeface="+mj-ea"/>
                <a:ea typeface="+mj-ea"/>
              </a:rPr>
              <a:t> </a:t>
            </a:r>
            <a:r>
              <a:rPr lang="en-US" altLang="zh-CN" sz="3600" b="1" dirty="0" smtClean="0">
                <a:latin typeface="+mj-ea"/>
                <a:ea typeface="+mj-ea"/>
              </a:rPr>
              <a:t> </a:t>
            </a:r>
            <a:r>
              <a:rPr lang="en-US" altLang="zh-CN" sz="3200" b="1" dirty="0" smtClean="0">
                <a:latin typeface="微软雅黑" panose="020B0503020204020204" charset="-122"/>
                <a:ea typeface="微软雅黑" panose="020B0503020204020204" charset="-122"/>
                <a:cs typeface="微软雅黑" panose="020B0503020204020204" charset="-122"/>
              </a:rPr>
              <a:t>2.3.1 </a:t>
            </a:r>
            <a:r>
              <a:rPr lang="zh-CN" altLang="en-US" sz="3200" b="1" dirty="0" smtClean="0">
                <a:latin typeface="微软雅黑" panose="020B0503020204020204" charset="-122"/>
                <a:ea typeface="微软雅黑" panose="020B0503020204020204" charset="-122"/>
                <a:cs typeface="微软雅黑" panose="020B0503020204020204" charset="-122"/>
              </a:rPr>
              <a:t>数据库概述</a:t>
            </a:r>
            <a:endParaRPr lang="zh-CN" altLang="en-US" sz="3200" b="1" dirty="0" smtClean="0">
              <a:latin typeface="微软雅黑" panose="020B0503020204020204" charset="-122"/>
              <a:ea typeface="微软雅黑" panose="020B0503020204020204" charset="-122"/>
              <a:cs typeface="微软雅黑" panose="020B0503020204020204" charset="-122"/>
            </a:endParaRPr>
          </a:p>
          <a:p>
            <a:pPr marL="0" indent="0">
              <a:buNone/>
            </a:pPr>
            <a:endParaRPr lang="en-US" altLang="zh-CN" sz="3200" b="1" dirty="0" smtClean="0">
              <a:latin typeface="微软雅黑" panose="020B0503020204020204" charset="-122"/>
              <a:ea typeface="微软雅黑" panose="020B0503020204020204" charset="-122"/>
              <a:cs typeface="微软雅黑" panose="020B0503020204020204" charset="-122"/>
            </a:endParaRPr>
          </a:p>
          <a:p>
            <a:pPr marL="0" indent="0" algn="l">
              <a:buNone/>
            </a:pPr>
            <a:r>
              <a:rPr lang="en-US" altLang="zh-CN" sz="3600" b="1" dirty="0">
                <a:latin typeface="+mj-ea"/>
                <a:ea typeface="+mj-ea"/>
              </a:rPr>
              <a:t> </a:t>
            </a:r>
            <a:r>
              <a:rPr lang="en-US" altLang="zh-CN" sz="3600" b="1" dirty="0" smtClean="0">
                <a:latin typeface="+mj-ea"/>
                <a:ea typeface="+mj-ea"/>
              </a:rPr>
              <a:t>     </a:t>
            </a:r>
            <a:r>
              <a:rPr lang="zh-CN" altLang="en-US" sz="3200" dirty="0" smtClean="0">
                <a:latin typeface="微软雅黑" panose="020B0503020204020204" charset="-122"/>
                <a:ea typeface="微软雅黑" panose="020B0503020204020204" charset="-122"/>
                <a:cs typeface="微软雅黑" panose="020B0503020204020204" charset="-122"/>
              </a:rPr>
              <a:t>数据库名：</a:t>
            </a:r>
            <a:r>
              <a:rPr lang="en-US" altLang="zh-CN" sz="3200" dirty="0" err="1" smtClean="0">
                <a:latin typeface="微软雅黑" panose="020B0503020204020204" charset="-122"/>
                <a:ea typeface="微软雅黑" panose="020B0503020204020204" charset="-122"/>
                <a:cs typeface="微软雅黑" panose="020B0503020204020204" charset="-122"/>
              </a:rPr>
              <a:t>hs</a:t>
            </a:r>
            <a:endParaRPr lang="en-US" altLang="zh-CN" sz="3200" dirty="0" smtClean="0">
              <a:latin typeface="微软雅黑" panose="020B0503020204020204" charset="-122"/>
              <a:ea typeface="微软雅黑" panose="020B0503020204020204" charset="-122"/>
              <a:cs typeface="微软雅黑" panose="020B0503020204020204" charset="-122"/>
            </a:endParaRPr>
          </a:p>
          <a:p>
            <a:pPr marL="0" indent="0" algn="l">
              <a:buNone/>
            </a:pPr>
            <a:r>
              <a:rPr lang="zh-CN" altLang="en-US" sz="3200" dirty="0" smtClean="0">
                <a:latin typeface="微软雅黑" panose="020B0503020204020204" charset="-122"/>
                <a:ea typeface="微软雅黑" panose="020B0503020204020204" charset="-122"/>
                <a:cs typeface="微软雅黑" panose="020B0503020204020204" charset="-122"/>
              </a:rPr>
              <a:t>           使用数据库环境：</a:t>
            </a:r>
            <a:r>
              <a:rPr lang="en-US" altLang="zh-CN" sz="3200" dirty="0" smtClean="0">
                <a:latin typeface="微软雅黑" panose="020B0503020204020204" charset="-122"/>
                <a:ea typeface="微软雅黑" panose="020B0503020204020204" charset="-122"/>
                <a:cs typeface="微软雅黑" panose="020B0503020204020204" charset="-122"/>
              </a:rPr>
              <a:t>MYSQL</a:t>
            </a:r>
            <a:endParaRPr lang="en-US" altLang="zh-CN" sz="3200" dirty="0" smtClean="0">
              <a:latin typeface="微软雅黑" panose="020B0503020204020204" charset="-122"/>
              <a:ea typeface="微软雅黑" panose="020B0503020204020204" charset="-122"/>
              <a:cs typeface="微软雅黑" panose="020B0503020204020204" charset="-122"/>
            </a:endParaRPr>
          </a:p>
          <a:p>
            <a:pPr marL="0" indent="0">
              <a:buNone/>
            </a:pPr>
            <a:endParaRPr lang="en-US" altLang="zh-CN" sz="3200" b="1"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554" y="155263"/>
            <a:ext cx="10515600" cy="968999"/>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2 </a:t>
            </a:r>
            <a:r>
              <a:rPr lang="zh-CN" altLang="en-US" b="1" dirty="0" smtClean="0">
                <a:latin typeface="微软雅黑" panose="020B0503020204020204" charset="-122"/>
                <a:ea typeface="微软雅黑" panose="020B0503020204020204" charset="-122"/>
                <a:cs typeface="微软雅黑" panose="020B0503020204020204" charset="-122"/>
              </a:rPr>
              <a:t>产品描述</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98554" y="959370"/>
            <a:ext cx="11632367" cy="5583836"/>
          </a:xfrm>
        </p:spPr>
        <p:txBody>
          <a:bodyPr>
            <a:normAutofit/>
          </a:bodyPr>
          <a:lstStyle/>
          <a:p>
            <a:pPr marL="0" indent="0">
              <a:buNone/>
            </a:pPr>
            <a:r>
              <a:rPr lang="en-US" altLang="zh-CN" sz="3600" b="1" dirty="0" smtClean="0">
                <a:latin typeface="微软雅黑" panose="020B0503020204020204" charset="-122"/>
                <a:ea typeface="微软雅黑" panose="020B0503020204020204" charset="-122"/>
                <a:cs typeface="微软雅黑" panose="020B0503020204020204" charset="-122"/>
              </a:rPr>
              <a:t>2.3 </a:t>
            </a:r>
            <a:r>
              <a:rPr lang="zh-CN" altLang="en-US" sz="3600" b="1" dirty="0" smtClean="0">
                <a:latin typeface="微软雅黑" panose="020B0503020204020204" charset="-122"/>
                <a:ea typeface="微软雅黑" panose="020B0503020204020204" charset="-122"/>
                <a:cs typeface="微软雅黑" panose="020B0503020204020204" charset="-122"/>
              </a:rPr>
              <a:t>数据库设计</a:t>
            </a:r>
            <a:endParaRPr lang="en-US" altLang="zh-CN" sz="3600" b="1" dirty="0" smtClean="0">
              <a:latin typeface="微软雅黑" panose="020B0503020204020204" charset="-122"/>
              <a:ea typeface="微软雅黑" panose="020B0503020204020204" charset="-122"/>
              <a:cs typeface="微软雅黑" panose="020B0503020204020204" charset="-122"/>
            </a:endParaRPr>
          </a:p>
          <a:p>
            <a:pPr marL="0" indent="0">
              <a:buNone/>
            </a:pPr>
            <a:r>
              <a:rPr lang="en-US" altLang="zh-CN" sz="3200" b="1" dirty="0" smtClean="0">
                <a:latin typeface="+mn-ea"/>
              </a:rPr>
              <a:t>   </a:t>
            </a:r>
            <a:r>
              <a:rPr lang="en-US" altLang="zh-CN" sz="3200" b="1" dirty="0" smtClean="0">
                <a:latin typeface="微软雅黑" panose="020B0503020204020204" charset="-122"/>
                <a:ea typeface="微软雅黑" panose="020B0503020204020204" charset="-122"/>
                <a:cs typeface="微软雅黑" panose="020B0503020204020204" charset="-122"/>
              </a:rPr>
              <a:t>2.3.2 </a:t>
            </a:r>
            <a:r>
              <a:rPr lang="zh-CN" altLang="en-US" sz="3200" b="1" dirty="0" smtClean="0">
                <a:latin typeface="微软雅黑" panose="020B0503020204020204" charset="-122"/>
                <a:ea typeface="微软雅黑" panose="020B0503020204020204" charset="-122"/>
                <a:cs typeface="微软雅黑" panose="020B0503020204020204" charset="-122"/>
              </a:rPr>
              <a:t>数据表需求分析类</a:t>
            </a:r>
            <a:endParaRPr lang="en-US" altLang="zh-CN" sz="3200" b="1" dirty="0" smtClean="0">
              <a:latin typeface="微软雅黑" panose="020B0503020204020204" charset="-122"/>
              <a:ea typeface="微软雅黑" panose="020B0503020204020204" charset="-122"/>
              <a:cs typeface="微软雅黑" panose="020B0503020204020204" charset="-122"/>
            </a:endParaRPr>
          </a:p>
        </p:txBody>
      </p:sp>
      <p:graphicFrame>
        <p:nvGraphicFramePr>
          <p:cNvPr id="4" name="表格 3"/>
          <p:cNvGraphicFramePr>
            <a:graphicFrameLocks noGrp="1"/>
          </p:cNvGraphicFramePr>
          <p:nvPr>
            <p:custDataLst>
              <p:tags r:id="rId1"/>
            </p:custDataLst>
          </p:nvPr>
        </p:nvGraphicFramePr>
        <p:xfrm>
          <a:off x="1073878" y="2208774"/>
          <a:ext cx="9994172" cy="4334436"/>
        </p:xfrm>
        <a:graphic>
          <a:graphicData uri="http://schemas.openxmlformats.org/drawingml/2006/table">
            <a:tbl>
              <a:tblPr firstRow="1" bandRow="1">
                <a:tableStyleId>{5C22544A-7EE6-4342-B048-85BDC9FD1C3A}</a:tableStyleId>
              </a:tblPr>
              <a:tblGrid>
                <a:gridCol w="4997086"/>
                <a:gridCol w="4997086"/>
              </a:tblGrid>
              <a:tr h="481604">
                <a:tc>
                  <a:txBody>
                    <a:bodyPr/>
                    <a:lstStyle/>
                    <a:p>
                      <a:r>
                        <a:rPr lang="zh-CN" altLang="en-US" dirty="0" smtClean="0">
                          <a:latin typeface="微软雅黑" panose="020B0503020204020204" charset="-122"/>
                          <a:ea typeface="微软雅黑" panose="020B0503020204020204" charset="-122"/>
                        </a:rPr>
                        <a:t>数据表名称</a:t>
                      </a:r>
                      <a:endParaRPr lang="zh-CN" altLang="en-US" dirty="0" smtClean="0">
                        <a:latin typeface="微软雅黑" panose="020B0503020204020204" charset="-122"/>
                        <a:ea typeface="微软雅黑" panose="020B0503020204020204" charset="-122"/>
                      </a:endParaRPr>
                    </a:p>
                  </a:txBody>
                  <a:tcPr/>
                </a:tc>
                <a:tc>
                  <a:txBody>
                    <a:bodyPr/>
                    <a:lstStyle/>
                    <a:p>
                      <a:r>
                        <a:rPr lang="zh-CN" altLang="en-US" dirty="0" smtClean="0">
                          <a:latin typeface="微软雅黑" panose="020B0503020204020204" charset="-122"/>
                          <a:ea typeface="微软雅黑" panose="020B0503020204020204" charset="-122"/>
                        </a:rPr>
                        <a:t>描述</a:t>
                      </a:r>
                      <a:endParaRPr lang="zh-CN" altLang="en-US" dirty="0" smtClean="0">
                        <a:latin typeface="微软雅黑" panose="020B0503020204020204" charset="-122"/>
                        <a:ea typeface="微软雅黑" panose="020B0503020204020204" charset="-122"/>
                      </a:endParaRPr>
                    </a:p>
                  </a:txBody>
                  <a:tcPr/>
                </a:tc>
              </a:tr>
              <a:tr h="481604">
                <a:tc>
                  <a:txBody>
                    <a:bodyPr/>
                    <a:lstStyle/>
                    <a:p>
                      <a:r>
                        <a:rPr lang="en-US" altLang="zh-CN" sz="1800" kern="1200" dirty="0" err="1" smtClean="0">
                          <a:solidFill>
                            <a:schemeClr val="dk1"/>
                          </a:solidFill>
                          <a:effectLst/>
                          <a:latin typeface="微软雅黑" panose="020B0503020204020204" charset="-122"/>
                          <a:ea typeface="微软雅黑" panose="020B0503020204020204" charset="-122"/>
                          <a:cs typeface="+mn-cs"/>
                        </a:rPr>
                        <a:t>hs_home</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r>
                        <a:rPr lang="en-US" altLang="zh-CN" sz="1800" kern="1200" dirty="0" smtClean="0">
                          <a:solidFill>
                            <a:schemeClr val="dk1"/>
                          </a:solidFill>
                          <a:effectLst/>
                          <a:latin typeface="微软雅黑" panose="020B0503020204020204" charset="-122"/>
                          <a:ea typeface="微软雅黑" panose="020B0503020204020204" charset="-122"/>
                          <a:cs typeface="+mn-cs"/>
                        </a:rPr>
                        <a:t> </a:t>
                      </a:r>
                      <a:r>
                        <a:rPr lang="zh-CN" altLang="zh-CN" sz="1800" kern="1200" dirty="0" smtClean="0">
                          <a:solidFill>
                            <a:schemeClr val="dk1"/>
                          </a:solidFill>
                          <a:effectLst/>
                          <a:latin typeface="微软雅黑" panose="020B0503020204020204" charset="-122"/>
                          <a:ea typeface="微软雅黑" panose="020B0503020204020204" charset="-122"/>
                          <a:cs typeface="+mn-cs"/>
                        </a:rPr>
                        <a:t>首页</a:t>
                      </a: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r>
              <a:tr h="481604">
                <a:tc>
                  <a:txBody>
                    <a:bodyPr/>
                    <a:lstStyle/>
                    <a:p>
                      <a:r>
                        <a:rPr lang="en-US" altLang="zh-CN" sz="1800" kern="1200" dirty="0" err="1" smtClean="0">
                          <a:solidFill>
                            <a:schemeClr val="dk1"/>
                          </a:solidFill>
                          <a:effectLst/>
                          <a:latin typeface="微软雅黑" panose="020B0503020204020204" charset="-122"/>
                          <a:ea typeface="微软雅黑" panose="020B0503020204020204" charset="-122"/>
                          <a:cs typeface="+mn-cs"/>
                        </a:rPr>
                        <a:t>hs_activity</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r>
                        <a:rPr lang="en-US" altLang="zh-CN" sz="1800" kern="1200" dirty="0" smtClean="0">
                          <a:solidFill>
                            <a:schemeClr val="dk1"/>
                          </a:solidFill>
                          <a:effectLst/>
                          <a:latin typeface="微软雅黑" panose="020B0503020204020204" charset="-122"/>
                          <a:ea typeface="微软雅黑" panose="020B0503020204020204" charset="-122"/>
                          <a:cs typeface="+mn-cs"/>
                        </a:rPr>
                        <a:t> </a:t>
                      </a:r>
                      <a:r>
                        <a:rPr lang="zh-CN" altLang="zh-CN" sz="1800" kern="1200" dirty="0" smtClean="0">
                          <a:solidFill>
                            <a:schemeClr val="dk1"/>
                          </a:solidFill>
                          <a:effectLst/>
                          <a:latin typeface="微软雅黑" panose="020B0503020204020204" charset="-122"/>
                          <a:ea typeface="微软雅黑" panose="020B0503020204020204" charset="-122"/>
                          <a:cs typeface="+mn-cs"/>
                        </a:rPr>
                        <a:t>活动页</a:t>
                      </a: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r>
              <a:tr h="481604">
                <a:tc>
                  <a:txBody>
                    <a:bodyPr/>
                    <a:lstStyle/>
                    <a:p>
                      <a:r>
                        <a:rPr lang="en-US" altLang="zh-CN" sz="1800" kern="1200" dirty="0" err="1" smtClean="0">
                          <a:solidFill>
                            <a:schemeClr val="dk1"/>
                          </a:solidFill>
                          <a:effectLst/>
                          <a:latin typeface="微软雅黑" panose="020B0503020204020204" charset="-122"/>
                          <a:ea typeface="微软雅黑" panose="020B0503020204020204" charset="-122"/>
                          <a:cs typeface="+mn-cs"/>
                        </a:rPr>
                        <a:t>hs_user</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r>
                        <a:rPr lang="zh-CN" altLang="zh-CN" sz="1800" kern="1200" dirty="0" smtClean="0">
                          <a:solidFill>
                            <a:schemeClr val="dk1"/>
                          </a:solidFill>
                          <a:effectLst/>
                          <a:latin typeface="微软雅黑" panose="020B0503020204020204" charset="-122"/>
                          <a:ea typeface="微软雅黑" panose="020B0503020204020204" charset="-122"/>
                          <a:cs typeface="微软雅黑" panose="020B0503020204020204" charset="-122"/>
                        </a:rPr>
                        <a:t> 登录</a:t>
                      </a:r>
                      <a:r>
                        <a:rPr lang="en-US" altLang="zh-CN" sz="1800" kern="1200" dirty="0" smtClean="0">
                          <a:solidFill>
                            <a:schemeClr val="dk1"/>
                          </a:solidFill>
                          <a:effectLst/>
                          <a:latin typeface="微软雅黑" panose="020B0503020204020204" charset="-122"/>
                          <a:ea typeface="微软雅黑" panose="020B0503020204020204" charset="-122"/>
                          <a:cs typeface="微软雅黑" panose="020B0503020204020204" charset="-122"/>
                        </a:rPr>
                        <a:t>/</a:t>
                      </a:r>
                      <a:r>
                        <a:rPr lang="zh-CN" altLang="zh-CN" sz="1800" kern="1200" dirty="0" smtClean="0">
                          <a:solidFill>
                            <a:schemeClr val="dk1"/>
                          </a:solidFill>
                          <a:effectLst/>
                          <a:latin typeface="微软雅黑" panose="020B0503020204020204" charset="-122"/>
                          <a:ea typeface="微软雅黑" panose="020B0503020204020204" charset="-122"/>
                          <a:cs typeface="微软雅黑" panose="020B0503020204020204" charset="-122"/>
                        </a:rPr>
                        <a:t>注册页</a:t>
                      </a:r>
                      <a:endParaRPr lang="zh-CN" altLang="en-US" dirty="0">
                        <a:latin typeface="微软雅黑" panose="020B0503020204020204" charset="-122"/>
                        <a:ea typeface="微软雅黑" panose="020B0503020204020204" charset="-122"/>
                        <a:cs typeface="微软雅黑" panose="020B0503020204020204" charset="-122"/>
                      </a:endParaRPr>
                    </a:p>
                  </a:txBody>
                  <a:tcPr/>
                </a:tc>
              </a:tr>
              <a:tr h="481604">
                <a:tc>
                  <a:txBody>
                    <a:bodyPr/>
                    <a:lstStyle/>
                    <a:p>
                      <a:r>
                        <a:rPr lang="en-US" altLang="zh-CN" sz="1800" kern="1200" dirty="0" err="1" smtClean="0">
                          <a:solidFill>
                            <a:schemeClr val="dk1"/>
                          </a:solidFill>
                          <a:effectLst/>
                          <a:latin typeface="微软雅黑" panose="020B0503020204020204" charset="-122"/>
                          <a:ea typeface="微软雅黑" panose="020B0503020204020204" charset="-122"/>
                          <a:cs typeface="+mn-cs"/>
                        </a:rPr>
                        <a:t>hs_good_detail</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r>
                        <a:rPr lang="en-US" altLang="zh-CN" sz="1800" kern="1200" dirty="0" smtClean="0">
                          <a:solidFill>
                            <a:schemeClr val="dk1"/>
                          </a:solidFill>
                          <a:effectLst/>
                          <a:latin typeface="微软雅黑" panose="020B0503020204020204" charset="-122"/>
                          <a:ea typeface="微软雅黑" panose="020B0503020204020204" charset="-122"/>
                          <a:cs typeface="+mn-cs"/>
                        </a:rPr>
                        <a:t> </a:t>
                      </a:r>
                      <a:r>
                        <a:rPr lang="zh-CN" altLang="zh-CN" sz="1800" kern="1200" dirty="0" smtClean="0">
                          <a:solidFill>
                            <a:schemeClr val="dk1"/>
                          </a:solidFill>
                          <a:effectLst/>
                          <a:latin typeface="微软雅黑" panose="020B0503020204020204" charset="-122"/>
                          <a:ea typeface="微软雅黑" panose="020B0503020204020204" charset="-122"/>
                          <a:cs typeface="+mn-cs"/>
                        </a:rPr>
                        <a:t>商品详情页</a:t>
                      </a: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r>
              <a:tr h="481604">
                <a:tc>
                  <a:txBody>
                    <a:bodyPr/>
                    <a:lstStyle/>
                    <a:p>
                      <a:r>
                        <a:rPr lang="en-US" altLang="zh-CN" sz="1800" kern="1200" dirty="0" err="1" smtClean="0">
                          <a:solidFill>
                            <a:schemeClr val="dk1"/>
                          </a:solidFill>
                          <a:effectLst/>
                          <a:latin typeface="微软雅黑" panose="020B0503020204020204" charset="-122"/>
                          <a:ea typeface="微软雅黑" panose="020B0503020204020204" charset="-122"/>
                          <a:cs typeface="+mn-cs"/>
                        </a:rPr>
                        <a:t>hs_strategy</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r>
                        <a:rPr lang="en-US" altLang="zh-CN" sz="1800" kern="1200" dirty="0" smtClean="0">
                          <a:solidFill>
                            <a:schemeClr val="dk1"/>
                          </a:solidFill>
                          <a:effectLst/>
                          <a:latin typeface="微软雅黑" panose="020B0503020204020204" charset="-122"/>
                          <a:ea typeface="微软雅黑" panose="020B0503020204020204" charset="-122"/>
                          <a:cs typeface="+mn-cs"/>
                        </a:rPr>
                        <a:t> </a:t>
                      </a:r>
                      <a:r>
                        <a:rPr lang="zh-CN" altLang="zh-CN" sz="1800" kern="1200" dirty="0" smtClean="0">
                          <a:solidFill>
                            <a:schemeClr val="dk1"/>
                          </a:solidFill>
                          <a:effectLst/>
                          <a:latin typeface="微软雅黑" panose="020B0503020204020204" charset="-122"/>
                          <a:ea typeface="微软雅黑" panose="020B0503020204020204" charset="-122"/>
                          <a:cs typeface="+mn-cs"/>
                        </a:rPr>
                        <a:t>婚纱百科</a:t>
                      </a: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r>
              <a:tr h="481604">
                <a:tc>
                  <a:txBody>
                    <a:bodyPr/>
                    <a:lstStyle/>
                    <a:p>
                      <a:r>
                        <a:rPr lang="en-US" altLang="zh-CN" sz="1800" kern="1200" dirty="0" err="1" smtClean="0">
                          <a:solidFill>
                            <a:schemeClr val="dk1"/>
                          </a:solidFill>
                          <a:effectLst/>
                          <a:latin typeface="微软雅黑" panose="020B0503020204020204" charset="-122"/>
                          <a:ea typeface="微软雅黑" panose="020B0503020204020204" charset="-122"/>
                          <a:cs typeface="+mn-cs"/>
                        </a:rPr>
                        <a:t>hs_meipai</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r>
                        <a:rPr lang="en-US" altLang="zh-CN" sz="1800" kern="1200" dirty="0" smtClean="0">
                          <a:solidFill>
                            <a:schemeClr val="dk1"/>
                          </a:solidFill>
                          <a:effectLst/>
                          <a:latin typeface="微软雅黑" panose="020B0503020204020204" charset="-122"/>
                          <a:ea typeface="微软雅黑" panose="020B0503020204020204" charset="-122"/>
                          <a:cs typeface="+mn-cs"/>
                        </a:rPr>
                        <a:t> </a:t>
                      </a:r>
                      <a:r>
                        <a:rPr lang="zh-CN" altLang="zh-CN" sz="1800" kern="1200" dirty="0" smtClean="0">
                          <a:solidFill>
                            <a:schemeClr val="dk1"/>
                          </a:solidFill>
                          <a:effectLst/>
                          <a:latin typeface="微软雅黑" panose="020B0503020204020204" charset="-122"/>
                          <a:ea typeface="微软雅黑" panose="020B0503020204020204" charset="-122"/>
                          <a:cs typeface="+mn-cs"/>
                        </a:rPr>
                        <a:t>美拍</a:t>
                      </a: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r>
              <a:tr h="481604">
                <a:tc>
                  <a:txBody>
                    <a:bodyPr/>
                    <a:lstStyle/>
                    <a:p>
                      <a:r>
                        <a:rPr lang="en-US" altLang="zh-CN" sz="1800" kern="1200" dirty="0" err="1" smtClean="0">
                          <a:solidFill>
                            <a:schemeClr val="dk1"/>
                          </a:solidFill>
                          <a:effectLst/>
                          <a:latin typeface="微软雅黑" panose="020B0503020204020204" charset="-122"/>
                          <a:ea typeface="微软雅黑" panose="020B0503020204020204" charset="-122"/>
                          <a:cs typeface="+mn-cs"/>
                        </a:rPr>
                        <a:t>hs_my</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r>
                        <a:rPr lang="zh-CN" altLang="zh-CN" sz="1800" kern="1200" dirty="0" smtClean="0">
                          <a:solidFill>
                            <a:schemeClr val="dk1"/>
                          </a:solidFill>
                          <a:effectLst/>
                          <a:latin typeface="微软雅黑" panose="020B0503020204020204" charset="-122"/>
                          <a:ea typeface="微软雅黑" panose="020B0503020204020204" charset="-122"/>
                          <a:cs typeface="微软雅黑" panose="020B0503020204020204" charset="-122"/>
                        </a:rPr>
                        <a:t> 我的</a:t>
                      </a:r>
                      <a:endParaRPr lang="zh-CN" altLang="zh-CN" sz="1800" kern="1200" dirty="0" smtClean="0">
                        <a:solidFill>
                          <a:schemeClr val="dk1"/>
                        </a:solidFill>
                        <a:effectLst/>
                        <a:latin typeface="微软雅黑" panose="020B0503020204020204" charset="-122"/>
                        <a:ea typeface="微软雅黑" panose="020B0503020204020204" charset="-122"/>
                        <a:cs typeface="微软雅黑" panose="020B0503020204020204" charset="-122"/>
                      </a:endParaRPr>
                    </a:p>
                  </a:txBody>
                  <a:tcPr/>
                </a:tc>
              </a:tr>
              <a:tr h="481604">
                <a:tc>
                  <a:txBody>
                    <a:bodyPr/>
                    <a:lstStyle/>
                    <a:p>
                      <a:r>
                        <a:rPr lang="en-US" altLang="zh-CN" sz="1800" kern="1200" dirty="0" err="1" smtClean="0">
                          <a:solidFill>
                            <a:schemeClr val="dk1"/>
                          </a:solidFill>
                          <a:effectLst/>
                          <a:latin typeface="微软雅黑" panose="020B0503020204020204" charset="-122"/>
                          <a:ea typeface="微软雅黑" panose="020B0503020204020204" charset="-122"/>
                          <a:cs typeface="+mn-cs"/>
                        </a:rPr>
                        <a:t>hs_goods</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r>
                        <a:rPr lang="en-US" altLang="zh-CN" sz="1800" kern="1200" dirty="0" smtClean="0">
                          <a:solidFill>
                            <a:schemeClr val="dk1"/>
                          </a:solidFill>
                          <a:effectLst/>
                          <a:latin typeface="微软雅黑" panose="020B0503020204020204" charset="-122"/>
                          <a:ea typeface="微软雅黑" panose="020B0503020204020204" charset="-122"/>
                          <a:cs typeface="+mn-cs"/>
                        </a:rPr>
                        <a:t> </a:t>
                      </a:r>
                      <a:r>
                        <a:rPr lang="zh-CN" altLang="zh-CN" sz="1800" kern="1200" dirty="0" smtClean="0">
                          <a:solidFill>
                            <a:schemeClr val="dk1"/>
                          </a:solidFill>
                          <a:effectLst/>
                          <a:latin typeface="微软雅黑" panose="020B0503020204020204" charset="-122"/>
                          <a:ea typeface="微软雅黑" panose="020B0503020204020204" charset="-122"/>
                          <a:cs typeface="+mn-cs"/>
                        </a:rPr>
                        <a:t>所有商品</a:t>
                      </a: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554" y="155263"/>
            <a:ext cx="10515600" cy="968999"/>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2 </a:t>
            </a:r>
            <a:r>
              <a:rPr lang="zh-CN" altLang="en-US" b="1" dirty="0" smtClean="0">
                <a:latin typeface="微软雅黑" panose="020B0503020204020204" charset="-122"/>
                <a:ea typeface="微软雅黑" panose="020B0503020204020204" charset="-122"/>
                <a:cs typeface="微软雅黑" panose="020B0503020204020204" charset="-122"/>
              </a:rPr>
              <a:t>产品描述</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98554" y="959370"/>
            <a:ext cx="11632367" cy="5583836"/>
          </a:xfrm>
        </p:spPr>
        <p:txBody>
          <a:bodyPr>
            <a:normAutofit/>
          </a:bodyPr>
          <a:lstStyle/>
          <a:p>
            <a:pPr marL="0" indent="0">
              <a:buNone/>
            </a:pPr>
            <a:r>
              <a:rPr lang="en-US" altLang="zh-CN" sz="3600" b="1" dirty="0" smtClean="0">
                <a:latin typeface="微软雅黑" panose="020B0503020204020204" charset="-122"/>
                <a:ea typeface="微软雅黑" panose="020B0503020204020204" charset="-122"/>
                <a:cs typeface="微软雅黑" panose="020B0503020204020204" charset="-122"/>
              </a:rPr>
              <a:t>2.3 </a:t>
            </a:r>
            <a:r>
              <a:rPr lang="zh-CN" altLang="en-US" sz="3600" b="1" dirty="0" smtClean="0">
                <a:latin typeface="微软雅黑" panose="020B0503020204020204" charset="-122"/>
                <a:ea typeface="微软雅黑" panose="020B0503020204020204" charset="-122"/>
                <a:cs typeface="微软雅黑" panose="020B0503020204020204" charset="-122"/>
              </a:rPr>
              <a:t>数据库设计</a:t>
            </a:r>
            <a:endParaRPr lang="en-US" altLang="zh-CN" sz="3600" b="1" dirty="0" smtClean="0">
              <a:latin typeface="+mj-ea"/>
              <a:ea typeface="+mj-ea"/>
            </a:endParaRPr>
          </a:p>
          <a:p>
            <a:pPr marL="0" indent="0">
              <a:buNone/>
            </a:pPr>
            <a:r>
              <a:rPr lang="en-US" altLang="zh-CN" sz="3200" b="1" dirty="0" smtClean="0">
                <a:latin typeface="+mn-ea"/>
              </a:rPr>
              <a:t>   </a:t>
            </a:r>
            <a:r>
              <a:rPr lang="en-US" altLang="zh-CN" sz="3200" b="1" dirty="0" smtClean="0">
                <a:latin typeface="微软雅黑" panose="020B0503020204020204" charset="-122"/>
                <a:ea typeface="微软雅黑" panose="020B0503020204020204" charset="-122"/>
                <a:cs typeface="微软雅黑" panose="020B0503020204020204" charset="-122"/>
              </a:rPr>
              <a:t>2.3.3 </a:t>
            </a:r>
            <a:r>
              <a:rPr lang="zh-CN" altLang="en-US" sz="3200" b="1" dirty="0" smtClean="0">
                <a:latin typeface="微软雅黑" panose="020B0503020204020204" charset="-122"/>
                <a:ea typeface="微软雅黑" panose="020B0503020204020204" charset="-122"/>
                <a:cs typeface="微软雅黑" panose="020B0503020204020204" charset="-122"/>
              </a:rPr>
              <a:t>数据表实现类</a:t>
            </a:r>
            <a:endParaRPr lang="en-US" altLang="zh-CN" sz="3200" b="1" dirty="0" smtClean="0">
              <a:latin typeface="微软雅黑" panose="020B0503020204020204" charset="-122"/>
              <a:ea typeface="微软雅黑" panose="020B0503020204020204" charset="-122"/>
              <a:cs typeface="微软雅黑" panose="020B0503020204020204" charset="-122"/>
            </a:endParaRPr>
          </a:p>
        </p:txBody>
      </p:sp>
      <p:graphicFrame>
        <p:nvGraphicFramePr>
          <p:cNvPr id="4" name="表格 3"/>
          <p:cNvGraphicFramePr>
            <a:graphicFrameLocks noGrp="1"/>
          </p:cNvGraphicFramePr>
          <p:nvPr>
            <p:custDataLst>
              <p:tags r:id="rId1"/>
            </p:custDataLst>
          </p:nvPr>
        </p:nvGraphicFramePr>
        <p:xfrm>
          <a:off x="723899" y="2323074"/>
          <a:ext cx="10090255" cy="4220210"/>
        </p:xfrm>
        <a:graphic>
          <a:graphicData uri="http://schemas.openxmlformats.org/drawingml/2006/table">
            <a:tbl>
              <a:tblPr firstRow="1" bandRow="1">
                <a:tableStyleId>{5C22544A-7EE6-4342-B048-85BDC9FD1C3A}</a:tableStyleId>
              </a:tblPr>
              <a:tblGrid>
                <a:gridCol w="1684655"/>
                <a:gridCol w="3085636"/>
                <a:gridCol w="2578100"/>
                <a:gridCol w="2741864"/>
              </a:tblGrid>
              <a:tr h="383648">
                <a:tc>
                  <a:txBody>
                    <a:bodyPr/>
                    <a:lstStyle/>
                    <a:p>
                      <a:pPr algn="ctr"/>
                      <a:r>
                        <a:rPr lang="zh-CN" altLang="en-US" dirty="0" smtClean="0">
                          <a:latin typeface="微软雅黑" panose="020B0503020204020204" charset="-122"/>
                          <a:ea typeface="微软雅黑" panose="020B0503020204020204" charset="-122"/>
                        </a:rPr>
                        <a:t>库名</a:t>
                      </a:r>
                      <a:endParaRPr lang="zh-CN" altLang="en-US" dirty="0" smtClean="0">
                        <a:latin typeface="微软雅黑" panose="020B0503020204020204" charset="-122"/>
                        <a:ea typeface="微软雅黑" panose="020B0503020204020204" charset="-122"/>
                      </a:endParaRPr>
                    </a:p>
                  </a:txBody>
                  <a:tcPr/>
                </a:tc>
                <a:tc>
                  <a:txBody>
                    <a:bodyPr/>
                    <a:lstStyle/>
                    <a:p>
                      <a:pPr algn="ctr"/>
                      <a:r>
                        <a:rPr lang="zh-CN" altLang="en-US" dirty="0" smtClean="0">
                          <a:latin typeface="微软雅黑" panose="020B0503020204020204" charset="-122"/>
                          <a:ea typeface="微软雅黑" panose="020B0503020204020204" charset="-122"/>
                        </a:rPr>
                        <a:t>字段名称</a:t>
                      </a:r>
                      <a:endParaRPr lang="zh-CN" altLang="en-US" dirty="0" smtClean="0">
                        <a:latin typeface="微软雅黑" panose="020B0503020204020204" charset="-122"/>
                        <a:ea typeface="微软雅黑" panose="020B0503020204020204" charset="-122"/>
                      </a:endParaRPr>
                    </a:p>
                  </a:txBody>
                  <a:tcPr/>
                </a:tc>
                <a:tc>
                  <a:txBody>
                    <a:bodyPr/>
                    <a:lstStyle/>
                    <a:p>
                      <a:pPr algn="ctr"/>
                      <a:r>
                        <a:rPr lang="zh-CN" altLang="en-US" dirty="0" smtClean="0">
                          <a:latin typeface="微软雅黑" panose="020B0503020204020204" charset="-122"/>
                          <a:ea typeface="微软雅黑" panose="020B0503020204020204" charset="-122"/>
                        </a:rPr>
                        <a:t>描述</a:t>
                      </a:r>
                      <a:endParaRPr lang="zh-CN" altLang="en-US" dirty="0" smtClean="0">
                        <a:latin typeface="微软雅黑" panose="020B0503020204020204" charset="-122"/>
                        <a:ea typeface="微软雅黑" panose="020B0503020204020204" charset="-122"/>
                      </a:endParaRPr>
                    </a:p>
                  </a:txBody>
                  <a:tcPr/>
                </a:tc>
                <a:tc>
                  <a:txBody>
                    <a:bodyPr/>
                    <a:p>
                      <a:pPr algn="ctr">
                        <a:buNone/>
                      </a:pPr>
                      <a:r>
                        <a:rPr lang="zh-CN" altLang="en-US" dirty="0" smtClean="0">
                          <a:latin typeface="微软雅黑" panose="020B0503020204020204" charset="-122"/>
                          <a:ea typeface="微软雅黑" panose="020B0503020204020204" charset="-122"/>
                        </a:rPr>
                        <a:t>备注</a:t>
                      </a:r>
                      <a:endParaRPr lang="zh-CN" altLang="en-US" dirty="0" smtClean="0">
                        <a:latin typeface="微软雅黑" panose="020B0503020204020204" charset="-122"/>
                        <a:ea typeface="微软雅黑" panose="020B0503020204020204" charset="-122"/>
                      </a:endParaRPr>
                    </a:p>
                  </a:txBody>
                  <a:tcPr/>
                </a:tc>
              </a:tr>
              <a:tr h="383648">
                <a:tc rowSpan="9">
                  <a:txBody>
                    <a:bodyPr/>
                    <a:lstStyle/>
                    <a:p>
                      <a:pPr algn="ctr"/>
                      <a:endParaRPr lang="en-US" altLang="zh-CN" dirty="0" smtClean="0">
                        <a:latin typeface="微软雅黑" panose="020B0503020204020204" charset="-122"/>
                        <a:ea typeface="微软雅黑" panose="020B0503020204020204" charset="-122"/>
                      </a:endParaRPr>
                    </a:p>
                    <a:p>
                      <a:pPr algn="ctr"/>
                      <a:endParaRPr lang="en-US" altLang="zh-CN" dirty="0" smtClean="0">
                        <a:latin typeface="微软雅黑" panose="020B0503020204020204" charset="-122"/>
                        <a:ea typeface="微软雅黑" panose="020B0503020204020204" charset="-122"/>
                      </a:endParaRPr>
                    </a:p>
                    <a:p>
                      <a:pPr algn="ctr"/>
                      <a:endParaRPr lang="en-US" altLang="zh-CN" dirty="0" smtClean="0">
                        <a:latin typeface="微软雅黑" panose="020B0503020204020204" charset="-122"/>
                        <a:ea typeface="微软雅黑" panose="020B0503020204020204" charset="-122"/>
                      </a:endParaRPr>
                    </a:p>
                    <a:p>
                      <a:pPr algn="ctr"/>
                      <a:endParaRPr lang="en-US" altLang="zh-CN" dirty="0" smtClean="0">
                        <a:latin typeface="微软雅黑" panose="020B0503020204020204" charset="-122"/>
                        <a:ea typeface="微软雅黑" panose="020B0503020204020204" charset="-122"/>
                      </a:endParaRPr>
                    </a:p>
                    <a:p>
                      <a:pPr algn="ctr"/>
                      <a:endParaRPr lang="en-US" altLang="zh-CN" dirty="0" smtClean="0">
                        <a:latin typeface="微软雅黑" panose="020B0503020204020204" charset="-122"/>
                        <a:ea typeface="微软雅黑" panose="020B0503020204020204" charset="-122"/>
                      </a:endParaRPr>
                    </a:p>
                    <a:p>
                      <a:pPr algn="ctr"/>
                      <a:r>
                        <a:rPr lang="zh-CN" dirty="0" smtClean="0">
                          <a:latin typeface="微软雅黑" panose="020B0503020204020204" charset="-122"/>
                          <a:ea typeface="微软雅黑" panose="020B0503020204020204" charset="-122"/>
                        </a:rPr>
                        <a:t>登录</a:t>
                      </a:r>
                      <a:r>
                        <a:rPr lang="en-US" altLang="zh-CN" dirty="0" smtClean="0">
                          <a:latin typeface="微软雅黑" panose="020B0503020204020204" charset="-122"/>
                          <a:ea typeface="微软雅黑" panose="020B0503020204020204" charset="-122"/>
                        </a:rPr>
                        <a:t>/</a:t>
                      </a:r>
                      <a:r>
                        <a:rPr lang="zh-CN" altLang="en-US" dirty="0" smtClean="0">
                          <a:latin typeface="微软雅黑" panose="020B0503020204020204" charset="-122"/>
                          <a:ea typeface="微软雅黑" panose="020B0503020204020204" charset="-122"/>
                        </a:rPr>
                        <a:t>注册</a:t>
                      </a:r>
                      <a:endParaRPr lang="zh-CN" altLang="en-US" dirty="0" smtClean="0">
                        <a:latin typeface="微软雅黑" panose="020B0503020204020204" charset="-122"/>
                        <a:ea typeface="微软雅黑" panose="020B0503020204020204" charset="-122"/>
                      </a:endParaRPr>
                    </a:p>
                    <a:p>
                      <a:pPr algn="ctr"/>
                      <a:endParaRPr lang="zh-CN" altLang="en-US" dirty="0" smtClean="0">
                        <a:latin typeface="微软雅黑" panose="020B0503020204020204" charset="-122"/>
                        <a:ea typeface="微软雅黑" panose="020B0503020204020204" charset="-122"/>
                      </a:endParaRPr>
                    </a:p>
                    <a:p>
                      <a:pPr algn="ctr"/>
                      <a:r>
                        <a:rPr lang="en-US" altLang="zh-CN" sz="1800" kern="1200" dirty="0" smtClean="0">
                          <a:solidFill>
                            <a:schemeClr val="dk1"/>
                          </a:solidFill>
                          <a:effectLst/>
                          <a:latin typeface="微软雅黑" panose="020B0503020204020204" charset="-122"/>
                          <a:ea typeface="微软雅黑" panose="020B0503020204020204" charset="-122"/>
                          <a:cs typeface="+mn-cs"/>
                        </a:rPr>
                        <a:t>hs_user</a:t>
                      </a:r>
                      <a:endParaRPr lang="en-US" altLang="zh-CN" sz="1800" kern="1200" dirty="0" smtClean="0">
                        <a:solidFill>
                          <a:schemeClr val="dk1"/>
                        </a:solidFill>
                        <a:effectLst/>
                        <a:latin typeface="微软雅黑" panose="020B0503020204020204" charset="-122"/>
                        <a:ea typeface="微软雅黑" panose="020B0503020204020204" charset="-122"/>
                        <a:cs typeface="+mn-cs"/>
                      </a:endParaRPr>
                    </a:p>
                  </a:txBody>
                  <a:tcPr/>
                </a:tc>
                <a:tc>
                  <a:txBody>
                    <a:bodyPr/>
                    <a:lstStyle/>
                    <a:p>
                      <a:pPr algn="ctr"/>
                      <a:r>
                        <a:rPr lang="en-US" altLang="zh-CN" sz="1800" kern="1200" dirty="0" err="1" smtClean="0">
                          <a:solidFill>
                            <a:schemeClr val="dk1"/>
                          </a:solidFill>
                          <a:effectLst/>
                          <a:latin typeface="微软雅黑" panose="020B0503020204020204" charset="-122"/>
                          <a:ea typeface="微软雅黑" panose="020B0503020204020204" charset="-122"/>
                          <a:cs typeface="+mn-cs"/>
                        </a:rPr>
                        <a:t>hid</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pPr algn="ctr"/>
                      <a:r>
                        <a:rPr lang="zh-CN" altLang="en-US" dirty="0" smtClean="0">
                          <a:latin typeface="微软雅黑" panose="020B0503020204020204" charset="-122"/>
                          <a:ea typeface="微软雅黑" panose="020B0503020204020204" charset="-122"/>
                        </a:rPr>
                        <a:t>用户 </a:t>
                      </a:r>
                      <a:r>
                        <a:rPr lang="en-US" altLang="zh-CN" dirty="0" smtClean="0">
                          <a:latin typeface="微软雅黑" panose="020B0503020204020204" charset="-122"/>
                          <a:ea typeface="微软雅黑" panose="020B0503020204020204" charset="-122"/>
                        </a:rPr>
                        <a:t>id</a:t>
                      </a:r>
                      <a:endParaRPr lang="en-US" altLang="zh-CN" dirty="0" smtClean="0">
                        <a:latin typeface="微软雅黑" panose="020B0503020204020204" charset="-122"/>
                        <a:ea typeface="微软雅黑" panose="020B0503020204020204" charset="-122"/>
                      </a:endParaRPr>
                    </a:p>
                  </a:txBody>
                  <a:tcPr/>
                </a:tc>
                <a:tc>
                  <a:txBody>
                    <a:bodyPr/>
                    <a:p>
                      <a:pPr algn="ctr">
                        <a:buNone/>
                      </a:pPr>
                      <a:r>
                        <a:rPr lang="zh-CN" altLang="en-US" dirty="0" smtClean="0">
                          <a:latin typeface="微软雅黑" panose="020B0503020204020204" charset="-122"/>
                          <a:ea typeface="微软雅黑" panose="020B0503020204020204" charset="-122"/>
                        </a:rPr>
                        <a:t>用户唯一</a:t>
                      </a:r>
                      <a:endParaRPr lang="zh-CN" altLang="en-US" dirty="0" smtClean="0">
                        <a:latin typeface="微软雅黑" panose="020B0503020204020204" charset="-122"/>
                        <a:ea typeface="微软雅黑" panose="020B0503020204020204" charset="-122"/>
                      </a:endParaRPr>
                    </a:p>
                  </a:txBody>
                  <a:tcPr/>
                </a:tc>
              </a:tr>
              <a:tr h="383648">
                <a:tc vMerge="1">
                  <a:tcPr/>
                </a:tc>
                <a:tc>
                  <a:txBody>
                    <a:bodyPr/>
                    <a:lstStyle/>
                    <a:p>
                      <a:pPr algn="ctr"/>
                      <a:r>
                        <a:rPr altLang="zh-CN" sz="1800" kern="1200" smtClean="0">
                          <a:solidFill>
                            <a:schemeClr val="dk1"/>
                          </a:solidFill>
                          <a:effectLst/>
                          <a:latin typeface="微软雅黑" panose="020B0503020204020204" charset="-122"/>
                          <a:ea typeface="微软雅黑" panose="020B0503020204020204" charset="-122"/>
                          <a:cs typeface="微软雅黑" panose="020B0503020204020204" charset="-122"/>
                        </a:rPr>
                        <a:t>username</a:t>
                      </a:r>
                      <a:endParaRPr altLang="zh-CN" sz="1800" kern="1200" smtClean="0">
                        <a:solidFill>
                          <a:schemeClr val="dk1"/>
                        </a:solidFill>
                        <a:effectLst/>
                        <a:latin typeface="微软雅黑" panose="020B0503020204020204" charset="-122"/>
                        <a:ea typeface="微软雅黑" panose="020B0503020204020204" charset="-122"/>
                        <a:cs typeface="微软雅黑" panose="020B0503020204020204" charset="-122"/>
                      </a:endParaRPr>
                    </a:p>
                  </a:txBody>
                  <a:tcPr/>
                </a:tc>
                <a:tc>
                  <a:txBody>
                    <a:bodyPr/>
                    <a:lstStyle/>
                    <a:p>
                      <a:pPr algn="ctr"/>
                      <a:r>
                        <a:rPr lang="zh-CN" altLang="en-US" dirty="0" smtClean="0">
                          <a:latin typeface="微软雅黑" panose="020B0503020204020204" charset="-122"/>
                          <a:ea typeface="微软雅黑" panose="020B0503020204020204" charset="-122"/>
                        </a:rPr>
                        <a:t>用户名称</a:t>
                      </a:r>
                      <a:endParaRPr lang="zh-CN" altLang="en-US" dirty="0" smtClean="0">
                        <a:latin typeface="微软雅黑" panose="020B0503020204020204" charset="-122"/>
                        <a:ea typeface="微软雅黑" panose="020B0503020204020204" charset="-122"/>
                      </a:endParaRPr>
                    </a:p>
                  </a:txBody>
                  <a:tcPr/>
                </a:tc>
                <a:tc>
                  <a:txBody>
                    <a:bodyPr/>
                    <a:p>
                      <a:pPr algn="ctr">
                        <a:buNone/>
                      </a:pPr>
                      <a:endParaRPr lang="zh-CN" altLang="en-US" dirty="0" smtClean="0">
                        <a:latin typeface="微软雅黑" panose="020B0503020204020204" charset="-122"/>
                        <a:ea typeface="微软雅黑" panose="020B0503020204020204" charset="-122"/>
                      </a:endParaRPr>
                    </a:p>
                  </a:txBody>
                  <a:tcPr/>
                </a:tc>
              </a:tr>
              <a:tr h="383648">
                <a:tc vMerge="1">
                  <a:tcPr/>
                </a:tc>
                <a:tc>
                  <a:txBody>
                    <a:bodyPr/>
                    <a:lstStyle/>
                    <a:p>
                      <a:pPr algn="ctr"/>
                      <a:r>
                        <a:rPr lang="en-US" altLang="zh-CN" sz="1800" kern="1200" dirty="0" err="1" smtClean="0">
                          <a:solidFill>
                            <a:schemeClr val="dk1"/>
                          </a:solidFill>
                          <a:effectLst/>
                          <a:latin typeface="微软雅黑" panose="020B0503020204020204" charset="-122"/>
                          <a:ea typeface="微软雅黑" panose="020B0503020204020204" charset="-122"/>
                          <a:cs typeface="+mn-cs"/>
                        </a:rPr>
                        <a:t>password</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pPr algn="ctr"/>
                      <a:r>
                        <a:rPr lang="zh-CN" altLang="en-US" dirty="0" smtClean="0">
                          <a:latin typeface="微软雅黑" panose="020B0503020204020204" charset="-122"/>
                          <a:ea typeface="微软雅黑" panose="020B0503020204020204" charset="-122"/>
                        </a:rPr>
                        <a:t>用户密码</a:t>
                      </a:r>
                      <a:endParaRPr lang="zh-CN" altLang="en-US" dirty="0" smtClean="0">
                        <a:latin typeface="微软雅黑" panose="020B0503020204020204" charset="-122"/>
                        <a:ea typeface="微软雅黑" panose="020B0503020204020204" charset="-122"/>
                      </a:endParaRPr>
                    </a:p>
                  </a:txBody>
                  <a:tcPr/>
                </a:tc>
                <a:tc>
                  <a:txBody>
                    <a:bodyPr/>
                    <a:p>
                      <a:pPr algn="ctr">
                        <a:buNone/>
                      </a:pPr>
                      <a:r>
                        <a:rPr lang="zh-CN" altLang="en-US" dirty="0" smtClean="0">
                          <a:latin typeface="微软雅黑" panose="020B0503020204020204" charset="-122"/>
                          <a:ea typeface="微软雅黑" panose="020B0503020204020204" charset="-122"/>
                        </a:rPr>
                        <a:t>MD5（模块）加密</a:t>
                      </a:r>
                      <a:endParaRPr lang="zh-CN" altLang="en-US" dirty="0" smtClean="0">
                        <a:latin typeface="微软雅黑" panose="020B0503020204020204" charset="-122"/>
                        <a:ea typeface="微软雅黑" panose="020B0503020204020204" charset="-122"/>
                      </a:endParaRPr>
                    </a:p>
                  </a:txBody>
                  <a:tcPr/>
                </a:tc>
              </a:tr>
              <a:tr h="383648">
                <a:tc vMerge="1">
                  <a:tcPr/>
                </a:tc>
                <a:tc>
                  <a:txBody>
                    <a:bodyPr/>
                    <a:lstStyle/>
                    <a:p>
                      <a:pPr algn="ctr"/>
                      <a:r>
                        <a:rPr lang="en-US" altLang="zh-CN" sz="1800" dirty="0" err="1" smtClean="0">
                          <a:effectLst/>
                          <a:latin typeface="微软雅黑" panose="020B0503020204020204" charset="-122"/>
                          <a:ea typeface="微软雅黑" panose="020B0503020204020204" charset="-122"/>
                          <a:sym typeface="+mn-ea"/>
                        </a:rPr>
                        <a:t>token</a:t>
                      </a:r>
                      <a:endParaRPr lang="zh-CN" altLang="en-US" dirty="0">
                        <a:latin typeface="微软雅黑" panose="020B0503020204020204" charset="-122"/>
                        <a:ea typeface="微软雅黑" panose="020B0503020204020204" charset="-122"/>
                        <a:cs typeface="微软雅黑" panose="020B0503020204020204" charset="-122"/>
                      </a:endParaRPr>
                    </a:p>
                  </a:txBody>
                  <a:tcPr/>
                </a:tc>
                <a:tc>
                  <a:txBody>
                    <a:bodyPr/>
                    <a:lstStyle/>
                    <a:p>
                      <a:pPr algn="ctr"/>
                      <a:r>
                        <a:rPr lang="zh-CN" altLang="en-US" dirty="0" smtClean="0">
                          <a:latin typeface="微软雅黑" panose="020B0503020204020204" charset="-122"/>
                          <a:ea typeface="微软雅黑" panose="020B0503020204020204" charset="-122"/>
                        </a:rPr>
                        <a:t>登录验证</a:t>
                      </a:r>
                      <a:endParaRPr lang="zh-CN" altLang="en-US" dirty="0" smtClean="0">
                        <a:latin typeface="微软雅黑" panose="020B0503020204020204" charset="-122"/>
                        <a:ea typeface="微软雅黑" panose="020B0503020204020204" charset="-122"/>
                      </a:endParaRPr>
                    </a:p>
                  </a:txBody>
                  <a:tcPr/>
                </a:tc>
                <a:tc>
                  <a:txBody>
                    <a:bodyPr/>
                    <a:p>
                      <a:pPr algn="ctr">
                        <a:buNone/>
                      </a:pPr>
                      <a:r>
                        <a:rPr lang="zh-CN" altLang="en-US" dirty="0" smtClean="0">
                          <a:latin typeface="微软雅黑" panose="020B0503020204020204" charset="-122"/>
                          <a:ea typeface="微软雅黑" panose="020B0503020204020204" charset="-122"/>
                        </a:rPr>
                        <a:t>暂定（MD5（用户名））</a:t>
                      </a:r>
                      <a:endParaRPr lang="zh-CN" altLang="en-US" dirty="0" smtClean="0">
                        <a:latin typeface="微软雅黑" panose="020B0503020204020204" charset="-122"/>
                        <a:ea typeface="微软雅黑" panose="020B0503020204020204" charset="-122"/>
                      </a:endParaRPr>
                    </a:p>
                  </a:txBody>
                  <a:tcPr/>
                </a:tc>
              </a:tr>
              <a:tr h="383648">
                <a:tc vMerge="1">
                  <a:tcPr/>
                </a:tc>
                <a:tc>
                  <a:txBody>
                    <a:bodyPr/>
                    <a:lstStyle/>
                    <a:p>
                      <a:pPr algn="ctr"/>
                      <a:r>
                        <a:rPr lang="en-US" altLang="zh-CN" sz="1800" kern="1200" dirty="0" err="1" smtClean="0">
                          <a:solidFill>
                            <a:schemeClr val="dk1"/>
                          </a:solidFill>
                          <a:effectLst/>
                          <a:latin typeface="微软雅黑" panose="020B0503020204020204" charset="-122"/>
                          <a:ea typeface="微软雅黑" panose="020B0503020204020204" charset="-122"/>
                          <a:cs typeface="+mn-cs"/>
                        </a:rPr>
                        <a:t>sex</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pPr algn="ctr"/>
                      <a:r>
                        <a:rPr lang="zh-CN" altLang="zh-CN" sz="1800" kern="1200" dirty="0" smtClean="0">
                          <a:solidFill>
                            <a:schemeClr val="dk1"/>
                          </a:solidFill>
                          <a:effectLst/>
                          <a:latin typeface="微软雅黑" panose="020B0503020204020204" charset="-122"/>
                          <a:ea typeface="微软雅黑" panose="020B0503020204020204" charset="-122"/>
                          <a:cs typeface="+mn-cs"/>
                        </a:rPr>
                        <a:t>性别</a:t>
                      </a: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c>
                  <a:txBody>
                    <a:bodyPr/>
                    <a:p>
                      <a:pPr algn="ctr">
                        <a:buNone/>
                      </a:pP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r>
              <a:tr h="383648">
                <a:tc vMerge="1">
                  <a:tcPr/>
                </a:tc>
                <a:tc>
                  <a:txBody>
                    <a:bodyPr/>
                    <a:lstStyle/>
                    <a:p>
                      <a:pPr algn="ctr"/>
                      <a:r>
                        <a:rPr lang="en-US" altLang="zh-CN" sz="1800" kern="1200" dirty="0" err="1" smtClean="0">
                          <a:solidFill>
                            <a:schemeClr val="dk1"/>
                          </a:solidFill>
                          <a:effectLst/>
                          <a:latin typeface="微软雅黑" panose="020B0503020204020204" charset="-122"/>
                          <a:ea typeface="微软雅黑" panose="020B0503020204020204" charset="-122"/>
                          <a:cs typeface="+mn-cs"/>
                        </a:rPr>
                        <a:t>phone</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pPr algn="ctr"/>
                      <a:r>
                        <a:rPr lang="zh-CN" altLang="zh-CN" sz="1800" kern="1200" dirty="0" smtClean="0">
                          <a:solidFill>
                            <a:schemeClr val="dk1"/>
                          </a:solidFill>
                          <a:effectLst/>
                          <a:latin typeface="微软雅黑" panose="020B0503020204020204" charset="-122"/>
                          <a:ea typeface="微软雅黑" panose="020B0503020204020204" charset="-122"/>
                          <a:cs typeface="+mn-cs"/>
                        </a:rPr>
                        <a:t>手机号</a:t>
                      </a: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c>
                  <a:txBody>
                    <a:bodyPr/>
                    <a:p>
                      <a:pPr algn="ctr">
                        <a:buNone/>
                      </a:pP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r>
              <a:tr h="383648">
                <a:tc vMerge="1">
                  <a:tcPr/>
                </a:tc>
                <a:tc>
                  <a:txBody>
                    <a:bodyPr/>
                    <a:lstStyle/>
                    <a:p>
                      <a:pPr algn="ctr"/>
                      <a:r>
                        <a:rPr altLang="zh-CN" sz="1800" kern="1200" smtClean="0">
                          <a:solidFill>
                            <a:schemeClr val="dk1"/>
                          </a:solidFill>
                          <a:effectLst/>
                          <a:latin typeface="微软雅黑" panose="020B0503020204020204" charset="-122"/>
                          <a:ea typeface="微软雅黑" panose="020B0503020204020204" charset="-122"/>
                          <a:cs typeface="微软雅黑" panose="020B0503020204020204" charset="-122"/>
                        </a:rPr>
                        <a:t>nickname</a:t>
                      </a:r>
                      <a:endParaRPr altLang="zh-CN" sz="1800" kern="1200" smtClean="0">
                        <a:solidFill>
                          <a:schemeClr val="dk1"/>
                        </a:solidFill>
                        <a:effectLst/>
                        <a:latin typeface="微软雅黑" panose="020B0503020204020204" charset="-122"/>
                        <a:ea typeface="微软雅黑" panose="020B0503020204020204" charset="-122"/>
                        <a:cs typeface="微软雅黑" panose="020B0503020204020204" charset="-122"/>
                      </a:endParaRPr>
                    </a:p>
                  </a:txBody>
                  <a:tcPr/>
                </a:tc>
                <a:tc>
                  <a:txBody>
                    <a:bodyPr/>
                    <a:lstStyle/>
                    <a:p>
                      <a:pPr algn="ctr"/>
                      <a:r>
                        <a:rPr lang="zh-CN" altLang="zh-CN" sz="1800" kern="1200" dirty="0" smtClean="0">
                          <a:solidFill>
                            <a:schemeClr val="dk1"/>
                          </a:solidFill>
                          <a:effectLst/>
                          <a:latin typeface="微软雅黑" panose="020B0503020204020204" charset="-122"/>
                          <a:ea typeface="微软雅黑" panose="020B0503020204020204" charset="-122"/>
                          <a:cs typeface="+mn-cs"/>
                        </a:rPr>
                        <a:t>昵称</a:t>
                      </a: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c>
                  <a:txBody>
                    <a:bodyPr/>
                    <a:p>
                      <a:pPr algn="ctr">
                        <a:buNone/>
                      </a:pP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r>
              <a:tr h="383648">
                <a:tc vMerge="1">
                  <a:tcPr/>
                </a:tc>
                <a:tc>
                  <a:txBody>
                    <a:bodyPr/>
                    <a:lstStyle/>
                    <a:p>
                      <a:pPr algn="ctr"/>
                      <a:r>
                        <a:rPr lang="en-US" altLang="zh-CN" sz="1800" kern="1200" dirty="0" err="1" smtClean="0">
                          <a:solidFill>
                            <a:schemeClr val="dk1"/>
                          </a:solidFill>
                          <a:effectLst/>
                          <a:latin typeface="微软雅黑" panose="020B0503020204020204" charset="-122"/>
                          <a:ea typeface="微软雅黑" panose="020B0503020204020204" charset="-122"/>
                          <a:cs typeface="+mn-cs"/>
                        </a:rPr>
                        <a:t>qq</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pPr algn="ctr"/>
                      <a:r>
                        <a:rPr lang="en-US" altLang="zh-CN" sz="1800" kern="1200" dirty="0" smtClean="0">
                          <a:solidFill>
                            <a:schemeClr val="dk1"/>
                          </a:solidFill>
                          <a:effectLst/>
                          <a:latin typeface="微软雅黑" panose="020B0503020204020204" charset="-122"/>
                          <a:ea typeface="微软雅黑" panose="020B0503020204020204" charset="-122"/>
                          <a:cs typeface="+mn-cs"/>
                        </a:rPr>
                        <a:t>QQ</a:t>
                      </a:r>
                      <a:endParaRPr lang="en-US" altLang="zh-CN" sz="1800" kern="1200" dirty="0" smtClean="0">
                        <a:solidFill>
                          <a:schemeClr val="dk1"/>
                        </a:solidFill>
                        <a:effectLst/>
                        <a:latin typeface="微软雅黑" panose="020B0503020204020204" charset="-122"/>
                        <a:ea typeface="微软雅黑" panose="020B0503020204020204" charset="-122"/>
                        <a:cs typeface="+mn-cs"/>
                      </a:endParaRPr>
                    </a:p>
                  </a:txBody>
                  <a:tcPr/>
                </a:tc>
                <a:tc>
                  <a:txBody>
                    <a:bodyPr/>
                    <a:p>
                      <a:pPr algn="ctr">
                        <a:buNone/>
                      </a:pP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r>
              <a:tr h="383648">
                <a:tc vMerge="1">
                  <a:tcPr/>
                </a:tc>
                <a:tc>
                  <a:txBody>
                    <a:bodyPr/>
                    <a:lstStyle/>
                    <a:p>
                      <a:pPr algn="ctr"/>
                      <a:r>
                        <a:rPr lang="en-US" altLang="zh-CN" sz="1800" kern="1200" dirty="0" err="1" smtClean="0">
                          <a:solidFill>
                            <a:schemeClr val="dk1"/>
                          </a:solidFill>
                          <a:effectLst/>
                          <a:latin typeface="微软雅黑" panose="020B0503020204020204" charset="-122"/>
                          <a:ea typeface="微软雅黑" panose="020B0503020204020204" charset="-122"/>
                          <a:cs typeface="+mn-cs"/>
                        </a:rPr>
                        <a:t>avatar</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pPr algn="ctr"/>
                      <a:r>
                        <a:rPr lang="zh-CN" altLang="zh-CN" sz="1800" kern="1200" dirty="0" smtClean="0">
                          <a:solidFill>
                            <a:schemeClr val="dk1"/>
                          </a:solidFill>
                          <a:effectLst/>
                          <a:latin typeface="微软雅黑" panose="020B0503020204020204" charset="-122"/>
                          <a:ea typeface="微软雅黑" panose="020B0503020204020204" charset="-122"/>
                          <a:cs typeface="+mn-cs"/>
                        </a:rPr>
                        <a:t>用户头像地址</a:t>
                      </a: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c>
                  <a:txBody>
                    <a:bodyPr/>
                    <a:p>
                      <a:pPr algn="ctr">
                        <a:buNone/>
                      </a:pPr>
                      <a:r>
                        <a:rPr lang="zh-CN" altLang="zh-CN" sz="1800" kern="1200" dirty="0" smtClean="0">
                          <a:solidFill>
                            <a:schemeClr val="dk1"/>
                          </a:solidFill>
                          <a:effectLst/>
                          <a:latin typeface="微软雅黑" panose="020B0503020204020204" charset="-122"/>
                          <a:ea typeface="微软雅黑" panose="020B0503020204020204" charset="-122"/>
                          <a:cs typeface="+mn-cs"/>
                        </a:rPr>
                        <a:t>网图</a:t>
                      </a: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1130" y="185738"/>
            <a:ext cx="10515600" cy="690562"/>
          </a:xfrm>
        </p:spPr>
        <p:txBody>
          <a:bodyPr>
            <a:normAutofit/>
          </a:bodyPr>
          <a:lstStyle/>
          <a:p>
            <a:pPr marL="0" indent="0">
              <a:buNone/>
            </a:pPr>
            <a:r>
              <a:rPr lang="en-US" altLang="zh-CN" sz="3600" b="1" dirty="0" smtClean="0">
                <a:latin typeface="微软雅黑" panose="020B0503020204020204" charset="-122"/>
                <a:ea typeface="微软雅黑" panose="020B0503020204020204" charset="-122"/>
                <a:cs typeface="微软雅黑" panose="020B0503020204020204" charset="-122"/>
              </a:rPr>
              <a:t>2.4</a:t>
            </a:r>
            <a:r>
              <a:rPr lang="zh-CN" altLang="en-US" sz="3600" b="1" dirty="0" smtClean="0">
                <a:latin typeface="微软雅黑" panose="020B0503020204020204" charset="-122"/>
                <a:ea typeface="微软雅黑" panose="020B0503020204020204" charset="-122"/>
                <a:cs typeface="微软雅黑" panose="020B0503020204020204" charset="-122"/>
              </a:rPr>
              <a:t>界面设计</a:t>
            </a:r>
            <a:endParaRPr lang="zh-CN" altLang="en-US" sz="3600" b="1"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514350" y="2476500"/>
            <a:ext cx="184731" cy="584775"/>
          </a:xfrm>
          <a:prstGeom prst="rect">
            <a:avLst/>
          </a:prstGeom>
          <a:noFill/>
        </p:spPr>
        <p:txBody>
          <a:bodyPr wrap="none" rtlCol="0">
            <a:spAutoFit/>
          </a:bodyPr>
          <a:lstStyle/>
          <a:p>
            <a:endParaRPr lang="zh-CN" altLang="en-US" sz="3200" dirty="0"/>
          </a:p>
        </p:txBody>
      </p:sp>
      <p:pic>
        <p:nvPicPr>
          <p:cNvPr id="2" name="图片 1"/>
          <p:cNvPicPr>
            <a:picLocks noChangeAspect="1"/>
          </p:cNvPicPr>
          <p:nvPr/>
        </p:nvPicPr>
        <p:blipFill>
          <a:blip r:embed="rId1"/>
          <a:stretch>
            <a:fillRect/>
          </a:stretch>
        </p:blipFill>
        <p:spPr>
          <a:xfrm>
            <a:off x="1073150" y="876300"/>
            <a:ext cx="3111500" cy="5536565"/>
          </a:xfrm>
          <a:prstGeom prst="rect">
            <a:avLst/>
          </a:prstGeom>
        </p:spPr>
      </p:pic>
      <p:pic>
        <p:nvPicPr>
          <p:cNvPr id="5" name="图片 4"/>
          <p:cNvPicPr>
            <a:picLocks noChangeAspect="1"/>
          </p:cNvPicPr>
          <p:nvPr/>
        </p:nvPicPr>
        <p:blipFill>
          <a:blip r:embed="rId2"/>
          <a:stretch>
            <a:fillRect/>
          </a:stretch>
        </p:blipFill>
        <p:spPr>
          <a:xfrm>
            <a:off x="4539615" y="876300"/>
            <a:ext cx="3112135" cy="5535930"/>
          </a:xfrm>
          <a:prstGeom prst="rect">
            <a:avLst/>
          </a:prstGeom>
        </p:spPr>
      </p:pic>
      <p:pic>
        <p:nvPicPr>
          <p:cNvPr id="6" name="图片 5"/>
          <p:cNvPicPr>
            <a:picLocks noChangeAspect="1"/>
          </p:cNvPicPr>
          <p:nvPr/>
        </p:nvPicPr>
        <p:blipFill>
          <a:blip r:embed="rId3"/>
          <a:stretch>
            <a:fillRect/>
          </a:stretch>
        </p:blipFill>
        <p:spPr>
          <a:xfrm>
            <a:off x="8023225" y="876300"/>
            <a:ext cx="3108960" cy="55302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1130" y="185738"/>
            <a:ext cx="10515600" cy="690562"/>
          </a:xfrm>
        </p:spPr>
        <p:txBody>
          <a:bodyPr>
            <a:normAutofit/>
          </a:bodyPr>
          <a:lstStyle/>
          <a:p>
            <a:pPr marL="0" indent="0">
              <a:buNone/>
            </a:pPr>
            <a:r>
              <a:rPr lang="en-US" altLang="zh-CN" sz="3600" b="1" dirty="0" smtClean="0">
                <a:latin typeface="微软雅黑" panose="020B0503020204020204" charset="-122"/>
                <a:ea typeface="微软雅黑" panose="020B0503020204020204" charset="-122"/>
                <a:cs typeface="微软雅黑" panose="020B0503020204020204" charset="-122"/>
              </a:rPr>
              <a:t>2.4</a:t>
            </a:r>
            <a:r>
              <a:rPr lang="zh-CN" altLang="en-US" sz="3600" b="1" dirty="0" smtClean="0">
                <a:latin typeface="微软雅黑" panose="020B0503020204020204" charset="-122"/>
                <a:ea typeface="微软雅黑" panose="020B0503020204020204" charset="-122"/>
                <a:cs typeface="微软雅黑" panose="020B0503020204020204" charset="-122"/>
              </a:rPr>
              <a:t>界面设计</a:t>
            </a:r>
            <a:endParaRPr lang="zh-CN" altLang="en-US" sz="3600" b="1"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567690" y="2583180"/>
            <a:ext cx="184731" cy="584775"/>
          </a:xfrm>
          <a:prstGeom prst="rect">
            <a:avLst/>
          </a:prstGeom>
          <a:noFill/>
        </p:spPr>
        <p:txBody>
          <a:bodyPr wrap="none" rtlCol="0">
            <a:spAutoFit/>
          </a:bodyPr>
          <a:lstStyle/>
          <a:p>
            <a:endParaRPr lang="zh-CN" altLang="en-US" sz="3200" dirty="0"/>
          </a:p>
        </p:txBody>
      </p:sp>
      <p:pic>
        <p:nvPicPr>
          <p:cNvPr id="7" name="图片 6"/>
          <p:cNvPicPr>
            <a:picLocks noChangeAspect="1"/>
          </p:cNvPicPr>
          <p:nvPr/>
        </p:nvPicPr>
        <p:blipFill>
          <a:blip r:embed="rId1"/>
          <a:stretch>
            <a:fillRect/>
          </a:stretch>
        </p:blipFill>
        <p:spPr>
          <a:xfrm>
            <a:off x="950595" y="982980"/>
            <a:ext cx="3108325" cy="5529580"/>
          </a:xfrm>
          <a:prstGeom prst="rect">
            <a:avLst/>
          </a:prstGeom>
        </p:spPr>
      </p:pic>
      <p:pic>
        <p:nvPicPr>
          <p:cNvPr id="8" name="图片 7"/>
          <p:cNvPicPr>
            <a:picLocks noChangeAspect="1"/>
          </p:cNvPicPr>
          <p:nvPr/>
        </p:nvPicPr>
        <p:blipFill>
          <a:blip r:embed="rId2"/>
          <a:stretch>
            <a:fillRect/>
          </a:stretch>
        </p:blipFill>
        <p:spPr>
          <a:xfrm>
            <a:off x="4363720" y="982980"/>
            <a:ext cx="3108325" cy="5529580"/>
          </a:xfrm>
          <a:prstGeom prst="rect">
            <a:avLst/>
          </a:prstGeom>
        </p:spPr>
      </p:pic>
      <p:pic>
        <p:nvPicPr>
          <p:cNvPr id="9" name="图片 8"/>
          <p:cNvPicPr>
            <a:picLocks noChangeAspect="1"/>
          </p:cNvPicPr>
          <p:nvPr/>
        </p:nvPicPr>
        <p:blipFill>
          <a:blip r:embed="rId3"/>
          <a:stretch>
            <a:fillRect/>
          </a:stretch>
        </p:blipFill>
        <p:spPr>
          <a:xfrm>
            <a:off x="7775575" y="982980"/>
            <a:ext cx="3108325" cy="55295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86055"/>
            <a:ext cx="10515600" cy="2058670"/>
          </a:xfrm>
        </p:spPr>
        <p:txBody>
          <a:bodyPr>
            <a:normAutofit/>
          </a:bodyPr>
          <a:lstStyle/>
          <a:p>
            <a:pPr marL="0" indent="0">
              <a:buNone/>
            </a:pPr>
            <a:r>
              <a:rPr lang="en-US" altLang="zh-CN" sz="3600" b="1" dirty="0" smtClean="0">
                <a:latin typeface="微软雅黑" panose="020B0503020204020204" charset="-122"/>
                <a:ea typeface="微软雅黑" panose="020B0503020204020204" charset="-122"/>
                <a:cs typeface="微软雅黑" panose="020B0503020204020204" charset="-122"/>
              </a:rPr>
              <a:t>2.6</a:t>
            </a:r>
            <a:r>
              <a:rPr lang="zh-CN" altLang="en-US" sz="3600" b="1" dirty="0" smtClean="0">
                <a:latin typeface="微软雅黑" panose="020B0503020204020204" charset="-122"/>
                <a:ea typeface="微软雅黑" panose="020B0503020204020204" charset="-122"/>
                <a:cs typeface="微软雅黑" panose="020B0503020204020204" charset="-122"/>
              </a:rPr>
              <a:t>技术选型</a:t>
            </a:r>
            <a:endParaRPr lang="zh-CN" altLang="en-US" sz="3600" b="1" dirty="0" smtClean="0">
              <a:latin typeface="+mj-ea"/>
              <a:ea typeface="+mj-ea"/>
            </a:endParaRPr>
          </a:p>
          <a:p>
            <a:pPr marL="0" indent="0">
              <a:buNone/>
            </a:pPr>
            <a:r>
              <a:rPr lang="zh-CN" altLang="en-US" sz="3600" b="1" dirty="0" smtClean="0">
                <a:latin typeface="微软雅黑" panose="020B0503020204020204" charset="-122"/>
                <a:ea typeface="微软雅黑" panose="020B0503020204020204" charset="-122"/>
              </a:rPr>
              <a:t>前端技术</a:t>
            </a:r>
            <a:endParaRPr lang="zh-CN" altLang="en-US" sz="3600" b="1" dirty="0" smtClean="0">
              <a:latin typeface="微软雅黑" panose="020B0503020204020204" charset="-122"/>
              <a:ea typeface="微软雅黑" panose="020B0503020204020204" charset="-122"/>
            </a:endParaRPr>
          </a:p>
          <a:p>
            <a:pPr marL="0" indent="0">
              <a:buNone/>
            </a:pPr>
            <a:endParaRPr lang="zh-CN" altLang="en-US" sz="3600" b="1" dirty="0" smtClean="0">
              <a:latin typeface="微软雅黑" panose="020B0503020204020204" charset="-122"/>
              <a:ea typeface="微软雅黑" panose="020B0503020204020204" charset="-122"/>
            </a:endParaRPr>
          </a:p>
        </p:txBody>
      </p:sp>
      <p:sp>
        <p:nvSpPr>
          <p:cNvPr id="4" name="文本框 3"/>
          <p:cNvSpPr txBox="1"/>
          <p:nvPr/>
        </p:nvSpPr>
        <p:spPr>
          <a:xfrm>
            <a:off x="514350" y="2476500"/>
            <a:ext cx="184731" cy="584775"/>
          </a:xfrm>
          <a:prstGeom prst="rect">
            <a:avLst/>
          </a:prstGeom>
          <a:noFill/>
        </p:spPr>
        <p:txBody>
          <a:bodyPr wrap="none" rtlCol="0">
            <a:spAutoFit/>
          </a:bodyPr>
          <a:lstStyle/>
          <a:p>
            <a:endParaRPr lang="zh-CN" altLang="en-US" sz="3200" dirty="0"/>
          </a:p>
        </p:txBody>
      </p:sp>
      <p:pic>
        <p:nvPicPr>
          <p:cNvPr id="2" name="图片 1"/>
          <p:cNvPicPr>
            <a:picLocks noChangeAspect="1"/>
          </p:cNvPicPr>
          <p:nvPr/>
        </p:nvPicPr>
        <p:blipFill>
          <a:blip r:embed="rId1"/>
          <a:srcRect l="-220" t="18160" r="558" b="7687"/>
          <a:stretch>
            <a:fillRect/>
          </a:stretch>
        </p:blipFill>
        <p:spPr>
          <a:xfrm>
            <a:off x="1170305" y="1455420"/>
            <a:ext cx="8441690" cy="50565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86055"/>
            <a:ext cx="10515600" cy="2058670"/>
          </a:xfrm>
        </p:spPr>
        <p:txBody>
          <a:bodyPr>
            <a:normAutofit/>
          </a:bodyPr>
          <a:lstStyle/>
          <a:p>
            <a:pPr marL="0" indent="0">
              <a:buNone/>
            </a:pPr>
            <a:r>
              <a:rPr lang="en-US" altLang="zh-CN" sz="3600" b="1" dirty="0" smtClean="0">
                <a:latin typeface="微软雅黑" panose="020B0503020204020204" charset="-122"/>
                <a:ea typeface="微软雅黑" panose="020B0503020204020204" charset="-122"/>
                <a:cs typeface="微软雅黑" panose="020B0503020204020204" charset="-122"/>
              </a:rPr>
              <a:t>2.6</a:t>
            </a:r>
            <a:r>
              <a:rPr lang="zh-CN" altLang="en-US" sz="3600" b="1" dirty="0" smtClean="0">
                <a:latin typeface="微软雅黑" panose="020B0503020204020204" charset="-122"/>
                <a:ea typeface="微软雅黑" panose="020B0503020204020204" charset="-122"/>
                <a:cs typeface="微软雅黑" panose="020B0503020204020204" charset="-122"/>
              </a:rPr>
              <a:t>技术选型</a:t>
            </a:r>
            <a:endParaRPr lang="zh-CN" altLang="en-US" sz="3600" b="1" dirty="0" smtClean="0">
              <a:latin typeface="+mj-ea"/>
              <a:ea typeface="+mj-ea"/>
            </a:endParaRPr>
          </a:p>
          <a:p>
            <a:pPr marL="0" indent="0">
              <a:buNone/>
            </a:pPr>
            <a:r>
              <a:rPr lang="zh-CN" altLang="en-US" sz="3600" b="1" dirty="0" smtClean="0">
                <a:latin typeface="微软雅黑" panose="020B0503020204020204" charset="-122"/>
                <a:ea typeface="微软雅黑" panose="020B0503020204020204" charset="-122"/>
              </a:rPr>
              <a:t>后端技术</a:t>
            </a:r>
            <a:endParaRPr lang="zh-CN" altLang="en-US" sz="3600" b="1" dirty="0" smtClean="0">
              <a:latin typeface="微软雅黑" panose="020B0503020204020204" charset="-122"/>
              <a:ea typeface="微软雅黑" panose="020B0503020204020204" charset="-122"/>
            </a:endParaRPr>
          </a:p>
          <a:p>
            <a:pPr marL="0" indent="0">
              <a:buNone/>
            </a:pPr>
            <a:endParaRPr lang="zh-CN" altLang="en-US" sz="3600" b="1" dirty="0">
              <a:latin typeface="微软雅黑" panose="020B0503020204020204" charset="-122"/>
              <a:ea typeface="微软雅黑" panose="020B0503020204020204" charset="-122"/>
            </a:endParaRPr>
          </a:p>
        </p:txBody>
      </p:sp>
      <p:sp>
        <p:nvSpPr>
          <p:cNvPr id="4" name="文本框 3"/>
          <p:cNvSpPr txBox="1"/>
          <p:nvPr/>
        </p:nvSpPr>
        <p:spPr>
          <a:xfrm>
            <a:off x="514350" y="2476500"/>
            <a:ext cx="184731" cy="584775"/>
          </a:xfrm>
          <a:prstGeom prst="rect">
            <a:avLst/>
          </a:prstGeom>
          <a:noFill/>
        </p:spPr>
        <p:txBody>
          <a:bodyPr wrap="none" rtlCol="0">
            <a:spAutoFit/>
          </a:bodyPr>
          <a:lstStyle/>
          <a:p>
            <a:endParaRPr lang="zh-CN" altLang="en-US" sz="3200" dirty="0"/>
          </a:p>
        </p:txBody>
      </p:sp>
      <p:pic>
        <p:nvPicPr>
          <p:cNvPr id="5" name="图片 4"/>
          <p:cNvPicPr>
            <a:picLocks noChangeAspect="1"/>
          </p:cNvPicPr>
          <p:nvPr/>
        </p:nvPicPr>
        <p:blipFill>
          <a:blip r:embed="rId1"/>
          <a:stretch>
            <a:fillRect/>
          </a:stretch>
        </p:blipFill>
        <p:spPr>
          <a:xfrm>
            <a:off x="520700" y="1475740"/>
            <a:ext cx="11151235" cy="48126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9550" y="223838"/>
            <a:ext cx="10515600" cy="690562"/>
          </a:xfrm>
        </p:spPr>
        <p:txBody>
          <a:bodyPr>
            <a:normAutofit/>
          </a:bodyPr>
          <a:lstStyle/>
          <a:p>
            <a:pPr marL="0" indent="0">
              <a:buNone/>
            </a:pPr>
            <a:r>
              <a:rPr lang="en-US" altLang="zh-CN" sz="3600" b="1" dirty="0" smtClean="0">
                <a:latin typeface="+mj-ea"/>
                <a:ea typeface="+mj-ea"/>
              </a:rPr>
              <a:t>2.7</a:t>
            </a:r>
            <a:r>
              <a:rPr lang="zh-CN" altLang="en-US" sz="3600" b="1" dirty="0" smtClean="0">
                <a:latin typeface="+mj-ea"/>
                <a:ea typeface="+mj-ea"/>
              </a:rPr>
              <a:t>开发周期</a:t>
            </a:r>
            <a:endParaRPr lang="zh-CN" altLang="en-US" sz="3600" b="1" dirty="0">
              <a:latin typeface="+mj-ea"/>
              <a:ea typeface="+mj-ea"/>
            </a:endParaRPr>
          </a:p>
        </p:txBody>
      </p:sp>
      <p:sp>
        <p:nvSpPr>
          <p:cNvPr id="4" name="文本框 3"/>
          <p:cNvSpPr txBox="1"/>
          <p:nvPr/>
        </p:nvSpPr>
        <p:spPr>
          <a:xfrm>
            <a:off x="514350" y="2476500"/>
            <a:ext cx="184731" cy="584775"/>
          </a:xfrm>
          <a:prstGeom prst="rect">
            <a:avLst/>
          </a:prstGeom>
          <a:noFill/>
        </p:spPr>
        <p:txBody>
          <a:bodyPr wrap="none" rtlCol="0">
            <a:spAutoFit/>
          </a:bodyPr>
          <a:lstStyle/>
          <a:p>
            <a:endParaRPr lang="zh-CN" altLang="en-US" sz="3200" dirty="0"/>
          </a:p>
        </p:txBody>
      </p:sp>
      <p:graphicFrame>
        <p:nvGraphicFramePr>
          <p:cNvPr id="6" name="表格 5"/>
          <p:cNvGraphicFramePr>
            <a:graphicFrameLocks noGrp="1"/>
          </p:cNvGraphicFramePr>
          <p:nvPr>
            <p:custDataLst>
              <p:tags r:id="rId1"/>
            </p:custDataLst>
          </p:nvPr>
        </p:nvGraphicFramePr>
        <p:xfrm>
          <a:off x="606713" y="1143000"/>
          <a:ext cx="11109036" cy="5353050"/>
        </p:xfrm>
        <a:graphic>
          <a:graphicData uri="http://schemas.openxmlformats.org/drawingml/2006/table">
            <a:tbl>
              <a:tblPr firstRow="1" bandRow="1">
                <a:tableStyleId>{5940675A-B579-460E-94D1-54222C63F5DA}</a:tableStyleId>
              </a:tblPr>
              <a:tblGrid>
                <a:gridCol w="1851506"/>
                <a:gridCol w="1851506"/>
                <a:gridCol w="3299853"/>
                <a:gridCol w="2254665"/>
                <a:gridCol w="1851506"/>
              </a:tblGrid>
              <a:tr h="892175">
                <a:tc>
                  <a:txBody>
                    <a:bodyPr/>
                    <a:lstStyle/>
                    <a:p>
                      <a:pPr algn="ctr"/>
                      <a:endParaRPr lang="zh-CN" altLang="en-US" dirty="0">
                        <a:latin typeface="微软雅黑" panose="020B0503020204020204" charset="-122"/>
                        <a:ea typeface="微软雅黑" panose="020B0503020204020204" charset="-122"/>
                      </a:endParaRPr>
                    </a:p>
                  </a:txBody>
                  <a:tcPr>
                    <a:solidFill>
                      <a:schemeClr val="accent1"/>
                    </a:solidFill>
                  </a:tcPr>
                </a:tc>
                <a:tc>
                  <a:txBody>
                    <a:bodyPr/>
                    <a:lstStyle/>
                    <a:p>
                      <a:pPr algn="ctr"/>
                      <a:r>
                        <a:rPr lang="zh-CN" altLang="en-US" b="1" dirty="0" smtClean="0">
                          <a:solidFill>
                            <a:schemeClr val="bg1"/>
                          </a:solidFill>
                        </a:rPr>
                        <a:t>开发阶段目标</a:t>
                      </a:r>
                      <a:endParaRPr lang="zh-CN" altLang="en-US" b="1" dirty="0">
                        <a:solidFill>
                          <a:schemeClr val="bg1"/>
                        </a:solidFill>
                      </a:endParaRPr>
                    </a:p>
                  </a:txBody>
                  <a:tcPr anchor="ctr">
                    <a:solidFill>
                      <a:schemeClr val="accent1"/>
                    </a:solidFill>
                  </a:tcPr>
                </a:tc>
                <a:tc>
                  <a:txBody>
                    <a:bodyPr/>
                    <a:lstStyle/>
                    <a:p>
                      <a:pPr algn="ctr"/>
                      <a:r>
                        <a:rPr lang="zh-CN" altLang="en-US" b="1" dirty="0" smtClean="0">
                          <a:solidFill>
                            <a:schemeClr val="bg1"/>
                          </a:solidFill>
                        </a:rPr>
                        <a:t>任务内容</a:t>
                      </a:r>
                      <a:endParaRPr lang="zh-CN" altLang="en-US" b="1" dirty="0">
                        <a:solidFill>
                          <a:schemeClr val="bg1"/>
                        </a:solidFill>
                      </a:endParaRPr>
                    </a:p>
                  </a:txBody>
                  <a:tcPr anchor="ctr">
                    <a:solidFill>
                      <a:schemeClr val="accent1"/>
                    </a:solidFill>
                  </a:tcPr>
                </a:tc>
                <a:tc>
                  <a:txBody>
                    <a:bodyPr/>
                    <a:lstStyle/>
                    <a:p>
                      <a:pPr algn="ctr"/>
                      <a:r>
                        <a:rPr lang="zh-CN" altLang="en-US" b="1" dirty="0" smtClean="0">
                          <a:solidFill>
                            <a:schemeClr val="bg1"/>
                          </a:solidFill>
                        </a:rPr>
                        <a:t>开发时常</a:t>
                      </a:r>
                      <a:endParaRPr lang="zh-CN" altLang="en-US" b="1" dirty="0">
                        <a:solidFill>
                          <a:schemeClr val="bg1"/>
                        </a:solidFill>
                      </a:endParaRPr>
                    </a:p>
                  </a:txBody>
                  <a:tcPr anchor="ctr">
                    <a:solidFill>
                      <a:schemeClr val="accent1"/>
                    </a:solidFill>
                  </a:tcPr>
                </a:tc>
                <a:tc>
                  <a:txBody>
                    <a:bodyPr/>
                    <a:lstStyle/>
                    <a:p>
                      <a:pPr algn="ctr"/>
                      <a:r>
                        <a:rPr lang="zh-CN" altLang="en-US" b="1" dirty="0" smtClean="0">
                          <a:solidFill>
                            <a:schemeClr val="bg1"/>
                          </a:solidFill>
                        </a:rPr>
                        <a:t>备注</a:t>
                      </a:r>
                      <a:endParaRPr lang="zh-CN" altLang="en-US" b="1" dirty="0">
                        <a:solidFill>
                          <a:schemeClr val="bg1"/>
                        </a:solidFill>
                      </a:endParaRPr>
                    </a:p>
                  </a:txBody>
                  <a:tcPr anchor="ctr">
                    <a:solidFill>
                      <a:schemeClr val="accent1"/>
                    </a:solidFill>
                  </a:tcPr>
                </a:tc>
              </a:tr>
              <a:tr h="892175">
                <a:tc>
                  <a:txBody>
                    <a:bodyPr/>
                    <a:lstStyle/>
                    <a:p>
                      <a:pPr algn="ctr"/>
                      <a:r>
                        <a:rPr lang="zh-CN" altLang="en-US" dirty="0" smtClean="0">
                          <a:latin typeface="微软雅黑" panose="020B0503020204020204" charset="-122"/>
                          <a:ea typeface="微软雅黑" panose="020B0503020204020204" charset="-122"/>
                        </a:rPr>
                        <a:t>阶段一</a:t>
                      </a:r>
                      <a:endParaRPr lang="zh-CN" altLang="en-US" dirty="0">
                        <a:latin typeface="微软雅黑" panose="020B0503020204020204" charset="-122"/>
                        <a:ea typeface="微软雅黑" panose="020B0503020204020204" charset="-122"/>
                      </a:endParaRPr>
                    </a:p>
                  </a:txBody>
                  <a:tcPr anchor="ctr"/>
                </a:tc>
                <a:tc>
                  <a:txBody>
                    <a:bodyPr/>
                    <a:lstStyle/>
                    <a:p>
                      <a:pPr marL="0" algn="ctr">
                        <a:lnSpc>
                          <a:spcPct val="100000"/>
                        </a:lnSpc>
                        <a:buClrTx/>
                        <a:buSzTx/>
                        <a:buFontTx/>
                        <a:buNone/>
                      </a:pPr>
                      <a:r>
                        <a:rPr lang="zh-CN" altLang="en-US" sz="1800" kern="1200" dirty="0" smtClean="0">
                          <a:solidFill>
                            <a:schemeClr val="tx1"/>
                          </a:solidFill>
                          <a:latin typeface="微软雅黑" panose="020B0503020204020204" charset="-122"/>
                          <a:ea typeface="微软雅黑" panose="020B0503020204020204" charset="-122"/>
                          <a:cs typeface="+mn-cs"/>
                        </a:rPr>
                        <a:t>需求分析阶段</a:t>
                      </a:r>
                      <a:endParaRPr lang="zh-CN" altLang="en-US" sz="1800" kern="1200" dirty="0" smtClean="0">
                        <a:solidFill>
                          <a:schemeClr val="tx1"/>
                        </a:solidFill>
                        <a:latin typeface="微软雅黑" panose="020B0503020204020204" charset="-122"/>
                        <a:ea typeface="微软雅黑" panose="020B0503020204020204" charset="-122"/>
                        <a:cs typeface="+mn-cs"/>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前期素材的整理理</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sz="1800" kern="1200" dirty="0" smtClean="0">
                          <a:solidFill>
                            <a:schemeClr val="tx1"/>
                          </a:solidFill>
                          <a:latin typeface="微软雅黑" panose="020B0503020204020204" charset="-122"/>
                          <a:ea typeface="微软雅黑" panose="020B0503020204020204" charset="-122"/>
                          <a:cs typeface="+mn-cs"/>
                        </a:rPr>
                        <a:t>12月5、6日</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赵子博统筹</a:t>
                      </a:r>
                      <a:endParaRPr lang="zh-CN" altLang="en-US" dirty="0" smtClean="0">
                        <a:latin typeface="微软雅黑" panose="020B0503020204020204" charset="-122"/>
                        <a:ea typeface="微软雅黑" panose="020B0503020204020204" charset="-122"/>
                      </a:endParaRPr>
                    </a:p>
                  </a:txBody>
                  <a:tcPr anchor="ctr"/>
                </a:tc>
              </a:tr>
              <a:tr h="892175">
                <a:tc>
                  <a:txBody>
                    <a:bodyPr/>
                    <a:lstStyle/>
                    <a:p>
                      <a:pPr algn="ctr">
                        <a:buClrTx/>
                        <a:buSzTx/>
                        <a:buFontTx/>
                      </a:pPr>
                      <a:r>
                        <a:rPr lang="zh-CN" altLang="en-US" dirty="0" smtClean="0">
                          <a:latin typeface="微软雅黑" panose="020B0503020204020204" charset="-122"/>
                          <a:ea typeface="微软雅黑" panose="020B0503020204020204" charset="-122"/>
                        </a:rPr>
                        <a:t>阶段二</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sz="1800" kern="1200" dirty="0" smtClean="0">
                          <a:solidFill>
                            <a:schemeClr val="tx1"/>
                          </a:solidFill>
                          <a:latin typeface="微软雅黑" panose="020B0503020204020204" charset="-122"/>
                          <a:ea typeface="微软雅黑" panose="020B0503020204020204" charset="-122"/>
                          <a:cs typeface="+mn-cs"/>
                        </a:rPr>
                        <a:t>数据设计阶段</a:t>
                      </a: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dirty="0" smtClean="0">
                          <a:latin typeface="微软雅黑" panose="020B0503020204020204" charset="-122"/>
                          <a:ea typeface="微软雅黑" panose="020B0503020204020204" charset="-122"/>
                        </a:rPr>
                        <a:t>mysql数据库的构建</a:t>
                      </a:r>
                      <a:endParaRPr lang="zh-CN" altLang="en-US" dirty="0" smtClean="0">
                        <a:latin typeface="微软雅黑" panose="020B0503020204020204" charset="-122"/>
                        <a:ea typeface="微软雅黑" panose="020B0503020204020204" charset="-122"/>
                      </a:endParaRPr>
                    </a:p>
                    <a:p>
                      <a:pPr algn="ctr">
                        <a:buClrTx/>
                        <a:buSzTx/>
                        <a:buFontTx/>
                      </a:pP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sz="1800" kern="1200" dirty="0" smtClean="0">
                          <a:solidFill>
                            <a:schemeClr val="tx1"/>
                          </a:solidFill>
                          <a:latin typeface="微软雅黑" panose="020B0503020204020204" charset="-122"/>
                          <a:ea typeface="微软雅黑" panose="020B0503020204020204" charset="-122"/>
                          <a:cs typeface="+mn-cs"/>
                        </a:rPr>
                        <a:t>12月7、8日</a:t>
                      </a:r>
                      <a:endParaRPr lang="zh-CN" altLang="en-US" sz="1800" kern="1200" dirty="0" smtClean="0">
                        <a:solidFill>
                          <a:schemeClr val="tx1"/>
                        </a:solidFill>
                        <a:latin typeface="微软雅黑" panose="020B0503020204020204" charset="-122"/>
                        <a:ea typeface="微软雅黑" panose="020B0503020204020204" charset="-122"/>
                        <a:cs typeface="+mn-cs"/>
                      </a:endParaRPr>
                    </a:p>
                    <a:p>
                      <a:pPr algn="ctr">
                        <a:buClrTx/>
                        <a:buSzTx/>
                        <a:buFontTx/>
                      </a:pP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dirty="0" smtClean="0">
                          <a:latin typeface="微软雅黑" panose="020B0503020204020204" charset="-122"/>
                          <a:ea typeface="微软雅黑" panose="020B0503020204020204" charset="-122"/>
                        </a:rPr>
                        <a:t>赵子博统筹</a:t>
                      </a:r>
                      <a:endParaRPr lang="zh-CN" altLang="en-US" dirty="0" smtClean="0">
                        <a:latin typeface="微软雅黑" panose="020B0503020204020204" charset="-122"/>
                        <a:ea typeface="微软雅黑" panose="020B0503020204020204" charset="-122"/>
                      </a:endParaRPr>
                    </a:p>
                    <a:p>
                      <a:pPr algn="ctr">
                        <a:buClrTx/>
                        <a:buSzTx/>
                        <a:buFontTx/>
                      </a:pPr>
                      <a:endParaRPr lang="zh-CN" altLang="en-US" dirty="0" smtClean="0">
                        <a:latin typeface="微软雅黑" panose="020B0503020204020204" charset="-122"/>
                        <a:ea typeface="微软雅黑" panose="020B0503020204020204" charset="-122"/>
                      </a:endParaRPr>
                    </a:p>
                  </a:txBody>
                  <a:tcPr anchor="ctr"/>
                </a:tc>
              </a:tr>
              <a:tr h="892175">
                <a:tc>
                  <a:txBody>
                    <a:bodyPr/>
                    <a:lstStyle/>
                    <a:p>
                      <a:pPr algn="ctr">
                        <a:buClrTx/>
                        <a:buSzTx/>
                        <a:buFontTx/>
                      </a:pPr>
                      <a:r>
                        <a:rPr lang="zh-CN" altLang="en-US" dirty="0" smtClean="0">
                          <a:latin typeface="微软雅黑" panose="020B0503020204020204" charset="-122"/>
                          <a:ea typeface="微软雅黑" panose="020B0503020204020204" charset="-122"/>
                        </a:rPr>
                        <a:t>阶段三</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sz="1800" dirty="0" smtClean="0">
                          <a:latin typeface="微软雅黑" panose="020B0503020204020204" charset="-122"/>
                          <a:ea typeface="微软雅黑" panose="020B0503020204020204" charset="-122"/>
                        </a:rPr>
                        <a:t>后台数据接口实现阶段</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sz="1800" dirty="0" smtClean="0">
                          <a:latin typeface="微软雅黑" panose="020B0503020204020204" charset="-122"/>
                          <a:ea typeface="微软雅黑" panose="020B0503020204020204" charset="-122"/>
                        </a:rPr>
                        <a:t>12月9-12日</a:t>
                      </a: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dirty="0" smtClean="0">
                          <a:latin typeface="微软雅黑" panose="020B0503020204020204" charset="-122"/>
                          <a:ea typeface="微软雅黑" panose="020B0503020204020204" charset="-122"/>
                        </a:rPr>
                        <a:t>赵子博统筹</a:t>
                      </a:r>
                      <a:endParaRPr lang="zh-CN" altLang="en-US" dirty="0" smtClean="0">
                        <a:latin typeface="微软雅黑" panose="020B0503020204020204" charset="-122"/>
                        <a:ea typeface="微软雅黑" panose="020B0503020204020204" charset="-122"/>
                      </a:endParaRPr>
                    </a:p>
                    <a:p>
                      <a:pPr algn="ctr">
                        <a:buClrTx/>
                        <a:buSzTx/>
                        <a:buFontTx/>
                      </a:pPr>
                      <a:endParaRPr lang="zh-CN" altLang="en-US" dirty="0" smtClean="0">
                        <a:latin typeface="微软雅黑" panose="020B0503020204020204" charset="-122"/>
                        <a:ea typeface="微软雅黑" panose="020B0503020204020204" charset="-122"/>
                      </a:endParaRPr>
                    </a:p>
                  </a:txBody>
                  <a:tcPr anchor="ctr"/>
                </a:tc>
              </a:tr>
              <a:tr h="892175">
                <a:tc>
                  <a:txBody>
                    <a:bodyPr/>
                    <a:lstStyle/>
                    <a:p>
                      <a:pPr algn="ctr">
                        <a:buClrTx/>
                        <a:buSzTx/>
                        <a:buFontTx/>
                      </a:pPr>
                      <a:r>
                        <a:rPr lang="zh-CN" altLang="en-US" dirty="0" smtClean="0">
                          <a:latin typeface="微软雅黑" panose="020B0503020204020204" charset="-122"/>
                          <a:ea typeface="微软雅黑" panose="020B0503020204020204" charset="-122"/>
                        </a:rPr>
                        <a:t>阶段四</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sz="1800" dirty="0" smtClean="0">
                          <a:latin typeface="微软雅黑" panose="020B0503020204020204" charset="-122"/>
                          <a:ea typeface="微软雅黑" panose="020B0503020204020204" charset="-122"/>
                        </a:rPr>
                        <a:t>页面实现阶段</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编码实现，各⻚页⾯面静态完 成，问题梳理理及总结 </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sz="1800" dirty="0" smtClean="0">
                          <a:latin typeface="微软雅黑" panose="020B0503020204020204" charset="-122"/>
                          <a:ea typeface="微软雅黑" panose="020B0503020204020204" charset="-122"/>
                        </a:rPr>
                        <a:t>12月13-17日</a:t>
                      </a: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dirty="0" smtClean="0">
                          <a:latin typeface="微软雅黑" panose="020B0503020204020204" charset="-122"/>
                          <a:ea typeface="微软雅黑" panose="020B0503020204020204" charset="-122"/>
                        </a:rPr>
                        <a:t>赵子博统筹</a:t>
                      </a:r>
                      <a:endParaRPr lang="zh-CN" altLang="en-US" dirty="0" smtClean="0">
                        <a:latin typeface="微软雅黑" panose="020B0503020204020204" charset="-122"/>
                        <a:ea typeface="微软雅黑" panose="020B0503020204020204" charset="-122"/>
                      </a:endParaRPr>
                    </a:p>
                    <a:p>
                      <a:pPr algn="ctr">
                        <a:buClrTx/>
                        <a:buSzTx/>
                        <a:buFontTx/>
                      </a:pPr>
                      <a:endParaRPr lang="zh-CN" altLang="en-US" dirty="0" smtClean="0">
                        <a:latin typeface="微软雅黑" panose="020B0503020204020204" charset="-122"/>
                        <a:ea typeface="微软雅黑" panose="020B0503020204020204" charset="-122"/>
                      </a:endParaRPr>
                    </a:p>
                  </a:txBody>
                  <a:tcPr anchor="ctr"/>
                </a:tc>
              </a:tr>
              <a:tr h="892175">
                <a:tc>
                  <a:txBody>
                    <a:bodyPr/>
                    <a:lstStyle/>
                    <a:p>
                      <a:pPr algn="ctr">
                        <a:buClrTx/>
                        <a:buSzTx/>
                        <a:buFontTx/>
                      </a:pPr>
                      <a:r>
                        <a:rPr lang="zh-CN" altLang="en-US" dirty="0" smtClean="0">
                          <a:latin typeface="微软雅黑" panose="020B0503020204020204" charset="-122"/>
                          <a:ea typeface="微软雅黑" panose="020B0503020204020204" charset="-122"/>
                        </a:rPr>
                        <a:t>阶段五</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sz="1800" dirty="0" smtClean="0">
                          <a:latin typeface="微软雅黑" panose="020B0503020204020204" charset="-122"/>
                          <a:ea typeface="微软雅黑" panose="020B0503020204020204" charset="-122"/>
                        </a:rPr>
                        <a:t>项目测试与部署</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完善项⽬目功能 </a:t>
                      </a: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sz="1800" dirty="0" smtClean="0">
                          <a:latin typeface="微软雅黑" panose="020B0503020204020204" charset="-122"/>
                          <a:ea typeface="微软雅黑" panose="020B0503020204020204" charset="-122"/>
                        </a:rPr>
                        <a:t>12月19-25日</a:t>
                      </a:r>
                      <a:endParaRPr lang="zh-CN" altLang="en-US" dirty="0" smtClean="0">
                        <a:latin typeface="微软雅黑" panose="020B0503020204020204" charset="-122"/>
                        <a:ea typeface="微软雅黑" panose="020B0503020204020204" charset="-122"/>
                      </a:endParaRPr>
                    </a:p>
                    <a:p>
                      <a:pPr algn="ctr">
                        <a:buClrTx/>
                        <a:buSzTx/>
                        <a:buFontTx/>
                      </a:pP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dirty="0" smtClean="0">
                          <a:latin typeface="微软雅黑" panose="020B0503020204020204" charset="-122"/>
                          <a:ea typeface="微软雅黑" panose="020B0503020204020204" charset="-122"/>
                        </a:rPr>
                        <a:t>赵子博统筹</a:t>
                      </a:r>
                      <a:endParaRPr lang="zh-CN" altLang="en-US" dirty="0" smtClean="0">
                        <a:latin typeface="微软雅黑" panose="020B0503020204020204" charset="-122"/>
                        <a:ea typeface="微软雅黑" panose="020B0503020204020204" charset="-122"/>
                      </a:endParaRPr>
                    </a:p>
                    <a:p>
                      <a:pPr algn="ctr">
                        <a:buClrTx/>
                        <a:buSzTx/>
                        <a:buFontTx/>
                      </a:pPr>
                      <a:endParaRPr lang="zh-CN" altLang="en-US" dirty="0" smtClean="0">
                        <a:latin typeface="微软雅黑" panose="020B0503020204020204" charset="-122"/>
                        <a:ea typeface="微软雅黑" panose="020B0503020204020204" charset="-122"/>
                      </a:endParaRPr>
                    </a:p>
                  </a:txBody>
                  <a:tcPr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0025" y="587693"/>
            <a:ext cx="10515600" cy="690562"/>
          </a:xfrm>
        </p:spPr>
        <p:txBody>
          <a:bodyPr>
            <a:normAutofit/>
          </a:bodyPr>
          <a:lstStyle/>
          <a:p>
            <a:pPr marL="0" indent="0">
              <a:buNone/>
            </a:pPr>
            <a:r>
              <a:rPr lang="en-US" altLang="zh-CN" sz="3600" b="1" dirty="0" smtClean="0">
                <a:latin typeface="+mj-ea"/>
                <a:ea typeface="+mj-ea"/>
              </a:rPr>
              <a:t>2.7</a:t>
            </a:r>
            <a:r>
              <a:rPr lang="zh-CN" altLang="en-US" sz="3600" b="1" dirty="0" smtClean="0">
                <a:latin typeface="+mj-ea"/>
                <a:ea typeface="+mj-ea"/>
              </a:rPr>
              <a:t>任务分配</a:t>
            </a:r>
            <a:endParaRPr lang="zh-CN" altLang="en-US" sz="3600" b="1" dirty="0">
              <a:latin typeface="+mj-ea"/>
              <a:ea typeface="+mj-ea"/>
            </a:endParaRPr>
          </a:p>
        </p:txBody>
      </p:sp>
      <p:sp>
        <p:nvSpPr>
          <p:cNvPr id="4" name="文本框 3"/>
          <p:cNvSpPr txBox="1"/>
          <p:nvPr/>
        </p:nvSpPr>
        <p:spPr>
          <a:xfrm>
            <a:off x="514350" y="2476500"/>
            <a:ext cx="184731" cy="584775"/>
          </a:xfrm>
          <a:prstGeom prst="rect">
            <a:avLst/>
          </a:prstGeom>
          <a:noFill/>
        </p:spPr>
        <p:txBody>
          <a:bodyPr wrap="none" rtlCol="0">
            <a:spAutoFit/>
          </a:bodyPr>
          <a:lstStyle/>
          <a:p>
            <a:endParaRPr lang="zh-CN" altLang="en-US" sz="3200" dirty="0"/>
          </a:p>
        </p:txBody>
      </p:sp>
      <p:graphicFrame>
        <p:nvGraphicFramePr>
          <p:cNvPr id="6" name="表格 5"/>
          <p:cNvGraphicFramePr>
            <a:graphicFrameLocks noGrp="1"/>
          </p:cNvGraphicFramePr>
          <p:nvPr>
            <p:custDataLst>
              <p:tags r:id="rId1"/>
            </p:custDataLst>
          </p:nvPr>
        </p:nvGraphicFramePr>
        <p:xfrm>
          <a:off x="342900" y="1718310"/>
          <a:ext cx="11309985" cy="4686300"/>
        </p:xfrm>
        <a:graphic>
          <a:graphicData uri="http://schemas.openxmlformats.org/drawingml/2006/table">
            <a:tbl>
              <a:tblPr firstRow="1" bandRow="1">
                <a:tableStyleId>{5940675A-B579-460E-94D1-54222C63F5DA}</a:tableStyleId>
              </a:tblPr>
              <a:tblGrid>
                <a:gridCol w="1343433"/>
                <a:gridCol w="1506167"/>
                <a:gridCol w="2330067"/>
                <a:gridCol w="1783003"/>
                <a:gridCol w="2764326"/>
                <a:gridCol w="1582935"/>
              </a:tblGrid>
              <a:tr h="781050">
                <a:tc>
                  <a:txBody>
                    <a:bodyPr/>
                    <a:lstStyle/>
                    <a:p>
                      <a:pPr algn="ctr">
                        <a:buClrTx/>
                        <a:buSzTx/>
                        <a:buFontTx/>
                      </a:pPr>
                      <a:r>
                        <a:rPr lang="zh-CN" altLang="en-US" sz="1800" dirty="0" smtClean="0">
                          <a:latin typeface="微软雅黑" panose="020B0503020204020204" charset="-122"/>
                          <a:ea typeface="微软雅黑" panose="020B0503020204020204" charset="-122"/>
                        </a:rPr>
                        <a:t>任务序号</a:t>
                      </a:r>
                      <a:endParaRPr lang="zh-CN" altLang="en-US" sz="1800" dirty="0" smtClean="0">
                        <a:latin typeface="微软雅黑" panose="020B0503020204020204" charset="-122"/>
                        <a:ea typeface="微软雅黑" panose="020B0503020204020204" charset="-122"/>
                      </a:endParaRPr>
                    </a:p>
                  </a:txBody>
                  <a:tcPr anchor="ctr">
                    <a:solidFill>
                      <a:schemeClr val="accent1"/>
                    </a:solidFill>
                  </a:tcPr>
                </a:tc>
                <a:tc>
                  <a:txBody>
                    <a:bodyPr/>
                    <a:lstStyle/>
                    <a:p>
                      <a:pPr algn="ctr">
                        <a:buClrTx/>
                        <a:buSzTx/>
                        <a:buFontTx/>
                      </a:pPr>
                      <a:r>
                        <a:rPr lang="zh-CN" altLang="en-US" sz="1800" dirty="0" smtClean="0">
                          <a:latin typeface="微软雅黑" panose="020B0503020204020204" charset="-122"/>
                          <a:ea typeface="微软雅黑" panose="020B0503020204020204" charset="-122"/>
                        </a:rPr>
                        <a:t>主要模块</a:t>
                      </a:r>
                      <a:endParaRPr lang="zh-CN" altLang="en-US" sz="1800" dirty="0" smtClean="0">
                        <a:latin typeface="微软雅黑" panose="020B0503020204020204" charset="-122"/>
                        <a:ea typeface="微软雅黑" panose="020B0503020204020204" charset="-122"/>
                      </a:endParaRPr>
                    </a:p>
                  </a:txBody>
                  <a:tcPr anchor="ctr">
                    <a:solidFill>
                      <a:schemeClr val="accent1"/>
                    </a:solidFill>
                  </a:tcPr>
                </a:tc>
                <a:tc>
                  <a:txBody>
                    <a:bodyPr/>
                    <a:lstStyle/>
                    <a:p>
                      <a:pPr marL="0" marR="0" algn="ctr" defTabSz="914400" rtl="0" eaLnBrk="1" fontAlgn="auto" latinLnBrk="0" hangingPunct="1">
                        <a:lnSpc>
                          <a:spcPct val="100000"/>
                        </a:lnSpc>
                        <a:spcBef>
                          <a:spcPts val="0"/>
                        </a:spcBef>
                        <a:buClrTx/>
                        <a:buSzTx/>
                        <a:buFontTx/>
                        <a:buNone/>
                      </a:pPr>
                      <a:r>
                        <a:rPr lang="zh-CN" altLang="en-US" sz="1800" dirty="0" smtClean="0">
                          <a:latin typeface="微软雅黑" panose="020B0503020204020204" charset="-122"/>
                          <a:ea typeface="微软雅黑" panose="020B0503020204020204" charset="-122"/>
                        </a:rPr>
                        <a:t>功能点</a:t>
                      </a:r>
                      <a:endParaRPr lang="zh-CN" altLang="en-US" sz="1800" dirty="0" smtClean="0">
                        <a:latin typeface="微软雅黑" panose="020B0503020204020204" charset="-122"/>
                        <a:ea typeface="微软雅黑" panose="020B0503020204020204" charset="-122"/>
                      </a:endParaRPr>
                    </a:p>
                  </a:txBody>
                  <a:tcPr anchor="ctr">
                    <a:solidFill>
                      <a:schemeClr val="accent1"/>
                    </a:solidFill>
                  </a:tcPr>
                </a:tc>
                <a:tc>
                  <a:txBody>
                    <a:bodyPr/>
                    <a:lstStyle/>
                    <a:p>
                      <a:pPr algn="ctr">
                        <a:buClrTx/>
                        <a:buSzTx/>
                        <a:buFontTx/>
                      </a:pPr>
                      <a:r>
                        <a:rPr lang="zh-CN" altLang="en-US" sz="1800" dirty="0" smtClean="0">
                          <a:latin typeface="微软雅黑" panose="020B0503020204020204" charset="-122"/>
                          <a:ea typeface="微软雅黑" panose="020B0503020204020204" charset="-122"/>
                        </a:rPr>
                        <a:t>负责人</a:t>
                      </a:r>
                      <a:endParaRPr lang="zh-CN" altLang="en-US" sz="1800" dirty="0" smtClean="0">
                        <a:latin typeface="微软雅黑" panose="020B0503020204020204" charset="-122"/>
                        <a:ea typeface="微软雅黑" panose="020B0503020204020204" charset="-122"/>
                      </a:endParaRPr>
                    </a:p>
                  </a:txBody>
                  <a:tcPr anchor="ctr">
                    <a:solidFill>
                      <a:schemeClr val="accent1"/>
                    </a:solidFill>
                  </a:tcPr>
                </a:tc>
                <a:tc>
                  <a:txBody>
                    <a:bodyPr/>
                    <a:lstStyle/>
                    <a:p>
                      <a:pPr algn="ctr">
                        <a:buClrTx/>
                        <a:buSzTx/>
                        <a:buFontTx/>
                      </a:pPr>
                      <a:r>
                        <a:rPr lang="zh-CN" altLang="en-US" sz="1800" dirty="0" smtClean="0">
                          <a:latin typeface="微软雅黑" panose="020B0503020204020204" charset="-122"/>
                          <a:ea typeface="微软雅黑" panose="020B0503020204020204" charset="-122"/>
                        </a:rPr>
                        <a:t>开发时长</a:t>
                      </a:r>
                      <a:endParaRPr lang="zh-CN" altLang="en-US" sz="1800" dirty="0" smtClean="0">
                        <a:latin typeface="微软雅黑" panose="020B0503020204020204" charset="-122"/>
                        <a:ea typeface="微软雅黑" panose="020B0503020204020204" charset="-122"/>
                      </a:endParaRPr>
                    </a:p>
                  </a:txBody>
                  <a:tcPr anchor="ctr">
                    <a:solidFill>
                      <a:schemeClr val="accent1"/>
                    </a:solidFill>
                  </a:tcPr>
                </a:tc>
                <a:tc>
                  <a:txBody>
                    <a:bodyPr/>
                    <a:lstStyle/>
                    <a:p>
                      <a:pPr algn="ctr">
                        <a:buClrTx/>
                        <a:buSzTx/>
                        <a:buFontTx/>
                      </a:pPr>
                      <a:r>
                        <a:rPr lang="zh-CN" altLang="en-US" sz="1800" dirty="0" smtClean="0">
                          <a:latin typeface="微软雅黑" panose="020B0503020204020204" charset="-122"/>
                          <a:ea typeface="微软雅黑" panose="020B0503020204020204" charset="-122"/>
                        </a:rPr>
                        <a:t>备注</a:t>
                      </a:r>
                      <a:endParaRPr lang="zh-CN" altLang="en-US" sz="1800" dirty="0" smtClean="0">
                        <a:latin typeface="微软雅黑" panose="020B0503020204020204" charset="-122"/>
                        <a:ea typeface="微软雅黑" panose="020B0503020204020204" charset="-122"/>
                      </a:endParaRPr>
                    </a:p>
                  </a:txBody>
                  <a:tcPr anchor="ctr">
                    <a:solidFill>
                      <a:schemeClr val="accent1"/>
                    </a:solidFill>
                  </a:tcPr>
                </a:tc>
              </a:tr>
              <a:tr h="781050">
                <a:tc>
                  <a:txBody>
                    <a:bodyPr/>
                    <a:lstStyle/>
                    <a:p>
                      <a:pPr algn="ctr">
                        <a:buClrTx/>
                        <a:buSzTx/>
                        <a:buFontTx/>
                      </a:pPr>
                      <a:r>
                        <a:rPr lang="zh-CN" altLang="en-US" dirty="0" smtClean="0">
                          <a:latin typeface="微软雅黑" panose="020B0503020204020204" charset="-122"/>
                          <a:ea typeface="微软雅黑" panose="020B0503020204020204" charset="-122"/>
                        </a:rPr>
                        <a:t>1</a:t>
                      </a: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dirty="0" smtClean="0">
                          <a:latin typeface="微软雅黑" panose="020B0503020204020204" charset="-122"/>
                          <a:ea typeface="微软雅黑" panose="020B0503020204020204" charset="-122"/>
                        </a:rPr>
                        <a:t>登录</a:t>
                      </a:r>
                      <a:r>
                        <a:rPr lang="en-US" altLang="zh-CN" dirty="0" smtClean="0">
                          <a:latin typeface="微软雅黑" panose="020B0503020204020204" charset="-122"/>
                          <a:ea typeface="微软雅黑" panose="020B0503020204020204" charset="-122"/>
                        </a:rPr>
                        <a:t>/</a:t>
                      </a:r>
                      <a:r>
                        <a:rPr lang="zh-CN" altLang="en-US" dirty="0" smtClean="0">
                          <a:latin typeface="微软雅黑" panose="020B0503020204020204" charset="-122"/>
                          <a:ea typeface="微软雅黑" panose="020B0503020204020204" charset="-122"/>
                        </a:rPr>
                        <a:t>注册</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⻚面功能实现+接⼝</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于新连</a:t>
                      </a: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sz="1800" kern="1200" dirty="0" smtClean="0">
                          <a:solidFill>
                            <a:schemeClr val="tx1"/>
                          </a:solidFill>
                          <a:latin typeface="微软雅黑" panose="020B0503020204020204" charset="-122"/>
                          <a:ea typeface="微软雅黑" panose="020B0503020204020204" charset="-122"/>
                          <a:cs typeface="+mn-cs"/>
                        </a:rPr>
                        <a:t>2020年12月8-13日</a:t>
                      </a:r>
                      <a:endParaRPr lang="zh-CN" altLang="en-US" dirty="0" smtClean="0">
                        <a:latin typeface="微软雅黑" panose="020B0503020204020204" charset="-122"/>
                        <a:ea typeface="微软雅黑" panose="020B0503020204020204" charset="-122"/>
                      </a:endParaRPr>
                    </a:p>
                    <a:p>
                      <a:pPr algn="ctr">
                        <a:buClrTx/>
                        <a:buSzTx/>
                        <a:buFontTx/>
                      </a:pP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endParaRPr lang="zh-CN" altLang="en-US" dirty="0" smtClean="0">
                        <a:latin typeface="微软雅黑" panose="020B0503020204020204" charset="-122"/>
                        <a:ea typeface="微软雅黑" panose="020B0503020204020204" charset="-122"/>
                      </a:endParaRPr>
                    </a:p>
                  </a:txBody>
                  <a:tcPr anchor="ctr"/>
                </a:tc>
              </a:tr>
              <a:tr h="781050">
                <a:tc>
                  <a:txBody>
                    <a:bodyPr/>
                    <a:lstStyle/>
                    <a:p>
                      <a:pPr algn="ctr">
                        <a:buClrTx/>
                        <a:buSzTx/>
                        <a:buFontTx/>
                      </a:pPr>
                      <a:r>
                        <a:rPr lang="zh-CN" altLang="en-US" dirty="0" smtClean="0">
                          <a:latin typeface="微软雅黑" panose="020B0503020204020204" charset="-122"/>
                          <a:ea typeface="微软雅黑" panose="020B0503020204020204" charset="-122"/>
                        </a:rPr>
                        <a:t>2</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首页</a:t>
                      </a:r>
                      <a:r>
                        <a:rPr lang="en-US" altLang="zh-CN" dirty="0" smtClean="0">
                          <a:latin typeface="微软雅黑" panose="020B0503020204020204" charset="-122"/>
                          <a:ea typeface="微软雅黑" panose="020B0503020204020204" charset="-122"/>
                        </a:rPr>
                        <a:t>/</a:t>
                      </a:r>
                      <a:r>
                        <a:rPr lang="zh-CN" altLang="en-US" dirty="0" smtClean="0">
                          <a:latin typeface="微软雅黑" panose="020B0503020204020204" charset="-122"/>
                          <a:ea typeface="微软雅黑" panose="020B0503020204020204" charset="-122"/>
                        </a:rPr>
                        <a:t>商品详情页</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⻚面功能实现+接⼝</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张坠</a:t>
                      </a: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sz="1800" kern="1200" dirty="0" smtClean="0">
                          <a:solidFill>
                            <a:schemeClr val="tx1"/>
                          </a:solidFill>
                          <a:latin typeface="微软雅黑" panose="020B0503020204020204" charset="-122"/>
                          <a:ea typeface="微软雅黑" panose="020B0503020204020204" charset="-122"/>
                          <a:cs typeface="+mn-cs"/>
                        </a:rPr>
                        <a:t>2020年12月8-13日</a:t>
                      </a:r>
                      <a:endParaRPr lang="zh-CN" altLang="en-US" dirty="0" smtClean="0">
                        <a:latin typeface="微软雅黑" panose="020B0503020204020204" charset="-122"/>
                        <a:ea typeface="微软雅黑" panose="020B0503020204020204" charset="-122"/>
                      </a:endParaRPr>
                    </a:p>
                    <a:p>
                      <a:pPr algn="ctr">
                        <a:buClrTx/>
                        <a:buSzTx/>
                        <a:buFontTx/>
                      </a:pP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endParaRPr lang="zh-CN" altLang="en-US" dirty="0" smtClean="0">
                        <a:latin typeface="微软雅黑" panose="020B0503020204020204" charset="-122"/>
                        <a:ea typeface="微软雅黑" panose="020B0503020204020204" charset="-122"/>
                      </a:endParaRPr>
                    </a:p>
                  </a:txBody>
                  <a:tcPr anchor="ctr"/>
                </a:tc>
              </a:tr>
              <a:tr h="781050">
                <a:tc>
                  <a:txBody>
                    <a:bodyPr/>
                    <a:lstStyle/>
                    <a:p>
                      <a:pPr algn="ctr">
                        <a:buClrTx/>
                        <a:buSzTx/>
                        <a:buFontTx/>
                      </a:pPr>
                      <a:r>
                        <a:rPr lang="zh-CN" altLang="en-US" dirty="0" smtClean="0">
                          <a:latin typeface="微软雅黑" panose="020B0503020204020204" charset="-122"/>
                          <a:ea typeface="微软雅黑" panose="020B0503020204020204" charset="-122"/>
                        </a:rPr>
                        <a:t>3</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数据库设计</a:t>
                      </a:r>
                      <a:r>
                        <a:rPr lang="en-US" altLang="zh-CN" dirty="0" smtClean="0">
                          <a:latin typeface="微软雅黑" panose="020B0503020204020204" charset="-122"/>
                          <a:ea typeface="微软雅黑" panose="020B0503020204020204" charset="-122"/>
                        </a:rPr>
                        <a:t>/</a:t>
                      </a:r>
                      <a:r>
                        <a:rPr lang="zh-CN" altLang="en-US" dirty="0" smtClean="0">
                          <a:latin typeface="微软雅黑" panose="020B0503020204020204" charset="-122"/>
                          <a:ea typeface="微软雅黑" panose="020B0503020204020204" charset="-122"/>
                        </a:rPr>
                        <a:t>后台接口</a:t>
                      </a:r>
                      <a:r>
                        <a:rPr lang="en-US" altLang="zh-CN" dirty="0" smtClean="0">
                          <a:latin typeface="微软雅黑" panose="020B0503020204020204" charset="-122"/>
                          <a:ea typeface="微软雅黑" panose="020B0503020204020204" charset="-122"/>
                        </a:rPr>
                        <a:t>/</a:t>
                      </a:r>
                      <a:r>
                        <a:rPr lang="zh-CN" altLang="en-US" dirty="0" smtClean="0">
                          <a:latin typeface="微软雅黑" panose="020B0503020204020204" charset="-122"/>
                          <a:ea typeface="微软雅黑" panose="020B0503020204020204" charset="-122"/>
                        </a:rPr>
                        <a:t>购物车</a:t>
                      </a:r>
                      <a:r>
                        <a:rPr lang="en-US" altLang="zh-CN" dirty="0" smtClean="0">
                          <a:latin typeface="微软雅黑" panose="020B0503020204020204" charset="-122"/>
                          <a:ea typeface="微软雅黑" panose="020B0503020204020204" charset="-122"/>
                        </a:rPr>
                        <a:t>/</a:t>
                      </a:r>
                      <a:r>
                        <a:rPr lang="zh-CN" altLang="en-US" dirty="0" smtClean="0">
                          <a:latin typeface="微软雅黑" panose="020B0503020204020204" charset="-122"/>
                          <a:ea typeface="微软雅黑" panose="020B0503020204020204" charset="-122"/>
                        </a:rPr>
                        <a:t>订单</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⻚面功能实现+接⼝</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赵子博/云海涛</a:t>
                      </a: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sz="1800" kern="1200" dirty="0" smtClean="0">
                          <a:solidFill>
                            <a:schemeClr val="tx1"/>
                          </a:solidFill>
                          <a:latin typeface="微软雅黑" panose="020B0503020204020204" charset="-122"/>
                          <a:ea typeface="微软雅黑" panose="020B0503020204020204" charset="-122"/>
                          <a:cs typeface="+mn-cs"/>
                        </a:rPr>
                        <a:t>2020年12月8-13日</a:t>
                      </a:r>
                      <a:endParaRPr lang="zh-CN" altLang="en-US" dirty="0" smtClean="0">
                        <a:latin typeface="微软雅黑" panose="020B0503020204020204" charset="-122"/>
                        <a:ea typeface="微软雅黑" panose="020B0503020204020204" charset="-122"/>
                      </a:endParaRPr>
                    </a:p>
                    <a:p>
                      <a:pPr algn="ctr">
                        <a:buClrTx/>
                        <a:buSzTx/>
                        <a:buFontTx/>
                      </a:pP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endParaRPr lang="zh-CN" altLang="en-US" dirty="0" smtClean="0">
                        <a:latin typeface="微软雅黑" panose="020B0503020204020204" charset="-122"/>
                        <a:ea typeface="微软雅黑" panose="020B0503020204020204" charset="-122"/>
                      </a:endParaRPr>
                    </a:p>
                  </a:txBody>
                  <a:tcPr anchor="ctr"/>
                </a:tc>
              </a:tr>
              <a:tr h="781050">
                <a:tc>
                  <a:txBody>
                    <a:bodyPr/>
                    <a:lstStyle/>
                    <a:p>
                      <a:pPr algn="ctr">
                        <a:buClrTx/>
                        <a:buSzTx/>
                        <a:buFontTx/>
                      </a:pPr>
                      <a:r>
                        <a:rPr lang="zh-CN" altLang="en-US" dirty="0" smtClean="0">
                          <a:latin typeface="微软雅黑" panose="020B0503020204020204" charset="-122"/>
                          <a:ea typeface="微软雅黑" panose="020B0503020204020204" charset="-122"/>
                        </a:rPr>
                        <a:t>4</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我的</a:t>
                      </a:r>
                      <a:r>
                        <a:rPr lang="en-US" altLang="zh-CN" dirty="0" smtClean="0">
                          <a:latin typeface="微软雅黑" panose="020B0503020204020204" charset="-122"/>
                          <a:ea typeface="微软雅黑" panose="020B0503020204020204" charset="-122"/>
                        </a:rPr>
                        <a:t>/</a:t>
                      </a:r>
                      <a:r>
                        <a:rPr lang="zh-CN" altLang="en-US" dirty="0" smtClean="0">
                          <a:latin typeface="微软雅黑" panose="020B0503020204020204" charset="-122"/>
                          <a:ea typeface="微软雅黑" panose="020B0503020204020204" charset="-122"/>
                        </a:rPr>
                        <a:t>百科</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⻚面功能实现+接⼝</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陈佳琪</a:t>
                      </a: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sz="1800" kern="1200" dirty="0" smtClean="0">
                          <a:solidFill>
                            <a:schemeClr val="tx1"/>
                          </a:solidFill>
                          <a:latin typeface="微软雅黑" panose="020B0503020204020204" charset="-122"/>
                          <a:ea typeface="微软雅黑" panose="020B0503020204020204" charset="-122"/>
                          <a:cs typeface="+mn-cs"/>
                        </a:rPr>
                        <a:t>2020年12月8-13日</a:t>
                      </a:r>
                      <a:endParaRPr lang="zh-CN" altLang="en-US" dirty="0" smtClean="0">
                        <a:latin typeface="微软雅黑" panose="020B0503020204020204" charset="-122"/>
                        <a:ea typeface="微软雅黑" panose="020B0503020204020204" charset="-122"/>
                      </a:endParaRPr>
                    </a:p>
                    <a:p>
                      <a:pPr algn="ctr">
                        <a:buClrTx/>
                        <a:buSzTx/>
                        <a:buFontTx/>
                      </a:pP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endParaRPr lang="zh-CN" altLang="en-US" dirty="0" smtClean="0">
                        <a:latin typeface="微软雅黑" panose="020B0503020204020204" charset="-122"/>
                        <a:ea typeface="微软雅黑" panose="020B0503020204020204" charset="-122"/>
                      </a:endParaRPr>
                    </a:p>
                  </a:txBody>
                  <a:tcPr anchor="ctr"/>
                </a:tc>
              </a:tr>
              <a:tr h="781050">
                <a:tc>
                  <a:txBody>
                    <a:bodyPr/>
                    <a:lstStyle/>
                    <a:p>
                      <a:pPr algn="ctr">
                        <a:buClrTx/>
                        <a:buSzTx/>
                        <a:buFontTx/>
                      </a:pPr>
                      <a:r>
                        <a:rPr lang="zh-CN" altLang="en-US" dirty="0" smtClean="0">
                          <a:latin typeface="微软雅黑" panose="020B0503020204020204" charset="-122"/>
                          <a:ea typeface="微软雅黑" panose="020B0503020204020204" charset="-122"/>
                        </a:rPr>
                        <a:t>5</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项目测试和项⽬整合 </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实现各界⾯面之间的跳 转，代码的完整性 </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赵子博</a:t>
                      </a: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sz="1800" kern="1200" dirty="0" smtClean="0">
                          <a:solidFill>
                            <a:schemeClr val="tx1"/>
                          </a:solidFill>
                          <a:latin typeface="微软雅黑" panose="020B0503020204020204" charset="-122"/>
                          <a:ea typeface="微软雅黑" panose="020B0503020204020204" charset="-122"/>
                          <a:cs typeface="+mn-cs"/>
                        </a:rPr>
                        <a:t>2020年12月14-18日</a:t>
                      </a:r>
                      <a:endParaRPr lang="zh-CN" altLang="en-US" dirty="0" smtClean="0">
                        <a:latin typeface="微软雅黑" panose="020B0503020204020204" charset="-122"/>
                        <a:ea typeface="微软雅黑" panose="020B0503020204020204" charset="-122"/>
                      </a:endParaRPr>
                    </a:p>
                    <a:p>
                      <a:pPr algn="ctr">
                        <a:buClrTx/>
                        <a:buSzTx/>
                        <a:buFontTx/>
                      </a:pP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endParaRPr lang="zh-CN" altLang="en-US" dirty="0" smtClean="0">
                        <a:latin typeface="微软雅黑" panose="020B0503020204020204" charset="-122"/>
                        <a:ea typeface="微软雅黑" panose="020B0503020204020204" charset="-122"/>
                      </a:endParaRPr>
                    </a:p>
                  </a:txBody>
                  <a:tcPr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155575"/>
            <a:ext cx="10515600" cy="1325563"/>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3 </a:t>
            </a:r>
            <a:r>
              <a:rPr lang="zh-CN" altLang="en-US" b="1" dirty="0" smtClean="0">
                <a:latin typeface="微软雅黑" panose="020B0503020204020204" charset="-122"/>
                <a:ea typeface="微软雅黑" panose="020B0503020204020204" charset="-122"/>
                <a:cs typeface="微软雅黑" panose="020B0503020204020204" charset="-122"/>
              </a:rPr>
              <a:t>项目难点及解决</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614045" y="1481455"/>
            <a:ext cx="10502265" cy="4648200"/>
          </a:xfrm>
          <a:prstGeom prst="rect">
            <a:avLst/>
          </a:prstGeom>
          <a:noFill/>
        </p:spPr>
        <p:txBody>
          <a:bodyPr wrap="square" rtlCol="0" anchor="t">
            <a:spAutoFit/>
          </a:bodyPr>
          <a:p>
            <a:pPr>
              <a:lnSpc>
                <a:spcPct val="130000"/>
              </a:lnSpc>
            </a:pPr>
            <a:r>
              <a:rPr lang="zh-CN" altLang="en-US" sz="3200" b="1">
                <a:latin typeface="微软雅黑" panose="020B0503020204020204" charset="-122"/>
                <a:ea typeface="微软雅黑" panose="020B0503020204020204" charset="-122"/>
                <a:cs typeface="微软雅黑" panose="020B0503020204020204" charset="-122"/>
              </a:rPr>
              <a:t>难点</a:t>
            </a:r>
            <a:r>
              <a:rPr lang="en-US" altLang="zh-CN" sz="3200" b="1">
                <a:latin typeface="微软雅黑" panose="020B0503020204020204" charset="-122"/>
                <a:ea typeface="微软雅黑" panose="020B0503020204020204" charset="-122"/>
                <a:cs typeface="微软雅黑" panose="020B0503020204020204" charset="-122"/>
              </a:rPr>
              <a:t>1</a:t>
            </a:r>
            <a:r>
              <a:rPr lang="zh-CN" altLang="en-US" sz="3200" b="1">
                <a:latin typeface="微软雅黑" panose="020B0503020204020204" charset="-122"/>
                <a:ea typeface="微软雅黑" panose="020B0503020204020204" charset="-122"/>
                <a:cs typeface="微软雅黑" panose="020B0503020204020204" charset="-122"/>
              </a:rPr>
              <a:t>：axios的post请求问题 </a:t>
            </a:r>
            <a:endParaRPr lang="zh-CN" altLang="en-US" sz="3200" b="1">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400" b="1">
                <a:latin typeface="微软雅黑" panose="020B0503020204020204" charset="-122"/>
                <a:ea typeface="微软雅黑" panose="020B0503020204020204" charset="-122"/>
                <a:cs typeface="微软雅黑" panose="020B0503020204020204" charset="-122"/>
              </a:rPr>
              <a:t>问题描述</a:t>
            </a:r>
            <a:r>
              <a:rPr lang="zh-CN" altLang="en-US" sz="20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a</a:t>
            </a:r>
            <a:r>
              <a:rPr lang="zh-CN" altLang="en-US" sz="2400">
                <a:latin typeface="微软雅黑" panose="020B0503020204020204" charset="-122"/>
                <a:ea typeface="微软雅黑" panose="020B0503020204020204" charset="-122"/>
                <a:cs typeface="微软雅黑" panose="020B0503020204020204" charset="-122"/>
              </a:rPr>
              <a:t>xios发送post请求默认提交的是json格式的数据，而在node中接收post请求的参数是通过body-parse（即querystring模块）中间件来转换参数的，导致参数接收不到,即req.body为空，或者数据格式</a:t>
            </a:r>
            <a:r>
              <a:rPr lang="zh-CN" altLang="en-US" sz="2400">
                <a:latin typeface="微软雅黑" panose="020B0503020204020204" charset="-122"/>
                <a:ea typeface="微软雅黑" panose="020B0503020204020204" charset="-122"/>
                <a:cs typeface="微软雅黑" panose="020B0503020204020204" charset="-122"/>
              </a:rPr>
              <a:t>不正确；</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30000"/>
              </a:lnSpc>
            </a:pPr>
            <a:endParaRPr lang="zh-CN" altLang="en-US" sz="2400">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800" b="1">
                <a:latin typeface="微软雅黑" panose="020B0503020204020204" charset="-122"/>
                <a:ea typeface="微软雅黑" panose="020B0503020204020204" charset="-122"/>
                <a:cs typeface="微软雅黑" panose="020B0503020204020204" charset="-122"/>
              </a:rPr>
              <a:t>解决方法：</a:t>
            </a:r>
            <a:r>
              <a:rPr lang="zh-CN" altLang="en-US" sz="2400">
                <a:latin typeface="微软雅黑" panose="020B0503020204020204" charset="-122"/>
                <a:ea typeface="微软雅黑" panose="020B0503020204020204" charset="-122"/>
                <a:cs typeface="微软雅黑" panose="020B0503020204020204" charset="-122"/>
              </a:rPr>
              <a:t>在前端使用qs模块将对象转为字符串，以字符串方式提交给后端，后端依然使用body-parse处</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400">
                <a:latin typeface="微软雅黑" panose="020B0503020204020204" charset="-122"/>
                <a:ea typeface="微软雅黑" panose="020B0503020204020204" charset="-122"/>
                <a:cs typeface="微软雅黑" panose="020B0503020204020204" charset="-122"/>
              </a:rPr>
              <a:t>理数据；也可不处理前端，在后端用原始的req.on监听请求，再用JSON.parse/JSON.stringify来处理数据；</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554" y="155263"/>
            <a:ext cx="10515600" cy="968999"/>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1 </a:t>
            </a:r>
            <a:r>
              <a:rPr lang="zh-CN" altLang="en-US" b="1" dirty="0" smtClean="0">
                <a:latin typeface="微软雅黑" panose="020B0503020204020204" charset="-122"/>
                <a:ea typeface="微软雅黑" panose="020B0503020204020204" charset="-122"/>
                <a:cs typeface="微软雅黑" panose="020B0503020204020204" charset="-122"/>
              </a:rPr>
              <a:t>概述</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98554" y="1469035"/>
            <a:ext cx="10515600" cy="4916775"/>
          </a:xfrm>
        </p:spPr>
        <p:txBody>
          <a:bodyPr>
            <a:normAutofit lnSpcReduction="10000"/>
          </a:bodyPr>
          <a:lstStyle/>
          <a:p>
            <a:pPr marL="0" indent="0">
              <a:buNone/>
            </a:pPr>
            <a:r>
              <a:rPr lang="en-US" altLang="zh-CN" sz="3600" b="1" dirty="0" smtClean="0">
                <a:latin typeface="微软雅黑" panose="020B0503020204020204" charset="-122"/>
                <a:ea typeface="微软雅黑" panose="020B0503020204020204" charset="-122"/>
                <a:cs typeface="微软雅黑" panose="020B0503020204020204" charset="-122"/>
              </a:rPr>
              <a:t>1.1 </a:t>
            </a:r>
            <a:r>
              <a:rPr lang="zh-CN" altLang="en-US" sz="3600" b="1" dirty="0" smtClean="0">
                <a:latin typeface="微软雅黑" panose="020B0503020204020204" charset="-122"/>
                <a:ea typeface="微软雅黑" panose="020B0503020204020204" charset="-122"/>
                <a:cs typeface="微软雅黑" panose="020B0503020204020204" charset="-122"/>
              </a:rPr>
              <a:t>可行性研究</a:t>
            </a:r>
            <a:r>
              <a:rPr lang="zh-CN" altLang="en-US" sz="3600" b="1" dirty="0">
                <a:latin typeface="微软雅黑" panose="020B0503020204020204" charset="-122"/>
                <a:ea typeface="微软雅黑" panose="020B0503020204020204" charset="-122"/>
                <a:cs typeface="微软雅黑" panose="020B0503020204020204" charset="-122"/>
              </a:rPr>
              <a:t>与市场</a:t>
            </a:r>
            <a:r>
              <a:rPr lang="zh-CN" altLang="en-US" sz="3600" b="1" dirty="0" smtClean="0">
                <a:latin typeface="微软雅黑" panose="020B0503020204020204" charset="-122"/>
                <a:ea typeface="微软雅黑" panose="020B0503020204020204" charset="-122"/>
                <a:cs typeface="微软雅黑" panose="020B0503020204020204" charset="-122"/>
              </a:rPr>
              <a:t>需求分析</a:t>
            </a:r>
            <a:endParaRPr lang="en-US" altLang="zh-CN" sz="3600" b="1" dirty="0" smtClean="0">
              <a:latin typeface="微软雅黑" panose="020B0503020204020204" charset="-122"/>
              <a:ea typeface="微软雅黑" panose="020B0503020204020204" charset="-122"/>
              <a:cs typeface="微软雅黑" panose="020B0503020204020204" charset="-122"/>
            </a:endParaRPr>
          </a:p>
          <a:p>
            <a:pPr marL="0" indent="720090">
              <a:lnSpc>
                <a:spcPct val="150000"/>
              </a:lnSpc>
              <a:buNone/>
            </a:pPr>
            <a:r>
              <a:rPr lang="zh-CN" altLang="en-US" sz="3200" dirty="0" smtClean="0">
                <a:latin typeface="微软雅黑" panose="020B0503020204020204" charset="-122"/>
                <a:ea typeface="微软雅黑" panose="020B0503020204020204" charset="-122"/>
                <a:cs typeface="微软雅黑" panose="020B0503020204020204" charset="-122"/>
              </a:rPr>
              <a:t>据</a:t>
            </a:r>
            <a:r>
              <a:rPr lang="zh-CN" altLang="en-US" sz="3200" dirty="0">
                <a:latin typeface="微软雅黑" panose="020B0503020204020204" charset="-122"/>
                <a:ea typeface="微软雅黑" panose="020B0503020204020204" charset="-122"/>
                <a:cs typeface="微软雅黑" panose="020B0503020204020204" charset="-122"/>
              </a:rPr>
              <a:t>统计，全国每年有近</a:t>
            </a:r>
            <a:r>
              <a:rPr lang="en-US" altLang="zh-CN" sz="3200" dirty="0">
                <a:latin typeface="微软雅黑" panose="020B0503020204020204" charset="-122"/>
                <a:ea typeface="微软雅黑" panose="020B0503020204020204" charset="-122"/>
                <a:cs typeface="微软雅黑" panose="020B0503020204020204" charset="-122"/>
              </a:rPr>
              <a:t>800-900</a:t>
            </a:r>
            <a:r>
              <a:rPr lang="zh-CN" altLang="en-US" sz="3200" dirty="0">
                <a:latin typeface="微软雅黑" panose="020B0503020204020204" charset="-122"/>
                <a:ea typeface="微软雅黑" panose="020B0503020204020204" charset="-122"/>
                <a:cs typeface="微软雅黑" panose="020B0503020204020204" charset="-122"/>
              </a:rPr>
              <a:t>万对新人喜结良缘，全国每年新婚消费金额已达到</a:t>
            </a:r>
            <a:r>
              <a:rPr lang="en-US" altLang="zh-CN" sz="3200" dirty="0">
                <a:latin typeface="微软雅黑" panose="020B0503020204020204" charset="-122"/>
                <a:ea typeface="微软雅黑" panose="020B0503020204020204" charset="-122"/>
                <a:cs typeface="微软雅黑" panose="020B0503020204020204" charset="-122"/>
              </a:rPr>
              <a:t>4000</a:t>
            </a:r>
            <a:r>
              <a:rPr lang="zh-CN" altLang="en-US" sz="3200" dirty="0">
                <a:latin typeface="微软雅黑" panose="020B0503020204020204" charset="-122"/>
                <a:ea typeface="微软雅黑" panose="020B0503020204020204" charset="-122"/>
                <a:cs typeface="微软雅黑" panose="020B0503020204020204" charset="-122"/>
              </a:rPr>
              <a:t>亿元以上，逐渐形成我国消费结构中引人注目的新亮点。随着经济的发展，结婚选择穿婚纱的人越来越多，根据这几个需求，我们组选择了</a:t>
            </a:r>
            <a:r>
              <a:rPr lang="en-US" altLang="zh-CN" sz="3200" dirty="0">
                <a:latin typeface="微软雅黑" panose="020B0503020204020204" charset="-122"/>
                <a:ea typeface="微软雅黑" panose="020B0503020204020204" charset="-122"/>
                <a:cs typeface="微软雅黑" panose="020B0503020204020204" charset="-122"/>
              </a:rPr>
              <a:t>‘ </a:t>
            </a:r>
            <a:r>
              <a:rPr lang="zh-CN" altLang="en-US" sz="3200" dirty="0">
                <a:latin typeface="微软雅黑" panose="020B0503020204020204" charset="-122"/>
                <a:ea typeface="微软雅黑" panose="020B0503020204020204" charset="-122"/>
                <a:cs typeface="微软雅黑" panose="020B0503020204020204" charset="-122"/>
              </a:rPr>
              <a:t>微微新娘</a:t>
            </a:r>
            <a:r>
              <a:rPr lang="en-US" altLang="zh-CN" sz="3200" dirty="0">
                <a:latin typeface="微软雅黑" panose="020B0503020204020204" charset="-122"/>
                <a:ea typeface="微软雅黑" panose="020B0503020204020204" charset="-122"/>
                <a:cs typeface="微软雅黑" panose="020B0503020204020204" charset="-122"/>
              </a:rPr>
              <a:t> ’</a:t>
            </a:r>
            <a:r>
              <a:rPr lang="zh-CN" altLang="en-US" sz="3200" dirty="0">
                <a:latin typeface="微软雅黑" panose="020B0503020204020204" charset="-122"/>
                <a:ea typeface="微软雅黑" panose="020B0503020204020204" charset="-122"/>
                <a:cs typeface="微软雅黑" panose="020B0503020204020204" charset="-122"/>
              </a:rPr>
              <a:t>这个项目。</a:t>
            </a:r>
            <a:endParaRPr lang="zh-CN" altLang="en-US" sz="32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155575"/>
            <a:ext cx="10515600" cy="1325563"/>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3 </a:t>
            </a:r>
            <a:r>
              <a:rPr lang="zh-CN" altLang="en-US" b="1" dirty="0" smtClean="0">
                <a:latin typeface="微软雅黑" panose="020B0503020204020204" charset="-122"/>
                <a:ea typeface="微软雅黑" panose="020B0503020204020204" charset="-122"/>
                <a:cs typeface="微软雅黑" panose="020B0503020204020204" charset="-122"/>
              </a:rPr>
              <a:t>项目难点及解决</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648970" y="1481455"/>
            <a:ext cx="10502265" cy="4489450"/>
          </a:xfrm>
          <a:prstGeom prst="rect">
            <a:avLst/>
          </a:prstGeom>
          <a:noFill/>
        </p:spPr>
        <p:txBody>
          <a:bodyPr wrap="square" rtlCol="0" anchor="t">
            <a:spAutoFit/>
          </a:bodyPr>
          <a:p>
            <a:pPr>
              <a:lnSpc>
                <a:spcPct val="130000"/>
              </a:lnSpc>
            </a:pPr>
            <a:r>
              <a:rPr lang="zh-CN" altLang="en-US" sz="3200" b="1">
                <a:latin typeface="微软雅黑" panose="020B0503020204020204" charset="-122"/>
                <a:ea typeface="微软雅黑" panose="020B0503020204020204" charset="-122"/>
                <a:cs typeface="微软雅黑" panose="020B0503020204020204" charset="-122"/>
              </a:rPr>
              <a:t>难点</a:t>
            </a:r>
            <a:r>
              <a:rPr lang="en-US" altLang="zh-CN" sz="3200" b="1">
                <a:latin typeface="微软雅黑" panose="020B0503020204020204" charset="-122"/>
                <a:ea typeface="微软雅黑" panose="020B0503020204020204" charset="-122"/>
                <a:cs typeface="微软雅黑" panose="020B0503020204020204" charset="-122"/>
              </a:rPr>
              <a:t>2</a:t>
            </a:r>
            <a:r>
              <a:rPr lang="zh-CN" altLang="en-US" sz="3200" b="1">
                <a:latin typeface="微软雅黑" panose="020B0503020204020204" charset="-122"/>
                <a:ea typeface="微软雅黑" panose="020B0503020204020204" charset="-122"/>
                <a:cs typeface="微软雅黑" panose="020B0503020204020204" charset="-122"/>
              </a:rPr>
              <a:t>：如何判断用户是否登录 </a:t>
            </a:r>
            <a:endParaRPr lang="zh-CN" altLang="en-US" sz="3200" b="1">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400" b="1">
                <a:latin typeface="微软雅黑" panose="020B0503020204020204" charset="-122"/>
                <a:ea typeface="微软雅黑" panose="020B0503020204020204" charset="-122"/>
                <a:cs typeface="微软雅黑" panose="020B0503020204020204" charset="-122"/>
              </a:rPr>
              <a:t>问题描述</a:t>
            </a:r>
            <a:r>
              <a:rPr lang="zh-CN" altLang="en-US" sz="20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当用户访问该网站的时候来进行判断用户是否已登录，用户登录时，可以来显示用户的信息，未登录时，只允许访问个别页面。</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30000"/>
              </a:lnSpc>
            </a:pPr>
            <a:endParaRPr lang="zh-CN" altLang="en-US" sz="2000">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800" b="1">
                <a:latin typeface="微软雅黑" panose="020B0503020204020204" charset="-122"/>
                <a:ea typeface="微软雅黑" panose="020B0503020204020204" charset="-122"/>
                <a:cs typeface="微软雅黑" panose="020B0503020204020204" charset="-122"/>
              </a:rPr>
              <a:t>解决方法：</a:t>
            </a:r>
            <a:r>
              <a:rPr lang="zh-CN" altLang="en-US" sz="2400">
                <a:latin typeface="微软雅黑" panose="020B0503020204020204" charset="-122"/>
                <a:ea typeface="微软雅黑" panose="020B0503020204020204" charset="-122"/>
                <a:cs typeface="微软雅黑" panose="020B0503020204020204" charset="-122"/>
              </a:rPr>
              <a:t>在设计数据库的时候，在用户表中添加了一个 </a:t>
            </a:r>
            <a:r>
              <a:rPr lang="en-US" altLang="zh-CN" sz="2400">
                <a:latin typeface="微软雅黑" panose="020B0503020204020204" charset="-122"/>
                <a:ea typeface="微软雅黑" panose="020B0503020204020204" charset="-122"/>
                <a:cs typeface="微软雅黑" panose="020B0503020204020204" charset="-122"/>
              </a:rPr>
              <a:t>token </a:t>
            </a:r>
            <a:r>
              <a:rPr lang="zh-CN" altLang="en-US" sz="2400">
                <a:latin typeface="微软雅黑" panose="020B0503020204020204" charset="-122"/>
                <a:ea typeface="微软雅黑" panose="020B0503020204020204" charset="-122"/>
                <a:cs typeface="微软雅黑" panose="020B0503020204020204" charset="-122"/>
              </a:rPr>
              <a:t>字段，当用户登录的时候，后端请求返回的参数中国包含 </a:t>
            </a:r>
            <a:r>
              <a:rPr lang="en-US" altLang="zh-CN" sz="2400">
                <a:latin typeface="微软雅黑" panose="020B0503020204020204" charset="-122"/>
                <a:ea typeface="微软雅黑" panose="020B0503020204020204" charset="-122"/>
                <a:cs typeface="微软雅黑" panose="020B0503020204020204" charset="-122"/>
              </a:rPr>
              <a:t>token </a:t>
            </a:r>
            <a:r>
              <a:rPr lang="zh-CN" altLang="en-US" sz="2400">
                <a:latin typeface="微软雅黑" panose="020B0503020204020204" charset="-122"/>
                <a:ea typeface="微软雅黑" panose="020B0503020204020204" charset="-122"/>
                <a:cs typeface="微软雅黑" panose="020B0503020204020204" charset="-122"/>
              </a:rPr>
              <a:t>字段，将 </a:t>
            </a:r>
            <a:r>
              <a:rPr lang="en-US" altLang="zh-CN" sz="2400">
                <a:latin typeface="微软雅黑" panose="020B0503020204020204" charset="-122"/>
                <a:ea typeface="微软雅黑" panose="020B0503020204020204" charset="-122"/>
                <a:cs typeface="微软雅黑" panose="020B0503020204020204" charset="-122"/>
              </a:rPr>
              <a:t>token </a:t>
            </a:r>
            <a:r>
              <a:rPr lang="zh-CN" altLang="en-US" sz="2400">
                <a:latin typeface="微软雅黑" panose="020B0503020204020204" charset="-122"/>
                <a:ea typeface="微软雅黑" panose="020B0503020204020204" charset="-122"/>
                <a:cs typeface="微软雅黑" panose="020B0503020204020204" charset="-122"/>
              </a:rPr>
              <a:t>的值存储（</a:t>
            </a:r>
            <a:r>
              <a:rPr lang="en-US" altLang="zh-CN" sz="2400">
                <a:latin typeface="微软雅黑" panose="020B0503020204020204" charset="-122"/>
                <a:ea typeface="微软雅黑" panose="020B0503020204020204" charset="-122"/>
                <a:cs typeface="微软雅黑" panose="020B0503020204020204" charset="-122"/>
              </a:rPr>
              <a:t>sessionStorage</a:t>
            </a:r>
            <a:r>
              <a:rPr lang="zh-CN" altLang="en-US" sz="2400">
                <a:latin typeface="微软雅黑" panose="020B0503020204020204" charset="-122"/>
                <a:ea typeface="微软雅黑" panose="020B0503020204020204" charset="-122"/>
                <a:cs typeface="微软雅黑" panose="020B0503020204020204" charset="-122"/>
              </a:rPr>
              <a:t>）到浏览器中，当用户要访问需要登录的页面的时候，来进行判断是否包含 </a:t>
            </a:r>
            <a:r>
              <a:rPr lang="en-US" altLang="zh-CN" sz="2400">
                <a:latin typeface="微软雅黑" panose="020B0503020204020204" charset="-122"/>
                <a:ea typeface="微软雅黑" panose="020B0503020204020204" charset="-122"/>
                <a:cs typeface="微软雅黑" panose="020B0503020204020204" charset="-122"/>
              </a:rPr>
              <a:t>token </a:t>
            </a:r>
            <a:r>
              <a:rPr lang="zh-CN" altLang="en-US" sz="2400">
                <a:latin typeface="微软雅黑" panose="020B0503020204020204" charset="-122"/>
                <a:ea typeface="微软雅黑" panose="020B0503020204020204" charset="-122"/>
                <a:cs typeface="微软雅黑" panose="020B0503020204020204" charset="-122"/>
              </a:rPr>
              <a:t>值，有：则显示该页面以及对应的数据，没有：则提示用户前去登录</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155575"/>
            <a:ext cx="10515600" cy="1325563"/>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3 </a:t>
            </a:r>
            <a:r>
              <a:rPr lang="zh-CN" altLang="en-US" b="1" dirty="0" smtClean="0">
                <a:latin typeface="微软雅黑" panose="020B0503020204020204" charset="-122"/>
                <a:ea typeface="微软雅黑" panose="020B0503020204020204" charset="-122"/>
                <a:cs typeface="微软雅黑" panose="020B0503020204020204" charset="-122"/>
              </a:rPr>
              <a:t>项目难点及解决</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649605" y="1481455"/>
            <a:ext cx="10502265" cy="4568825"/>
          </a:xfrm>
          <a:prstGeom prst="rect">
            <a:avLst/>
          </a:prstGeom>
          <a:noFill/>
        </p:spPr>
        <p:txBody>
          <a:bodyPr wrap="square" rtlCol="0" anchor="t">
            <a:spAutoFit/>
          </a:bodyPr>
          <a:p>
            <a:pPr>
              <a:lnSpc>
                <a:spcPct val="130000"/>
              </a:lnSpc>
            </a:pPr>
            <a:r>
              <a:rPr lang="zh-CN" altLang="en-US" sz="3200" b="1">
                <a:latin typeface="微软雅黑" panose="020B0503020204020204" charset="-122"/>
                <a:ea typeface="微软雅黑" panose="020B0503020204020204" charset="-122"/>
                <a:cs typeface="微软雅黑" panose="020B0503020204020204" charset="-122"/>
              </a:rPr>
              <a:t>难点</a:t>
            </a:r>
            <a:r>
              <a:rPr lang="en-US" altLang="zh-CN" sz="3200" b="1">
                <a:latin typeface="微软雅黑" panose="020B0503020204020204" charset="-122"/>
                <a:ea typeface="微软雅黑" panose="020B0503020204020204" charset="-122"/>
                <a:cs typeface="微软雅黑" panose="020B0503020204020204" charset="-122"/>
              </a:rPr>
              <a:t>3</a:t>
            </a:r>
            <a:r>
              <a:rPr lang="zh-CN" altLang="en-US" sz="3200" b="1">
                <a:latin typeface="微软雅黑" panose="020B0503020204020204" charset="-122"/>
                <a:ea typeface="微软雅黑" panose="020B0503020204020204" charset="-122"/>
                <a:cs typeface="微软雅黑" panose="020B0503020204020204" charset="-122"/>
              </a:rPr>
              <a:t>：如何修改应用的主题 </a:t>
            </a:r>
            <a:endParaRPr lang="zh-CN" altLang="en-US" sz="3200" b="1">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400" b="1">
                <a:latin typeface="微软雅黑" panose="020B0503020204020204" charset="-122"/>
                <a:ea typeface="微软雅黑" panose="020B0503020204020204" charset="-122"/>
                <a:cs typeface="微软雅黑" panose="020B0503020204020204" charset="-122"/>
              </a:rPr>
              <a:t>问题描述</a:t>
            </a:r>
            <a:r>
              <a:rPr lang="zh-CN" altLang="en-US" sz="20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为满足大多数用户需要更改主题颜色，来达到更满意的购物体验的需求，因此出现系问题，用户可以通过 我的 -- &gt; 设置 --&gt; 更改主题  来进行设置应用的主题颜色</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30000"/>
              </a:lnSpc>
            </a:pPr>
            <a:endParaRPr lang="zh-CN" altLang="en-US" sz="2000">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800" b="1">
                <a:latin typeface="微软雅黑" panose="020B0503020204020204" charset="-122"/>
                <a:ea typeface="微软雅黑" panose="020B0503020204020204" charset="-122"/>
                <a:cs typeface="微软雅黑" panose="020B0503020204020204" charset="-122"/>
              </a:rPr>
              <a:t>解决方法：</a:t>
            </a:r>
            <a:r>
              <a:rPr lang="zh-CN" altLang="en-US" sz="2400">
                <a:latin typeface="微软雅黑" panose="020B0503020204020204" charset="-122"/>
                <a:ea typeface="微软雅黑" panose="020B0503020204020204" charset="-122"/>
                <a:cs typeface="微软雅黑" panose="020B0503020204020204" charset="-122"/>
              </a:rPr>
              <a:t>要进行主题的设置，需要一个全局的颜色，而 </a:t>
            </a:r>
            <a:r>
              <a:rPr lang="en-US" altLang="zh-CN" sz="2400">
                <a:latin typeface="微软雅黑" panose="020B0503020204020204" charset="-122"/>
                <a:ea typeface="微软雅黑" panose="020B0503020204020204" charset="-122"/>
                <a:cs typeface="微软雅黑" panose="020B0503020204020204" charset="-122"/>
              </a:rPr>
              <a:t>sass </a:t>
            </a:r>
            <a:r>
              <a:rPr lang="zh-CN" altLang="en-US" sz="2400">
                <a:latin typeface="微软雅黑" panose="020B0503020204020204" charset="-122"/>
                <a:ea typeface="微软雅黑" panose="020B0503020204020204" charset="-122"/>
                <a:cs typeface="微软雅黑" panose="020B0503020204020204" charset="-122"/>
              </a:rPr>
              <a:t>语法中就拥有这个功能，在 </a:t>
            </a:r>
            <a:r>
              <a:rPr lang="en-US" altLang="zh-CN" sz="2400">
                <a:latin typeface="微软雅黑" panose="020B0503020204020204" charset="-122"/>
                <a:ea typeface="微软雅黑" panose="020B0503020204020204" charset="-122"/>
                <a:cs typeface="微软雅黑" panose="020B0503020204020204" charset="-122"/>
              </a:rPr>
              <a:t>scss </a:t>
            </a:r>
            <a:r>
              <a:rPr lang="zh-CN" altLang="en-US" sz="2400">
                <a:latin typeface="微软雅黑" panose="020B0503020204020204" charset="-122"/>
                <a:ea typeface="微软雅黑" panose="020B0503020204020204" charset="-122"/>
                <a:cs typeface="微软雅黑" panose="020B0503020204020204" charset="-122"/>
              </a:rPr>
              <a:t>文件中设置一个全局的主题颜色，然后经过 </a:t>
            </a:r>
            <a:r>
              <a:rPr lang="en-US" altLang="zh-CN" sz="2400">
                <a:latin typeface="微软雅黑" panose="020B0503020204020204" charset="-122"/>
                <a:ea typeface="微软雅黑" panose="020B0503020204020204" charset="-122"/>
                <a:cs typeface="微软雅黑" panose="020B0503020204020204" charset="-122"/>
              </a:rPr>
              <a:t>vue.config.js </a:t>
            </a:r>
            <a:r>
              <a:rPr lang="zh-CN" altLang="en-US" sz="2400">
                <a:latin typeface="微软雅黑" panose="020B0503020204020204" charset="-122"/>
                <a:ea typeface="微软雅黑" panose="020B0503020204020204" charset="-122"/>
                <a:cs typeface="微软雅黑" panose="020B0503020204020204" charset="-122"/>
              </a:rPr>
              <a:t>配置文件中，将文件配置为全局的</a:t>
            </a:r>
            <a:r>
              <a:rPr lang="en-US" altLang="zh-CN" sz="2400">
                <a:latin typeface="微软雅黑" panose="020B0503020204020204" charset="-122"/>
                <a:ea typeface="微软雅黑" panose="020B0503020204020204" charset="-122"/>
                <a:cs typeface="微软雅黑" panose="020B0503020204020204" charset="-122"/>
              </a:rPr>
              <a:t>css</a:t>
            </a:r>
            <a:r>
              <a:rPr lang="zh-CN" altLang="en-US" sz="2400">
                <a:latin typeface="微软雅黑" panose="020B0503020204020204" charset="-122"/>
                <a:ea typeface="微软雅黑" panose="020B0503020204020204" charset="-122"/>
                <a:cs typeface="微软雅黑" panose="020B0503020204020204" charset="-122"/>
              </a:rPr>
              <a:t>文件，然后就在全局就可以使用该文件暴露出来的全局主题颜色，进而实现主题的切换</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155575"/>
            <a:ext cx="10515600" cy="1325563"/>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3 </a:t>
            </a:r>
            <a:r>
              <a:rPr lang="zh-CN" altLang="en-US" b="1" dirty="0" smtClean="0">
                <a:latin typeface="微软雅黑" panose="020B0503020204020204" charset="-122"/>
                <a:ea typeface="微软雅黑" panose="020B0503020204020204" charset="-122"/>
                <a:cs typeface="微软雅黑" panose="020B0503020204020204" charset="-122"/>
              </a:rPr>
              <a:t>项目难点及解决</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702945" y="1481455"/>
            <a:ext cx="10502265" cy="4728210"/>
          </a:xfrm>
          <a:prstGeom prst="rect">
            <a:avLst/>
          </a:prstGeom>
          <a:noFill/>
        </p:spPr>
        <p:txBody>
          <a:bodyPr wrap="square" rtlCol="0" anchor="t">
            <a:spAutoFit/>
          </a:bodyPr>
          <a:p>
            <a:pPr>
              <a:lnSpc>
                <a:spcPct val="130000"/>
              </a:lnSpc>
            </a:pPr>
            <a:r>
              <a:rPr lang="zh-CN" altLang="en-US" sz="3200" b="1">
                <a:latin typeface="微软雅黑" panose="020B0503020204020204" charset="-122"/>
                <a:ea typeface="微软雅黑" panose="020B0503020204020204" charset="-122"/>
                <a:cs typeface="微软雅黑" panose="020B0503020204020204" charset="-122"/>
              </a:rPr>
              <a:t>难点</a:t>
            </a:r>
            <a:r>
              <a:rPr lang="en-US" altLang="zh-CN" sz="3200" b="1">
                <a:latin typeface="微软雅黑" panose="020B0503020204020204" charset="-122"/>
                <a:ea typeface="微软雅黑" panose="020B0503020204020204" charset="-122"/>
                <a:cs typeface="微软雅黑" panose="020B0503020204020204" charset="-122"/>
              </a:rPr>
              <a:t>4</a:t>
            </a:r>
            <a:r>
              <a:rPr lang="zh-CN" altLang="en-US" sz="3200" b="1">
                <a:latin typeface="微软雅黑" panose="020B0503020204020204" charset="-122"/>
                <a:ea typeface="微软雅黑" panose="020B0503020204020204" charset="-122"/>
                <a:cs typeface="微软雅黑" panose="020B0503020204020204" charset="-122"/>
              </a:rPr>
              <a:t>：如何实现不同设备间的布局混乱</a:t>
            </a:r>
            <a:endParaRPr lang="zh-CN" altLang="en-US" sz="3200" b="1">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400" b="1">
                <a:latin typeface="微软雅黑" panose="020B0503020204020204" charset="-122"/>
                <a:ea typeface="微软雅黑" panose="020B0503020204020204" charset="-122"/>
                <a:cs typeface="微软雅黑" panose="020B0503020204020204" charset="-122"/>
              </a:rPr>
              <a:t>问题描述</a:t>
            </a:r>
            <a:r>
              <a:rPr lang="zh-CN" altLang="en-US" sz="20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该项目以 iPhone 6/7/8 为模板来进行开发，为防止因为用户的设备不同而出现的布局问题，查资料了解到，此需求为 移动端适配问题</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30000"/>
              </a:lnSpc>
            </a:pPr>
            <a:endParaRPr lang="zh-CN" altLang="en-US" sz="2800" b="1">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800" b="1">
                <a:latin typeface="微软雅黑" panose="020B0503020204020204" charset="-122"/>
                <a:ea typeface="微软雅黑" panose="020B0503020204020204" charset="-122"/>
                <a:cs typeface="微软雅黑" panose="020B0503020204020204" charset="-122"/>
              </a:rPr>
              <a:t>解决方法：</a:t>
            </a:r>
            <a:r>
              <a:rPr lang="zh-CN" altLang="en-US" sz="2400">
                <a:latin typeface="微软雅黑" panose="020B0503020204020204" charset="-122"/>
                <a:ea typeface="微软雅黑" panose="020B0503020204020204" charset="-122"/>
                <a:cs typeface="微软雅黑" panose="020B0503020204020204" charset="-122"/>
              </a:rPr>
              <a:t>在网上查资料得知，可以通过媒体查询来进行布局，也可以通过 移动端提供的一个 在窗口或框架被调整大小时触发的事件</a:t>
            </a:r>
            <a:r>
              <a:rPr lang="en-US" altLang="zh-CN" sz="2400">
                <a:latin typeface="微软雅黑" panose="020B0503020204020204" charset="-122"/>
                <a:ea typeface="微软雅黑" panose="020B0503020204020204" charset="-122"/>
                <a:cs typeface="微软雅黑" panose="020B0503020204020204" charset="-122"/>
              </a:rPr>
              <a:t>( onresize )</a:t>
            </a:r>
            <a:r>
              <a:rPr lang="zh-CN" altLang="en-US" sz="2400">
                <a:latin typeface="微软雅黑" panose="020B0503020204020204" charset="-122"/>
                <a:ea typeface="微软雅黑" panose="020B0503020204020204" charset="-122"/>
                <a:cs typeface="微软雅黑" panose="020B0503020204020204" charset="-122"/>
              </a:rPr>
              <a:t>，通过设备的不同而进行计算，让每个设备大小都以 </a:t>
            </a:r>
            <a:r>
              <a:rPr lang="en-US" altLang="zh-CN" sz="2400">
                <a:latin typeface="微软雅黑" panose="020B0503020204020204" charset="-122"/>
                <a:ea typeface="微软雅黑" panose="020B0503020204020204" charset="-122"/>
                <a:cs typeface="微软雅黑" panose="020B0503020204020204" charset="-122"/>
              </a:rPr>
              <a:t>rem </a:t>
            </a:r>
            <a:r>
              <a:rPr lang="zh-CN" altLang="en-US" sz="2400">
                <a:latin typeface="微软雅黑" panose="020B0503020204020204" charset="-122"/>
                <a:ea typeface="微软雅黑" panose="020B0503020204020204" charset="-122"/>
                <a:cs typeface="微软雅黑" panose="020B0503020204020204" charset="-122"/>
              </a:rPr>
              <a:t>来进行表示，</a:t>
            </a:r>
            <a:r>
              <a:rPr lang="en-US" altLang="zh-CN" sz="2400">
                <a:latin typeface="微软雅黑" panose="020B0503020204020204" charset="-122"/>
                <a:ea typeface="微软雅黑" panose="020B0503020204020204" charset="-122"/>
                <a:cs typeface="微软雅黑" panose="020B0503020204020204" charset="-122"/>
              </a:rPr>
              <a:t>rem </a:t>
            </a:r>
            <a:r>
              <a:rPr lang="zh-CN" altLang="en-US" sz="2400">
                <a:latin typeface="微软雅黑" panose="020B0503020204020204" charset="-122"/>
                <a:ea typeface="微软雅黑" panose="020B0503020204020204" charset="-122"/>
                <a:cs typeface="微软雅黑" panose="020B0503020204020204" charset="-122"/>
              </a:rPr>
              <a:t>为</a:t>
            </a:r>
            <a:r>
              <a:rPr lang="en-US" altLang="zh-CN" sz="2400">
                <a:latin typeface="微软雅黑" panose="020B0503020204020204" charset="-122"/>
                <a:ea typeface="微软雅黑" panose="020B0503020204020204" charset="-122"/>
                <a:cs typeface="微软雅黑" panose="020B0503020204020204" charset="-122"/>
              </a:rPr>
              <a:t>HTML</a:t>
            </a:r>
            <a:r>
              <a:rPr lang="zh-CN" altLang="en-US" sz="2400">
                <a:latin typeface="微软雅黑" panose="020B0503020204020204" charset="-122"/>
                <a:ea typeface="微软雅黑" panose="020B0503020204020204" charset="-122"/>
                <a:cs typeface="微软雅黑" panose="020B0503020204020204" charset="-122"/>
              </a:rPr>
              <a:t>根元素的字体大小，所以可以在 </a:t>
            </a:r>
            <a:r>
              <a:rPr lang="en-US" altLang="zh-CN" sz="2400">
                <a:latin typeface="微软雅黑" panose="020B0503020204020204" charset="-122"/>
                <a:ea typeface="微软雅黑" panose="020B0503020204020204" charset="-122"/>
                <a:cs typeface="微软雅黑" panose="020B0503020204020204" charset="-122"/>
              </a:rPr>
              <a:t>onresize </a:t>
            </a:r>
            <a:r>
              <a:rPr lang="zh-CN" altLang="en-US" sz="2400">
                <a:latin typeface="微软雅黑" panose="020B0503020204020204" charset="-122"/>
                <a:ea typeface="微软雅黑" panose="020B0503020204020204" charset="-122"/>
                <a:cs typeface="微软雅黑" panose="020B0503020204020204" charset="-122"/>
              </a:rPr>
              <a:t>事件中让各种设备的宽度都为 </a:t>
            </a:r>
            <a:r>
              <a:rPr lang="en-US" altLang="zh-CN" sz="2400">
                <a:latin typeface="微软雅黑" panose="020B0503020204020204" charset="-122"/>
                <a:ea typeface="微软雅黑" panose="020B0503020204020204" charset="-122"/>
                <a:cs typeface="微软雅黑" panose="020B0503020204020204" charset="-122"/>
              </a:rPr>
              <a:t>xxrem</a:t>
            </a:r>
            <a:r>
              <a:rPr lang="zh-CN" altLang="en-US" sz="2400">
                <a:latin typeface="微软雅黑" panose="020B0503020204020204" charset="-122"/>
                <a:ea typeface="微软雅黑" panose="020B0503020204020204" charset="-122"/>
                <a:cs typeface="微软雅黑" panose="020B0503020204020204" charset="-122"/>
              </a:rPr>
              <a:t>，此后所有的大小都以 </a:t>
            </a:r>
            <a:r>
              <a:rPr lang="en-US" altLang="zh-CN" sz="2400">
                <a:latin typeface="微软雅黑" panose="020B0503020204020204" charset="-122"/>
                <a:ea typeface="微软雅黑" panose="020B0503020204020204" charset="-122"/>
                <a:cs typeface="微软雅黑" panose="020B0503020204020204" charset="-122"/>
              </a:rPr>
              <a:t>rem </a:t>
            </a:r>
            <a:r>
              <a:rPr lang="zh-CN" altLang="en-US" sz="2400">
                <a:latin typeface="微软雅黑" panose="020B0503020204020204" charset="-122"/>
                <a:ea typeface="微软雅黑" panose="020B0503020204020204" charset="-122"/>
                <a:cs typeface="微软雅黑" panose="020B0503020204020204" charset="-122"/>
              </a:rPr>
              <a:t>为单位。（性能问题：未知）</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73325" y="2047875"/>
            <a:ext cx="7245985" cy="2762250"/>
          </a:xfrm>
        </p:spPr>
        <p:txBody>
          <a:bodyPr>
            <a:noAutofit/>
          </a:bodyPr>
          <a:lstStyle/>
          <a:p>
            <a:r>
              <a:rPr lang="zh-CN" altLang="en-US" sz="8800" b="1" dirty="0" smtClean="0">
                <a:latin typeface="微软雅黑" panose="020B0503020204020204" charset="-122"/>
                <a:ea typeface="微软雅黑" panose="020B0503020204020204" charset="-122"/>
                <a:cs typeface="微软雅黑" panose="020B0503020204020204" charset="-122"/>
              </a:rPr>
              <a:t>项目初步完毕</a:t>
            </a:r>
            <a:endParaRPr lang="zh-CN" altLang="en-US" sz="8800" b="1"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554" y="155263"/>
            <a:ext cx="10515600" cy="968999"/>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1 </a:t>
            </a:r>
            <a:r>
              <a:rPr lang="zh-CN" altLang="en-US" b="1" dirty="0" smtClean="0">
                <a:latin typeface="微软雅黑" panose="020B0503020204020204" charset="-122"/>
                <a:ea typeface="微软雅黑" panose="020B0503020204020204" charset="-122"/>
                <a:cs typeface="微软雅黑" panose="020B0503020204020204" charset="-122"/>
              </a:rPr>
              <a:t>概述</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98554" y="1499016"/>
            <a:ext cx="11632367" cy="5553856"/>
          </a:xfrm>
        </p:spPr>
        <p:txBody>
          <a:bodyPr>
            <a:normAutofit/>
          </a:bodyPr>
          <a:lstStyle/>
          <a:p>
            <a:pPr marL="0" indent="0">
              <a:buNone/>
            </a:pPr>
            <a:r>
              <a:rPr lang="en-US" altLang="zh-CN" sz="3600" b="1" dirty="0" smtClean="0">
                <a:latin typeface="微软雅黑" panose="020B0503020204020204" charset="-122"/>
                <a:ea typeface="微软雅黑" panose="020B0503020204020204" charset="-122"/>
                <a:cs typeface="微软雅黑" panose="020B0503020204020204" charset="-122"/>
              </a:rPr>
              <a:t>1.2 </a:t>
            </a:r>
            <a:r>
              <a:rPr lang="zh-CN" altLang="en-US" sz="3600" b="1" dirty="0" smtClean="0">
                <a:latin typeface="微软雅黑" panose="020B0503020204020204" charset="-122"/>
                <a:ea typeface="微软雅黑" panose="020B0503020204020204" charset="-122"/>
                <a:cs typeface="微软雅黑" panose="020B0503020204020204" charset="-122"/>
              </a:rPr>
              <a:t>产品概述及目标</a:t>
            </a:r>
            <a:endParaRPr lang="en-US" altLang="zh-CN" sz="3600" b="1" dirty="0" smtClean="0">
              <a:latin typeface="微软雅黑" panose="020B0503020204020204" charset="-122"/>
              <a:ea typeface="微软雅黑" panose="020B0503020204020204" charset="-122"/>
              <a:cs typeface="微软雅黑" panose="020B0503020204020204" charset="-122"/>
            </a:endParaRPr>
          </a:p>
          <a:p>
            <a:pPr marL="0" indent="720090">
              <a:lnSpc>
                <a:spcPct val="150000"/>
              </a:lnSpc>
              <a:buNone/>
            </a:pPr>
            <a:r>
              <a:rPr lang="zh-CN" altLang="en-US" sz="3200" dirty="0" smtClean="0">
                <a:latin typeface="微软雅黑" panose="020B0503020204020204" charset="-122"/>
                <a:ea typeface="微软雅黑" panose="020B0503020204020204" charset="-122"/>
                <a:cs typeface="微软雅黑" panose="020B0503020204020204" charset="-122"/>
              </a:rPr>
              <a:t>简述产品功能、预期实现目标，可分阶段实现阶段性目标。 </a:t>
            </a:r>
            <a:endParaRPr lang="zh-CN" altLang="en-US" sz="3200" dirty="0" smtClean="0">
              <a:latin typeface="微软雅黑" panose="020B0503020204020204" charset="-122"/>
              <a:ea typeface="微软雅黑" panose="020B0503020204020204" charset="-122"/>
              <a:cs typeface="微软雅黑" panose="020B0503020204020204" charset="-122"/>
            </a:endParaRPr>
          </a:p>
          <a:p>
            <a:pPr marL="0" indent="720090">
              <a:lnSpc>
                <a:spcPct val="150000"/>
              </a:lnSpc>
              <a:buNone/>
            </a:pPr>
            <a:r>
              <a:rPr lang="zh-CN" altLang="en-US" sz="3200" dirty="0" smtClean="0">
                <a:latin typeface="微软雅黑" panose="020B0503020204020204" charset="-122"/>
                <a:ea typeface="微软雅黑" panose="020B0503020204020204" charset="-122"/>
                <a:cs typeface="微软雅黑" panose="020B0503020204020204" charset="-122"/>
              </a:rPr>
              <a:t>本项⽬</a:t>
            </a:r>
            <a:r>
              <a:rPr lang="en-US" altLang="zh-CN" sz="3200" dirty="0" err="1" smtClean="0">
                <a:latin typeface="微软雅黑" panose="020B0503020204020204" charset="-122"/>
                <a:ea typeface="微软雅黑" panose="020B0503020204020204" charset="-122"/>
                <a:cs typeface="微软雅黑" panose="020B0503020204020204" charset="-122"/>
              </a:rPr>
              <a:t>vue</a:t>
            </a:r>
            <a:r>
              <a:rPr lang="zh-CN" altLang="en-US" sz="3200" dirty="0" smtClean="0">
                <a:latin typeface="微软雅黑" panose="020B0503020204020204" charset="-122"/>
                <a:ea typeface="微软雅黑" panose="020B0503020204020204" charset="-122"/>
                <a:cs typeface="微软雅黑" panose="020B0503020204020204" charset="-122"/>
              </a:rPr>
              <a:t>移动端</a:t>
            </a:r>
            <a:r>
              <a:rPr lang="en-US" altLang="zh-CN" sz="3200" dirty="0" smtClean="0">
                <a:latin typeface="微软雅黑" panose="020B0503020204020204" charset="-122"/>
                <a:ea typeface="微软雅黑" panose="020B0503020204020204" charset="-122"/>
                <a:cs typeface="微软雅黑" panose="020B0503020204020204" charset="-122"/>
              </a:rPr>
              <a:t>-</a:t>
            </a:r>
            <a:r>
              <a:rPr lang="zh-CN" altLang="en-US" sz="3200" dirty="0">
                <a:latin typeface="微软雅黑" panose="020B0503020204020204" charset="-122"/>
                <a:ea typeface="微软雅黑" panose="020B0503020204020204" charset="-122"/>
                <a:cs typeface="微软雅黑" panose="020B0503020204020204" charset="-122"/>
              </a:rPr>
              <a:t>薇薇新娘</a:t>
            </a:r>
            <a:r>
              <a:rPr lang="zh-CN" altLang="en-US" sz="3200" dirty="0" smtClean="0">
                <a:latin typeface="微软雅黑" panose="020B0503020204020204" charset="-122"/>
                <a:ea typeface="微软雅黑" panose="020B0503020204020204" charset="-122"/>
                <a:cs typeface="微软雅黑" panose="020B0503020204020204" charset="-122"/>
              </a:rPr>
              <a:t>，主要的模块有</a:t>
            </a:r>
            <a:r>
              <a:rPr lang="zh-CN" altLang="en-US" sz="3200" dirty="0" smtClean="0">
                <a:solidFill>
                  <a:srgbClr val="00B0F0"/>
                </a:solidFill>
                <a:latin typeface="微软雅黑" panose="020B0503020204020204" charset="-122"/>
                <a:ea typeface="微软雅黑" panose="020B0503020204020204" charset="-122"/>
                <a:cs typeface="微软雅黑" panose="020B0503020204020204" charset="-122"/>
              </a:rPr>
              <a:t>⽤户登录</a:t>
            </a:r>
            <a:r>
              <a:rPr lang="en-US" altLang="zh-CN" sz="3200" dirty="0" smtClean="0">
                <a:solidFill>
                  <a:srgbClr val="00B0F0"/>
                </a:solidFill>
                <a:latin typeface="微软雅黑" panose="020B0503020204020204" charset="-122"/>
                <a:ea typeface="微软雅黑" panose="020B0503020204020204" charset="-122"/>
                <a:cs typeface="微软雅黑" panose="020B0503020204020204" charset="-122"/>
              </a:rPr>
              <a:t>/</a:t>
            </a:r>
            <a:r>
              <a:rPr lang="zh-CN" altLang="en-US" sz="3200" dirty="0" smtClean="0">
                <a:solidFill>
                  <a:srgbClr val="00B0F0"/>
                </a:solidFill>
                <a:latin typeface="微软雅黑" panose="020B0503020204020204" charset="-122"/>
                <a:ea typeface="微软雅黑" panose="020B0503020204020204" charset="-122"/>
                <a:cs typeface="微软雅黑" panose="020B0503020204020204" charset="-122"/>
              </a:rPr>
              <a:t>注册、首页、美拍模块、购物车模块、我的订单模块、百科模块以及活动模块等。</a:t>
            </a:r>
            <a:r>
              <a:rPr lang="zh-CN" altLang="en-US" sz="3200" dirty="0" smtClean="0">
                <a:latin typeface="微软雅黑" panose="020B0503020204020204" charset="-122"/>
                <a:ea typeface="微软雅黑" panose="020B0503020204020204" charset="-122"/>
                <a:cs typeface="微软雅黑" panose="020B0503020204020204" charset="-122"/>
              </a:rPr>
              <a:t>计划⼯期为</a:t>
            </a:r>
            <a:r>
              <a:rPr lang="en-US" altLang="zh-CN" sz="3200" dirty="0" smtClean="0">
                <a:latin typeface="微软雅黑" panose="020B0503020204020204" charset="-122"/>
                <a:ea typeface="微软雅黑" panose="020B0503020204020204" charset="-122"/>
                <a:cs typeface="微软雅黑" panose="020B0503020204020204" charset="-122"/>
              </a:rPr>
              <a:t>20</a:t>
            </a:r>
            <a:r>
              <a:rPr lang="zh-CN" altLang="en-US" sz="3200" dirty="0" smtClean="0">
                <a:latin typeface="微软雅黑" panose="020B0503020204020204" charset="-122"/>
                <a:ea typeface="微软雅黑" panose="020B0503020204020204" charset="-122"/>
                <a:cs typeface="微软雅黑" panose="020B0503020204020204" charset="-122"/>
              </a:rPr>
              <a:t>天，共分为五个阶段，自</a:t>
            </a:r>
            <a:r>
              <a:rPr lang="en-US" altLang="zh-CN" sz="3200" dirty="0" smtClean="0">
                <a:latin typeface="微软雅黑" panose="020B0503020204020204" charset="-122"/>
                <a:ea typeface="微软雅黑" panose="020B0503020204020204" charset="-122"/>
                <a:cs typeface="微软雅黑" panose="020B0503020204020204" charset="-122"/>
              </a:rPr>
              <a:t>2020</a:t>
            </a:r>
            <a:r>
              <a:rPr lang="zh-CN" altLang="en-US" sz="3200" dirty="0" smtClean="0">
                <a:latin typeface="微软雅黑" panose="020B0503020204020204" charset="-122"/>
                <a:ea typeface="微软雅黑" panose="020B0503020204020204" charset="-122"/>
                <a:cs typeface="微软雅黑" panose="020B0503020204020204" charset="-122"/>
              </a:rPr>
              <a:t>年</a:t>
            </a:r>
            <a:r>
              <a:rPr lang="en-US" altLang="zh-CN" sz="3200" dirty="0" smtClean="0">
                <a:latin typeface="微软雅黑" panose="020B0503020204020204" charset="-122"/>
                <a:ea typeface="微软雅黑" panose="020B0503020204020204" charset="-122"/>
                <a:cs typeface="微软雅黑" panose="020B0503020204020204" charset="-122"/>
              </a:rPr>
              <a:t>12</a:t>
            </a:r>
            <a:r>
              <a:rPr lang="zh-CN" altLang="en-US" sz="3200" dirty="0" smtClean="0">
                <a:latin typeface="微软雅黑" panose="020B0503020204020204" charset="-122"/>
                <a:ea typeface="微软雅黑" panose="020B0503020204020204" charset="-122"/>
                <a:cs typeface="微软雅黑" panose="020B0503020204020204" charset="-122"/>
              </a:rPr>
              <a:t>月</a:t>
            </a:r>
            <a:r>
              <a:rPr lang="en-US" altLang="zh-CN" sz="3200" dirty="0" smtClean="0">
                <a:latin typeface="微软雅黑" panose="020B0503020204020204" charset="-122"/>
                <a:ea typeface="微软雅黑" panose="020B0503020204020204" charset="-122"/>
                <a:cs typeface="微软雅黑" panose="020B0503020204020204" charset="-122"/>
              </a:rPr>
              <a:t>5</a:t>
            </a:r>
            <a:r>
              <a:rPr lang="zh-CN" altLang="en-US" sz="3200" dirty="0" smtClean="0">
                <a:latin typeface="微软雅黑" panose="020B0503020204020204" charset="-122"/>
                <a:ea typeface="微软雅黑" panose="020B0503020204020204" charset="-122"/>
                <a:cs typeface="微软雅黑" panose="020B0503020204020204" charset="-122"/>
              </a:rPr>
              <a:t>日到</a:t>
            </a:r>
            <a:r>
              <a:rPr lang="en-US" altLang="zh-CN" sz="3200" dirty="0" smtClean="0">
                <a:latin typeface="微软雅黑" panose="020B0503020204020204" charset="-122"/>
                <a:ea typeface="微软雅黑" panose="020B0503020204020204" charset="-122"/>
                <a:cs typeface="微软雅黑" panose="020B0503020204020204" charset="-122"/>
              </a:rPr>
              <a:t>2020</a:t>
            </a:r>
            <a:r>
              <a:rPr lang="zh-CN" altLang="en-US" sz="3200" dirty="0" smtClean="0">
                <a:latin typeface="微软雅黑" panose="020B0503020204020204" charset="-122"/>
                <a:ea typeface="微软雅黑" panose="020B0503020204020204" charset="-122"/>
                <a:cs typeface="微软雅黑" panose="020B0503020204020204" charset="-122"/>
              </a:rPr>
              <a:t>年</a:t>
            </a:r>
            <a:r>
              <a:rPr lang="en-US" altLang="zh-CN" sz="3200" dirty="0" smtClean="0">
                <a:latin typeface="微软雅黑" panose="020B0503020204020204" charset="-122"/>
                <a:ea typeface="微软雅黑" panose="020B0503020204020204" charset="-122"/>
                <a:cs typeface="微软雅黑" panose="020B0503020204020204" charset="-122"/>
              </a:rPr>
              <a:t>12</a:t>
            </a:r>
            <a:r>
              <a:rPr lang="zh-CN" altLang="en-US" sz="3200" dirty="0" smtClean="0">
                <a:latin typeface="微软雅黑" panose="020B0503020204020204" charset="-122"/>
                <a:ea typeface="微软雅黑" panose="020B0503020204020204" charset="-122"/>
                <a:cs typeface="微软雅黑" panose="020B0503020204020204" charset="-122"/>
              </a:rPr>
              <a:t>月</a:t>
            </a:r>
            <a:r>
              <a:rPr lang="en-US" altLang="zh-CN" sz="3200" dirty="0" smtClean="0">
                <a:latin typeface="微软雅黑" panose="020B0503020204020204" charset="-122"/>
                <a:ea typeface="微软雅黑" panose="020B0503020204020204" charset="-122"/>
                <a:cs typeface="微软雅黑" panose="020B0503020204020204" charset="-122"/>
              </a:rPr>
              <a:t>25</a:t>
            </a:r>
            <a:r>
              <a:rPr lang="zh-CN" altLang="en-US" sz="3200" dirty="0" smtClean="0">
                <a:latin typeface="微软雅黑" panose="020B0503020204020204" charset="-122"/>
                <a:ea typeface="微软雅黑" panose="020B0503020204020204" charset="-122"/>
                <a:cs typeface="微软雅黑" panose="020B0503020204020204" charset="-122"/>
              </a:rPr>
              <a:t>日。 </a:t>
            </a:r>
            <a:endParaRPr lang="en-US" altLang="zh-CN" sz="3200"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554" y="155263"/>
            <a:ext cx="10515600" cy="968999"/>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1 </a:t>
            </a:r>
            <a:r>
              <a:rPr lang="zh-CN" altLang="en-US" b="1" dirty="0" smtClean="0">
                <a:latin typeface="微软雅黑" panose="020B0503020204020204" charset="-122"/>
                <a:ea typeface="微软雅黑" panose="020B0503020204020204" charset="-122"/>
                <a:cs typeface="微软雅黑" panose="020B0503020204020204" charset="-122"/>
              </a:rPr>
              <a:t>概述</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403485" y="1364105"/>
            <a:ext cx="11632367" cy="5231568"/>
          </a:xfrm>
        </p:spPr>
        <p:txBody>
          <a:bodyPr>
            <a:normAutofit/>
          </a:bodyPr>
          <a:lstStyle/>
          <a:p>
            <a:pPr marL="0" indent="0">
              <a:buNone/>
            </a:pPr>
            <a:r>
              <a:rPr lang="en-US" altLang="zh-CN" sz="3600" b="1" dirty="0" smtClean="0">
                <a:latin typeface="微软雅黑" panose="020B0503020204020204" charset="-122"/>
                <a:ea typeface="微软雅黑" panose="020B0503020204020204" charset="-122"/>
                <a:cs typeface="微软雅黑" panose="020B0503020204020204" charset="-122"/>
              </a:rPr>
              <a:t>1.2 </a:t>
            </a:r>
            <a:r>
              <a:rPr lang="zh-CN" altLang="en-US" sz="3600" b="1" dirty="0" smtClean="0">
                <a:latin typeface="微软雅黑" panose="020B0503020204020204" charset="-122"/>
                <a:ea typeface="微软雅黑" panose="020B0503020204020204" charset="-122"/>
                <a:cs typeface="微软雅黑" panose="020B0503020204020204" charset="-122"/>
              </a:rPr>
              <a:t>五个阶段</a:t>
            </a:r>
            <a:endParaRPr lang="en-US" altLang="zh-CN" sz="3600" b="1"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sz="3200" dirty="0" smtClean="0">
                <a:latin typeface="微软雅黑" panose="020B0503020204020204" charset="-122"/>
                <a:ea typeface="微软雅黑" panose="020B0503020204020204" charset="-122"/>
                <a:cs typeface="微软雅黑" panose="020B0503020204020204" charset="-122"/>
              </a:rPr>
              <a:t>第一阶段：需求分析阶段，</a:t>
            </a:r>
            <a:r>
              <a:rPr lang="en-US" altLang="zh-CN" sz="3200" dirty="0" smtClean="0">
                <a:latin typeface="微软雅黑" panose="020B0503020204020204" charset="-122"/>
                <a:ea typeface="微软雅黑" panose="020B0503020204020204" charset="-122"/>
                <a:cs typeface="微软雅黑" panose="020B0503020204020204" charset="-122"/>
              </a:rPr>
              <a:t>12</a:t>
            </a:r>
            <a:r>
              <a:rPr lang="zh-CN" altLang="en-US" sz="3200" dirty="0" smtClean="0">
                <a:latin typeface="微软雅黑" panose="020B0503020204020204" charset="-122"/>
                <a:ea typeface="微软雅黑" panose="020B0503020204020204" charset="-122"/>
                <a:cs typeface="微软雅黑" panose="020B0503020204020204" charset="-122"/>
              </a:rPr>
              <a:t>月</a:t>
            </a:r>
            <a:r>
              <a:rPr lang="en-US" altLang="zh-CN" sz="3200" dirty="0" smtClean="0">
                <a:latin typeface="微软雅黑" panose="020B0503020204020204" charset="-122"/>
                <a:ea typeface="微软雅黑" panose="020B0503020204020204" charset="-122"/>
                <a:cs typeface="微软雅黑" panose="020B0503020204020204" charset="-122"/>
              </a:rPr>
              <a:t>5</a:t>
            </a:r>
            <a:r>
              <a:rPr lang="zh-CN" altLang="en-US" sz="3200" dirty="0" smtClean="0">
                <a:latin typeface="微软雅黑" panose="020B0503020204020204" charset="-122"/>
                <a:ea typeface="微软雅黑" panose="020B0503020204020204" charset="-122"/>
                <a:cs typeface="微软雅黑" panose="020B0503020204020204" charset="-122"/>
              </a:rPr>
              <a:t>、</a:t>
            </a:r>
            <a:r>
              <a:rPr lang="en-US" altLang="zh-CN" sz="3200" dirty="0" smtClean="0">
                <a:latin typeface="微软雅黑" panose="020B0503020204020204" charset="-122"/>
                <a:ea typeface="微软雅黑" panose="020B0503020204020204" charset="-122"/>
                <a:cs typeface="微软雅黑" panose="020B0503020204020204" charset="-122"/>
              </a:rPr>
              <a:t>6</a:t>
            </a:r>
            <a:r>
              <a:rPr lang="zh-CN" altLang="en-US" sz="3200" dirty="0" smtClean="0">
                <a:latin typeface="微软雅黑" panose="020B0503020204020204" charset="-122"/>
                <a:ea typeface="微软雅黑" panose="020B0503020204020204" charset="-122"/>
                <a:cs typeface="微软雅黑" panose="020B0503020204020204" charset="-122"/>
              </a:rPr>
              <a:t>日。</a:t>
            </a:r>
            <a:endParaRPr lang="en-US" altLang="zh-CN" sz="3200"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sz="3200" dirty="0" smtClean="0">
                <a:latin typeface="微软雅黑" panose="020B0503020204020204" charset="-122"/>
                <a:ea typeface="微软雅黑" panose="020B0503020204020204" charset="-122"/>
                <a:cs typeface="微软雅黑" panose="020B0503020204020204" charset="-122"/>
              </a:rPr>
              <a:t>第二阶段：数据设计阶段，</a:t>
            </a:r>
            <a:r>
              <a:rPr lang="en-US" altLang="zh-CN" sz="3200" dirty="0" smtClean="0">
                <a:latin typeface="微软雅黑" panose="020B0503020204020204" charset="-122"/>
                <a:ea typeface="微软雅黑" panose="020B0503020204020204" charset="-122"/>
                <a:cs typeface="微软雅黑" panose="020B0503020204020204" charset="-122"/>
              </a:rPr>
              <a:t>12</a:t>
            </a:r>
            <a:r>
              <a:rPr lang="zh-CN" altLang="en-US" sz="3200" dirty="0" smtClean="0">
                <a:latin typeface="微软雅黑" panose="020B0503020204020204" charset="-122"/>
                <a:ea typeface="微软雅黑" panose="020B0503020204020204" charset="-122"/>
                <a:cs typeface="微软雅黑" panose="020B0503020204020204" charset="-122"/>
              </a:rPr>
              <a:t>月</a:t>
            </a:r>
            <a:r>
              <a:rPr lang="en-US" altLang="zh-CN" sz="3200" dirty="0" smtClean="0">
                <a:latin typeface="微软雅黑" panose="020B0503020204020204" charset="-122"/>
                <a:ea typeface="微软雅黑" panose="020B0503020204020204" charset="-122"/>
                <a:cs typeface="微软雅黑" panose="020B0503020204020204" charset="-122"/>
              </a:rPr>
              <a:t>7</a:t>
            </a:r>
            <a:r>
              <a:rPr lang="zh-CN" altLang="en-US" sz="3200" dirty="0" smtClean="0">
                <a:latin typeface="微软雅黑" panose="020B0503020204020204" charset="-122"/>
                <a:ea typeface="微软雅黑" panose="020B0503020204020204" charset="-122"/>
                <a:cs typeface="微软雅黑" panose="020B0503020204020204" charset="-122"/>
              </a:rPr>
              <a:t>、</a:t>
            </a:r>
            <a:r>
              <a:rPr lang="en-US" altLang="zh-CN" sz="3200" dirty="0" smtClean="0">
                <a:latin typeface="微软雅黑" panose="020B0503020204020204" charset="-122"/>
                <a:ea typeface="微软雅黑" panose="020B0503020204020204" charset="-122"/>
                <a:cs typeface="微软雅黑" panose="020B0503020204020204" charset="-122"/>
              </a:rPr>
              <a:t>8</a:t>
            </a:r>
            <a:r>
              <a:rPr lang="zh-CN" altLang="en-US" sz="3200" dirty="0" smtClean="0">
                <a:latin typeface="微软雅黑" panose="020B0503020204020204" charset="-122"/>
                <a:ea typeface="微软雅黑" panose="020B0503020204020204" charset="-122"/>
                <a:cs typeface="微软雅黑" panose="020B0503020204020204" charset="-122"/>
              </a:rPr>
              <a:t>日。</a:t>
            </a:r>
            <a:endParaRPr lang="en-US" altLang="zh-CN" sz="3200"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sz="3200" dirty="0" smtClean="0">
                <a:latin typeface="微软雅黑" panose="020B0503020204020204" charset="-122"/>
                <a:ea typeface="微软雅黑" panose="020B0503020204020204" charset="-122"/>
                <a:cs typeface="微软雅黑" panose="020B0503020204020204" charset="-122"/>
              </a:rPr>
              <a:t>第三阶段：后台数据接口实现阶段，</a:t>
            </a:r>
            <a:r>
              <a:rPr lang="en-US" altLang="zh-CN" sz="3200" dirty="0" smtClean="0">
                <a:latin typeface="微软雅黑" panose="020B0503020204020204" charset="-122"/>
                <a:ea typeface="微软雅黑" panose="020B0503020204020204" charset="-122"/>
                <a:cs typeface="微软雅黑" panose="020B0503020204020204" charset="-122"/>
              </a:rPr>
              <a:t>12</a:t>
            </a:r>
            <a:r>
              <a:rPr lang="zh-CN" altLang="en-US" sz="3200" dirty="0" smtClean="0">
                <a:latin typeface="微软雅黑" panose="020B0503020204020204" charset="-122"/>
                <a:ea typeface="微软雅黑" panose="020B0503020204020204" charset="-122"/>
                <a:cs typeface="微软雅黑" panose="020B0503020204020204" charset="-122"/>
              </a:rPr>
              <a:t>月</a:t>
            </a:r>
            <a:r>
              <a:rPr lang="en-US" altLang="zh-CN" sz="3200" dirty="0" smtClean="0">
                <a:latin typeface="微软雅黑" panose="020B0503020204020204" charset="-122"/>
                <a:ea typeface="微软雅黑" panose="020B0503020204020204" charset="-122"/>
                <a:cs typeface="微软雅黑" panose="020B0503020204020204" charset="-122"/>
              </a:rPr>
              <a:t>9-12</a:t>
            </a:r>
            <a:r>
              <a:rPr lang="zh-CN" altLang="en-US" sz="3200" dirty="0" smtClean="0">
                <a:latin typeface="微软雅黑" panose="020B0503020204020204" charset="-122"/>
                <a:ea typeface="微软雅黑" panose="020B0503020204020204" charset="-122"/>
                <a:cs typeface="微软雅黑" panose="020B0503020204020204" charset="-122"/>
              </a:rPr>
              <a:t>日。</a:t>
            </a:r>
            <a:endParaRPr lang="en-US" altLang="zh-CN" sz="3200"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sz="3200" dirty="0" smtClean="0">
                <a:latin typeface="微软雅黑" panose="020B0503020204020204" charset="-122"/>
                <a:ea typeface="微软雅黑" panose="020B0503020204020204" charset="-122"/>
                <a:cs typeface="微软雅黑" panose="020B0503020204020204" charset="-122"/>
              </a:rPr>
              <a:t>第四阶段：页面实现阶段，</a:t>
            </a:r>
            <a:r>
              <a:rPr lang="en-US" altLang="zh-CN" sz="3200" dirty="0" smtClean="0">
                <a:latin typeface="微软雅黑" panose="020B0503020204020204" charset="-122"/>
                <a:ea typeface="微软雅黑" panose="020B0503020204020204" charset="-122"/>
                <a:cs typeface="微软雅黑" panose="020B0503020204020204" charset="-122"/>
              </a:rPr>
              <a:t>12</a:t>
            </a:r>
            <a:r>
              <a:rPr lang="zh-CN" altLang="en-US" sz="3200" dirty="0" smtClean="0">
                <a:latin typeface="微软雅黑" panose="020B0503020204020204" charset="-122"/>
                <a:ea typeface="微软雅黑" panose="020B0503020204020204" charset="-122"/>
                <a:cs typeface="微软雅黑" panose="020B0503020204020204" charset="-122"/>
              </a:rPr>
              <a:t>月</a:t>
            </a:r>
            <a:r>
              <a:rPr lang="en-US" altLang="zh-CN" sz="3200" dirty="0" smtClean="0">
                <a:latin typeface="微软雅黑" panose="020B0503020204020204" charset="-122"/>
                <a:ea typeface="微软雅黑" panose="020B0503020204020204" charset="-122"/>
                <a:cs typeface="微软雅黑" panose="020B0503020204020204" charset="-122"/>
              </a:rPr>
              <a:t>13-17</a:t>
            </a:r>
            <a:r>
              <a:rPr lang="zh-CN" altLang="en-US" sz="3200" dirty="0" smtClean="0">
                <a:latin typeface="微软雅黑" panose="020B0503020204020204" charset="-122"/>
                <a:ea typeface="微软雅黑" panose="020B0503020204020204" charset="-122"/>
                <a:cs typeface="微软雅黑" panose="020B0503020204020204" charset="-122"/>
              </a:rPr>
              <a:t>日。</a:t>
            </a:r>
            <a:endParaRPr lang="en-US" altLang="zh-CN" sz="3200"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sz="3200" dirty="0" smtClean="0">
                <a:latin typeface="微软雅黑" panose="020B0503020204020204" charset="-122"/>
                <a:ea typeface="微软雅黑" panose="020B0503020204020204" charset="-122"/>
                <a:cs typeface="微软雅黑" panose="020B0503020204020204" charset="-122"/>
              </a:rPr>
              <a:t>第五阶段：项目测试与部署，</a:t>
            </a:r>
            <a:r>
              <a:rPr lang="en-US" altLang="zh-CN" sz="3200" dirty="0" smtClean="0">
                <a:latin typeface="微软雅黑" panose="020B0503020204020204" charset="-122"/>
                <a:ea typeface="微软雅黑" panose="020B0503020204020204" charset="-122"/>
                <a:cs typeface="微软雅黑" panose="020B0503020204020204" charset="-122"/>
              </a:rPr>
              <a:t>12</a:t>
            </a:r>
            <a:r>
              <a:rPr lang="zh-CN" altLang="en-US" sz="3200" dirty="0" smtClean="0">
                <a:latin typeface="微软雅黑" panose="020B0503020204020204" charset="-122"/>
                <a:ea typeface="微软雅黑" panose="020B0503020204020204" charset="-122"/>
                <a:cs typeface="微软雅黑" panose="020B0503020204020204" charset="-122"/>
              </a:rPr>
              <a:t>月</a:t>
            </a:r>
            <a:r>
              <a:rPr lang="en-US" altLang="zh-CN" sz="3200" dirty="0" smtClean="0">
                <a:latin typeface="微软雅黑" panose="020B0503020204020204" charset="-122"/>
                <a:ea typeface="微软雅黑" panose="020B0503020204020204" charset="-122"/>
                <a:cs typeface="微软雅黑" panose="020B0503020204020204" charset="-122"/>
              </a:rPr>
              <a:t>19-25</a:t>
            </a:r>
            <a:r>
              <a:rPr lang="zh-CN" altLang="en-US" sz="3200" dirty="0" smtClean="0">
                <a:latin typeface="微软雅黑" panose="020B0503020204020204" charset="-122"/>
                <a:ea typeface="微软雅黑" panose="020B0503020204020204" charset="-122"/>
                <a:cs typeface="微软雅黑" panose="020B0503020204020204" charset="-122"/>
              </a:rPr>
              <a:t>日。</a:t>
            </a:r>
            <a:endParaRPr lang="en-US" altLang="zh-CN" sz="3200" dirty="0" smtClean="0">
              <a:latin typeface="+mj-ea"/>
            </a:endParaRPr>
          </a:p>
          <a:p>
            <a:pPr marL="0" indent="0">
              <a:buNone/>
            </a:pPr>
            <a:endParaRPr lang="en-US" altLang="zh-CN" sz="3600" b="1" dirty="0">
              <a:latin typeface="+mj-ea"/>
            </a:endParaRPr>
          </a:p>
          <a:p>
            <a:pPr marL="0" indent="0">
              <a:buNone/>
            </a:pPr>
            <a:endParaRPr lang="en-US" altLang="zh-CN" sz="3600" b="1" dirty="0">
              <a:latin typeface="+mj-ea"/>
            </a:endParaRPr>
          </a:p>
          <a:p>
            <a:pPr marL="0" indent="0">
              <a:buNone/>
            </a:pPr>
            <a:endParaRPr lang="en-US" altLang="zh-CN" sz="3600" b="1" dirty="0" smtClean="0">
              <a:latin typeface="+mj-ea"/>
              <a:ea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554" y="155263"/>
            <a:ext cx="10515600" cy="968999"/>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1 </a:t>
            </a:r>
            <a:r>
              <a:rPr lang="zh-CN" altLang="en-US" b="1" dirty="0" smtClean="0">
                <a:latin typeface="微软雅黑" panose="020B0503020204020204" charset="-122"/>
                <a:ea typeface="微软雅黑" panose="020B0503020204020204" charset="-122"/>
                <a:cs typeface="微软雅黑" panose="020B0503020204020204" charset="-122"/>
              </a:rPr>
              <a:t>概述</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98554" y="1416569"/>
            <a:ext cx="11632367" cy="5471411"/>
          </a:xfrm>
        </p:spPr>
        <p:txBody>
          <a:bodyPr>
            <a:normAutofit fontScale="77500" lnSpcReduction="20000"/>
          </a:bodyPr>
          <a:lstStyle/>
          <a:p>
            <a:pPr marL="0" indent="0">
              <a:buNone/>
            </a:pPr>
            <a:r>
              <a:rPr lang="en-US" altLang="zh-CN" sz="4600" b="1" dirty="0" smtClean="0">
                <a:latin typeface="微软雅黑" panose="020B0503020204020204" charset="-122"/>
                <a:ea typeface="微软雅黑" panose="020B0503020204020204" charset="-122"/>
                <a:cs typeface="微软雅黑" panose="020B0503020204020204" charset="-122"/>
              </a:rPr>
              <a:t>1.3 </a:t>
            </a:r>
            <a:r>
              <a:rPr lang="zh-CN" altLang="en-US" sz="4600" b="1" dirty="0">
                <a:latin typeface="微软雅黑" panose="020B0503020204020204" charset="-122"/>
                <a:ea typeface="微软雅黑" panose="020B0503020204020204" charset="-122"/>
                <a:cs typeface="微软雅黑" panose="020B0503020204020204" charset="-122"/>
              </a:rPr>
              <a:t>背景</a:t>
            </a:r>
            <a:r>
              <a:rPr lang="zh-CN" altLang="en-US" sz="4600" b="1" dirty="0" smtClean="0">
                <a:latin typeface="微软雅黑" panose="020B0503020204020204" charset="-122"/>
                <a:ea typeface="微软雅黑" panose="020B0503020204020204" charset="-122"/>
                <a:cs typeface="微软雅黑" panose="020B0503020204020204" charset="-122"/>
              </a:rPr>
              <a:t>介绍</a:t>
            </a:r>
            <a:endParaRPr lang="en-US" altLang="zh-CN" sz="4600" b="1" dirty="0" smtClean="0">
              <a:latin typeface="微软雅黑" panose="020B0503020204020204" charset="-122"/>
              <a:ea typeface="微软雅黑" panose="020B0503020204020204" charset="-122"/>
              <a:cs typeface="微软雅黑" panose="020B0503020204020204" charset="-122"/>
            </a:endParaRPr>
          </a:p>
          <a:p>
            <a:pPr marL="0" indent="720090">
              <a:lnSpc>
                <a:spcPct val="170000"/>
              </a:lnSpc>
              <a:buNone/>
            </a:pPr>
            <a:r>
              <a:rPr lang="zh-CN" altLang="en-US" sz="3200" dirty="0">
                <a:latin typeface="微软雅黑" panose="020B0503020204020204" charset="-122"/>
                <a:ea typeface="微软雅黑" panose="020B0503020204020204" charset="-122"/>
              </a:rPr>
              <a:t>随着经济发展，婚庆产业逐渐成长为新的朝阳产业，潜力巨大，每年数千亿元的规模。新婚人群对于结婚的消费需求从过去的单一化模式化转变为个性化、多样化</a:t>
            </a:r>
            <a:r>
              <a:rPr lang="zh-CN" altLang="en-US" sz="3200" dirty="0" smtClean="0">
                <a:latin typeface="微软雅黑" panose="020B0503020204020204" charset="-122"/>
                <a:ea typeface="微软雅黑" panose="020B0503020204020204" charset="-122"/>
              </a:rPr>
              <a:t>。</a:t>
            </a:r>
            <a:endParaRPr lang="en-US" altLang="zh-CN" sz="3200" dirty="0" smtClean="0">
              <a:latin typeface="微软雅黑" panose="020B0503020204020204" charset="-122"/>
              <a:ea typeface="微软雅黑" panose="020B0503020204020204" charset="-122"/>
            </a:endParaRPr>
          </a:p>
          <a:p>
            <a:pPr marL="0" indent="720090">
              <a:lnSpc>
                <a:spcPct val="170000"/>
              </a:lnSpc>
              <a:buNone/>
            </a:pPr>
            <a:r>
              <a:rPr lang="zh-CN" altLang="en-US" sz="3200" dirty="0">
                <a:latin typeface="微软雅黑" panose="020B0503020204020204" charset="-122"/>
                <a:ea typeface="微软雅黑" panose="020B0503020204020204" charset="-122"/>
              </a:rPr>
              <a:t>在互联网全面向传统行业渗透的大背景下，传统婚庆企业面临线上压力的同时，也有了一个建立强势领军品牌的契机，而</a:t>
            </a:r>
            <a:r>
              <a:rPr lang="zh-CN" altLang="en-US" sz="3200" dirty="0" smtClean="0">
                <a:latin typeface="微软雅黑" panose="020B0503020204020204" charset="-122"/>
                <a:ea typeface="微软雅黑" panose="020B0503020204020204" charset="-122"/>
              </a:rPr>
              <a:t>婚庆</a:t>
            </a:r>
            <a:r>
              <a:rPr lang="zh-CN" altLang="en-US" sz="3200" dirty="0">
                <a:latin typeface="微软雅黑" panose="020B0503020204020204" charset="-122"/>
                <a:ea typeface="微软雅黑" panose="020B0503020204020204" charset="-122"/>
              </a:rPr>
              <a:t>网站</a:t>
            </a:r>
            <a:r>
              <a:rPr lang="zh-CN" altLang="en-US" sz="3200" dirty="0" smtClean="0">
                <a:latin typeface="微软雅黑" panose="020B0503020204020204" charset="-122"/>
                <a:ea typeface="微软雅黑" panose="020B0503020204020204" charset="-122"/>
              </a:rPr>
              <a:t>也可以借助</a:t>
            </a:r>
            <a:r>
              <a:rPr lang="zh-CN" altLang="en-US" sz="3200" dirty="0">
                <a:latin typeface="微软雅黑" panose="020B0503020204020204" charset="-122"/>
                <a:ea typeface="微软雅黑" panose="020B0503020204020204" charset="-122"/>
              </a:rPr>
              <a:t>互联网思维和</a:t>
            </a:r>
            <a:r>
              <a:rPr lang="zh-CN" altLang="en-US" sz="3200" dirty="0" smtClean="0">
                <a:latin typeface="微软雅黑" panose="020B0503020204020204" charset="-122"/>
                <a:ea typeface="微软雅黑" panose="020B0503020204020204" charset="-122"/>
              </a:rPr>
              <a:t>工具来实现。</a:t>
            </a:r>
            <a:r>
              <a:rPr lang="zh-CN" altLang="en-US" sz="3200" dirty="0">
                <a:latin typeface="微软雅黑" panose="020B0503020204020204" charset="-122"/>
                <a:ea typeface="微软雅黑" panose="020B0503020204020204" charset="-122"/>
              </a:rPr>
              <a:t>对于大平台来说，</a:t>
            </a:r>
            <a:r>
              <a:rPr lang="zh-CN" altLang="en-US" sz="3200" dirty="0" smtClean="0">
                <a:latin typeface="微软雅黑" panose="020B0503020204020204" charset="-122"/>
                <a:ea typeface="微软雅黑" panose="020B0503020204020204" charset="-122"/>
              </a:rPr>
              <a:t>婚庆网站会</a:t>
            </a:r>
            <a:r>
              <a:rPr lang="zh-CN" altLang="en-US" sz="3200" dirty="0">
                <a:latin typeface="微软雅黑" panose="020B0503020204020204" charset="-122"/>
                <a:ea typeface="微软雅黑" panose="020B0503020204020204" charset="-122"/>
              </a:rPr>
              <a:t>是典型的现金牛业务。因此，目前整体看，无论是线上还是线下婚庆企业都有动力去逐鹿这块未充分开垦的大市场。</a:t>
            </a:r>
            <a:endParaRPr lang="en-US" altLang="zh-CN" sz="3200" b="1" dirty="0">
              <a:latin typeface="微软雅黑" panose="020B0503020204020204" charset="-122"/>
              <a:ea typeface="微软雅黑" panose="020B0503020204020204" charset="-122"/>
            </a:endParaRPr>
          </a:p>
          <a:p>
            <a:pPr marL="0" indent="0">
              <a:buNone/>
            </a:pPr>
            <a:endParaRPr lang="en-US" altLang="zh-CN" sz="3600" b="1" dirty="0">
              <a:latin typeface="+mj-ea"/>
            </a:endParaRPr>
          </a:p>
          <a:p>
            <a:pPr marL="0" indent="0">
              <a:buNone/>
            </a:pPr>
            <a:endParaRPr lang="en-US" altLang="zh-CN" sz="3600" b="1" dirty="0" smtClean="0">
              <a:latin typeface="+mj-ea"/>
              <a:ea typeface="+mj-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554" y="155263"/>
            <a:ext cx="10515600" cy="968999"/>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1 </a:t>
            </a:r>
            <a:r>
              <a:rPr lang="zh-CN" altLang="en-US" b="1" dirty="0" smtClean="0">
                <a:latin typeface="微软雅黑" panose="020B0503020204020204" charset="-122"/>
                <a:ea typeface="微软雅黑" panose="020B0503020204020204" charset="-122"/>
                <a:cs typeface="微软雅黑" panose="020B0503020204020204" charset="-122"/>
              </a:rPr>
              <a:t>概述</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98554" y="1274164"/>
            <a:ext cx="11632367" cy="4886793"/>
          </a:xfrm>
        </p:spPr>
        <p:txBody>
          <a:bodyPr>
            <a:normAutofit fontScale="92500"/>
          </a:bodyPr>
          <a:lstStyle/>
          <a:p>
            <a:pPr marL="0" indent="0">
              <a:buNone/>
            </a:pPr>
            <a:r>
              <a:rPr lang="en-US" altLang="zh-CN" sz="3900" b="1" dirty="0" smtClean="0">
                <a:latin typeface="微软雅黑" panose="020B0503020204020204" charset="-122"/>
                <a:ea typeface="微软雅黑" panose="020B0503020204020204" charset="-122"/>
                <a:cs typeface="微软雅黑" panose="020B0503020204020204" charset="-122"/>
              </a:rPr>
              <a:t>1.3 </a:t>
            </a:r>
            <a:r>
              <a:rPr lang="zh-CN" altLang="en-US" sz="3900" b="1" dirty="0" smtClean="0">
                <a:latin typeface="微软雅黑" panose="020B0503020204020204" charset="-122"/>
                <a:ea typeface="微软雅黑" panose="020B0503020204020204" charset="-122"/>
                <a:cs typeface="微软雅黑" panose="020B0503020204020204" charset="-122"/>
              </a:rPr>
              <a:t>产品目的</a:t>
            </a:r>
            <a:endParaRPr lang="en-US" altLang="zh-CN" sz="3900" b="1"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3200" dirty="0" smtClean="0"/>
              <a:t>  </a:t>
            </a:r>
            <a:r>
              <a:rPr lang="zh-CN" altLang="en-US" sz="3200" dirty="0" smtClean="0">
                <a:latin typeface="微软雅黑" panose="020B0503020204020204" charset="-122"/>
                <a:ea typeface="微软雅黑" panose="020B0503020204020204" charset="-122"/>
                <a:cs typeface="微软雅黑" panose="020B0503020204020204" charset="-122"/>
              </a:rPr>
              <a:t>帮助</a:t>
            </a:r>
            <a:r>
              <a:rPr lang="zh-CN" altLang="en-US" sz="3200" dirty="0">
                <a:latin typeface="微软雅黑" panose="020B0503020204020204" charset="-122"/>
                <a:ea typeface="微软雅黑" panose="020B0503020204020204" charset="-122"/>
                <a:cs typeface="微软雅黑" panose="020B0503020204020204" charset="-122"/>
              </a:rPr>
              <a:t>新人熟悉婚礼流程</a:t>
            </a:r>
            <a:endParaRPr lang="zh-CN" altLang="en-US" sz="32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3200" dirty="0" smtClean="0">
                <a:latin typeface="微软雅黑" panose="020B0503020204020204" charset="-122"/>
                <a:ea typeface="微软雅黑" panose="020B0503020204020204" charset="-122"/>
                <a:cs typeface="微软雅黑" panose="020B0503020204020204" charset="-122"/>
              </a:rPr>
              <a:t>  自动化</a:t>
            </a:r>
            <a:r>
              <a:rPr lang="zh-CN" altLang="en-US" sz="3200" dirty="0">
                <a:latin typeface="微软雅黑" panose="020B0503020204020204" charset="-122"/>
                <a:ea typeface="微软雅黑" panose="020B0503020204020204" charset="-122"/>
                <a:cs typeface="微软雅黑" panose="020B0503020204020204" charset="-122"/>
              </a:rPr>
              <a:t>管理婚礼</a:t>
            </a:r>
            <a:endParaRPr lang="zh-CN" altLang="en-US" sz="32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3200" dirty="0" smtClean="0">
                <a:latin typeface="微软雅黑" panose="020B0503020204020204" charset="-122"/>
                <a:ea typeface="微软雅黑" panose="020B0503020204020204" charset="-122"/>
                <a:cs typeface="微软雅黑" panose="020B0503020204020204" charset="-122"/>
              </a:rPr>
              <a:t>  婚礼</a:t>
            </a:r>
            <a:r>
              <a:rPr lang="zh-CN" altLang="en-US" sz="3200" dirty="0">
                <a:latin typeface="微软雅黑" panose="020B0503020204020204" charset="-122"/>
                <a:ea typeface="微软雅黑" panose="020B0503020204020204" charset="-122"/>
                <a:cs typeface="微软雅黑" panose="020B0503020204020204" charset="-122"/>
              </a:rPr>
              <a:t>所需费用价格透明公开</a:t>
            </a:r>
            <a:endParaRPr lang="zh-CN" altLang="en-US" sz="32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3200" dirty="0" smtClean="0">
                <a:latin typeface="微软雅黑" panose="020B0503020204020204" charset="-122"/>
                <a:ea typeface="微软雅黑" panose="020B0503020204020204" charset="-122"/>
                <a:cs typeface="微软雅黑" panose="020B0503020204020204" charset="-122"/>
              </a:rPr>
              <a:t>  婚礼</a:t>
            </a:r>
            <a:r>
              <a:rPr lang="zh-CN" altLang="en-US" sz="3200" dirty="0">
                <a:latin typeface="微软雅黑" panose="020B0503020204020204" charset="-122"/>
                <a:ea typeface="微软雅黑" panose="020B0503020204020204" charset="-122"/>
                <a:cs typeface="微软雅黑" panose="020B0503020204020204" charset="-122"/>
              </a:rPr>
              <a:t>流程</a:t>
            </a:r>
            <a:r>
              <a:rPr lang="zh-CN" altLang="en-US" sz="3200" dirty="0" smtClean="0">
                <a:latin typeface="微软雅黑" panose="020B0503020204020204" charset="-122"/>
                <a:ea typeface="微软雅黑" panose="020B0503020204020204" charset="-122"/>
                <a:cs typeface="微软雅黑" panose="020B0503020204020204" charset="-122"/>
              </a:rPr>
              <a:t>标准化</a:t>
            </a:r>
            <a:endParaRPr lang="en-US" altLang="zh-CN" sz="32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3200" dirty="0" smtClean="0">
                <a:latin typeface="微软雅黑" panose="020B0503020204020204" charset="-122"/>
                <a:ea typeface="微软雅黑" panose="020B0503020204020204" charset="-122"/>
                <a:cs typeface="微软雅黑" panose="020B0503020204020204" charset="-122"/>
              </a:rPr>
              <a:t>  提供一个婚礼经验交流、服务的平台</a:t>
            </a:r>
            <a:endParaRPr lang="zh-CN" altLang="en-US" sz="32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3600" b="1"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554" y="155263"/>
            <a:ext cx="10515600" cy="968999"/>
          </a:xfrm>
        </p:spPr>
        <p:txBody>
          <a:bodyPr/>
          <a:lstStyle/>
          <a:p>
            <a:r>
              <a:rPr lang="en-US" altLang="zh-CN" b="1" dirty="0" smtClean="0">
                <a:latin typeface="仿宋" panose="02010609060101010101" pitchFamily="49" charset="-122"/>
                <a:ea typeface="仿宋" panose="02010609060101010101" pitchFamily="49" charset="-122"/>
              </a:rPr>
              <a:t>2 </a:t>
            </a:r>
            <a:r>
              <a:rPr lang="zh-CN" altLang="en-US" b="1" dirty="0" smtClean="0">
                <a:latin typeface="仿宋" panose="02010609060101010101" pitchFamily="49" charset="-122"/>
                <a:ea typeface="仿宋" panose="02010609060101010101" pitchFamily="49" charset="-122"/>
              </a:rPr>
              <a:t>产品描述</a:t>
            </a:r>
            <a:endParaRPr lang="zh-CN" altLang="en-US" b="1"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298554" y="1274164"/>
            <a:ext cx="11632367" cy="4886793"/>
          </a:xfrm>
        </p:spPr>
        <p:txBody>
          <a:bodyPr>
            <a:normAutofit/>
          </a:bodyPr>
          <a:lstStyle/>
          <a:p>
            <a:pPr marL="0" indent="0">
              <a:buNone/>
            </a:pPr>
            <a:r>
              <a:rPr lang="en-US" altLang="zh-CN" sz="3600" b="1" dirty="0" smtClean="0">
                <a:latin typeface="+mj-ea"/>
                <a:ea typeface="+mj-ea"/>
              </a:rPr>
              <a:t>2.1 </a:t>
            </a:r>
            <a:r>
              <a:rPr lang="zh-CN" altLang="en-US" sz="3600" b="1" dirty="0" smtClean="0">
                <a:latin typeface="+mj-ea"/>
                <a:ea typeface="+mj-ea"/>
              </a:rPr>
              <a:t>产品模块规划</a:t>
            </a:r>
            <a:endParaRPr lang="en-US" altLang="zh-CN" sz="3600" b="1" dirty="0" smtClean="0">
              <a:latin typeface="+mj-ea"/>
              <a:ea typeface="+mj-ea"/>
            </a:endParaRPr>
          </a:p>
        </p:txBody>
      </p:sp>
      <p:graphicFrame>
        <p:nvGraphicFramePr>
          <p:cNvPr id="5" name="表格 4"/>
          <p:cNvGraphicFramePr>
            <a:graphicFrameLocks noGrp="1"/>
          </p:cNvGraphicFramePr>
          <p:nvPr>
            <p:custDataLst>
              <p:tags r:id="rId1"/>
            </p:custDataLst>
          </p:nvPr>
        </p:nvGraphicFramePr>
        <p:xfrm>
          <a:off x="557426" y="1886605"/>
          <a:ext cx="10927829" cy="4922520"/>
        </p:xfrm>
        <a:graphic>
          <a:graphicData uri="http://schemas.openxmlformats.org/drawingml/2006/table">
            <a:tbl>
              <a:tblPr firstRow="1" bandRow="1">
                <a:tableStyleId>{5C22544A-7EE6-4342-B048-85BDC9FD1C3A}</a:tableStyleId>
              </a:tblPr>
              <a:tblGrid>
                <a:gridCol w="2951597"/>
                <a:gridCol w="6323965"/>
                <a:gridCol w="1652267"/>
              </a:tblGrid>
              <a:tr h="473987">
                <a:tc>
                  <a:txBody>
                    <a:bodyPr/>
                    <a:lstStyle/>
                    <a:p>
                      <a:pPr algn="l"/>
                      <a:r>
                        <a:rPr lang="zh-CN" altLang="en-US" dirty="0" smtClean="0">
                          <a:latin typeface="微软雅黑" panose="020B0503020204020204" charset="-122"/>
                          <a:ea typeface="微软雅黑" panose="020B0503020204020204" charset="-122"/>
                        </a:rPr>
                        <a:t>模块名称</a:t>
                      </a:r>
                      <a:endParaRPr lang="zh-CN" altLang="en-US" dirty="0" smtClean="0">
                        <a:latin typeface="微软雅黑" panose="020B0503020204020204" charset="-122"/>
                        <a:ea typeface="微软雅黑" panose="020B0503020204020204" charset="-122"/>
                      </a:endParaRPr>
                    </a:p>
                  </a:txBody>
                  <a:tcPr/>
                </a:tc>
                <a:tc>
                  <a:txBody>
                    <a:bodyPr/>
                    <a:lstStyle/>
                    <a:p>
                      <a:pPr algn="l"/>
                      <a:r>
                        <a:rPr lang="zh-CN" altLang="en-US" dirty="0" smtClean="0">
                          <a:latin typeface="微软雅黑" panose="020B0503020204020204" charset="-122"/>
                          <a:ea typeface="微软雅黑" panose="020B0503020204020204" charset="-122"/>
                        </a:rPr>
                        <a:t>模块主要功能</a:t>
                      </a:r>
                      <a:endParaRPr lang="zh-CN" altLang="en-US" dirty="0" smtClean="0">
                        <a:latin typeface="微软雅黑" panose="020B0503020204020204" charset="-122"/>
                        <a:ea typeface="微软雅黑" panose="020B0503020204020204" charset="-122"/>
                      </a:endParaRPr>
                    </a:p>
                  </a:txBody>
                  <a:tcPr/>
                </a:tc>
                <a:tc>
                  <a:txBody>
                    <a:bodyPr/>
                    <a:lstStyle/>
                    <a:p>
                      <a:r>
                        <a:rPr lang="zh-CN" altLang="en-US" dirty="0" smtClean="0"/>
                        <a:t>备注</a:t>
                      </a:r>
                      <a:endParaRPr lang="zh-CN" altLang="en-US" dirty="0"/>
                    </a:p>
                  </a:txBody>
                  <a:tcPr/>
                </a:tc>
              </a:tr>
              <a:tr h="623977">
                <a:tc>
                  <a:txBody>
                    <a:bodyPr/>
                    <a:lstStyle/>
                    <a:p>
                      <a:pPr algn="l"/>
                      <a:r>
                        <a:rPr lang="zh-CN" altLang="en-US" dirty="0" smtClean="0">
                          <a:latin typeface="微软雅黑" panose="020B0503020204020204" charset="-122"/>
                          <a:ea typeface="微软雅黑" panose="020B0503020204020204" charset="-122"/>
                          <a:cs typeface="微软雅黑" panose="020B0503020204020204" charset="-122"/>
                        </a:rPr>
                        <a:t>登录</a:t>
                      </a:r>
                      <a:r>
                        <a:rPr lang="en-US" altLang="zh-CN" dirty="0" smtClean="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注册</a:t>
                      </a:r>
                      <a:endParaRPr lang="zh-CN" altLang="en-US" dirty="0">
                        <a:latin typeface="微软雅黑" panose="020B0503020204020204" charset="-122"/>
                        <a:ea typeface="微软雅黑" panose="020B0503020204020204" charset="-122"/>
                        <a:cs typeface="微软雅黑" panose="020B0503020204020204" charset="-122"/>
                      </a:endParaRPr>
                    </a:p>
                  </a:txBody>
                  <a:tcPr/>
                </a:tc>
                <a:tc>
                  <a:txBody>
                    <a:bodyPr/>
                    <a:lstStyle/>
                    <a:p>
                      <a:pPr algn="l"/>
                      <a:r>
                        <a:rPr lang="zh-CN" altLang="en-US" dirty="0" smtClean="0">
                          <a:latin typeface="微软雅黑" panose="020B0503020204020204" charset="-122"/>
                          <a:ea typeface="微软雅黑" panose="020B0503020204020204" charset="-122"/>
                          <a:cs typeface="微软雅黑" panose="020B0503020204020204" charset="-122"/>
                        </a:rPr>
                        <a:t>⽤户根据规范格式注册账 号，用户可从多个入口进入 登录界面，登录成功后将登录信息存</a:t>
                      </a:r>
                      <a:r>
                        <a:rPr lang="en-US" altLang="zh-CN" dirty="0" smtClean="0">
                          <a:latin typeface="微软雅黑" panose="020B0503020204020204" charset="-122"/>
                          <a:ea typeface="微软雅黑" panose="020B0503020204020204" charset="-122"/>
                          <a:cs typeface="微软雅黑" panose="020B0503020204020204" charset="-122"/>
                        </a:rPr>
                        <a:t>session</a:t>
                      </a:r>
                      <a:r>
                        <a:rPr lang="en-US" altLang="zh-CN" dirty="0" err="1" smtClean="0">
                          <a:latin typeface="微软雅黑" panose="020B0503020204020204" charset="-122"/>
                          <a:ea typeface="微软雅黑" panose="020B0503020204020204" charset="-122"/>
                          <a:cs typeface="微软雅黑" panose="020B0503020204020204" charset="-122"/>
                        </a:rPr>
                        <a:t>Storage</a:t>
                      </a:r>
                      <a:endParaRPr lang="zh-CN" altLang="en-US" dirty="0">
                        <a:latin typeface="微软雅黑" panose="020B0503020204020204" charset="-122"/>
                        <a:ea typeface="微软雅黑" panose="020B0503020204020204" charset="-122"/>
                        <a:cs typeface="微软雅黑" panose="020B0503020204020204" charset="-122"/>
                      </a:endParaRPr>
                    </a:p>
                  </a:txBody>
                  <a:tcPr/>
                </a:tc>
                <a:tc>
                  <a:txBody>
                    <a:bodyPr/>
                    <a:lstStyle/>
                    <a:p>
                      <a:endParaRPr lang="zh-CN" altLang="en-US"/>
                    </a:p>
                  </a:txBody>
                  <a:tcPr/>
                </a:tc>
              </a:tr>
              <a:tr h="623977">
                <a:tc>
                  <a:txBody>
                    <a:bodyPr/>
                    <a:lstStyle/>
                    <a:p>
                      <a:pPr algn="l"/>
                      <a:r>
                        <a:rPr lang="zh-CN" altLang="en-US" dirty="0" smtClean="0">
                          <a:latin typeface="微软雅黑" panose="020B0503020204020204" charset="-122"/>
                          <a:ea typeface="微软雅黑" panose="020B0503020204020204" charset="-122"/>
                        </a:rPr>
                        <a:t>首页</a:t>
                      </a:r>
                      <a:endParaRPr lang="zh-CN" altLang="en-US" dirty="0" smtClean="0">
                        <a:latin typeface="微软雅黑" panose="020B0503020204020204" charset="-122"/>
                        <a:ea typeface="微软雅黑" panose="020B0503020204020204" charset="-122"/>
                      </a:endParaRPr>
                    </a:p>
                  </a:txBody>
                  <a:tcPr/>
                </a:tc>
                <a:tc>
                  <a:txBody>
                    <a:bodyPr/>
                    <a:lstStyle/>
                    <a:p>
                      <a:pPr algn="l"/>
                      <a:r>
                        <a:rPr lang="zh-CN" altLang="en-US">
                          <a:latin typeface="微软雅黑" panose="020B0503020204020204" charset="-122"/>
                          <a:ea typeface="微软雅黑" panose="020B0503020204020204" charset="-122"/>
                        </a:rPr>
                        <a:t>展示轮播商品信息、婚纱风格以及参与活动的商品</a:t>
                      </a:r>
                      <a:endParaRPr lang="zh-CN" altLang="en-US">
                        <a:latin typeface="微软雅黑" panose="020B0503020204020204" charset="-122"/>
                        <a:ea typeface="微软雅黑" panose="020B0503020204020204" charset="-122"/>
                      </a:endParaRPr>
                    </a:p>
                  </a:txBody>
                  <a:tcPr/>
                </a:tc>
                <a:tc>
                  <a:txBody>
                    <a:bodyPr/>
                    <a:lstStyle/>
                    <a:p>
                      <a:endParaRPr lang="zh-CN" altLang="en-US"/>
                    </a:p>
                  </a:txBody>
                  <a:tcPr/>
                </a:tc>
              </a:tr>
              <a:tr h="623977">
                <a:tc>
                  <a:txBody>
                    <a:bodyPr/>
                    <a:lstStyle/>
                    <a:p>
                      <a:pPr algn="l"/>
                      <a:r>
                        <a:rPr lang="zh-CN" altLang="en-US" dirty="0" smtClean="0">
                          <a:latin typeface="微软雅黑" panose="020B0503020204020204" charset="-122"/>
                          <a:ea typeface="微软雅黑" panose="020B0503020204020204" charset="-122"/>
                        </a:rPr>
                        <a:t>我的</a:t>
                      </a:r>
                      <a:endParaRPr lang="zh-CN" altLang="en-US" dirty="0" smtClean="0">
                        <a:latin typeface="微软雅黑" panose="020B0503020204020204" charset="-122"/>
                        <a:ea typeface="微软雅黑" panose="020B0503020204020204" charset="-122"/>
                      </a:endParaRPr>
                    </a:p>
                  </a:txBody>
                  <a:tcPr/>
                </a:tc>
                <a:tc>
                  <a:txBody>
                    <a:bodyPr/>
                    <a:lstStyle/>
                    <a:p>
                      <a:pPr algn="l"/>
                      <a:r>
                        <a:rPr lang="zh-CN" altLang="en-US">
                          <a:latin typeface="微软雅黑" panose="020B0503020204020204" charset="-122"/>
                          <a:ea typeface="微软雅黑" panose="020B0503020204020204" charset="-122"/>
                          <a:cs typeface="微软雅黑" panose="020B0503020204020204" charset="-122"/>
                        </a:rPr>
                        <a:t>展示用户的个人信息，其中包括百科、位置、购物券</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卡、设置、登录和退出</a:t>
                      </a:r>
                      <a:endParaRPr lang="zh-CN" altLang="en-US">
                        <a:latin typeface="微软雅黑" panose="020B0503020204020204" charset="-122"/>
                        <a:ea typeface="微软雅黑" panose="020B0503020204020204" charset="-122"/>
                        <a:cs typeface="微软雅黑" panose="020B0503020204020204" charset="-122"/>
                      </a:endParaRPr>
                    </a:p>
                  </a:txBody>
                  <a:tcPr/>
                </a:tc>
                <a:tc>
                  <a:txBody>
                    <a:bodyPr/>
                    <a:lstStyle/>
                    <a:p>
                      <a:endParaRPr lang="zh-CN" altLang="en-US"/>
                    </a:p>
                  </a:txBody>
                  <a:tcPr/>
                </a:tc>
              </a:tr>
              <a:tr h="623977">
                <a:tc>
                  <a:txBody>
                    <a:bodyPr/>
                    <a:lstStyle/>
                    <a:p>
                      <a:pPr algn="l"/>
                      <a:r>
                        <a:rPr lang="zh-CN" altLang="en-US" dirty="0" smtClean="0">
                          <a:latin typeface="微软雅黑" panose="020B0503020204020204" charset="-122"/>
                          <a:ea typeface="微软雅黑" panose="020B0503020204020204" charset="-122"/>
                        </a:rPr>
                        <a:t>订单</a:t>
                      </a:r>
                      <a:endParaRPr lang="zh-CN" altLang="en-US" dirty="0" smtClean="0">
                        <a:latin typeface="微软雅黑" panose="020B0503020204020204" charset="-122"/>
                        <a:ea typeface="微软雅黑" panose="020B0503020204020204" charset="-122"/>
                      </a:endParaRPr>
                    </a:p>
                  </a:txBody>
                  <a:tcPr/>
                </a:tc>
                <a:tc>
                  <a:txBody>
                    <a:bodyPr/>
                    <a:lstStyle/>
                    <a:p>
                      <a:pPr algn="l"/>
                      <a:r>
                        <a:rPr lang="zh-CN" altLang="en-US">
                          <a:latin typeface="微软雅黑" panose="020B0503020204020204" charset="-122"/>
                          <a:ea typeface="微软雅黑" panose="020B0503020204020204" charset="-122"/>
                        </a:rPr>
                        <a:t>通过查看订单模块来进行查看用户购买过的商品信息、以及加入购物车和再次购买</a:t>
                      </a:r>
                      <a:endParaRPr lang="zh-CN" altLang="en-US">
                        <a:latin typeface="微软雅黑" panose="020B0503020204020204" charset="-122"/>
                        <a:ea typeface="微软雅黑" panose="020B0503020204020204" charset="-122"/>
                      </a:endParaRPr>
                    </a:p>
                  </a:txBody>
                  <a:tcPr/>
                </a:tc>
                <a:tc>
                  <a:txBody>
                    <a:bodyPr/>
                    <a:lstStyle/>
                    <a:p>
                      <a:endParaRPr lang="zh-CN" altLang="en-US"/>
                    </a:p>
                  </a:txBody>
                  <a:tcPr/>
                </a:tc>
              </a:tr>
              <a:tr h="623977">
                <a:tc>
                  <a:txBody>
                    <a:bodyPr/>
                    <a:lstStyle/>
                    <a:p>
                      <a:pPr algn="l"/>
                      <a:r>
                        <a:rPr lang="zh-CN" altLang="en-US" dirty="0" smtClean="0">
                          <a:latin typeface="微软雅黑" panose="020B0503020204020204" charset="-122"/>
                          <a:ea typeface="微软雅黑" panose="020B0503020204020204" charset="-122"/>
                        </a:rPr>
                        <a:t>购物车</a:t>
                      </a:r>
                      <a:endParaRPr lang="zh-CN" altLang="en-US" dirty="0" smtClean="0">
                        <a:latin typeface="微软雅黑" panose="020B0503020204020204" charset="-122"/>
                        <a:ea typeface="微软雅黑" panose="020B0503020204020204" charset="-122"/>
                      </a:endParaRPr>
                    </a:p>
                  </a:txBody>
                  <a:tcPr/>
                </a:tc>
                <a:tc>
                  <a:txBody>
                    <a:bodyPr/>
                    <a:lstStyle/>
                    <a:p>
                      <a:pPr algn="l"/>
                      <a:r>
                        <a:rPr lang="zh-CN" altLang="en-US">
                          <a:latin typeface="微软雅黑" panose="020B0503020204020204" charset="-122"/>
                          <a:ea typeface="微软雅黑" panose="020B0503020204020204" charset="-122"/>
                        </a:rPr>
                        <a:t>选择商品和数量加入购物车，根据单个商品数量动态计算出小计，再根据商品类别动态计算出总价</a:t>
                      </a:r>
                      <a:endParaRPr lang="zh-CN" altLang="en-US">
                        <a:latin typeface="微软雅黑" panose="020B0503020204020204" charset="-122"/>
                        <a:ea typeface="微软雅黑" panose="020B0503020204020204" charset="-122"/>
                      </a:endParaRPr>
                    </a:p>
                  </a:txBody>
                  <a:tcPr/>
                </a:tc>
                <a:tc>
                  <a:txBody>
                    <a:bodyPr/>
                    <a:lstStyle/>
                    <a:p>
                      <a:endParaRPr lang="zh-CN" altLang="en-US"/>
                    </a:p>
                  </a:txBody>
                  <a:tcPr/>
                </a:tc>
              </a:tr>
              <a:tr h="623977">
                <a:tc>
                  <a:txBody>
                    <a:bodyPr/>
                    <a:lstStyle/>
                    <a:p>
                      <a:pPr algn="l"/>
                      <a:r>
                        <a:rPr lang="zh-CN" altLang="en-US" dirty="0">
                          <a:latin typeface="微软雅黑" panose="020B0503020204020204" charset="-122"/>
                          <a:ea typeface="微软雅黑" panose="020B0503020204020204" charset="-122"/>
                        </a:rPr>
                        <a:t>百科</a:t>
                      </a:r>
                      <a:endParaRPr lang="zh-CN" altLang="en-US" dirty="0">
                        <a:latin typeface="微软雅黑" panose="020B0503020204020204" charset="-122"/>
                        <a:ea typeface="微软雅黑" panose="020B0503020204020204" charset="-122"/>
                      </a:endParaRPr>
                    </a:p>
                  </a:txBody>
                  <a:tcPr/>
                </a:tc>
                <a:tc>
                  <a:txBody>
                    <a:bodyPr/>
                    <a:lstStyle/>
                    <a:p>
                      <a:pPr algn="l"/>
                      <a:r>
                        <a:rPr lang="zh-CN" altLang="en-US">
                          <a:latin typeface="微软雅黑" panose="020B0503020204020204" charset="-122"/>
                          <a:ea typeface="微软雅黑" panose="020B0503020204020204" charset="-122"/>
                        </a:rPr>
                        <a:t>进入百科，里面包括多个模块、用户通过浏览不同的模块，来进行了解一些关于婚纱方面的知识</a:t>
                      </a:r>
                      <a:endParaRPr lang="zh-CN" altLang="en-US">
                        <a:latin typeface="微软雅黑" panose="020B0503020204020204" charset="-122"/>
                        <a:ea typeface="微软雅黑" panose="020B0503020204020204" charset="-122"/>
                      </a:endParaRPr>
                    </a:p>
                  </a:txBody>
                  <a:tcPr/>
                </a:tc>
                <a:tc>
                  <a:txBody>
                    <a:bodyPr/>
                    <a:lstStyle/>
                    <a:p>
                      <a:endParaRPr lang="zh-CN" altLang="en-US"/>
                    </a:p>
                  </a:txBody>
                  <a:tcPr/>
                </a:tc>
              </a:tr>
              <a:tr h="623977">
                <a:tc>
                  <a:txBody>
                    <a:bodyPr/>
                    <a:lstStyle/>
                    <a:p>
                      <a:pPr algn="l"/>
                      <a:r>
                        <a:rPr lang="zh-CN" altLang="en-US" dirty="0" smtClean="0">
                          <a:latin typeface="微软雅黑" panose="020B0503020204020204" charset="-122"/>
                          <a:ea typeface="微软雅黑" panose="020B0503020204020204" charset="-122"/>
                        </a:rPr>
                        <a:t>活动</a:t>
                      </a:r>
                      <a:endParaRPr lang="zh-CN" altLang="en-US" dirty="0" smtClean="0">
                        <a:latin typeface="微软雅黑" panose="020B0503020204020204" charset="-122"/>
                        <a:ea typeface="微软雅黑" panose="020B0503020204020204" charset="-122"/>
                      </a:endParaRPr>
                    </a:p>
                  </a:txBody>
                  <a:tcPr/>
                </a:tc>
                <a:tc>
                  <a:txBody>
                    <a:bodyPr/>
                    <a:lstStyle/>
                    <a:p>
                      <a:pPr algn="l"/>
                      <a:r>
                        <a:rPr lang="zh-CN" altLang="en-US" dirty="0">
                          <a:latin typeface="微软雅黑" panose="020B0503020204020204" charset="-122"/>
                          <a:ea typeface="微软雅黑" panose="020B0503020204020204" charset="-122"/>
                        </a:rPr>
                        <a:t>参与活动的商品、通过活动来进行推销对应的商品</a:t>
                      </a:r>
                      <a:endParaRPr lang="zh-CN" altLang="en-US" dirty="0">
                        <a:latin typeface="微软雅黑" panose="020B0503020204020204" charset="-122"/>
                        <a:ea typeface="微软雅黑" panose="020B0503020204020204" charset="-122"/>
                      </a:endParaRPr>
                    </a:p>
                  </a:txBody>
                  <a:tcPr/>
                </a:tc>
                <a:tc>
                  <a:txBody>
                    <a:bodyPr/>
                    <a:lstStyle/>
                    <a:p>
                      <a:endParaRPr lang="zh-CN" alt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554" y="155263"/>
            <a:ext cx="10515600" cy="968999"/>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2 </a:t>
            </a:r>
            <a:r>
              <a:rPr lang="zh-CN" altLang="en-US" b="1" dirty="0" smtClean="0">
                <a:latin typeface="微软雅黑" panose="020B0503020204020204" charset="-122"/>
                <a:ea typeface="微软雅黑" panose="020B0503020204020204" charset="-122"/>
                <a:cs typeface="微软雅黑" panose="020B0503020204020204" charset="-122"/>
              </a:rPr>
              <a:t>产品描述</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79504" y="985239"/>
            <a:ext cx="11632367" cy="4886793"/>
          </a:xfrm>
        </p:spPr>
        <p:txBody>
          <a:bodyPr>
            <a:normAutofit/>
          </a:bodyPr>
          <a:lstStyle/>
          <a:p>
            <a:pPr marL="0" indent="0">
              <a:buNone/>
            </a:pPr>
            <a:r>
              <a:rPr lang="en-US" altLang="zh-CN" sz="3600" b="1" dirty="0" smtClean="0">
                <a:latin typeface="微软雅黑" panose="020B0503020204020204" charset="-122"/>
                <a:ea typeface="微软雅黑" panose="020B0503020204020204" charset="-122"/>
                <a:cs typeface="微软雅黑" panose="020B0503020204020204" charset="-122"/>
              </a:rPr>
              <a:t>2.2 </a:t>
            </a:r>
            <a:r>
              <a:rPr lang="zh-CN" altLang="en-US" sz="3600" b="1" dirty="0" smtClean="0">
                <a:latin typeface="微软雅黑" panose="020B0503020204020204" charset="-122"/>
                <a:ea typeface="微软雅黑" panose="020B0503020204020204" charset="-122"/>
                <a:cs typeface="微软雅黑" panose="020B0503020204020204" charset="-122"/>
              </a:rPr>
              <a:t>产品整体流程</a:t>
            </a:r>
            <a:endParaRPr lang="en-US" altLang="zh-CN" sz="3600" b="1" dirty="0" smtClean="0">
              <a:latin typeface="微软雅黑" panose="020B0503020204020204" charset="-122"/>
              <a:ea typeface="微软雅黑" panose="020B0503020204020204" charset="-122"/>
              <a:cs typeface="微软雅黑" panose="020B0503020204020204" charset="-122"/>
            </a:endParaRPr>
          </a:p>
        </p:txBody>
      </p:sp>
      <p:sp>
        <p:nvSpPr>
          <p:cNvPr id="6" name="圆角矩形 5"/>
          <p:cNvSpPr/>
          <p:nvPr/>
        </p:nvSpPr>
        <p:spPr>
          <a:xfrm>
            <a:off x="6472461" y="3602063"/>
            <a:ext cx="1200150"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dirty="0">
                <a:latin typeface="微软雅黑" panose="020B0503020204020204" charset="-122"/>
                <a:ea typeface="微软雅黑" panose="020B0503020204020204" charset="-122"/>
              </a:rPr>
              <a:t>首</a:t>
            </a:r>
            <a:r>
              <a:rPr lang="zh-CN" altLang="en-US" sz="2800" dirty="0">
                <a:latin typeface="微软雅黑" panose="020B0503020204020204" charset="-122"/>
                <a:ea typeface="微软雅黑" panose="020B0503020204020204" charset="-122"/>
              </a:rPr>
              <a:t>页</a:t>
            </a:r>
            <a:endParaRPr lang="zh-CN" altLang="en-US" sz="2800" dirty="0"/>
          </a:p>
        </p:txBody>
      </p:sp>
      <p:sp>
        <p:nvSpPr>
          <p:cNvPr id="7" name="圆角矩形 6"/>
          <p:cNvSpPr/>
          <p:nvPr/>
        </p:nvSpPr>
        <p:spPr>
          <a:xfrm>
            <a:off x="8144510" y="3602355"/>
            <a:ext cx="1817370"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dirty="0">
                <a:latin typeface="微软雅黑" panose="020B0503020204020204" charset="-122"/>
                <a:ea typeface="微软雅黑" panose="020B0503020204020204" charset="-122"/>
              </a:rPr>
              <a:t>商品详情</a:t>
            </a:r>
            <a:endParaRPr lang="zh-CN" altLang="en-US" sz="2800" dirty="0"/>
          </a:p>
        </p:txBody>
      </p:sp>
      <p:cxnSp>
        <p:nvCxnSpPr>
          <p:cNvPr id="5" name="直接箭头连接符 4"/>
          <p:cNvCxnSpPr/>
          <p:nvPr/>
        </p:nvCxnSpPr>
        <p:spPr>
          <a:xfrm>
            <a:off x="7672705" y="3813175"/>
            <a:ext cx="4718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8144510" y="2355215"/>
            <a:ext cx="1817370"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所有商品</a:t>
            </a:r>
            <a:endParaRPr lang="zh-CN" altLang="en-US" sz="2800" dirty="0"/>
          </a:p>
        </p:txBody>
      </p:sp>
      <p:cxnSp>
        <p:nvCxnSpPr>
          <p:cNvPr id="13" name="直接箭头连接符 12"/>
          <p:cNvCxnSpPr>
            <a:stCxn id="6" idx="0"/>
            <a:endCxn id="12" idx="1"/>
          </p:cNvCxnSpPr>
          <p:nvPr/>
        </p:nvCxnSpPr>
        <p:spPr>
          <a:xfrm flipV="1">
            <a:off x="7072630" y="2755265"/>
            <a:ext cx="1071880" cy="847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8144510" y="4839970"/>
            <a:ext cx="1817370"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风格商品</a:t>
            </a:r>
            <a:endParaRPr lang="zh-CN" altLang="en-US" sz="2800" dirty="0"/>
          </a:p>
        </p:txBody>
      </p:sp>
      <p:cxnSp>
        <p:nvCxnSpPr>
          <p:cNvPr id="15" name="直接箭头连接符 14"/>
          <p:cNvCxnSpPr>
            <a:stCxn id="6" idx="2"/>
            <a:endCxn id="14" idx="1"/>
          </p:cNvCxnSpPr>
          <p:nvPr/>
        </p:nvCxnSpPr>
        <p:spPr>
          <a:xfrm>
            <a:off x="7072630" y="4402455"/>
            <a:ext cx="1071880" cy="837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7338060" y="2923540"/>
            <a:ext cx="800100" cy="675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flipV="1">
            <a:off x="7338060" y="4438015"/>
            <a:ext cx="800100" cy="600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7657465" y="4094480"/>
            <a:ext cx="502920" cy="11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1470025" y="3821430"/>
            <a:ext cx="1312545"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主页</a:t>
            </a:r>
            <a:endParaRPr lang="zh-CN" altLang="en-US" sz="2800" dirty="0"/>
          </a:p>
        </p:txBody>
      </p:sp>
      <p:sp>
        <p:nvSpPr>
          <p:cNvPr id="25" name="圆角矩形 24"/>
          <p:cNvSpPr/>
          <p:nvPr/>
        </p:nvSpPr>
        <p:spPr>
          <a:xfrm>
            <a:off x="3613150" y="5508625"/>
            <a:ext cx="1312545"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我</a:t>
            </a:r>
            <a:r>
              <a:rPr lang="zh-CN" altLang="en-US" sz="2800" dirty="0">
                <a:latin typeface="微软雅黑" panose="020B0503020204020204" charset="-122"/>
                <a:ea typeface="微软雅黑" panose="020B0503020204020204" charset="-122"/>
              </a:rPr>
              <a:t>的</a:t>
            </a:r>
            <a:endParaRPr lang="zh-CN" altLang="en-US" sz="2800" dirty="0"/>
          </a:p>
        </p:txBody>
      </p:sp>
      <p:sp>
        <p:nvSpPr>
          <p:cNvPr id="31" name="圆角矩形 30"/>
          <p:cNvSpPr/>
          <p:nvPr/>
        </p:nvSpPr>
        <p:spPr>
          <a:xfrm>
            <a:off x="3613150" y="4333240"/>
            <a:ext cx="1471930"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购物车</a:t>
            </a:r>
            <a:endParaRPr lang="zh-CN" altLang="en-US" sz="2800" dirty="0"/>
          </a:p>
        </p:txBody>
      </p:sp>
      <p:sp>
        <p:nvSpPr>
          <p:cNvPr id="32" name="圆角矩形 31"/>
          <p:cNvSpPr/>
          <p:nvPr/>
        </p:nvSpPr>
        <p:spPr>
          <a:xfrm>
            <a:off x="3613150" y="3145790"/>
            <a:ext cx="1312545"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美</a:t>
            </a:r>
            <a:r>
              <a:rPr lang="zh-CN" altLang="en-US" sz="2800" dirty="0">
                <a:latin typeface="微软雅黑" panose="020B0503020204020204" charset="-122"/>
                <a:ea typeface="微软雅黑" panose="020B0503020204020204" charset="-122"/>
              </a:rPr>
              <a:t>拍</a:t>
            </a:r>
            <a:endParaRPr lang="zh-CN" altLang="en-US" sz="2800" dirty="0"/>
          </a:p>
        </p:txBody>
      </p:sp>
      <p:sp>
        <p:nvSpPr>
          <p:cNvPr id="33" name="圆角矩形 32"/>
          <p:cNvSpPr/>
          <p:nvPr/>
        </p:nvSpPr>
        <p:spPr>
          <a:xfrm>
            <a:off x="3613150" y="1955165"/>
            <a:ext cx="1312545"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首</a:t>
            </a:r>
            <a:r>
              <a:rPr lang="zh-CN" altLang="en-US" sz="2800" dirty="0">
                <a:latin typeface="微软雅黑" panose="020B0503020204020204" charset="-122"/>
                <a:ea typeface="微软雅黑" panose="020B0503020204020204" charset="-122"/>
              </a:rPr>
              <a:t>页</a:t>
            </a:r>
            <a:endParaRPr lang="zh-CN" altLang="en-US" sz="2800" dirty="0"/>
          </a:p>
        </p:txBody>
      </p:sp>
      <p:cxnSp>
        <p:nvCxnSpPr>
          <p:cNvPr id="34" name="直接箭头连接符 33"/>
          <p:cNvCxnSpPr>
            <a:stCxn id="23" idx="2"/>
            <a:endCxn id="25" idx="1"/>
          </p:cNvCxnSpPr>
          <p:nvPr/>
        </p:nvCxnSpPr>
        <p:spPr>
          <a:xfrm>
            <a:off x="2126615" y="4621530"/>
            <a:ext cx="1486535" cy="1287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31" idx="1"/>
          </p:cNvCxnSpPr>
          <p:nvPr/>
        </p:nvCxnSpPr>
        <p:spPr>
          <a:xfrm>
            <a:off x="2771775" y="4547870"/>
            <a:ext cx="841375" cy="18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32" idx="1"/>
          </p:cNvCxnSpPr>
          <p:nvPr/>
        </p:nvCxnSpPr>
        <p:spPr>
          <a:xfrm flipV="1">
            <a:off x="2771775" y="3545840"/>
            <a:ext cx="841375" cy="30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3" idx="0"/>
            <a:endCxn id="33" idx="1"/>
          </p:cNvCxnSpPr>
          <p:nvPr/>
        </p:nvCxnSpPr>
        <p:spPr>
          <a:xfrm flipV="1">
            <a:off x="2126615" y="2355215"/>
            <a:ext cx="1486535" cy="1466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554" y="155263"/>
            <a:ext cx="10515600" cy="968999"/>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2 </a:t>
            </a:r>
            <a:r>
              <a:rPr lang="zh-CN" altLang="en-US" b="1" dirty="0" smtClean="0">
                <a:latin typeface="微软雅黑" panose="020B0503020204020204" charset="-122"/>
                <a:ea typeface="微软雅黑" panose="020B0503020204020204" charset="-122"/>
                <a:cs typeface="微软雅黑" panose="020B0503020204020204" charset="-122"/>
              </a:rPr>
              <a:t>产品描述</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79504" y="985239"/>
            <a:ext cx="11632367" cy="4886793"/>
          </a:xfrm>
        </p:spPr>
        <p:txBody>
          <a:bodyPr>
            <a:normAutofit/>
          </a:bodyPr>
          <a:lstStyle/>
          <a:p>
            <a:pPr marL="0" indent="0">
              <a:buNone/>
            </a:pPr>
            <a:r>
              <a:rPr lang="en-US" altLang="zh-CN" sz="3600" b="1" dirty="0" smtClean="0">
                <a:latin typeface="微软雅黑" panose="020B0503020204020204" charset="-122"/>
                <a:ea typeface="微软雅黑" panose="020B0503020204020204" charset="-122"/>
                <a:cs typeface="微软雅黑" panose="020B0503020204020204" charset="-122"/>
              </a:rPr>
              <a:t>2.2 </a:t>
            </a:r>
            <a:r>
              <a:rPr lang="zh-CN" altLang="en-US" sz="3600" b="1" dirty="0" smtClean="0">
                <a:latin typeface="微软雅黑" panose="020B0503020204020204" charset="-122"/>
                <a:ea typeface="微软雅黑" panose="020B0503020204020204" charset="-122"/>
                <a:cs typeface="微软雅黑" panose="020B0503020204020204" charset="-122"/>
              </a:rPr>
              <a:t>产品整体流程</a:t>
            </a:r>
            <a:endParaRPr lang="en-US" altLang="zh-CN" sz="3600" b="1" dirty="0" smtClean="0">
              <a:latin typeface="微软雅黑" panose="020B0503020204020204" charset="-122"/>
              <a:ea typeface="微软雅黑" panose="020B0503020204020204" charset="-122"/>
              <a:cs typeface="微软雅黑" panose="020B0503020204020204" charset="-122"/>
            </a:endParaRPr>
          </a:p>
        </p:txBody>
      </p:sp>
      <p:cxnSp>
        <p:nvCxnSpPr>
          <p:cNvPr id="20" name="直接箭头连接符 19"/>
          <p:cNvCxnSpPr>
            <a:stCxn id="9" idx="3"/>
          </p:cNvCxnSpPr>
          <p:nvPr/>
        </p:nvCxnSpPr>
        <p:spPr>
          <a:xfrm>
            <a:off x="7850505" y="2515870"/>
            <a:ext cx="733425"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1115060" y="2115820"/>
            <a:ext cx="1774190"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购物车</a:t>
            </a:r>
            <a:endParaRPr lang="zh-CN" altLang="en-US" sz="2800" dirty="0">
              <a:latin typeface="微软雅黑" panose="020B0503020204020204" charset="-122"/>
              <a:ea typeface="微软雅黑" panose="020B0503020204020204" charset="-122"/>
            </a:endParaRPr>
          </a:p>
        </p:txBody>
      </p:sp>
      <p:sp>
        <p:nvSpPr>
          <p:cNvPr id="33" name="圆角矩形 32"/>
          <p:cNvSpPr/>
          <p:nvPr/>
        </p:nvSpPr>
        <p:spPr>
          <a:xfrm>
            <a:off x="3719830" y="2115820"/>
            <a:ext cx="1312545"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商品</a:t>
            </a:r>
            <a:endParaRPr lang="zh-CN" altLang="en-US" sz="2800" dirty="0"/>
          </a:p>
        </p:txBody>
      </p:sp>
      <p:cxnSp>
        <p:nvCxnSpPr>
          <p:cNvPr id="37" name="直接箭头连接符 36"/>
          <p:cNvCxnSpPr>
            <a:stCxn id="23" idx="3"/>
            <a:endCxn id="33" idx="1"/>
          </p:cNvCxnSpPr>
          <p:nvPr/>
        </p:nvCxnSpPr>
        <p:spPr>
          <a:xfrm>
            <a:off x="2889250" y="2515870"/>
            <a:ext cx="8305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5032375" y="2515870"/>
            <a:ext cx="8305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5862955" y="2115820"/>
            <a:ext cx="1987550"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提交订单</a:t>
            </a:r>
            <a:endParaRPr lang="zh-CN" altLang="en-US" sz="2800" dirty="0"/>
          </a:p>
        </p:txBody>
      </p:sp>
      <p:sp>
        <p:nvSpPr>
          <p:cNvPr id="10" name="圆角矩形 9"/>
          <p:cNvSpPr/>
          <p:nvPr/>
        </p:nvSpPr>
        <p:spPr>
          <a:xfrm>
            <a:off x="8583930" y="2118995"/>
            <a:ext cx="2058670"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支付方式</a:t>
            </a:r>
            <a:endParaRPr lang="zh-CN" altLang="en-US" sz="2800" dirty="0"/>
          </a:p>
        </p:txBody>
      </p:sp>
      <p:cxnSp>
        <p:nvCxnSpPr>
          <p:cNvPr id="16" name="直接箭头连接符 15"/>
          <p:cNvCxnSpPr>
            <a:stCxn id="27" idx="3"/>
          </p:cNvCxnSpPr>
          <p:nvPr/>
        </p:nvCxnSpPr>
        <p:spPr>
          <a:xfrm>
            <a:off x="7850505" y="4917440"/>
            <a:ext cx="733425"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1115060" y="4517390"/>
            <a:ext cx="1774190"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我</a:t>
            </a:r>
            <a:r>
              <a:rPr lang="zh-CN" altLang="en-US" sz="2800" dirty="0">
                <a:latin typeface="微软雅黑" panose="020B0503020204020204" charset="-122"/>
                <a:ea typeface="微软雅黑" panose="020B0503020204020204" charset="-122"/>
              </a:rPr>
              <a:t>的</a:t>
            </a:r>
            <a:endParaRPr lang="zh-CN" altLang="en-US" sz="2800" dirty="0"/>
          </a:p>
        </p:txBody>
      </p:sp>
      <p:sp>
        <p:nvSpPr>
          <p:cNvPr id="19" name="圆角矩形 18"/>
          <p:cNvSpPr/>
          <p:nvPr/>
        </p:nvSpPr>
        <p:spPr>
          <a:xfrm>
            <a:off x="3719830" y="4517390"/>
            <a:ext cx="1312545"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百科</a:t>
            </a:r>
            <a:endParaRPr lang="zh-CN" altLang="en-US" sz="2800" dirty="0"/>
          </a:p>
        </p:txBody>
      </p:sp>
      <p:cxnSp>
        <p:nvCxnSpPr>
          <p:cNvPr id="24" name="直接箭头连接符 23"/>
          <p:cNvCxnSpPr>
            <a:stCxn id="18" idx="3"/>
            <a:endCxn id="19" idx="1"/>
          </p:cNvCxnSpPr>
          <p:nvPr/>
        </p:nvCxnSpPr>
        <p:spPr>
          <a:xfrm>
            <a:off x="2889250" y="4917440"/>
            <a:ext cx="8305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5032375" y="4917440"/>
            <a:ext cx="8305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5862955" y="4517390"/>
            <a:ext cx="1987550"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婚纱</a:t>
            </a:r>
            <a:r>
              <a:rPr lang="zh-CN" altLang="en-US" sz="2800" dirty="0">
                <a:latin typeface="微软雅黑" panose="020B0503020204020204" charset="-122"/>
                <a:ea typeface="微软雅黑" panose="020B0503020204020204" charset="-122"/>
              </a:rPr>
              <a:t>知识</a:t>
            </a:r>
            <a:endParaRPr lang="zh-CN" altLang="en-US" sz="2800" dirty="0"/>
          </a:p>
        </p:txBody>
      </p:sp>
      <p:sp>
        <p:nvSpPr>
          <p:cNvPr id="28" name="圆角矩形 27"/>
          <p:cNvSpPr/>
          <p:nvPr/>
        </p:nvSpPr>
        <p:spPr>
          <a:xfrm>
            <a:off x="8583930" y="4520565"/>
            <a:ext cx="1277620"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详情</a:t>
            </a:r>
            <a:endParaRPr lang="zh-CN" altLang="en-US" sz="2800" dirty="0"/>
          </a:p>
        </p:txBody>
      </p:sp>
      <p:sp>
        <p:nvSpPr>
          <p:cNvPr id="29" name="圆角矩形 28"/>
          <p:cNvSpPr/>
          <p:nvPr/>
        </p:nvSpPr>
        <p:spPr>
          <a:xfrm>
            <a:off x="3719830" y="3596005"/>
            <a:ext cx="1312545"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地址</a:t>
            </a:r>
            <a:endParaRPr lang="zh-CN" altLang="en-US" sz="2800" dirty="0"/>
          </a:p>
        </p:txBody>
      </p:sp>
      <p:cxnSp>
        <p:nvCxnSpPr>
          <p:cNvPr id="30" name="直接箭头连接符 29"/>
          <p:cNvCxnSpPr>
            <a:endCxn id="29" idx="1"/>
          </p:cNvCxnSpPr>
          <p:nvPr/>
        </p:nvCxnSpPr>
        <p:spPr>
          <a:xfrm flipV="1">
            <a:off x="2896235" y="3996055"/>
            <a:ext cx="823595" cy="925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3719830" y="5464175"/>
            <a:ext cx="2143760"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购物卡</a:t>
            </a:r>
            <a:r>
              <a:rPr lang="zh-CN" altLang="en-US" sz="2800" dirty="0"/>
              <a:t> </a:t>
            </a:r>
            <a:r>
              <a:rPr lang="zh-CN" altLang="en-US" sz="2800"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券</a:t>
            </a:r>
            <a:endParaRPr lang="zh-CN" altLang="en-US" sz="2800" dirty="0"/>
          </a:p>
        </p:txBody>
      </p:sp>
      <p:cxnSp>
        <p:nvCxnSpPr>
          <p:cNvPr id="39" name="直接箭头连接符 38"/>
          <p:cNvCxnSpPr>
            <a:endCxn id="38" idx="1"/>
          </p:cNvCxnSpPr>
          <p:nvPr/>
        </p:nvCxnSpPr>
        <p:spPr>
          <a:xfrm>
            <a:off x="2914015" y="4939030"/>
            <a:ext cx="805815" cy="925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p="http://schemas.openxmlformats.org/presentationml/2006/main">
  <p:tag name="KSO_WM_UNIT_TABLE_BEAUTIFY" val="smartTable{2c60b2b2-3f34-4fde-a32f-0054b6f71f81}"/>
</p:tagLst>
</file>

<file path=ppt/tags/tag2.xml><?xml version="1.0" encoding="utf-8"?>
<p:tagLst xmlns:p="http://schemas.openxmlformats.org/presentationml/2006/main">
  <p:tag name="KSO_WM_UNIT_TABLE_BEAUTIFY" val="smartTable{72d96dbc-c1e6-4095-bbee-a590d326cc01}"/>
</p:tagLst>
</file>

<file path=ppt/tags/tag3.xml><?xml version="1.0" encoding="utf-8"?>
<p:tagLst xmlns:p="http://schemas.openxmlformats.org/presentationml/2006/main">
  <p:tag name="KSO_WM_UNIT_TABLE_BEAUTIFY" val="smartTable{4f0893a7-410c-4c47-a629-38949a2b2157}"/>
</p:tagLst>
</file>

<file path=ppt/tags/tag4.xml><?xml version="1.0" encoding="utf-8"?>
<p:tagLst xmlns:p="http://schemas.openxmlformats.org/presentationml/2006/main">
  <p:tag name="KSO_WM_UNIT_TABLE_BEAUTIFY" val="smartTable{a3e1bbf7-0166-4d75-bc9c-35b9371671fa}"/>
</p:tagLst>
</file>

<file path=ppt/tags/tag5.xml><?xml version="1.0" encoding="utf-8"?>
<p:tagLst xmlns:p="http://schemas.openxmlformats.org/presentationml/2006/main">
  <p:tag name="KSO_WM_UNIT_TABLE_BEAUTIFY" val="smartTable{824db2ef-8ceb-427b-ba1d-8912279b76a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3135</Words>
  <Application>WPS 演示</Application>
  <PresentationFormat>宽屏</PresentationFormat>
  <Paragraphs>489</Paragraphs>
  <Slides>23</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宋体</vt:lpstr>
      <vt:lpstr>Wingdings</vt:lpstr>
      <vt:lpstr>微软雅黑</vt:lpstr>
      <vt:lpstr>华文楷体</vt:lpstr>
      <vt:lpstr>华文行楷</vt:lpstr>
      <vt:lpstr>仿宋</vt:lpstr>
      <vt:lpstr>Calibri</vt:lpstr>
      <vt:lpstr>Arial Unicode MS</vt:lpstr>
      <vt:lpstr>Calibri Light</vt:lpstr>
      <vt:lpstr>Office 主题</vt:lpstr>
      <vt:lpstr>项目介绍                      --薇薇新娘</vt:lpstr>
      <vt:lpstr>1 概述</vt:lpstr>
      <vt:lpstr>1 概述</vt:lpstr>
      <vt:lpstr>1 概述</vt:lpstr>
      <vt:lpstr>1 概述</vt:lpstr>
      <vt:lpstr>1 概述</vt:lpstr>
      <vt:lpstr>2 产品描述</vt:lpstr>
      <vt:lpstr>2 产品描述</vt:lpstr>
      <vt:lpstr>2 产品描述</vt:lpstr>
      <vt:lpstr>2 产品描述</vt:lpstr>
      <vt:lpstr>2 产品描述</vt:lpstr>
      <vt:lpstr>2 产品描述</vt:lpstr>
      <vt:lpstr>PowerPoint 演示文稿</vt:lpstr>
      <vt:lpstr>PowerPoint 演示文稿</vt:lpstr>
      <vt:lpstr>PowerPoint 演示文稿</vt:lpstr>
      <vt:lpstr>PowerPoint 演示文稿</vt:lpstr>
      <vt:lpstr>PowerPoint 演示文稿</vt:lpstr>
      <vt:lpstr>PowerPoint 演示文稿</vt:lpstr>
      <vt:lpstr>4 项目难点及解决</vt:lpstr>
      <vt:lpstr>4 项目难点及解决</vt:lpstr>
      <vt:lpstr>4 项目难点及解决</vt:lpstr>
      <vt:lpstr>4 项目难点及解决</vt:lpstr>
      <vt:lpstr>项目初步完毕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项目介绍                      --薇薇新娘</dc:title>
  <dc:creator>tarena</dc:creator>
  <cp:lastModifiedBy>小 北</cp:lastModifiedBy>
  <cp:revision>37</cp:revision>
  <dcterms:created xsi:type="dcterms:W3CDTF">2020-12-16T12:05:00Z</dcterms:created>
  <dcterms:modified xsi:type="dcterms:W3CDTF">2020-12-26T02:29:34Z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