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57" r:id="rId5"/>
    <p:sldId id="258" r:id="rId6"/>
    <p:sldId id="260" r:id="rId7"/>
    <p:sldId id="261" r:id="rId8"/>
    <p:sldId id="259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  <p:sldId id="274" r:id="rId22"/>
    <p:sldId id="275" r:id="rId23"/>
    <p:sldId id="278" r:id="rId24"/>
    <p:sldId id="276" r:id="rId25"/>
    <p:sldId id="279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1" autoAdjust="0"/>
    <p:restoredTop sz="94660"/>
  </p:normalViewPr>
  <p:slideViewPr>
    <p:cSldViewPr snapToGrid="0">
      <p:cViewPr varScale="1">
        <p:scale>
          <a:sx n="55" d="100"/>
          <a:sy n="55" d="100"/>
        </p:scale>
        <p:origin x="69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6C2-413A-B563-04574138290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6C2-413A-B563-04574138290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6C2-413A-B563-04574138290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6C2-413A-B563-045741382907}"/>
              </c:ext>
            </c:extLst>
          </c:dPt>
          <c:cat>
            <c:strRef>
              <c:f>Sheet1!$A$2:$D$2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Sheet1!$A$3:$D$3</c:f>
              <c:numCache>
                <c:formatCode>General</c:formatCode>
                <c:ptCount val="4"/>
                <c:pt idx="0">
                  <c:v>35</c:v>
                </c:pt>
                <c:pt idx="1">
                  <c:v>260</c:v>
                </c:pt>
                <c:pt idx="2">
                  <c:v>93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6C2-413A-B563-045741382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Calibri" panose="020F0502020204030204"/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980314960629919"/>
          <c:y val="0.17171296296296298"/>
          <c:w val="0.89019685039370078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Sheet1!$A$2:$D$2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Sheet1!$A$3:$D$3</c:f>
              <c:numCache>
                <c:formatCode>General</c:formatCode>
                <c:ptCount val="4"/>
                <c:pt idx="0">
                  <c:v>35</c:v>
                </c:pt>
                <c:pt idx="1">
                  <c:v>260</c:v>
                </c:pt>
                <c:pt idx="2">
                  <c:v>93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3-4651-8891-87147060A8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00218927"/>
        <c:axId val="1800207695"/>
      </c:barChart>
      <c:catAx>
        <c:axId val="1800218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207695"/>
        <c:crosses val="autoZero"/>
        <c:auto val="1"/>
        <c:lblAlgn val="ctr"/>
        <c:lblOffset val="100"/>
        <c:noMultiLvlLbl val="0"/>
      </c:catAx>
      <c:valAx>
        <c:axId val="1800207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00218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1B44-5087-4F42-9A5D-ADEAD04CF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219DC-8AF0-4262-91D3-9C875966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A627-C8DE-4F4E-B131-649D8E28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0B771-68A0-451E-8B87-F2EB4820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8FC7-F7ED-4CC9-8A0E-9F739C02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3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DD35-050D-40C8-B24A-9A58DB29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EDAF0-F045-443E-8181-EE0446C7D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6D67-2612-40DB-80A5-7B69E385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35071-FF99-458B-AEE9-D11B476B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A487-A33C-49AF-B46C-52917A218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D5E83E-A6D4-42BC-B0B1-2EF27AB3D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D8782-537C-4EEF-964A-D482270C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1A38-3F34-49B9-9A66-E88704D7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E5502-ADD0-4DA0-99EE-7CC08A9C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AB67C-9411-4579-846C-776F5F2E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7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C60E-2712-44CB-8743-EA3AC7F6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522F-9D66-4835-B202-70F10239A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37C7E-00FA-40E1-A3A1-7F4AB379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46B4-ECFB-4CDF-99CA-6DE82C1A5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5CF6E-5DF2-4522-8A54-68287EA46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1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3E94-C8B8-45E3-A99B-BF8DACF94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16F7E-EA92-45ED-9DF7-4B0F51CF7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C604-B20E-48EA-A697-49C3AD756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95639-9CF0-4BBF-8807-8E18A772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7F47-A532-4C72-A614-40853761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5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6AEF-F096-45CE-A684-9D7E608B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32EAC-8547-4931-A28C-8054261EF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970AA-FDBC-49F2-81A4-FDFCFE81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92084-59FC-46C5-858F-D1014E02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28F0-E6B8-4C5C-A8FB-A9793988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A26C6-D8C8-4CC5-8158-6C31262D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3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B1A-58E4-4235-A8E1-781D41F5A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40A1-76B7-431B-BE20-97F3E0FC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900B2-97CD-49E8-B07B-C70F0649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93A055-8AE4-46CB-9502-445637F24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A14F0-13FF-4188-B633-217B107EA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BA1D2-3844-488F-935E-FFBDFC52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32A2F-5959-4CF5-B8DC-EB7AAC35F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110F4-36D2-473D-AB5A-183818029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5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55AF5-5D99-4439-9FB5-538EC50F4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B2075-3BC1-48FF-A648-B0728E78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2E7FD-EAF7-42AC-9EF5-68A120B7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E912B-7D6C-4240-B133-DB7B10FC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7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1C06C3-6C4E-4DE0-A5C0-D06AED9B2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9A544-BF0A-4042-B275-C2320640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0E14-BC4D-40D4-9FD1-C942A721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7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18BC-7466-477F-B21C-04C0BA77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2229A-9E72-4307-A57A-02C352803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71B20-87BD-4A69-A99D-E24939EEE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C6A6-F7AB-41E2-A50D-9F830774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220FA-4274-493C-A91C-24C53726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3650-AB5B-4EF8-B9F3-9FB24A35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4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F85-379D-490C-8D1A-AF904F50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04797-95DE-4AE8-BA6E-69FE615EFF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1585D-867E-4A6D-99F3-7581FDB3D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BA6679-A462-4FD0-9F11-0755A0BDD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B9D6D-E27A-49F3-BF94-FD3129205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BC6EB-6DD0-4518-98F3-093996E3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79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2BDC8-05F1-4F9F-8B38-7B3D25891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86F1-691E-4A31-A96C-6F2C7BC22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4AC0D-8EAA-4983-800E-135C93620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16001-6BB1-4391-BBAC-51D05A8F7B2A}" type="datetimeFigureOut">
              <a:rPr lang="en-US" smtClean="0"/>
              <a:t>1/27/2021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41D86-CFCB-459E-A708-00D116650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D77DC-7742-4D82-A52F-F42669648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3746A-A0EF-46EC-BE71-82932870E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6BAF-D73A-4039-ABEC-04A977BEB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Графични методи за описание на данни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92F1A-8A86-49C4-8E53-D8D3ADF55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2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1C85-05CE-4778-B3F3-55B3D820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13E3-06D1-4536-9CD2-585935E72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 избрания пример представянето изглежда по следния начин.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95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61515-451F-4132-8F2F-313DF096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0810664-249A-448F-8CE7-0FE97EB727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6010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E7DC-1999-4722-9C28-BD97BFC2B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75C60-3772-4F1B-B69C-AF88F4A6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Пример2 : торба съдържа  бонбони с различен цвят. В следващата таблица са дадени 6 категории на различните цветове на бонбоните. Тъй като честотата на бонбоните не е подредена, ще създадем </a:t>
            </a:r>
            <a:r>
              <a:rPr lang="en-US" dirty="0"/>
              <a:t>bar chart. Bar chart </a:t>
            </a:r>
            <a:r>
              <a:rPr lang="bg-BG" dirty="0"/>
              <a:t>в която барчетата са наредени от най-голямото към най-малкото се нарича </a:t>
            </a:r>
            <a:r>
              <a:rPr lang="en-US" dirty="0"/>
              <a:t>Pareto chart.</a:t>
            </a:r>
          </a:p>
          <a:p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3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B154-40E1-46B1-A098-B6615C6A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DDAE-5A7B-4F31-B868-FA3CB66DC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Категория Честота Относителна честота процент</a:t>
            </a:r>
          </a:p>
          <a:p>
            <a:r>
              <a:rPr lang="bg-BG" dirty="0"/>
              <a:t>Кафяв              6             6/21                              28%</a:t>
            </a:r>
          </a:p>
          <a:p>
            <a:r>
              <a:rPr lang="bg-BG" dirty="0"/>
              <a:t>Зелен               3             3/21                              14</a:t>
            </a:r>
          </a:p>
          <a:p>
            <a:r>
              <a:rPr lang="bg-BG" dirty="0"/>
              <a:t>Оранжев         3              3/21                             14</a:t>
            </a:r>
          </a:p>
          <a:p>
            <a:r>
              <a:rPr lang="bg-BG" dirty="0"/>
              <a:t>Жълт               2                2/21                               10</a:t>
            </a:r>
          </a:p>
          <a:p>
            <a:r>
              <a:rPr lang="bg-BG" dirty="0"/>
              <a:t>Червен           2                 2/21                               10</a:t>
            </a:r>
          </a:p>
          <a:p>
            <a:r>
              <a:rPr lang="bg-BG" dirty="0"/>
              <a:t>Син                 5                    5/21                            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9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12D9-A6A2-4486-AA51-8500D872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CD1F6-8C98-4864-B087-69664B146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29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AE8C2-FE46-4A9F-9FEC-E8A12E597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8705D-3175-40A2-AFFC-B67A098C5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Друг прост начин на представяне на данни е </a:t>
            </a:r>
            <a:r>
              <a:rPr lang="en-US" dirty="0"/>
              <a:t>stem and leaf plot. </a:t>
            </a:r>
            <a:r>
              <a:rPr lang="bg-BG" dirty="0"/>
              <a:t>Графиката представя данните, включваща числовата стойност на всяка данна.</a:t>
            </a:r>
          </a:p>
          <a:p>
            <a:r>
              <a:rPr lang="bg-BG" dirty="0"/>
              <a:t>Пример 3. Дадени по-долу са цените на 19 чифта обувки. Постройте </a:t>
            </a:r>
            <a:r>
              <a:rPr lang="en-US" dirty="0"/>
              <a:t>stem and leaf plot </a:t>
            </a:r>
            <a:r>
              <a:rPr lang="bg-BG" dirty="0"/>
              <a:t>, за да получите разпределението на данните.</a:t>
            </a:r>
          </a:p>
          <a:p>
            <a:r>
              <a:rPr lang="en-US" dirty="0"/>
              <a:t>90 70 70 70 75 70 65 68 60 74 70 95 75 70 68 65 4</a:t>
            </a:r>
            <a:r>
              <a:rPr lang="bg-BG" dirty="0"/>
              <a:t>0 65 70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83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28F2-B4C8-460E-A072-F0131240F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and Leaf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BE1D5-F243-4D2C-9186-5B50FB13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4 -0</a:t>
            </a:r>
          </a:p>
          <a:p>
            <a:r>
              <a:rPr lang="bg-BG" dirty="0"/>
              <a:t>5-</a:t>
            </a:r>
          </a:p>
          <a:p>
            <a:r>
              <a:rPr lang="bg-BG" dirty="0"/>
              <a:t>6-0 5 5 5 8 8</a:t>
            </a:r>
          </a:p>
          <a:p>
            <a:r>
              <a:rPr lang="bg-BG" dirty="0"/>
              <a:t>7-0 0 0 0 0 0 0 4 5 5</a:t>
            </a:r>
          </a:p>
          <a:p>
            <a:r>
              <a:rPr lang="bg-BG" dirty="0"/>
              <a:t>8-</a:t>
            </a:r>
          </a:p>
          <a:p>
            <a:r>
              <a:rPr lang="bg-BG" dirty="0"/>
              <a:t>9- 0 5</a:t>
            </a:r>
            <a:endParaRPr lang="en-US" dirty="0"/>
          </a:p>
          <a:p>
            <a:r>
              <a:rPr lang="bg-BG" dirty="0"/>
              <a:t>Корените са 4, 6,7,9. Листата са подредени по големина от 0 до 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48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ADC10-FF0B-456B-9610-45C0F91F1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5693D-3426-4B72-9254-FAE7A344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Разпределението на данните е симетрично ако лявата и дясната страна на разпределението, когато са разделени на средна стойност, формират огледални образи.</a:t>
            </a:r>
          </a:p>
          <a:p>
            <a:r>
              <a:rPr lang="bg-BG" dirty="0"/>
              <a:t>Разпределението е отместено наляво ако по-голяма пропорция на наблюденията лежи надясно от върха. Разпределенията са отместени надясно, ако съдържат само няколко екстремно големи наблюдения.</a:t>
            </a:r>
          </a:p>
          <a:p>
            <a:r>
              <a:rPr lang="bg-BG" dirty="0"/>
              <a:t>Разпределението е отместено наляво, ако по-голяма част от наблюденията лежат наляво от върха. Раапределението е отместено наляво, ако съдържа само няколко много малки наблюдения.</a:t>
            </a:r>
          </a:p>
          <a:p>
            <a:r>
              <a:rPr lang="bg-BG" dirty="0"/>
              <a:t>Разпределението е едномодално, ако има само един връх; бимодално, ако има два върха. Бимодалните рзпределения често представят смесица от две различни популации в едни и същи данни.</a:t>
            </a:r>
          </a:p>
        </p:txBody>
      </p:sp>
    </p:spTree>
    <p:extLst>
      <p:ext uri="{BB962C8B-B14F-4D97-AF65-F5344CB8AC3E}">
        <p14:creationId xmlns:p14="http://schemas.microsoft.com/office/powerpoint/2010/main" val="1531602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1E89-8B06-48A8-B09B-2CB12E3E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Хистограма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7636-6063-4E3F-949C-D8154B15C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Относителна честотна хистограма прилича на </a:t>
            </a:r>
            <a:r>
              <a:rPr lang="en-US" dirty="0"/>
              <a:t>bar chart</a:t>
            </a:r>
            <a:r>
              <a:rPr lang="bg-BG" dirty="0"/>
              <a:t>, но се използва да представи графично количествени данни, а не качествени. </a:t>
            </a:r>
          </a:p>
          <a:p>
            <a:r>
              <a:rPr lang="bg-BG" dirty="0"/>
              <a:t>Пример 4:</a:t>
            </a:r>
          </a:p>
          <a:p>
            <a:r>
              <a:rPr lang="bg-BG" dirty="0"/>
              <a:t>Разглеждаме теглото на 30 новородени бебета. </a:t>
            </a:r>
          </a:p>
          <a:p>
            <a:r>
              <a:rPr lang="bg-BG" dirty="0"/>
              <a:t>Първо разделяме интервала от най-малкото до най-голямото наблюдение  на подинтервали или на класове с еднаква дължина.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540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BCF52-4658-4391-A3BE-F1A2A15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9B23-68D0-4687-B9F3-18F6381DA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7.2 7.8 6.8 6.2 8.2</a:t>
            </a:r>
            <a:endParaRPr lang="bg-BG" dirty="0"/>
          </a:p>
          <a:p>
            <a:r>
              <a:rPr lang="en-US" dirty="0"/>
              <a:t> 8.0 8.2 5.6 8.6 7.1</a:t>
            </a:r>
            <a:endParaRPr lang="bg-BG" dirty="0"/>
          </a:p>
          <a:p>
            <a:r>
              <a:rPr lang="en-US" dirty="0"/>
              <a:t> 8.2 7.7 7.5 7.2 7.7 </a:t>
            </a:r>
            <a:endParaRPr lang="bg-BG" dirty="0"/>
          </a:p>
          <a:p>
            <a:r>
              <a:rPr lang="en-US" dirty="0"/>
              <a:t>5.8 6.8 6.8 8.5 7.5 </a:t>
            </a:r>
            <a:endParaRPr lang="bg-BG" dirty="0"/>
          </a:p>
          <a:p>
            <a:r>
              <a:rPr lang="en-US" dirty="0"/>
              <a:t>6.1 7.9 9.4 9.0 7.8 </a:t>
            </a:r>
            <a:endParaRPr lang="bg-BG" dirty="0"/>
          </a:p>
          <a:p>
            <a:r>
              <a:rPr lang="en-US" dirty="0"/>
              <a:t>8.5 9.0 7.7 6.7 7.7</a:t>
            </a:r>
          </a:p>
        </p:txBody>
      </p:sp>
    </p:spTree>
    <p:extLst>
      <p:ext uri="{BB962C8B-B14F-4D97-AF65-F5344CB8AC3E}">
        <p14:creationId xmlns:p14="http://schemas.microsoft.com/office/powerpoint/2010/main" val="81434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FE26-98DF-43CC-87C6-C7618D8F8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Въведение в статистиката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237F3-C0AC-4EEA-B8B0-B3FBEC64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 статистиката се използват понятията популация и извадка.</a:t>
            </a:r>
          </a:p>
          <a:p>
            <a:r>
              <a:rPr lang="bg-BG" dirty="0"/>
              <a:t>Популацията е голямо множество от наблюдения, докато извадката е избрана малка, но представителна част от популацията. </a:t>
            </a:r>
          </a:p>
          <a:p>
            <a:r>
              <a:rPr lang="bg-BG" dirty="0"/>
              <a:t>Математическата статистика се състои от няколко части. Първата се нарича описателна статистика. Тя се състои от  методи за описание на множество от наблюдения. Понякога имаме твърде голям обем от данни и това е твърде скъпо или отнемащо време.</a:t>
            </a:r>
          </a:p>
          <a:p>
            <a:r>
              <a:rPr lang="bg-BG" dirty="0"/>
              <a:t>Затова използваме така неречената статистика на извода.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795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21EA-08A3-4099-80DA-8A48FB271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425A0-E29A-4F42-AB7A-AB850949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Първо разделяме интервала от най-малкото до най-голямото наблюдение  на подинтервали или на класове с еднаква дължина.</a:t>
            </a:r>
          </a:p>
          <a:p>
            <a:r>
              <a:rPr lang="en-US" dirty="0"/>
              <a:t>R=9.4-5.6=3.8</a:t>
            </a:r>
          </a:p>
          <a:p>
            <a:r>
              <a:rPr lang="en-US" dirty="0"/>
              <a:t>3.8/8- </a:t>
            </a:r>
            <a:r>
              <a:rPr lang="bg-BG" dirty="0"/>
              <a:t>приблизително </a:t>
            </a:r>
            <a:r>
              <a:rPr lang="en-US" dirty="0"/>
              <a:t>0.5</a:t>
            </a:r>
            <a:r>
              <a:rPr lang="bg-BG" dirty="0"/>
              <a:t>.</a:t>
            </a:r>
          </a:p>
          <a:p>
            <a:r>
              <a:rPr lang="bg-BG" dirty="0"/>
              <a:t>Вариационния ред е : 5.6, 5.8, 6.1, 6.2, 6.7,6.8, 6.8,6.8,7.1,7.2,7.2,</a:t>
            </a:r>
          </a:p>
          <a:p>
            <a:pPr marL="0" indent="0">
              <a:buNone/>
            </a:pPr>
            <a:r>
              <a:rPr lang="bg-BG" dirty="0"/>
              <a:t>7.5,7.5,7.7,7.7,7.7,7.7,7.8,7.8,7.9,8.0,8.2,8.2,8.2,8.5,8.5,8.6,9.0,9.0,9.4.</a:t>
            </a:r>
          </a:p>
          <a:p>
            <a:pPr marL="0" indent="0">
              <a:buNone/>
            </a:pPr>
            <a:r>
              <a:rPr lang="bg-BG" dirty="0"/>
              <a:t>Ще построим групирания статистически ред.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1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2DD4D-3F79-4342-83DB-81CC3C65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4BEE-A372-4DD4-869A-B029A135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5.5-6.0 – 5.75-2</a:t>
            </a:r>
          </a:p>
          <a:p>
            <a:r>
              <a:rPr lang="bg-BG" dirty="0"/>
              <a:t>6.0-6.5 – 6.25-2</a:t>
            </a:r>
          </a:p>
          <a:p>
            <a:r>
              <a:rPr lang="bg-BG" dirty="0"/>
              <a:t>6.5-7.0-6.75-4</a:t>
            </a:r>
          </a:p>
          <a:p>
            <a:r>
              <a:rPr lang="bg-BG" dirty="0"/>
              <a:t>7.0-7.5-7.25-3</a:t>
            </a:r>
          </a:p>
          <a:p>
            <a:r>
              <a:rPr lang="bg-BG" dirty="0"/>
              <a:t>7.5-8.0-7.75-9</a:t>
            </a:r>
          </a:p>
          <a:p>
            <a:r>
              <a:rPr lang="bg-BG" dirty="0"/>
              <a:t>8.0-8.5-8.25-4</a:t>
            </a:r>
          </a:p>
          <a:p>
            <a:r>
              <a:rPr lang="bg-BG" dirty="0"/>
              <a:t>8.5-9.0-8.75-3</a:t>
            </a:r>
          </a:p>
          <a:p>
            <a:r>
              <a:rPr lang="bg-BG" dirty="0"/>
              <a:t>9.0-9.5-9.25-3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645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EF726-96BC-4156-84F5-28EAFB603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9F8A3-5BB0-456E-AAE1-762646AAE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Подреждаме наблюденията в съответния интервал. Като, ако наблюдението съвпада с дясната граница на интервала, остава за следващия интервал.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329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E50F-3B4A-45F9-AE88-00CB980A6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C996-1363-42C0-BBA4-EE890844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се начертае хистограмата.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54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67AE-6165-4F49-9C15-29413BEF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741DB-BF87-445F-87D9-392BA57C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Пример 5. 25 клиенти на кафене са попитани колко пъти седмично посещават кафенето. Да се построи честотна хистограма с цел да се опише разпределението на данните.</a:t>
            </a:r>
          </a:p>
          <a:p>
            <a:r>
              <a:rPr lang="en-US" dirty="0"/>
              <a:t>1 1 .04 </a:t>
            </a:r>
            <a:endParaRPr lang="bg-BG" dirty="0"/>
          </a:p>
          <a:p>
            <a:r>
              <a:rPr lang="en-US" dirty="0"/>
              <a:t>2 ——</a:t>
            </a:r>
            <a:endParaRPr lang="bg-BG" dirty="0"/>
          </a:p>
          <a:p>
            <a:r>
              <a:rPr lang="en-US" dirty="0"/>
              <a:t> 3 2 .08 </a:t>
            </a:r>
            <a:endParaRPr lang="bg-BG" dirty="0"/>
          </a:p>
          <a:p>
            <a:r>
              <a:rPr lang="en-US" dirty="0"/>
              <a:t>4 3 .12 </a:t>
            </a:r>
            <a:endParaRPr lang="bg-BG" dirty="0"/>
          </a:p>
          <a:p>
            <a:r>
              <a:rPr lang="en-US" dirty="0"/>
              <a:t>5 8 .32 </a:t>
            </a:r>
            <a:endParaRPr lang="bg-BG" dirty="0"/>
          </a:p>
          <a:p>
            <a:r>
              <a:rPr lang="en-US" dirty="0"/>
              <a:t>6 7 .28 </a:t>
            </a:r>
            <a:endParaRPr lang="bg-BG" dirty="0"/>
          </a:p>
          <a:p>
            <a:r>
              <a:rPr lang="en-US" dirty="0"/>
              <a:t>7 3 .12 </a:t>
            </a:r>
            <a:endParaRPr lang="bg-BG" dirty="0"/>
          </a:p>
          <a:p>
            <a:r>
              <a:rPr lang="en-US" dirty="0"/>
              <a:t>8 1 .04</a:t>
            </a:r>
          </a:p>
        </p:txBody>
      </p:sp>
    </p:spTree>
    <p:extLst>
      <p:ext uri="{BB962C8B-B14F-4D97-AF65-F5344CB8AC3E}">
        <p14:creationId xmlns:p14="http://schemas.microsoft.com/office/powerpoint/2010/main" val="127665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B7A7-88C2-4F8E-99E0-9C038E79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BACD5-E4C1-4D8F-AF59-2CD4E3AC8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711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F10A-2416-4E8B-B59E-074E4E0DF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994A-05B3-42BE-B405-84BA3A44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4.5 3.2 3.5 3.9 3.5 3.9 4.3 4.8 3.6 3.3 4.3 4.2 3.9 3.7 4.3 4.4 3.4 4.2 4.4 4.0 3.6 3.5 3.9 4.0 </a:t>
            </a:r>
            <a:endParaRPr lang="bg-BG" dirty="0"/>
          </a:p>
          <a:p>
            <a:r>
              <a:rPr lang="bg-BG" dirty="0"/>
              <a:t>Постройте </a:t>
            </a:r>
            <a:r>
              <a:rPr lang="en-US" dirty="0"/>
              <a:t>stem and leaf </a:t>
            </a:r>
            <a:r>
              <a:rPr lang="bg-BG" dirty="0"/>
              <a:t>диаграма.</a:t>
            </a:r>
          </a:p>
          <a:p>
            <a:r>
              <a:rPr lang="bg-BG" dirty="0"/>
              <a:t>Постройте честотна хистограма.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32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2FA5-E053-4EED-A61F-4B1377D29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D9F3-47E2-4767-9889-3409BCB6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Статистика на извода се състои от процедури за провеждане на извод на характеристики на популацията на базата на извадка направена от популацията.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34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8BBC-7CD9-4061-ACF9-E7784B51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2EB95-94FB-4168-B68A-CD1B48DC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Променлива величина може да бъде ръст, тегло и т.н. </a:t>
            </a:r>
          </a:p>
          <a:p>
            <a:r>
              <a:rPr lang="bg-BG" dirty="0"/>
              <a:t>Данни – стойности, които може да приема тази величина.</a:t>
            </a:r>
          </a:p>
          <a:p>
            <a:r>
              <a:rPr lang="bg-BG" dirty="0"/>
              <a:t>Променливите могат да бъдат качествени и количествени</a:t>
            </a:r>
          </a:p>
          <a:p>
            <a:r>
              <a:rPr lang="bg-BG" dirty="0"/>
              <a:t>Пример за качествени променливи – цвят на очите, вкус , степен на нараняване</a:t>
            </a:r>
          </a:p>
          <a:p>
            <a:r>
              <a:rPr lang="bg-BG" dirty="0"/>
              <a:t>Количествени – цифрови променливи, например – ръст, тегло, брой деца в семейство.</a:t>
            </a:r>
          </a:p>
          <a:p>
            <a:r>
              <a:rPr lang="bg-BG" dirty="0"/>
              <a:t>Количествените величини от своя страна могат да бъдат дискретни и непрекъснати. Дискретните данни се получават чрез броене, а непрекъснаните чрез измерване.</a:t>
            </a:r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55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3A0A-8599-438D-9E0E-277A723D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3A0F3-59B2-4483-898D-29A5D672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Дискретни променливи – брой деца в семейство, брой легла в болница.</a:t>
            </a:r>
          </a:p>
          <a:p>
            <a:r>
              <a:rPr lang="bg-BG" dirty="0"/>
              <a:t>Непрекъснати променливи – ръст, тегло, температура на въздуха.</a:t>
            </a:r>
          </a:p>
          <a:p>
            <a:r>
              <a:rPr lang="bg-BG" dirty="0"/>
              <a:t>Статистическите данни могат да бъдат представени таблично и графично</a:t>
            </a:r>
          </a:p>
          <a:p>
            <a:r>
              <a:rPr lang="bg-BG" dirty="0"/>
              <a:t>Статистически ред – състои се от два или повече реда. Първия ред са наблюденията и втория ред е  честота.</a:t>
            </a:r>
          </a:p>
          <a:p>
            <a:r>
              <a:rPr lang="bg-BG" dirty="0"/>
              <a:t>Статистическите редове могат да бъдат както с дискретни, така и с непрекъснати данни</a:t>
            </a:r>
          </a:p>
          <a:p>
            <a:r>
              <a:rPr lang="bg-BG" dirty="0"/>
              <a:t>Пример за статистически ред</a:t>
            </a:r>
          </a:p>
          <a:p>
            <a:r>
              <a:rPr lang="bg-BG" dirty="0"/>
              <a:t>400 администратори ранжират качеството на образованието в САЩ</a:t>
            </a:r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331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447-69FF-413A-8B7A-8398F538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1FBEA-69A0-4CD0-A9E2-EACB93CD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Степените са А,В,</a:t>
            </a:r>
            <a:r>
              <a:rPr lang="en-US" dirty="0"/>
              <a:t>C ,D. </a:t>
            </a:r>
            <a:r>
              <a:rPr lang="bg-BG" dirty="0"/>
              <a:t>Най-висока е А, а най-ниска Д. Честотното разпределение изглежда по следния начин. </a:t>
            </a:r>
          </a:p>
          <a:p>
            <a:endParaRPr lang="bg-BG" dirty="0"/>
          </a:p>
          <a:p>
            <a:r>
              <a:rPr lang="en-US" dirty="0"/>
              <a:t> A 35</a:t>
            </a:r>
            <a:r>
              <a:rPr lang="bg-BG" dirty="0"/>
              <a:t> 35 администратори дават оценка А</a:t>
            </a:r>
          </a:p>
          <a:p>
            <a:r>
              <a:rPr lang="en-US" dirty="0"/>
              <a:t> B 260</a:t>
            </a:r>
            <a:r>
              <a:rPr lang="bg-BG" dirty="0"/>
              <a:t> 260 администратори дават оценка </a:t>
            </a:r>
            <a:r>
              <a:rPr lang="en-US" dirty="0"/>
              <a:t>B</a:t>
            </a:r>
            <a:endParaRPr lang="bg-BG" dirty="0"/>
          </a:p>
          <a:p>
            <a:r>
              <a:rPr lang="en-US" dirty="0"/>
              <a:t>C 93 </a:t>
            </a:r>
            <a:r>
              <a:rPr lang="bg-BG" dirty="0"/>
              <a:t>93 администратори дават оценка </a:t>
            </a:r>
            <a:r>
              <a:rPr lang="en-US" dirty="0"/>
              <a:t>C</a:t>
            </a:r>
            <a:endParaRPr lang="bg-BG" dirty="0"/>
          </a:p>
          <a:p>
            <a:r>
              <a:rPr lang="en-US" dirty="0"/>
              <a:t>D 12 </a:t>
            </a:r>
            <a:r>
              <a:rPr lang="bg-BG" dirty="0"/>
              <a:t>12 администратори дават оценка </a:t>
            </a:r>
            <a:r>
              <a:rPr lang="en-US" dirty="0"/>
              <a:t>D</a:t>
            </a:r>
            <a:endParaRPr lang="bg-BG" dirty="0"/>
          </a:p>
          <a:p>
            <a:r>
              <a:rPr lang="bg-BG" dirty="0"/>
              <a:t>Общо</a:t>
            </a:r>
            <a:r>
              <a:rPr lang="en-US" dirty="0"/>
              <a:t> 400</a:t>
            </a:r>
          </a:p>
        </p:txBody>
      </p:sp>
    </p:spTree>
    <p:extLst>
      <p:ext uri="{BB962C8B-B14F-4D97-AF65-F5344CB8AC3E}">
        <p14:creationId xmlns:p14="http://schemas.microsoft.com/office/powerpoint/2010/main" val="158108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BD9FB-0EB3-446B-A108-F7CDB763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86D1F-BE02-4F37-96FD-07FE93E09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Относителната честота изглежда по следния начин</a:t>
            </a:r>
          </a:p>
          <a:p>
            <a:r>
              <a:rPr lang="bg-BG" dirty="0"/>
              <a:t>А-3</a:t>
            </a:r>
            <a:r>
              <a:rPr lang="en-US" dirty="0"/>
              <a:t>5</a:t>
            </a:r>
            <a:r>
              <a:rPr lang="bg-BG" dirty="0"/>
              <a:t>/400</a:t>
            </a:r>
            <a:r>
              <a:rPr lang="en-US" dirty="0"/>
              <a:t>=0.09</a:t>
            </a:r>
            <a:endParaRPr lang="bg-BG" dirty="0"/>
          </a:p>
          <a:p>
            <a:r>
              <a:rPr lang="en-US" dirty="0"/>
              <a:t>B- 260/400=0.65</a:t>
            </a:r>
          </a:p>
          <a:p>
            <a:r>
              <a:rPr lang="en-US" dirty="0"/>
              <a:t>C-93/400=0.23</a:t>
            </a:r>
          </a:p>
          <a:p>
            <a:r>
              <a:rPr lang="en-US" dirty="0"/>
              <a:t>D-12/400=0.03</a:t>
            </a:r>
          </a:p>
        </p:txBody>
      </p:sp>
    </p:spTree>
    <p:extLst>
      <p:ext uri="{BB962C8B-B14F-4D97-AF65-F5344CB8AC3E}">
        <p14:creationId xmlns:p14="http://schemas.microsoft.com/office/powerpoint/2010/main" val="390236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9C2A-43E2-4285-BE9D-4471E701A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CA00-5089-4298-8665-F3F4C23E8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таблично, данните от горната таблица могат да бъдат представени и  графично. Една разновидност на графичното представяне се нарича кръгова диаграма.</a:t>
            </a:r>
          </a:p>
          <a:p>
            <a:r>
              <a:rPr lang="bg-BG" dirty="0"/>
              <a:t>кръгова диаграма – кръгова графика, която показва как измерванията са подредени по категории.</a:t>
            </a:r>
          </a:p>
          <a:p>
            <a:r>
              <a:rPr lang="bg-BG" dirty="0"/>
              <a:t>Ъгъл е относителната честота умножена по 360.</a:t>
            </a:r>
          </a:p>
          <a:p>
            <a:r>
              <a:rPr lang="bg-BG" dirty="0"/>
              <a:t>Кръговата диаграма използва проценти за да определи относителния размер на „кръговите части“.</a:t>
            </a:r>
          </a:p>
          <a:p>
            <a:pPr marL="0" indent="0">
              <a:buNone/>
            </a:pPr>
            <a:r>
              <a:rPr lang="bg-BG" dirty="0"/>
              <a:t>  За разгледания пример, кръговата диаграма има следния вид.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6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9426-AE18-4E15-94CF-FEDA14275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BCE7-C45D-4A39-9068-FABA4A8E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Кръговата диаграма показва, също така връзката между отделните части и цялото.</a:t>
            </a:r>
          </a:p>
          <a:p>
            <a:r>
              <a:rPr lang="bg-BG" dirty="0"/>
              <a:t>Втора възможност за графично представяне е така наречения бар </a:t>
            </a:r>
            <a:r>
              <a:rPr lang="en-US" dirty="0"/>
              <a:t>chart</a:t>
            </a:r>
            <a:r>
              <a:rPr lang="bg-BG" dirty="0"/>
              <a:t>. Той показва същото разпределение на измерванията в категории с височината на бара измерва колко често определена категория се наблюдава.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810664-249A-448F-8CE7-0FE97EB727BD}"/>
              </a:ext>
            </a:extLst>
          </p:cNvPr>
          <p:cNvGraphicFramePr>
            <a:graphicFrameLocks/>
          </p:cNvGraphicFramePr>
          <p:nvPr/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8290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11490</TotalTime>
  <Words>1047</Words>
  <Application>Microsoft Office PowerPoint</Application>
  <PresentationFormat>Widescreen</PresentationFormat>
  <Paragraphs>117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Графични методи за описание на данни</vt:lpstr>
      <vt:lpstr>Въведение в статистиката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Stem and leaf plot</vt:lpstr>
      <vt:lpstr>Stem and Leaf plot</vt:lpstr>
      <vt:lpstr>PowerPoint Presentation</vt:lpstr>
      <vt:lpstr>Хистограма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Представяне на данни чрез графики</dc:title>
  <dc:creator>Lenovo</dc:creator>
  <cp:lastModifiedBy>Lenovo</cp:lastModifiedBy>
  <cp:revision>57</cp:revision>
  <dcterms:created xsi:type="dcterms:W3CDTF">2021-01-21T15:14:45Z</dcterms:created>
  <dcterms:modified xsi:type="dcterms:W3CDTF">2021-01-29T14:46:27Z</dcterms:modified>
</cp:coreProperties>
</file>