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34" autoAdjust="0"/>
  </p:normalViewPr>
  <p:slideViewPr>
    <p:cSldViewPr snapToGrid="0">
      <p:cViewPr varScale="1">
        <p:scale>
          <a:sx n="44" d="100"/>
          <a:sy n="44" d="100"/>
        </p:scale>
        <p:origin x="538" y="62"/>
      </p:cViewPr>
      <p:guideLst/>
    </p:cSldViewPr>
  </p:slideViewPr>
  <p:outlineViewPr>
    <p:cViewPr>
      <p:scale>
        <a:sx n="33" d="100"/>
        <a:sy n="33" d="100"/>
      </p:scale>
      <p:origin x="0" y="-924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4326-03FA-4959-9D2A-F6EF995D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4E923-3937-4E00-A797-D7A2B4F7D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9525-4B60-45AA-852F-B04C6CC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7B08-7C10-412C-859F-51047273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09AA-37BA-4443-A122-6032231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D5C-E7A6-4337-A65C-9E793FD0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B86F-833F-4B6C-A429-86CA2CD4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102E-6ED2-46A1-9AAB-97E7DABA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730C-79B1-428E-9F1F-F406FC0B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F6EA-2D81-49A0-8EAF-EEC3CC0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72652-A148-4772-AD88-336CA81F2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87E8-B438-493E-A174-3B1F4DE3A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C547-C0E0-45A5-A581-484D59DA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5F74-A54C-42AA-9C9A-D0F322C2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3798-04D9-45D3-8EE1-D4B932B9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A543-D903-4661-BCB6-C5199F6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DBA7-D185-4DE8-8EBD-C06090703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1061-24D6-4852-BD26-6C3B8FCB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ADCA-8FB4-4CDA-BB7B-D542F79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583C-780D-4A8D-ACA5-497F5747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D6D4-0155-4035-9959-C794BFD9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5F30-52F6-473F-960F-01E23E16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61FE-4F5F-409A-A7EC-B81F6340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82E8-ED5F-4EBD-8D1B-56129F8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9B1C-410D-4774-828D-39C92DA2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345B-8999-4207-935A-BCEB1034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8649-4175-4BA0-8C16-D1D1976A3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AEE9C-16FE-42A0-AE4C-9CD90E2B9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7AC81-5281-4001-86BB-2DDCA271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7F4D-F0BB-4FF0-8AA8-A15438D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FFDA-3CB5-436C-AC8F-A745ECD3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93B5-56B4-4F09-BDCC-B23C5A29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9E0D-DC62-42A8-95BA-856A4BB4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77E9-7C13-432E-8153-D50176069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08E6A-037B-45BA-B537-5B1BD2943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C1DC6-0132-41B0-A1C8-CB9EAB83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397A1-EED4-4FF9-B375-0A17B1C9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AB4C-B0FB-46C9-878C-BE1EB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CBB93-0BCD-478F-942E-D3A2B54D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D105-C487-4C3F-85A8-2043043B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BA0C6-25C9-445E-8315-E0C32A8F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A5F8-4C7F-4218-8F03-BC5C9E3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4390D-B0A6-460D-B6C0-1834E22C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9A4AA-2AB8-4F48-8C9F-9FF53C37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48ABA-324C-49B5-AC00-6F64F508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E7D3-D9AB-4DD6-B045-0BAC5EF8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0FC-FD75-4E37-B35E-C14C9A6B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F88-A3BC-4BD4-B010-2FA9F987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0431E-290D-41B4-8415-5F394AE4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43D3-D51A-4174-B298-C959A53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880A-7F3A-4B07-B76F-5AF782D4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3C34-2C36-4715-9347-F6A2A4E0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5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E4B4-75DF-4DD5-8DC4-E6CDBE0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EA369-6FDA-4674-B890-AE97A4D64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9047-833B-4207-A003-ADF9AE110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5B8E-54B6-4C4A-87F2-9E9DF8A4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ED4E9-BDF1-40F3-88CF-92094BFE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F0AD-FB07-40FD-B2FB-D6207D5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5BC35-9344-4FA4-ADB1-902C97C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AE48-F733-4F3D-BF75-4894DB7A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7F99-ACD0-4B03-A482-CC9877D22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B907-E6CC-4CD3-95B4-450DFE7CBAD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E885-C09D-414B-95C9-EB487765C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4E12-1BEC-4A2C-9FB7-7427DFC13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4323-22A2-4161-A820-6E71AE0E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93D1-0119-4FBD-A0E0-19490E02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Вероятности и вероятностни разпределения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A26BC-E5E5-4DFE-B601-A4209A53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6AE4-784E-4E91-84F4-FC39BA6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9BA0-5580-43E3-97FD-66EB977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4.6 Пропорцията на кръвни групи А, </a:t>
            </a:r>
            <a:r>
              <a:rPr lang="en-US" dirty="0"/>
              <a:t>B, AB </a:t>
            </a:r>
            <a:r>
              <a:rPr lang="bg-BG" dirty="0"/>
              <a:t>и </a:t>
            </a:r>
            <a:r>
              <a:rPr lang="en-US" dirty="0"/>
              <a:t>0</a:t>
            </a:r>
            <a:r>
              <a:rPr lang="bg-BG" dirty="0"/>
              <a:t> за белите в САЩ е 0.41, 0.1,0.04, 0.45. Ако бял индивид е случайно избран от популацията, каква е вероятността, че той или тя има кръвна група А или </a:t>
            </a:r>
            <a:r>
              <a:rPr lang="en-US" dirty="0"/>
              <a:t>AB?</a:t>
            </a:r>
          </a:p>
          <a:p>
            <a:r>
              <a:rPr lang="en-US" dirty="0"/>
              <a:t>P(</a:t>
            </a:r>
            <a:r>
              <a:rPr lang="bg-BG" dirty="0"/>
              <a:t>индивид има кръвна група А или </a:t>
            </a:r>
            <a:r>
              <a:rPr lang="en-US"/>
              <a:t>AB)=P(A) + P(AB)=0.41+0.04=0.45.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95C5-2386-4CB2-8B98-DF1A52EE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правила за броене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512A-615A-42CD-BD49-59DB451B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 предположим, че са извършени голям брой опити </a:t>
            </a:r>
            <a:r>
              <a:rPr lang="en-US" dirty="0"/>
              <a:t>N </a:t>
            </a:r>
            <a:r>
              <a:rPr lang="bg-BG" dirty="0"/>
              <a:t>при приблизително еднакви условия и всички елементарни събития са еднакво вероятни. Тогава всяко елементарно събитие има вероятност </a:t>
            </a:r>
            <a:r>
              <a:rPr lang="en-US" dirty="0"/>
              <a:t>1/N </a:t>
            </a:r>
            <a:r>
              <a:rPr lang="bg-BG" dirty="0"/>
              <a:t>и вероятността на събитието А е</a:t>
            </a:r>
          </a:p>
          <a:p>
            <a:r>
              <a:rPr lang="en-US" dirty="0"/>
              <a:t>P(A)=</a:t>
            </a:r>
            <a:r>
              <a:rPr lang="en-US" dirty="0" err="1"/>
              <a:t>n_A</a:t>
            </a:r>
            <a:r>
              <a:rPr lang="en-US" dirty="0"/>
              <a:t>/N,</a:t>
            </a:r>
          </a:p>
          <a:p>
            <a:r>
              <a:rPr lang="bg-BG" dirty="0"/>
              <a:t>където </a:t>
            </a:r>
            <a:r>
              <a:rPr lang="en-US" dirty="0" err="1"/>
              <a:t>n_A</a:t>
            </a:r>
            <a:r>
              <a:rPr lang="en-US" dirty="0"/>
              <a:t> </a:t>
            </a:r>
            <a:r>
              <a:rPr lang="bg-BG" dirty="0"/>
              <a:t>е броя на елементарните събития, които се съдържат в А. Ще представим 3 прости правила за преброяването на </a:t>
            </a:r>
            <a:r>
              <a:rPr lang="en-US" dirty="0"/>
              <a:t>N, </a:t>
            </a:r>
            <a:r>
              <a:rPr lang="bg-BG" dirty="0"/>
              <a:t>броят на всички елементарни събития и </a:t>
            </a:r>
            <a:r>
              <a:rPr lang="en-US" dirty="0" err="1"/>
              <a:t>n_A</a:t>
            </a:r>
            <a:r>
              <a:rPr lang="bg-BG" dirty="0"/>
              <a:t>, броят на благоприатните за А елементарни събития. По този начин ще можем да намерим </a:t>
            </a:r>
            <a:r>
              <a:rPr lang="en-US" dirty="0"/>
              <a:t>P(A) </a:t>
            </a:r>
            <a:r>
              <a:rPr lang="bg-BG" dirty="0"/>
              <a:t>без да описваме всички елементарни събития.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D189-6A47-4308-89D4-6970D928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mn</a:t>
            </a:r>
            <a:r>
              <a:rPr lang="en-US" dirty="0"/>
              <a:t> </a:t>
            </a:r>
            <a:r>
              <a:rPr lang="bg-BG" dirty="0"/>
              <a:t>правило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C8ED-AE02-4D81-84F6-0AB827F9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експеримент се провежда на 2 нива. За първото ниво имаме </a:t>
            </a:r>
            <a:r>
              <a:rPr lang="en-US" dirty="0"/>
              <a:t>m </a:t>
            </a:r>
            <a:r>
              <a:rPr lang="bg-BG" dirty="0"/>
              <a:t>начина, а за второто ниво имаме </a:t>
            </a:r>
            <a:r>
              <a:rPr lang="en-US" dirty="0"/>
              <a:t>n </a:t>
            </a:r>
            <a:r>
              <a:rPr lang="bg-BG" dirty="0"/>
              <a:t>начина. Тогава експериментът има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bg-BG" dirty="0"/>
              <a:t>изхода.</a:t>
            </a:r>
          </a:p>
          <a:p>
            <a:r>
              <a:rPr lang="bg-BG" dirty="0"/>
              <a:t>Например, имаме 3 стила и 4 цвята за подреждането на автомобили. От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bg-BG" dirty="0"/>
              <a:t>правило, заключаваме, че имаме 12 възможни изхода.</a:t>
            </a:r>
          </a:p>
          <a:p>
            <a:r>
              <a:rPr lang="bg-BG" dirty="0"/>
              <a:t>Пример: Кутия съдържа 1 жълт и 2 червени бонбона. Изтеглят се два бонбона по един и се записват цветовете им. Колко елементарни събития има в основното пространство?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15BA-1886-432F-8ED9-4A510BF4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5FEC-8FAD-40CE-A040-F63F26C9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Решение: За първия бонбон имаме 3 възможности, а за втория тъй като единия бонбон вече е изтеглен имаме 2 възможности. </a:t>
            </a:r>
          </a:p>
          <a:p>
            <a:r>
              <a:rPr lang="bg-BG" dirty="0"/>
              <a:t>Следователно имаме 3*2=6 елементарни събития в основното пространство.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E44B-3DE9-4B9D-9576-E9FDC20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Разширено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bg-BG" dirty="0"/>
              <a:t>правило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55BA-B1FB-4A90-8EAF-616B28C3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експеримент се провежда на </a:t>
            </a:r>
            <a:r>
              <a:rPr lang="en-US" dirty="0"/>
              <a:t>k </a:t>
            </a:r>
            <a:r>
              <a:rPr lang="bg-BG" dirty="0"/>
              <a:t>нива. Като на всяко ниво има съответно </a:t>
            </a:r>
            <a:r>
              <a:rPr lang="en-US" dirty="0" err="1"/>
              <a:t>n_i</a:t>
            </a:r>
            <a:r>
              <a:rPr lang="en-US" dirty="0"/>
              <a:t> </a:t>
            </a:r>
            <a:r>
              <a:rPr lang="bg-BG" dirty="0"/>
              <a:t>възможности, тогава броят на всички възможности за провеждането на експеримента е </a:t>
            </a:r>
            <a:r>
              <a:rPr lang="en-US" dirty="0"/>
              <a:t>n_1*n_2…*</a:t>
            </a:r>
            <a:r>
              <a:rPr lang="en-US" dirty="0" err="1"/>
              <a:t>n_k</a:t>
            </a:r>
            <a:r>
              <a:rPr lang="en-US" dirty="0"/>
              <a:t>.</a:t>
            </a:r>
          </a:p>
          <a:p>
            <a:r>
              <a:rPr lang="bg-BG" dirty="0"/>
              <a:t>Пример: Монета се хвърля 3 пъти. Колко е броят на елементарните събития в основното пространство?</a:t>
            </a:r>
          </a:p>
          <a:p>
            <a:r>
              <a:rPr lang="bg-BG" dirty="0"/>
              <a:t>Решение: (2)*(2)*(2)=8 са елементарните събития в основното пространство.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6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BB9A-41AC-4C00-9784-3D98500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61DB-30EC-4E62-9158-F529C1C0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Второ полезно правило за броене е наредба и пермутации. Например: Имаме 3 книги, но на лавицата имаме място само за 2 книги. По колко различни начина може да изберете и подредите книгите на лавицата?</a:t>
            </a:r>
          </a:p>
          <a:p>
            <a:r>
              <a:rPr lang="bg-BG" dirty="0"/>
              <a:t>Използвайки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bg-BG" dirty="0"/>
              <a:t>правило имаме 3*2=6.</a:t>
            </a:r>
          </a:p>
          <a:p>
            <a:endParaRPr lang="bg-BG" dirty="0"/>
          </a:p>
          <a:p>
            <a:r>
              <a:rPr lang="bg-BG" dirty="0"/>
              <a:t>По колко различни начина може да подредите 3-те книги?</a:t>
            </a:r>
          </a:p>
          <a:p>
            <a:r>
              <a:rPr lang="bg-BG" dirty="0"/>
              <a:t>3*2*1=6.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814-53D6-46CC-BF91-E76E2399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преброяване на пермутации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FF32-CE17-4D6B-8F04-AADCD28E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Броят на начините по които можем да изберем </a:t>
            </a:r>
            <a:r>
              <a:rPr lang="en-US" dirty="0"/>
              <a:t>r </a:t>
            </a:r>
            <a:r>
              <a:rPr lang="bg-BG" dirty="0"/>
              <a:t>обекта от </a:t>
            </a:r>
            <a:r>
              <a:rPr lang="en-US" dirty="0"/>
              <a:t>n </a:t>
            </a:r>
            <a:r>
              <a:rPr lang="bg-BG" dirty="0"/>
              <a:t>на брой се задава по следната формула:</a:t>
            </a:r>
          </a:p>
          <a:p>
            <a:r>
              <a:rPr lang="en-US" dirty="0" err="1"/>
              <a:t>Pn^r</a:t>
            </a:r>
            <a:r>
              <a:rPr lang="en-US" dirty="0"/>
              <a:t>=n!/(n-r)!,</a:t>
            </a:r>
          </a:p>
          <a:p>
            <a:r>
              <a:rPr lang="bg-BG" dirty="0"/>
              <a:t>където </a:t>
            </a:r>
            <a:r>
              <a:rPr lang="en-US" dirty="0"/>
              <a:t>n</a:t>
            </a:r>
            <a:r>
              <a:rPr lang="bg-BG" dirty="0"/>
              <a:t>!=1*2...*</a:t>
            </a:r>
            <a:r>
              <a:rPr lang="en-US" dirty="0"/>
              <a:t>n  </a:t>
            </a:r>
            <a:r>
              <a:rPr lang="bg-BG" dirty="0"/>
              <a:t>и по дефиниция </a:t>
            </a:r>
            <a:r>
              <a:rPr lang="en-US" dirty="0"/>
              <a:t>0!=1</a:t>
            </a:r>
            <a:r>
              <a:rPr lang="bg-BG" dirty="0"/>
              <a:t>.</a:t>
            </a:r>
          </a:p>
          <a:p>
            <a:r>
              <a:rPr lang="bg-BG" dirty="0"/>
              <a:t>Броят на начините по които се подреждат </a:t>
            </a:r>
            <a:r>
              <a:rPr lang="en-US" dirty="0"/>
              <a:t>n </a:t>
            </a:r>
            <a:r>
              <a:rPr lang="bg-BG" dirty="0"/>
              <a:t>обекта от </a:t>
            </a:r>
            <a:r>
              <a:rPr lang="en-US" dirty="0"/>
              <a:t>n </a:t>
            </a:r>
            <a:r>
              <a:rPr lang="bg-BG" dirty="0"/>
              <a:t>се бележи с </a:t>
            </a:r>
            <a:r>
              <a:rPr lang="en-US" dirty="0" err="1"/>
              <a:t>Pn^n</a:t>
            </a:r>
            <a:r>
              <a:rPr lang="en-US" dirty="0"/>
              <a:t>=n!.</a:t>
            </a:r>
            <a:endParaRPr lang="bg-BG" dirty="0"/>
          </a:p>
          <a:p>
            <a:r>
              <a:rPr lang="bg-BG" dirty="0"/>
              <a:t>Пример. Ако лотария се състои от 50 билета, които са разпределени между 3-ма души, като редът е важен. Колко елементарни събития са асоциирани с експеримента?</a:t>
            </a:r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CC01-CDFD-46FE-B3E5-3B4C312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23D8-4A40-4465-BDEE-0469B28A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V50^3=50!/47!=50*49*48=117,600 </a:t>
            </a:r>
            <a:r>
              <a:rPr lang="bg-BG" dirty="0"/>
              <a:t>елементарни събития.</a:t>
            </a:r>
          </a:p>
          <a:p>
            <a:r>
              <a:rPr lang="bg-BG" dirty="0"/>
              <a:t>Понякога, наредбата не е важна и тогава използваме комбинации.</a:t>
            </a:r>
          </a:p>
          <a:p>
            <a:r>
              <a:rPr lang="bg-BG" dirty="0"/>
              <a:t>Броят на различните комбинации на </a:t>
            </a:r>
            <a:r>
              <a:rPr lang="en-US" dirty="0"/>
              <a:t>n </a:t>
            </a:r>
            <a:r>
              <a:rPr lang="bg-BG" dirty="0"/>
              <a:t>обекта вземани по </a:t>
            </a:r>
            <a:r>
              <a:rPr lang="en-US" dirty="0"/>
              <a:t> r  </a:t>
            </a:r>
            <a:r>
              <a:rPr lang="bg-BG" dirty="0"/>
              <a:t>е</a:t>
            </a:r>
          </a:p>
          <a:p>
            <a:r>
              <a:rPr lang="en-US" dirty="0" err="1"/>
              <a:t>Cn^r</a:t>
            </a:r>
            <a:r>
              <a:rPr lang="en-US" dirty="0"/>
              <a:t>=n!/r!(n-r)!.</a:t>
            </a:r>
          </a:p>
        </p:txBody>
      </p:sp>
    </p:spTree>
    <p:extLst>
      <p:ext uri="{BB962C8B-B14F-4D97-AF65-F5344CB8AC3E}">
        <p14:creationId xmlns:p14="http://schemas.microsoft.com/office/powerpoint/2010/main" val="325409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8EA3-176B-4637-A31B-98BBD01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събития и вероятности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58E8-CB48-4C78-8D7A-99DE59DD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събитията, които ни интересуват могат да бъдат формирани от няколко събития. Нека събитията </a:t>
            </a:r>
            <a:r>
              <a:rPr lang="en-US" dirty="0"/>
              <a:t>A </a:t>
            </a:r>
            <a:r>
              <a:rPr lang="bg-BG" dirty="0"/>
              <a:t>и </a:t>
            </a:r>
            <a:r>
              <a:rPr lang="en-US" dirty="0"/>
              <a:t>B </a:t>
            </a:r>
            <a:r>
              <a:rPr lang="bg-BG" dirty="0"/>
              <a:t>са дефинирани от основното пространство. Има 3  важни връзки между събитията.</a:t>
            </a:r>
          </a:p>
          <a:p>
            <a:r>
              <a:rPr lang="bg-BG" dirty="0"/>
              <a:t>Обединението на </a:t>
            </a:r>
            <a:r>
              <a:rPr lang="en-US" dirty="0"/>
              <a:t>A </a:t>
            </a:r>
            <a:r>
              <a:rPr lang="bg-BG" dirty="0"/>
              <a:t>и </a:t>
            </a:r>
            <a:r>
              <a:rPr lang="en-US" dirty="0"/>
              <a:t>B</a:t>
            </a:r>
            <a:r>
              <a:rPr lang="bg-BG" dirty="0"/>
              <a:t>, представлява събитието </a:t>
            </a:r>
            <a:r>
              <a:rPr lang="en-US" dirty="0"/>
              <a:t>A</a:t>
            </a:r>
            <a:r>
              <a:rPr lang="bg-BG" dirty="0"/>
              <a:t> или </a:t>
            </a:r>
            <a:r>
              <a:rPr lang="en-US" dirty="0"/>
              <a:t> B</a:t>
            </a:r>
            <a:r>
              <a:rPr lang="bg-BG" dirty="0"/>
              <a:t>, или и двете се сбъдват.</a:t>
            </a:r>
          </a:p>
          <a:p>
            <a:r>
              <a:rPr lang="bg-BG" dirty="0"/>
              <a:t>Сечението на </a:t>
            </a:r>
            <a:r>
              <a:rPr lang="en-US" dirty="0"/>
              <a:t>A </a:t>
            </a:r>
            <a:r>
              <a:rPr lang="bg-BG" dirty="0"/>
              <a:t> и </a:t>
            </a:r>
            <a:r>
              <a:rPr lang="en-US" dirty="0"/>
              <a:t> B</a:t>
            </a:r>
            <a:r>
              <a:rPr lang="bg-BG" dirty="0"/>
              <a:t>, представлява събитието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</a:t>
            </a:r>
            <a:r>
              <a:rPr lang="bg-BG" dirty="0"/>
              <a:t> се сбъдват.</a:t>
            </a:r>
          </a:p>
          <a:p>
            <a:r>
              <a:rPr lang="bg-BG" dirty="0"/>
              <a:t>Допълнението на А, означава се </a:t>
            </a:r>
            <a:r>
              <a:rPr lang="en-US" dirty="0" err="1"/>
              <a:t>A^c</a:t>
            </a:r>
            <a:r>
              <a:rPr lang="en-US" dirty="0"/>
              <a:t>, </a:t>
            </a:r>
            <a:r>
              <a:rPr lang="bg-BG" dirty="0"/>
              <a:t>означава, че събитието А не се сбъдва.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20DA-2EDD-45EE-84D1-E8C6DF28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D9D4-4A8B-4EB4-8663-4C21D731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Пример: Хвърлят се 2  правилни монети и изходите са записани. Следните събития ни интересуват:</a:t>
            </a:r>
          </a:p>
          <a:p>
            <a:r>
              <a:rPr lang="bg-BG" dirty="0"/>
              <a:t>А: наблюдаваме поне едно „Лице“</a:t>
            </a:r>
          </a:p>
          <a:p>
            <a:r>
              <a:rPr lang="en-US" dirty="0"/>
              <a:t>B:</a:t>
            </a:r>
            <a:r>
              <a:rPr lang="bg-BG" dirty="0"/>
              <a:t>наблюдаваме поне един „Герб“</a:t>
            </a:r>
          </a:p>
          <a:p>
            <a:r>
              <a:rPr lang="bg-BG" dirty="0"/>
              <a:t>Дефинирайте А, </a:t>
            </a:r>
            <a:r>
              <a:rPr lang="en-US" dirty="0"/>
              <a:t>B, A  </a:t>
            </a:r>
            <a:r>
              <a:rPr lang="bg-BG" dirty="0"/>
              <a:t>обединение </a:t>
            </a:r>
            <a:r>
              <a:rPr lang="en-US" dirty="0"/>
              <a:t>B</a:t>
            </a:r>
            <a:r>
              <a:rPr lang="bg-BG" dirty="0"/>
              <a:t>, А</a:t>
            </a:r>
            <a:r>
              <a:rPr lang="en-US" dirty="0"/>
              <a:t> </a:t>
            </a:r>
            <a:r>
              <a:rPr lang="bg-BG" dirty="0"/>
              <a:t>сечение</a:t>
            </a:r>
            <a:r>
              <a:rPr lang="en-US" dirty="0"/>
              <a:t> B</a:t>
            </a:r>
            <a:r>
              <a:rPr lang="bg-BG" dirty="0"/>
              <a:t>, </a:t>
            </a:r>
            <a:r>
              <a:rPr lang="en-US" dirty="0" err="1"/>
              <a:t>A^c</a:t>
            </a:r>
            <a:r>
              <a:rPr lang="en-US" dirty="0"/>
              <a:t> </a:t>
            </a:r>
            <a:r>
              <a:rPr lang="bg-BG" dirty="0"/>
              <a:t>чрез елементарни събития и намерете техните вероятности.</a:t>
            </a:r>
          </a:p>
          <a:p>
            <a:r>
              <a:rPr lang="bg-BG" dirty="0"/>
              <a:t>Е1=</a:t>
            </a:r>
            <a:r>
              <a:rPr lang="en-US" dirty="0"/>
              <a:t>{</a:t>
            </a:r>
            <a:r>
              <a:rPr lang="bg-BG" dirty="0"/>
              <a:t>ЛЛ</a:t>
            </a:r>
            <a:r>
              <a:rPr lang="en-US" dirty="0"/>
              <a:t>}</a:t>
            </a:r>
            <a:endParaRPr lang="bg-BG" dirty="0"/>
          </a:p>
          <a:p>
            <a:r>
              <a:rPr lang="bg-BG" dirty="0"/>
              <a:t>Е2=</a:t>
            </a:r>
            <a:r>
              <a:rPr lang="en-US" dirty="0"/>
              <a:t>{</a:t>
            </a:r>
            <a:r>
              <a:rPr lang="bg-BG" dirty="0"/>
              <a:t>ЛГ</a:t>
            </a:r>
            <a:r>
              <a:rPr lang="en-US" dirty="0"/>
              <a:t>}</a:t>
            </a:r>
            <a:endParaRPr lang="bg-BG" dirty="0"/>
          </a:p>
          <a:p>
            <a:r>
              <a:rPr lang="bg-BG" dirty="0"/>
              <a:t>Е3=</a:t>
            </a:r>
            <a:r>
              <a:rPr lang="en-US" dirty="0"/>
              <a:t>{</a:t>
            </a:r>
            <a:r>
              <a:rPr lang="bg-BG" dirty="0"/>
              <a:t>ГЛ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5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0D2F-4A95-43ED-8398-E6B322BD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 и извадково пространство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2B25-FD8D-4A9F-90A6-D6271A0A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Експеримент е процес при които наблюдение е получено.</a:t>
            </a:r>
          </a:p>
          <a:p>
            <a:r>
              <a:rPr lang="bg-BG" dirty="0"/>
              <a:t>Ето някои примери за експеримент</a:t>
            </a:r>
          </a:p>
          <a:p>
            <a:r>
              <a:rPr lang="bg-BG" dirty="0"/>
              <a:t>Записване на оценки от тест</a:t>
            </a:r>
          </a:p>
          <a:p>
            <a:r>
              <a:rPr lang="bg-BG" dirty="0"/>
              <a:t>Записване на дневните валежи от дъжд</a:t>
            </a:r>
          </a:p>
          <a:p>
            <a:r>
              <a:rPr lang="bg-BG" dirty="0"/>
              <a:t>Записване мнението на стопанин за зелена зона</a:t>
            </a:r>
          </a:p>
          <a:p>
            <a:r>
              <a:rPr lang="bg-BG" dirty="0"/>
              <a:t>Хвърляйки монета и наблюдавайки да се получи лице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C838-2B0C-4E24-A7F1-1043989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FBA1-CFAA-4B1D-A93D-DC60C885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Е4=</a:t>
            </a:r>
            <a:r>
              <a:rPr lang="en-US" dirty="0"/>
              <a:t>{</a:t>
            </a:r>
            <a:r>
              <a:rPr lang="bg-BG" dirty="0"/>
              <a:t>ГГ</a:t>
            </a:r>
            <a:r>
              <a:rPr lang="en-US" dirty="0"/>
              <a:t>}</a:t>
            </a:r>
            <a:endParaRPr lang="bg-BG" dirty="0"/>
          </a:p>
          <a:p>
            <a:r>
              <a:rPr lang="bg-BG" dirty="0"/>
              <a:t>А=</a:t>
            </a:r>
            <a:r>
              <a:rPr lang="en-US" dirty="0"/>
              <a:t>{E1,E2,E3}  P(A)=3/4.</a:t>
            </a:r>
          </a:p>
          <a:p>
            <a:r>
              <a:rPr lang="en-US" dirty="0"/>
              <a:t>B={E2,E3,E4}  P(B)=3/4</a:t>
            </a:r>
          </a:p>
          <a:p>
            <a:r>
              <a:rPr lang="en-US" dirty="0"/>
              <a:t>A</a:t>
            </a:r>
            <a:r>
              <a:rPr lang="bg-BG" dirty="0"/>
              <a:t> обединение </a:t>
            </a:r>
            <a:r>
              <a:rPr lang="en-US" dirty="0"/>
              <a:t>B={E1,E2,E3,E4}  P(A </a:t>
            </a:r>
            <a:r>
              <a:rPr lang="bg-BG" dirty="0"/>
              <a:t>обединение </a:t>
            </a:r>
            <a:r>
              <a:rPr lang="en-US" dirty="0"/>
              <a:t>B)</a:t>
            </a:r>
            <a:r>
              <a:rPr lang="bg-BG" dirty="0"/>
              <a:t>=1</a:t>
            </a:r>
          </a:p>
          <a:p>
            <a:r>
              <a:rPr lang="bg-BG" dirty="0"/>
              <a:t>А</a:t>
            </a:r>
            <a:r>
              <a:rPr lang="en-US" dirty="0"/>
              <a:t>^c={E4}  P(</a:t>
            </a:r>
            <a:r>
              <a:rPr lang="en-US" dirty="0" err="1"/>
              <a:t>A^c</a:t>
            </a:r>
            <a:r>
              <a:rPr lang="en-US" dirty="0"/>
              <a:t>)=1/4</a:t>
            </a:r>
          </a:p>
          <a:p>
            <a:r>
              <a:rPr lang="en-US" dirty="0"/>
              <a:t>A </a:t>
            </a:r>
            <a:r>
              <a:rPr lang="bg-BG" dirty="0"/>
              <a:t>сечение </a:t>
            </a:r>
            <a:r>
              <a:rPr lang="en-US" dirty="0"/>
              <a:t>B={E2,E3}  P(A</a:t>
            </a:r>
            <a:r>
              <a:rPr lang="bg-BG" dirty="0"/>
              <a:t> сечение</a:t>
            </a:r>
            <a:r>
              <a:rPr lang="en-US" dirty="0"/>
              <a:t>  B)</a:t>
            </a:r>
            <a:r>
              <a:rPr lang="bg-BG" dirty="0"/>
              <a:t>=1/2.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8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728A-C7EF-4581-B60D-C23B3016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Пресмятане на вероятностите на обединения и сечения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9558-11E5-4423-85BE-B0A3E5A7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са дадени две събития </a:t>
            </a:r>
            <a:r>
              <a:rPr lang="en-US" dirty="0"/>
              <a:t>A </a:t>
            </a:r>
            <a:r>
              <a:rPr lang="bg-BG" dirty="0"/>
              <a:t>и</a:t>
            </a:r>
            <a:r>
              <a:rPr lang="en-US" dirty="0"/>
              <a:t> B</a:t>
            </a:r>
            <a:r>
              <a:rPr lang="bg-BG" dirty="0"/>
              <a:t>, вероятността на обединението на </a:t>
            </a:r>
            <a:r>
              <a:rPr lang="en-US" dirty="0"/>
              <a:t>A </a:t>
            </a:r>
            <a:r>
              <a:rPr lang="bg-BG" dirty="0"/>
              <a:t>и </a:t>
            </a:r>
            <a:r>
              <a:rPr lang="en-US" dirty="0"/>
              <a:t>B</a:t>
            </a:r>
            <a:r>
              <a:rPr lang="bg-BG" dirty="0"/>
              <a:t>, е равно на</a:t>
            </a:r>
          </a:p>
          <a:p>
            <a:r>
              <a:rPr lang="en-US" dirty="0"/>
              <a:t>P(A </a:t>
            </a:r>
            <a:r>
              <a:rPr lang="bg-BG" dirty="0"/>
              <a:t>обединение </a:t>
            </a:r>
            <a:r>
              <a:rPr lang="en-US" dirty="0"/>
              <a:t>B)=P(A)+P(B)-P(A</a:t>
            </a:r>
            <a:r>
              <a:rPr lang="bg-BG" dirty="0"/>
              <a:t> сечение</a:t>
            </a:r>
            <a:r>
              <a:rPr lang="en-US" dirty="0"/>
              <a:t> B)</a:t>
            </a:r>
            <a:endParaRPr lang="bg-BG" dirty="0"/>
          </a:p>
          <a:p>
            <a:r>
              <a:rPr lang="bg-BG" dirty="0"/>
              <a:t>Когато събитията са взаимно изключващи се, това значи, че когато </a:t>
            </a:r>
            <a:r>
              <a:rPr lang="en-US" dirty="0"/>
              <a:t>A </a:t>
            </a:r>
            <a:r>
              <a:rPr lang="bg-BG" dirty="0"/>
              <a:t>се случва, </a:t>
            </a:r>
            <a:r>
              <a:rPr lang="en-US" dirty="0"/>
              <a:t>B </a:t>
            </a:r>
            <a:r>
              <a:rPr lang="bg-BG" dirty="0"/>
              <a:t>не може да се случи. </a:t>
            </a:r>
          </a:p>
          <a:p>
            <a:r>
              <a:rPr lang="en-US" dirty="0"/>
              <a:t>P(A</a:t>
            </a:r>
            <a:r>
              <a:rPr lang="bg-BG" dirty="0"/>
              <a:t> сечение</a:t>
            </a:r>
            <a:r>
              <a:rPr lang="en-US" dirty="0"/>
              <a:t> B)=0</a:t>
            </a:r>
            <a:r>
              <a:rPr lang="bg-BG" dirty="0"/>
              <a:t>.</a:t>
            </a:r>
          </a:p>
          <a:p>
            <a:r>
              <a:rPr lang="bg-BG" dirty="0"/>
              <a:t>Ако </a:t>
            </a:r>
            <a:r>
              <a:rPr lang="en-US" dirty="0"/>
              <a:t>A </a:t>
            </a:r>
            <a:r>
              <a:rPr lang="bg-BG" dirty="0"/>
              <a:t>и </a:t>
            </a:r>
            <a:r>
              <a:rPr lang="en-US" dirty="0"/>
              <a:t>B</a:t>
            </a:r>
            <a:r>
              <a:rPr lang="bg-BG" dirty="0"/>
              <a:t> са взаимно изключващи се </a:t>
            </a:r>
          </a:p>
          <a:p>
            <a:r>
              <a:rPr lang="en-US" dirty="0"/>
              <a:t>P(A </a:t>
            </a:r>
            <a:r>
              <a:rPr lang="bg-BG" dirty="0"/>
              <a:t>обединение </a:t>
            </a:r>
            <a:r>
              <a:rPr lang="en-US" dirty="0"/>
              <a:t>B)=P(A)+P(B).</a:t>
            </a:r>
          </a:p>
        </p:txBody>
      </p:sp>
    </p:spTree>
    <p:extLst>
      <p:ext uri="{BB962C8B-B14F-4D97-AF65-F5344CB8AC3E}">
        <p14:creationId xmlns:p14="http://schemas.microsoft.com/office/powerpoint/2010/main" val="312701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3606-136E-4097-891A-DAA55CC1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Правило за допълнение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36A1-98E6-4189-8FA6-0579E6BF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A^c</a:t>
            </a:r>
            <a:r>
              <a:rPr lang="en-US" dirty="0"/>
              <a:t>)=1-P(A).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2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9D69-68EA-4618-B9B0-9022912A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Независимост, условна вероятност и правило за умножение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6E77-C0D3-43FD-AFD0-639836C0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Две събития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 </a:t>
            </a:r>
            <a:r>
              <a:rPr lang="bg-BG" dirty="0"/>
              <a:t>са независими, ако вероятността на събитието </a:t>
            </a:r>
            <a:r>
              <a:rPr lang="en-US" dirty="0"/>
              <a:t>A </a:t>
            </a:r>
            <a:r>
              <a:rPr lang="bg-BG" dirty="0"/>
              <a:t>не се повлиява от сбъдването или несбъдването на събитието </a:t>
            </a:r>
            <a:r>
              <a:rPr lang="en-US" dirty="0"/>
              <a:t>B.</a:t>
            </a:r>
          </a:p>
          <a:p>
            <a:r>
              <a:rPr lang="bg-BG" dirty="0"/>
              <a:t>Пример: Зар се хвърля два пъти и дефинираме събитията:</a:t>
            </a:r>
          </a:p>
          <a:p>
            <a:r>
              <a:rPr lang="bg-BG" dirty="0"/>
              <a:t>А=</a:t>
            </a:r>
            <a:r>
              <a:rPr lang="en-US" dirty="0"/>
              <a:t>{</a:t>
            </a:r>
            <a:r>
              <a:rPr lang="bg-BG" dirty="0"/>
              <a:t>на първото хвърляне се пада 2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B={</a:t>
            </a:r>
            <a:r>
              <a:rPr lang="bg-BG" dirty="0"/>
              <a:t>на второто хвърляне се нада 2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P(A)=1/6 P(B)=1/6.</a:t>
            </a:r>
          </a:p>
          <a:p>
            <a:r>
              <a:rPr lang="en-US" dirty="0"/>
              <a:t>P(A </a:t>
            </a:r>
            <a:r>
              <a:rPr lang="bg-BG" dirty="0"/>
              <a:t>дадено </a:t>
            </a:r>
            <a:r>
              <a:rPr lang="en-US" dirty="0"/>
              <a:t>B)=1/6</a:t>
            </a:r>
          </a:p>
          <a:p>
            <a:r>
              <a:rPr lang="en-US" dirty="0"/>
              <a:t>P(B </a:t>
            </a:r>
            <a:r>
              <a:rPr lang="bg-BG" dirty="0"/>
              <a:t>дадено</a:t>
            </a:r>
            <a:r>
              <a:rPr lang="en-US" dirty="0"/>
              <a:t> A)=1/6</a:t>
            </a:r>
            <a:endParaRPr lang="bg-BG" dirty="0"/>
          </a:p>
          <a:p>
            <a:r>
              <a:rPr lang="bg-BG" dirty="0"/>
              <a:t>Тъй като вероятността на събитието А не се повлиява от сбъдването на събитието </a:t>
            </a:r>
            <a:r>
              <a:rPr lang="en-US" dirty="0"/>
              <a:t>B, </a:t>
            </a:r>
            <a:r>
              <a:rPr lang="bg-BG" dirty="0"/>
              <a:t>казваме, че събитията </a:t>
            </a:r>
            <a:r>
              <a:rPr lang="en-US" dirty="0"/>
              <a:t>A</a:t>
            </a:r>
            <a:r>
              <a:rPr lang="bg-BG" dirty="0"/>
              <a:t> и </a:t>
            </a:r>
            <a:r>
              <a:rPr lang="en-US" dirty="0"/>
              <a:t> B</a:t>
            </a:r>
            <a:r>
              <a:rPr lang="bg-BG" dirty="0"/>
              <a:t> са независими.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4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BB37-B445-4259-87A2-53911EDF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8003-AFC2-47CC-AE76-BC6B6FA3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Вероятността на събитието </a:t>
            </a:r>
            <a:r>
              <a:rPr lang="en-US" dirty="0"/>
              <a:t>A</a:t>
            </a:r>
            <a:r>
              <a:rPr lang="bg-BG" dirty="0"/>
              <a:t>, дадено, че се е сбъднало събитието </a:t>
            </a:r>
            <a:r>
              <a:rPr lang="en-US" dirty="0"/>
              <a:t>B </a:t>
            </a:r>
            <a:r>
              <a:rPr lang="bg-BG" dirty="0"/>
              <a:t>се нарича условна вероятност и се отбелязва с </a:t>
            </a:r>
            <a:r>
              <a:rPr lang="en-US" dirty="0"/>
              <a:t>P(A|B).</a:t>
            </a:r>
            <a:r>
              <a:rPr lang="bg-BG" dirty="0"/>
              <a:t> Ще използваме тези вероятности, за да изчислим вероятността за сбъдването на събитието А сечение с </a:t>
            </a:r>
            <a:r>
              <a:rPr lang="en-US" dirty="0"/>
              <a:t>B </a:t>
            </a:r>
            <a:r>
              <a:rPr lang="bg-BG" dirty="0"/>
              <a:t>при провеждането на експеримент.</a:t>
            </a:r>
          </a:p>
          <a:p>
            <a:r>
              <a:rPr lang="bg-BG" dirty="0"/>
              <a:t>При провеждането на експеримент,</a:t>
            </a:r>
            <a:r>
              <a:rPr lang="en-US" dirty="0"/>
              <a:t> </a:t>
            </a:r>
            <a:r>
              <a:rPr lang="bg-BG" dirty="0"/>
              <a:t>вероятността за сбъдването на А</a:t>
            </a:r>
            <a:r>
              <a:rPr lang="en-US" dirty="0"/>
              <a:t>B e</a:t>
            </a:r>
            <a:endParaRPr lang="bg-BG" dirty="0"/>
          </a:p>
          <a:p>
            <a:r>
              <a:rPr lang="en-US" dirty="0"/>
              <a:t>P(AB)=P(A)P(B|A) </a:t>
            </a:r>
            <a:r>
              <a:rPr lang="bg-BG" dirty="0"/>
              <a:t>или</a:t>
            </a:r>
            <a:endParaRPr lang="en-US" dirty="0"/>
          </a:p>
          <a:p>
            <a:r>
              <a:rPr lang="en-US" dirty="0"/>
              <a:t>P(AB)=P(B)P(A|B).</a:t>
            </a:r>
          </a:p>
        </p:txBody>
      </p:sp>
    </p:spTree>
    <p:extLst>
      <p:ext uri="{BB962C8B-B14F-4D97-AF65-F5344CB8AC3E}">
        <p14:creationId xmlns:p14="http://schemas.microsoft.com/office/powerpoint/2010/main" val="110811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3DF2-6899-40BA-BF68-BFCE40EA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69EE-7019-4582-AFCC-7475EB74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Пример: Проведен е експеримент, 8 играчки са сложени в контейнер. Играчките са еднакви, освен по цвят – 2 са червени и 6 са зелени. Дете е помолено да избере по случаен начин две играчки. Какава е вероятността детето да избере 2 червени играчки?</a:t>
            </a:r>
          </a:p>
          <a:p>
            <a:r>
              <a:rPr lang="en-US" dirty="0"/>
              <a:t>P(AB)=P(A)P(B|A)=2/8*1/7=1/28.</a:t>
            </a:r>
          </a:p>
          <a:p>
            <a:r>
              <a:rPr lang="bg-BG" dirty="0"/>
              <a:t>Условна вероятност</a:t>
            </a:r>
          </a:p>
          <a:p>
            <a:r>
              <a:rPr lang="en-US" dirty="0"/>
              <a:t>P(A|B)=P(AB)/P(B), </a:t>
            </a:r>
            <a:r>
              <a:rPr lang="bg-BG" dirty="0"/>
              <a:t>ако </a:t>
            </a:r>
            <a:r>
              <a:rPr lang="en-US" dirty="0"/>
              <a:t>P(B) </a:t>
            </a:r>
            <a:r>
              <a:rPr lang="bg-BG" dirty="0"/>
              <a:t>не =0.</a:t>
            </a:r>
          </a:p>
          <a:p>
            <a:r>
              <a:rPr lang="en-US" dirty="0"/>
              <a:t>P(B|A)=P(AB)/P(A), </a:t>
            </a:r>
            <a:r>
              <a:rPr lang="bg-BG" dirty="0"/>
              <a:t>ако </a:t>
            </a:r>
            <a:r>
              <a:rPr lang="en-US" dirty="0"/>
              <a:t>P(A)</a:t>
            </a:r>
            <a:r>
              <a:rPr lang="bg-BG" dirty="0"/>
              <a:t> не =0.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7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43EA-0D4F-4E13-8E8B-0DACC24D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93AE-8482-41C9-9D75-25B8BD26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Когато, две събития са независими- това е когато, вероятността на събитието </a:t>
            </a:r>
            <a:r>
              <a:rPr lang="en-US" dirty="0"/>
              <a:t>B </a:t>
            </a:r>
            <a:r>
              <a:rPr lang="bg-BG" dirty="0"/>
              <a:t>не се повлиява от сбъдването на събитието А и</a:t>
            </a:r>
          </a:p>
          <a:p>
            <a:r>
              <a:rPr lang="en-US" dirty="0"/>
              <a:t>P(B|A)=P(B).</a:t>
            </a:r>
          </a:p>
          <a:p>
            <a:r>
              <a:rPr lang="bg-BG" dirty="0"/>
              <a:t>Правилото за умножение на вероятности</a:t>
            </a:r>
          </a:p>
          <a:p>
            <a:r>
              <a:rPr lang="en-US" dirty="0"/>
              <a:t>P(AB)=P(A)P(B).</a:t>
            </a:r>
          </a:p>
          <a:p>
            <a:r>
              <a:rPr lang="bg-BG" dirty="0"/>
              <a:t>Събитията А и </a:t>
            </a:r>
            <a:r>
              <a:rPr lang="en-US" dirty="0"/>
              <a:t>B </a:t>
            </a:r>
            <a:r>
              <a:rPr lang="bg-BG" dirty="0"/>
              <a:t>са независими, тогава и само тогава, когато</a:t>
            </a:r>
          </a:p>
          <a:p>
            <a:r>
              <a:rPr lang="en-US" dirty="0"/>
              <a:t>P(AB)=P(A)P(B) </a:t>
            </a:r>
            <a:r>
              <a:rPr lang="bg-BG" dirty="0"/>
              <a:t> или </a:t>
            </a:r>
            <a:r>
              <a:rPr lang="en-US" dirty="0"/>
              <a:t>P(B|A)=P(B).</a:t>
            </a:r>
          </a:p>
          <a:p>
            <a:r>
              <a:rPr lang="bg-BG" dirty="0"/>
              <a:t>Пример: Хвърляме 2 монети и записваме резултата. Дефинираме следните събития: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0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58B1-9BC3-4FD6-A929-6F20BBC2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A061-FDE4-4897-A901-124BF78E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А: „Лице“ на първата монета</a:t>
            </a:r>
          </a:p>
          <a:p>
            <a:r>
              <a:rPr lang="en-US" dirty="0"/>
              <a:t>B: </a:t>
            </a:r>
            <a:r>
              <a:rPr lang="bg-BG" dirty="0"/>
              <a:t>„Герб“  на втората монета</a:t>
            </a:r>
          </a:p>
          <a:p>
            <a:r>
              <a:rPr lang="bg-BG" dirty="0"/>
              <a:t>Назевисими ли са събитията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B?</a:t>
            </a:r>
            <a:endParaRPr lang="bg-BG" dirty="0"/>
          </a:p>
          <a:p>
            <a:r>
              <a:rPr lang="bg-BG" dirty="0"/>
              <a:t>Решение: </a:t>
            </a:r>
            <a:r>
              <a:rPr lang="en-US" dirty="0"/>
              <a:t>S={</a:t>
            </a:r>
            <a:r>
              <a:rPr lang="bg-BG" dirty="0"/>
              <a:t>ЛЛ,ЛГ,ГЛ,ГГ</a:t>
            </a:r>
            <a:r>
              <a:rPr lang="en-US" dirty="0"/>
              <a:t>}</a:t>
            </a:r>
            <a:r>
              <a:rPr lang="bg-BG" dirty="0"/>
              <a:t>, А=</a:t>
            </a:r>
            <a:r>
              <a:rPr lang="en-US" dirty="0"/>
              <a:t>{</a:t>
            </a:r>
            <a:r>
              <a:rPr lang="bg-BG" dirty="0"/>
              <a:t>ЛЛ,ЛГ</a:t>
            </a:r>
            <a:r>
              <a:rPr lang="en-US" dirty="0"/>
              <a:t>}</a:t>
            </a:r>
            <a:r>
              <a:rPr lang="bg-BG" dirty="0"/>
              <a:t>, </a:t>
            </a:r>
            <a:r>
              <a:rPr lang="en-US" dirty="0"/>
              <a:t>B={</a:t>
            </a:r>
            <a:r>
              <a:rPr lang="bg-BG" dirty="0"/>
              <a:t>ЛГ,ГГ</a:t>
            </a:r>
            <a:r>
              <a:rPr lang="en-US" dirty="0"/>
              <a:t>}</a:t>
            </a:r>
            <a:r>
              <a:rPr lang="bg-BG" dirty="0"/>
              <a:t>, А</a:t>
            </a:r>
            <a:r>
              <a:rPr lang="en-US" dirty="0"/>
              <a:t>B={</a:t>
            </a:r>
            <a:r>
              <a:rPr lang="bg-BG" dirty="0"/>
              <a:t>ЛГ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P(A)=1/2, P(B)=1/2, P(AB)=1/4. P(AB)=P(A)P(B). </a:t>
            </a:r>
            <a:r>
              <a:rPr lang="bg-BG" dirty="0"/>
              <a:t>Следователно А и </a:t>
            </a:r>
            <a:r>
              <a:rPr lang="en-US" dirty="0"/>
              <a:t>B</a:t>
            </a:r>
            <a:r>
              <a:rPr lang="bg-BG" dirty="0"/>
              <a:t> са независими.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2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A705-23FF-479F-9776-CBEF13A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Формула на Бейс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C616-8B3D-4CC7-BFEB-10256B03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Формула за пълната вероятност</a:t>
            </a:r>
          </a:p>
          <a:p>
            <a:r>
              <a:rPr lang="bg-BG" dirty="0"/>
              <a:t>Ако </a:t>
            </a:r>
            <a:r>
              <a:rPr lang="en-US" dirty="0"/>
              <a:t>S1,S2,…Sn e </a:t>
            </a:r>
            <a:r>
              <a:rPr lang="bg-BG" dirty="0"/>
              <a:t>пълна груна от взаимноизключващи се събития на които обединението дава основното пространство</a:t>
            </a:r>
            <a:r>
              <a:rPr lang="en-US" dirty="0"/>
              <a:t>. </a:t>
            </a:r>
            <a:r>
              <a:rPr lang="bg-BG" dirty="0"/>
              <a:t>Тогава събитието А може да бъде изразено:</a:t>
            </a:r>
          </a:p>
          <a:p>
            <a:r>
              <a:rPr lang="en-US" dirty="0"/>
              <a:t>P(A)=P(S1)P(A|S1)+ P(S2)P(A|S2)+…+P(Sn)P(</a:t>
            </a:r>
            <a:r>
              <a:rPr lang="en-US" dirty="0" err="1"/>
              <a:t>A|Sn</a:t>
            </a:r>
            <a:r>
              <a:rPr lang="en-US" dirty="0"/>
              <a:t>).</a:t>
            </a:r>
          </a:p>
          <a:p>
            <a:r>
              <a:rPr lang="bg-BG" dirty="0"/>
              <a:t>Формула на Бейс</a:t>
            </a:r>
          </a:p>
          <a:p>
            <a:r>
              <a:rPr lang="bg-BG" dirty="0"/>
              <a:t>Нека </a:t>
            </a:r>
            <a:r>
              <a:rPr lang="en-US" dirty="0"/>
              <a:t>S1,S2,…Sn </a:t>
            </a:r>
            <a:r>
              <a:rPr lang="bg-BG" dirty="0"/>
              <a:t>имат първични вероятности </a:t>
            </a:r>
            <a:r>
              <a:rPr lang="en-US" dirty="0"/>
              <a:t>P(S1),P(S2),…P(Sn). 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7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0CD3-288C-42BC-9821-FC5C1945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B0A-9354-45EA-BE03-60D14BD2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Тогава</a:t>
            </a:r>
          </a:p>
          <a:p>
            <a:r>
              <a:rPr lang="en-US" dirty="0"/>
              <a:t>P(</a:t>
            </a:r>
            <a:r>
              <a:rPr lang="en-US" dirty="0" err="1"/>
              <a:t>Si|A</a:t>
            </a:r>
            <a:r>
              <a:rPr lang="en-US" dirty="0"/>
              <a:t>)=P(Si)P(</a:t>
            </a:r>
            <a:r>
              <a:rPr lang="en-US" dirty="0" err="1"/>
              <a:t>A|Si</a:t>
            </a:r>
            <a:r>
              <a:rPr lang="en-US" dirty="0"/>
              <a:t>)/P(S1)P(A|S1)+…+P(Sn)P(</a:t>
            </a:r>
            <a:r>
              <a:rPr lang="en-US" dirty="0" err="1"/>
              <a:t>A|Sn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6F87-24C2-480B-A937-0A712D8E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3F15-6442-4554-A72E-99208ADF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Просто събитие е изходът който се получава при единично повтаряне на експеримент.</a:t>
            </a:r>
          </a:p>
          <a:p>
            <a:r>
              <a:rPr lang="bg-BG" dirty="0"/>
              <a:t>Пример 4.1</a:t>
            </a:r>
          </a:p>
          <a:p>
            <a:r>
              <a:rPr lang="bg-BG" dirty="0"/>
              <a:t>Хвърляне на зар и наблюдаване на точките които се надат на лицето. Опишете просто събитие.</a:t>
            </a:r>
          </a:p>
          <a:p>
            <a:r>
              <a:rPr lang="bg-BG" dirty="0"/>
              <a:t>Когато се хвърля зар има 6 възможни изхода.</a:t>
            </a:r>
          </a:p>
          <a:p>
            <a:r>
              <a:rPr lang="bg-BG" dirty="0"/>
              <a:t>Е1=</a:t>
            </a:r>
            <a:r>
              <a:rPr lang="en-US" dirty="0"/>
              <a:t>{</a:t>
            </a:r>
            <a:r>
              <a:rPr lang="bg-BG" dirty="0"/>
              <a:t>Пада се 1</a:t>
            </a:r>
            <a:r>
              <a:rPr lang="en-US" dirty="0"/>
              <a:t>}</a:t>
            </a:r>
            <a:r>
              <a:rPr lang="bg-BG" dirty="0"/>
              <a:t>      Е4=</a:t>
            </a:r>
            <a:r>
              <a:rPr lang="en-US" dirty="0"/>
              <a:t>{</a:t>
            </a:r>
            <a:r>
              <a:rPr lang="bg-BG" dirty="0"/>
              <a:t>Пада се 4</a:t>
            </a:r>
            <a:r>
              <a:rPr lang="en-US" dirty="0"/>
              <a:t>}</a:t>
            </a:r>
            <a:endParaRPr lang="bg-BG" dirty="0"/>
          </a:p>
          <a:p>
            <a:r>
              <a:rPr lang="bg-BG" dirty="0"/>
              <a:t>Е2=</a:t>
            </a:r>
            <a:r>
              <a:rPr lang="en-US" dirty="0"/>
              <a:t>{</a:t>
            </a:r>
            <a:r>
              <a:rPr lang="bg-BG" dirty="0"/>
              <a:t>Пада се 2</a:t>
            </a:r>
            <a:r>
              <a:rPr lang="en-US" dirty="0"/>
              <a:t>} </a:t>
            </a:r>
            <a:r>
              <a:rPr lang="bg-BG" dirty="0"/>
              <a:t>     Е5=</a:t>
            </a:r>
            <a:r>
              <a:rPr lang="en-US" dirty="0"/>
              <a:t>{</a:t>
            </a:r>
            <a:r>
              <a:rPr lang="bg-BG" dirty="0"/>
              <a:t>Пада се 5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E3={</a:t>
            </a:r>
            <a:r>
              <a:rPr lang="bg-BG" dirty="0"/>
              <a:t>Пада се 3</a:t>
            </a:r>
            <a:r>
              <a:rPr lang="en-US" dirty="0"/>
              <a:t>}       E6={</a:t>
            </a:r>
            <a:r>
              <a:rPr lang="bg-BG" dirty="0"/>
              <a:t>Пада се 6</a:t>
            </a:r>
            <a:r>
              <a:rPr lang="en-US" dirty="0"/>
              <a:t>}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1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9531-D77E-4DF7-AF2B-E0BDB57F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Дискретни случайни променливи и техните вероятностни разпределения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C57F-B989-48C5-92C6-FE1693B4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Случайна променлива се нарича променлива на която стойността, която приема отговаряща на изхода от даден експеримент е случайна.</a:t>
            </a:r>
          </a:p>
          <a:p>
            <a:r>
              <a:rPr lang="bg-BG" dirty="0"/>
              <a:t>Има много примери за случайни променливи. Например</a:t>
            </a:r>
          </a:p>
          <a:p>
            <a:r>
              <a:rPr lang="en-US" dirty="0"/>
              <a:t>X=</a:t>
            </a:r>
            <a:r>
              <a:rPr lang="bg-BG" dirty="0"/>
              <a:t>броя на дефектите на случайно избрана част от мебел</a:t>
            </a:r>
          </a:p>
          <a:p>
            <a:r>
              <a:rPr lang="en-US" dirty="0"/>
              <a:t>X=</a:t>
            </a:r>
            <a:r>
              <a:rPr lang="bg-BG" dirty="0"/>
              <a:t>броя на точките на </a:t>
            </a:r>
            <a:r>
              <a:rPr lang="en-US" dirty="0"/>
              <a:t>SAT </a:t>
            </a:r>
            <a:r>
              <a:rPr lang="bg-BG" dirty="0"/>
              <a:t>на случайно избран кандидатстудент</a:t>
            </a:r>
          </a:p>
          <a:p>
            <a:r>
              <a:rPr lang="bg-BG" dirty="0"/>
              <a:t>Вероятностно разпределение за дискретна случайна променлива е формула, таблица или графика която дава възможните стойности на </a:t>
            </a:r>
            <a:r>
              <a:rPr lang="en-US" dirty="0"/>
              <a:t>x</a:t>
            </a:r>
            <a:r>
              <a:rPr lang="bg-BG" dirty="0"/>
              <a:t> и вероятността </a:t>
            </a:r>
            <a:r>
              <a:rPr lang="en-US" dirty="0"/>
              <a:t>p(x) </a:t>
            </a:r>
            <a:r>
              <a:rPr lang="bg-BG" dirty="0"/>
              <a:t>асоциирана с всяка стойност на </a:t>
            </a:r>
            <a:r>
              <a:rPr lang="en-US" dirty="0"/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130358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4078-28E7-4C45-8428-3010CBAB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495-830C-462D-85EE-5AA218C8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Изисквания за дискретно вероятностно разпределение</a:t>
            </a:r>
          </a:p>
          <a:p>
            <a:r>
              <a:rPr lang="bg-BG" dirty="0"/>
              <a:t>1.0&lt;=</a:t>
            </a:r>
            <a:r>
              <a:rPr lang="en-US" dirty="0"/>
              <a:t>P(x)&lt;=1</a:t>
            </a:r>
          </a:p>
          <a:p>
            <a:r>
              <a:rPr lang="en-US" dirty="0"/>
              <a:t>2.sum P(x)=1</a:t>
            </a:r>
          </a:p>
          <a:p>
            <a:r>
              <a:rPr lang="bg-BG" dirty="0"/>
              <a:t>Пример: Хвърлят се две правилни монети и нека </a:t>
            </a:r>
            <a:r>
              <a:rPr lang="en-US" dirty="0"/>
              <a:t>x</a:t>
            </a:r>
            <a:r>
              <a:rPr lang="bg-BG" dirty="0"/>
              <a:t> е броят на „Лица“. Намерете вероятностното разпределение на </a:t>
            </a:r>
            <a:r>
              <a:rPr lang="en-US" dirty="0"/>
              <a:t>x.</a:t>
            </a:r>
            <a:endParaRPr lang="bg-BG" dirty="0"/>
          </a:p>
          <a:p>
            <a:r>
              <a:rPr lang="bg-BG" dirty="0"/>
              <a:t>Елементарни събития и верятности в хвърлянето на 2 монети</a:t>
            </a:r>
          </a:p>
          <a:p>
            <a:r>
              <a:rPr lang="bg-BG" dirty="0"/>
              <a:t>ЛЛ -1/4 –</a:t>
            </a:r>
            <a:r>
              <a:rPr lang="en-US" dirty="0"/>
              <a:t>x=2, </a:t>
            </a:r>
            <a:r>
              <a:rPr lang="bg-BG" dirty="0"/>
              <a:t>ЛГ, 1/4 –</a:t>
            </a:r>
            <a:r>
              <a:rPr lang="en-US" dirty="0"/>
              <a:t>x</a:t>
            </a:r>
            <a:r>
              <a:rPr lang="bg-BG" dirty="0"/>
              <a:t>=1</a:t>
            </a:r>
            <a:r>
              <a:rPr lang="en-US" dirty="0"/>
              <a:t>, </a:t>
            </a:r>
            <a:r>
              <a:rPr lang="bg-BG" dirty="0"/>
              <a:t>ГЛ-1/4- </a:t>
            </a:r>
            <a:r>
              <a:rPr lang="en-US" dirty="0"/>
              <a:t>x=1, </a:t>
            </a:r>
            <a:r>
              <a:rPr lang="bg-BG" dirty="0"/>
              <a:t>ГГ-!/4-</a:t>
            </a:r>
            <a:r>
              <a:rPr lang="en-US" dirty="0"/>
              <a:t>x=0</a:t>
            </a:r>
          </a:p>
          <a:p>
            <a:r>
              <a:rPr lang="en-US" dirty="0"/>
              <a:t>x=2 </a:t>
            </a:r>
            <a:r>
              <a:rPr lang="bg-BG" dirty="0"/>
              <a:t>, </a:t>
            </a:r>
            <a:r>
              <a:rPr lang="en-US" dirty="0"/>
              <a:t>p(x)=1/4, x=1, p(x)=1/2,x=0, p(x)=1/4.</a:t>
            </a:r>
          </a:p>
        </p:txBody>
      </p:sp>
    </p:spTree>
    <p:extLst>
      <p:ext uri="{BB962C8B-B14F-4D97-AF65-F5344CB8AC3E}">
        <p14:creationId xmlns:p14="http://schemas.microsoft.com/office/powerpoint/2010/main" val="3307620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9664-43E8-4B46-9B9A-8B988B26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Средната и Стандартното отклонение на дискретна случайна величина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317D-B5FD-4F64-B840-3C2346CD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Популационната срдна, която измерва средната стойност на </a:t>
            </a:r>
            <a:r>
              <a:rPr lang="en-US" dirty="0"/>
              <a:t>x</a:t>
            </a:r>
            <a:r>
              <a:rPr lang="bg-BG" dirty="0"/>
              <a:t> в популацията се нарича още математическо очакване.</a:t>
            </a:r>
          </a:p>
          <a:p>
            <a:r>
              <a:rPr lang="bg-BG" dirty="0"/>
              <a:t>Нека </a:t>
            </a:r>
            <a:r>
              <a:rPr lang="en-US" dirty="0"/>
              <a:t>x </a:t>
            </a:r>
            <a:r>
              <a:rPr lang="bg-BG" dirty="0"/>
              <a:t>е дискретна случайна величина с вероятностно разпределение </a:t>
            </a:r>
            <a:r>
              <a:rPr lang="en-US" dirty="0"/>
              <a:t>p(x). </a:t>
            </a:r>
            <a:r>
              <a:rPr lang="bg-BG" dirty="0"/>
              <a:t>Средното или математическото очакване на </a:t>
            </a:r>
            <a:r>
              <a:rPr lang="en-US" dirty="0"/>
              <a:t>x</a:t>
            </a:r>
          </a:p>
          <a:p>
            <a:r>
              <a:rPr lang="bg-BG" dirty="0"/>
              <a:t>е  </a:t>
            </a:r>
            <a:r>
              <a:rPr lang="en-US" dirty="0"/>
              <a:t>mu=E(x)=sum </a:t>
            </a:r>
            <a:r>
              <a:rPr lang="en-US" dirty="0" err="1"/>
              <a:t>xp</a:t>
            </a:r>
            <a:r>
              <a:rPr lang="en-US" dirty="0"/>
              <a:t>(x), </a:t>
            </a:r>
            <a:r>
              <a:rPr lang="bg-BG" dirty="0"/>
              <a:t>където елементите са сумирани по всички стойности на случайната променлива </a:t>
            </a:r>
            <a:r>
              <a:rPr lang="en-US" dirty="0"/>
              <a:t>x.</a:t>
            </a:r>
          </a:p>
          <a:p>
            <a:r>
              <a:rPr lang="bg-BG" dirty="0"/>
              <a:t>Дисперсията на </a:t>
            </a:r>
            <a:r>
              <a:rPr lang="en-US" dirty="0"/>
              <a:t>x </a:t>
            </a:r>
            <a:r>
              <a:rPr lang="bg-BG" dirty="0"/>
              <a:t>е</a:t>
            </a:r>
            <a:r>
              <a:rPr lang="en-US" dirty="0"/>
              <a:t> sigma^2=E(x-mu)^2=sum(x-mu)^2p(x).</a:t>
            </a:r>
          </a:p>
          <a:p>
            <a:r>
              <a:rPr lang="bg-BG" dirty="0"/>
              <a:t>Стандартното отклонение </a:t>
            </a:r>
            <a:r>
              <a:rPr lang="en-US" dirty="0"/>
              <a:t>sigma </a:t>
            </a:r>
            <a:r>
              <a:rPr lang="bg-BG" dirty="0"/>
              <a:t>на случайна променлива </a:t>
            </a:r>
            <a:r>
              <a:rPr lang="en-US" dirty="0"/>
              <a:t>x </a:t>
            </a:r>
            <a:r>
              <a:rPr lang="bg-BG" dirty="0"/>
              <a:t>е положителния корен квадратен от дисперсията.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800-283F-4897-86D2-B59C55F8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B90D-EC55-4D33-83B6-E51D57E4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Събитие е множество от прости събития.</a:t>
            </a:r>
          </a:p>
          <a:p>
            <a:r>
              <a:rPr lang="bg-BG" dirty="0"/>
              <a:t>Пример 4.1 продължение – Можем да дефинираме събитията </a:t>
            </a:r>
            <a:r>
              <a:rPr lang="en-US" dirty="0"/>
              <a:t>A </a:t>
            </a:r>
            <a:r>
              <a:rPr lang="bg-BG" dirty="0"/>
              <a:t>и</a:t>
            </a:r>
            <a:r>
              <a:rPr lang="en-US" dirty="0"/>
              <a:t> B</a:t>
            </a:r>
            <a:r>
              <a:rPr lang="bg-BG" dirty="0"/>
              <a:t> за експеримента хвърляне на зар.</a:t>
            </a:r>
          </a:p>
          <a:p>
            <a:r>
              <a:rPr lang="bg-BG" dirty="0"/>
              <a:t>А: Наблюдаваме просто число</a:t>
            </a:r>
          </a:p>
          <a:p>
            <a:r>
              <a:rPr lang="en-US" dirty="0"/>
              <a:t>B:</a:t>
            </a:r>
            <a:r>
              <a:rPr lang="bg-BG" dirty="0"/>
              <a:t>Наблюдаваме число по-малко от 4</a:t>
            </a:r>
          </a:p>
          <a:p>
            <a:r>
              <a:rPr lang="bg-BG" dirty="0"/>
              <a:t>А=</a:t>
            </a:r>
            <a:r>
              <a:rPr lang="en-US" dirty="0"/>
              <a:t>{1,3,5}={E1,E3,E5}</a:t>
            </a:r>
          </a:p>
          <a:p>
            <a:r>
              <a:rPr lang="en-US" dirty="0"/>
              <a:t>B={1,2,3}={E1,E2,E3}</a:t>
            </a:r>
          </a:p>
          <a:p>
            <a:r>
              <a:rPr lang="bg-BG" dirty="0"/>
              <a:t>Две събития са взаимно изключващи се, когато ако едното събитие се случи, другото не може да се случи и </a:t>
            </a:r>
            <a:r>
              <a:rPr lang="en-US" dirty="0"/>
              <a:t>vice versa.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65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3618-1200-4FD0-A99B-2ACF2E56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82D9-BCB6-4DD3-A53D-307D2486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Множеството от всички прости събития се нарича извадково пространство </a:t>
            </a:r>
            <a:r>
              <a:rPr lang="en-US" dirty="0"/>
              <a:t>S.</a:t>
            </a:r>
            <a:endParaRPr lang="bg-BG" dirty="0"/>
          </a:p>
          <a:p>
            <a:r>
              <a:rPr lang="bg-BG" dirty="0"/>
              <a:t>Пример 4.2 Хвърля се монета и се наблюдава резултата. Има две прости събития:</a:t>
            </a:r>
          </a:p>
          <a:p>
            <a:r>
              <a:rPr lang="bg-BG" dirty="0"/>
              <a:t>Е1=</a:t>
            </a:r>
            <a:r>
              <a:rPr lang="en-US" dirty="0"/>
              <a:t>{</a:t>
            </a:r>
            <a:r>
              <a:rPr lang="bg-BG" dirty="0"/>
              <a:t>Пада се лице</a:t>
            </a:r>
            <a:r>
              <a:rPr lang="en-US" dirty="0"/>
              <a:t>}</a:t>
            </a:r>
            <a:endParaRPr lang="bg-BG" dirty="0"/>
          </a:p>
          <a:p>
            <a:r>
              <a:rPr lang="bg-BG" dirty="0"/>
              <a:t>Е2=</a:t>
            </a:r>
            <a:r>
              <a:rPr lang="en-US" dirty="0"/>
              <a:t>{</a:t>
            </a:r>
            <a:r>
              <a:rPr lang="bg-BG" dirty="0"/>
              <a:t>Пада се герб</a:t>
            </a:r>
            <a:r>
              <a:rPr lang="en-US" dirty="0"/>
              <a:t>}</a:t>
            </a:r>
          </a:p>
          <a:p>
            <a:r>
              <a:rPr lang="en-US" dirty="0"/>
              <a:t>S={E1, E2} </a:t>
            </a:r>
            <a:r>
              <a:rPr lang="bg-BG" dirty="0"/>
              <a:t>или </a:t>
            </a:r>
            <a:r>
              <a:rPr lang="en-US" dirty="0"/>
              <a:t>S={</a:t>
            </a:r>
            <a:r>
              <a:rPr lang="bg-BG" dirty="0"/>
              <a:t>Л, Г</a:t>
            </a:r>
            <a:r>
              <a:rPr lang="en-US" dirty="0"/>
              <a:t>}.</a:t>
            </a:r>
          </a:p>
          <a:p>
            <a:r>
              <a:rPr lang="bg-BG" dirty="0"/>
              <a:t>Пример 4.3 Записана е кръвната група на индивид. 4 взаимно изключващи се наблюдения за прости събития.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819-033F-45A6-BFE6-257DD6D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6B4C-6C62-42CA-928D-F59E2214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Е1: кръвна група А</a:t>
            </a:r>
          </a:p>
          <a:p>
            <a:r>
              <a:rPr lang="bg-BG" dirty="0"/>
              <a:t>Е2:кръвна група </a:t>
            </a:r>
            <a:r>
              <a:rPr lang="en-US" dirty="0"/>
              <a:t>B</a:t>
            </a:r>
          </a:p>
          <a:p>
            <a:r>
              <a:rPr lang="en-US" dirty="0"/>
              <a:t>E3: </a:t>
            </a:r>
            <a:r>
              <a:rPr lang="bg-BG" dirty="0"/>
              <a:t>кръвна група А</a:t>
            </a:r>
            <a:r>
              <a:rPr lang="en-US" dirty="0"/>
              <a:t>B</a:t>
            </a:r>
          </a:p>
          <a:p>
            <a:r>
              <a:rPr lang="en-US" dirty="0"/>
              <a:t>E4:</a:t>
            </a:r>
            <a:r>
              <a:rPr lang="bg-BG" dirty="0"/>
              <a:t>кръвна група 0</a:t>
            </a:r>
          </a:p>
          <a:p>
            <a:r>
              <a:rPr lang="en-US" dirty="0"/>
              <a:t>S={E1, E2, E3, E4} </a:t>
            </a:r>
            <a:r>
              <a:rPr lang="bg-BG" dirty="0"/>
              <a:t>или </a:t>
            </a:r>
            <a:r>
              <a:rPr lang="en-US" dirty="0"/>
              <a:t>S={A, B, AB, 0}.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0143-828E-41A6-9537-E783728D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Пресмятане на вероятности използвайки прости събития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0B44-42ED-4F65-98FC-DAB97E02D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Вероятността  на събитие </a:t>
            </a:r>
            <a:r>
              <a:rPr lang="en-US" dirty="0"/>
              <a:t>A</a:t>
            </a:r>
            <a:r>
              <a:rPr lang="bg-BG" dirty="0"/>
              <a:t> е мярка на нашето вярвяне, че събитието А може да се случи.</a:t>
            </a:r>
          </a:p>
          <a:p>
            <a:r>
              <a:rPr lang="bg-BG" dirty="0"/>
              <a:t>Относителната честота=Честотата/</a:t>
            </a:r>
            <a:r>
              <a:rPr lang="en-US" dirty="0"/>
              <a:t>n.</a:t>
            </a:r>
          </a:p>
          <a:p>
            <a:r>
              <a:rPr lang="en-US" dirty="0"/>
              <a:t>P(A)=</a:t>
            </a:r>
            <a:r>
              <a:rPr lang="en-US" dirty="0" err="1"/>
              <a:t>lim</a:t>
            </a:r>
            <a:r>
              <a:rPr lang="en-US" dirty="0"/>
              <a:t> </a:t>
            </a:r>
            <a:r>
              <a:rPr lang="bg-BG" dirty="0"/>
              <a:t>Честота/</a:t>
            </a:r>
            <a:r>
              <a:rPr lang="en-US" dirty="0"/>
              <a:t>n.</a:t>
            </a:r>
          </a:p>
          <a:p>
            <a:r>
              <a:rPr lang="bg-BG" dirty="0"/>
              <a:t>Тъй като </a:t>
            </a:r>
            <a:r>
              <a:rPr lang="en-US" dirty="0"/>
              <a:t>P(A) </a:t>
            </a:r>
            <a:r>
              <a:rPr lang="bg-BG" dirty="0"/>
              <a:t>се държи като относителна честота , </a:t>
            </a:r>
            <a:r>
              <a:rPr lang="en-US" dirty="0"/>
              <a:t>P(A) </a:t>
            </a:r>
            <a:r>
              <a:rPr lang="bg-BG" dirty="0"/>
              <a:t>е между 0 и 1. </a:t>
            </a:r>
            <a:r>
              <a:rPr lang="en-US" dirty="0"/>
              <a:t>P(A)=0</a:t>
            </a:r>
            <a:r>
              <a:rPr lang="bg-BG" dirty="0"/>
              <a:t>, когато събитието А не може да се случи. </a:t>
            </a:r>
            <a:r>
              <a:rPr lang="en-US" dirty="0"/>
              <a:t>P(A)=1</a:t>
            </a:r>
            <a:r>
              <a:rPr lang="bg-BG" dirty="0"/>
              <a:t>, когато събитието А се случва със сигурност. Колкото по-близко е </a:t>
            </a:r>
            <a:r>
              <a:rPr lang="en-US" dirty="0"/>
              <a:t>P(A) </a:t>
            </a:r>
            <a:r>
              <a:rPr lang="bg-BG" dirty="0"/>
              <a:t>до 1, толкова е по-вероятно събитието А да се случи.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9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11BD-FEF2-4E65-85FF-B5A495D5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D468-B9CE-4421-841A-64851737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Изисквания за вероятностите на простите събития</a:t>
            </a:r>
          </a:p>
          <a:p>
            <a:r>
              <a:rPr lang="bg-BG" dirty="0"/>
              <a:t>Вероятността на просто събитие е между 0 и 1.</a:t>
            </a:r>
          </a:p>
          <a:p>
            <a:r>
              <a:rPr lang="bg-BG" dirty="0"/>
              <a:t>Сумата от вероятностите на простите събития в </a:t>
            </a:r>
            <a:r>
              <a:rPr lang="en-US" dirty="0"/>
              <a:t>S </a:t>
            </a:r>
            <a:r>
              <a:rPr lang="bg-BG" dirty="0"/>
              <a:t>е равна на 1.</a:t>
            </a:r>
          </a:p>
          <a:p>
            <a:endParaRPr lang="bg-BG" dirty="0"/>
          </a:p>
          <a:p>
            <a:r>
              <a:rPr lang="bg-BG" dirty="0"/>
              <a:t>Вероятността на събитие А е равна на сумата от вероятностите на прости събития, съдържащи се в А.</a:t>
            </a:r>
          </a:p>
          <a:p>
            <a:r>
              <a:rPr lang="bg-BG" dirty="0"/>
              <a:t>Пример 4.5 Хвърлете две честни монети и запишете наблюдението. Намерете вероятността да наблюдаваме точно едно Л в две хвърляния.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B808-9CF0-40AC-B9B8-F6ABE559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825-28AC-4D7B-B096-0422AC77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P(A)=P(E</a:t>
            </a:r>
            <a:r>
              <a:rPr lang="bg-BG" dirty="0"/>
              <a:t>2</a:t>
            </a:r>
            <a:r>
              <a:rPr lang="en-US" dirty="0"/>
              <a:t>)+P(E</a:t>
            </a:r>
            <a:r>
              <a:rPr lang="bg-BG" dirty="0"/>
              <a:t>3</a:t>
            </a:r>
            <a:r>
              <a:rPr lang="en-US" dirty="0"/>
              <a:t>)=1/4+1/4=!/2.</a:t>
            </a:r>
          </a:p>
          <a:p>
            <a:r>
              <a:rPr lang="bg-BG" dirty="0"/>
              <a:t>Прости събития и техните вероятности</a:t>
            </a:r>
          </a:p>
          <a:p>
            <a:r>
              <a:rPr lang="bg-BG" dirty="0"/>
              <a:t>Събитие Монета 1    Монета 2  </a:t>
            </a:r>
            <a:r>
              <a:rPr lang="en-US" dirty="0"/>
              <a:t>P(</a:t>
            </a:r>
            <a:r>
              <a:rPr lang="en-US" dirty="0" err="1"/>
              <a:t>Ei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Е1                  Л</a:t>
            </a:r>
            <a:r>
              <a:rPr lang="en-US" dirty="0"/>
              <a:t>                 </a:t>
            </a:r>
            <a:r>
              <a:rPr lang="bg-BG" dirty="0"/>
              <a:t>Л              1/4</a:t>
            </a:r>
          </a:p>
          <a:p>
            <a:r>
              <a:rPr lang="bg-BG" dirty="0"/>
              <a:t>Е2                    Л                  Г             1/4</a:t>
            </a:r>
          </a:p>
          <a:p>
            <a:r>
              <a:rPr lang="bg-BG" dirty="0"/>
              <a:t>Е3                    Г                   Л                1/4</a:t>
            </a:r>
          </a:p>
          <a:p>
            <a:r>
              <a:rPr lang="bg-BG" dirty="0"/>
              <a:t>Е4                      Г                 Г                   1/4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2420</Words>
  <Application>Microsoft Office PowerPoint</Application>
  <PresentationFormat>Widescreen</PresentationFormat>
  <Paragraphs>167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Вероятности и вероятностни разпределения</vt:lpstr>
      <vt:lpstr>Събития и извадково пространство</vt:lpstr>
      <vt:lpstr>PowerPoint Presentation</vt:lpstr>
      <vt:lpstr>PowerPoint Presentation</vt:lpstr>
      <vt:lpstr>PowerPoint Presentation</vt:lpstr>
      <vt:lpstr>PowerPoint Presentation</vt:lpstr>
      <vt:lpstr>Пресмятане на вероятности използвайки прости събития</vt:lpstr>
      <vt:lpstr>PowerPoint Presentation</vt:lpstr>
      <vt:lpstr>PowerPoint Presentation</vt:lpstr>
      <vt:lpstr>PowerPoint Presentation</vt:lpstr>
      <vt:lpstr>Полезни правила за броене</vt:lpstr>
      <vt:lpstr>mn правило</vt:lpstr>
      <vt:lpstr>PowerPoint Presentation</vt:lpstr>
      <vt:lpstr>Разширено mn правило</vt:lpstr>
      <vt:lpstr>PowerPoint Presentation</vt:lpstr>
      <vt:lpstr>Правила за преброяване на пермутации</vt:lpstr>
      <vt:lpstr>PowerPoint Presentation</vt:lpstr>
      <vt:lpstr>Връзки между събития и вероятности</vt:lpstr>
      <vt:lpstr>PowerPoint Presentation</vt:lpstr>
      <vt:lpstr>PowerPoint Presentation</vt:lpstr>
      <vt:lpstr>Пресмятане на вероятностите на обединения и сечения</vt:lpstr>
      <vt:lpstr>Правило за допълнение</vt:lpstr>
      <vt:lpstr>Независимост, условна вероятност и правило за умножение</vt:lpstr>
      <vt:lpstr>PowerPoint Presentation</vt:lpstr>
      <vt:lpstr>PowerPoint Presentation</vt:lpstr>
      <vt:lpstr>PowerPoint Presentation</vt:lpstr>
      <vt:lpstr>PowerPoint Presentation</vt:lpstr>
      <vt:lpstr>Формула на Бейс</vt:lpstr>
      <vt:lpstr>PowerPoint Presentation</vt:lpstr>
      <vt:lpstr>Дискретни случайни променливи и техните вероятностни разпределения</vt:lpstr>
      <vt:lpstr>PowerPoint Presentation</vt:lpstr>
      <vt:lpstr>Средната и Стандартното отклонение на дискретна случайна величина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maya.zhelyazkova maya.zhelyazkova</cp:lastModifiedBy>
  <cp:revision>93</cp:revision>
  <dcterms:created xsi:type="dcterms:W3CDTF">2021-01-27T05:37:13Z</dcterms:created>
  <dcterms:modified xsi:type="dcterms:W3CDTF">2021-03-17T07:54:16Z</dcterms:modified>
</cp:coreProperties>
</file>