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9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344F-AF17-40C3-9146-1ECEB0DE0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3B462-987F-47BD-B0C9-0314DF56C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8B463-982E-4544-9F47-299DF367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CD1-9E89-4054-BF72-F88338D368D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4539-ED24-42BC-A87C-82655C4D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558A8-238B-491D-BC6C-8D03C05F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7FE8-971B-4002-8D2F-60F181E5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5031-9A5C-440A-AE95-C513792D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CB364-B4B8-4983-9670-10EBC1DCD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E8BA3-DA04-414C-AEA0-07EFE381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CD1-9E89-4054-BF72-F88338D368D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F899-24D2-4910-892C-0EB2482C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FE9B6-880B-4E98-842B-54FA1EA9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7FE8-971B-4002-8D2F-60F181E5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2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379D9-0E75-4C1B-ABE8-28376C328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03287-DA8F-4EA3-B2BE-926635AEE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2EB1-5BA6-4CA9-9FDD-7CB0913E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CD1-9E89-4054-BF72-F88338D368D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0D223-0B7B-4495-9AA3-E753F635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E1B45-9B3B-45E5-8558-ACB709C2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7FE8-971B-4002-8D2F-60F181E5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C860-AC78-4E4A-9783-660D3660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145F-AF15-4C7A-8169-593F5A17E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A1F7-4E8A-4410-8A02-4E1F5D6A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CD1-9E89-4054-BF72-F88338D368D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3E21-C68D-447C-81DE-686E2CE8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CF588-C90E-4846-A7C2-9F61C430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7FE8-971B-4002-8D2F-60F181E5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0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8068-2A18-4CC3-992D-B6742631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AC3E6-59BE-4BEA-932B-3A4696DB0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967F-8494-4411-981E-B697BCDB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CD1-9E89-4054-BF72-F88338D368D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E79AD-124F-4FE8-8BEB-6BEA6695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500D8-6715-4AF3-806D-4E72B9B5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7FE8-971B-4002-8D2F-60F181E5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5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6973-6E56-4CE8-AA31-65124E3B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8088-4B16-4E9A-9D33-E17C3091D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99774-C157-4B91-AC3D-CF91F0E06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0E64-EFCB-42B1-A0D5-542458E6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CD1-9E89-4054-BF72-F88338D368D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F7382-8BDC-4F72-8A25-F981F79C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A9EC3-EDA4-4245-B3A2-1405285A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7FE8-971B-4002-8D2F-60F181E5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1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F997-145F-41D8-A96B-ADBAD0F0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57A74-D754-4B5B-93FE-2FBDB2B21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BD6F4-7F5C-496B-ACFA-72193037A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CF9D8-1D7D-4059-89FF-E1E4E1A0E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C71F1-3D70-4280-BFAF-31CD5E55C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4C976-6EF1-4E63-AAC2-5F216E52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CD1-9E89-4054-BF72-F88338D368D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50295-9FAF-4C22-B9A7-F1927F2E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E919B6-9C1D-4766-B9F1-BF235274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7FE8-971B-4002-8D2F-60F181E5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0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57DF-076A-4D96-A079-448F3D74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CA84F-ABED-4E2F-9A8B-B511B9AC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CD1-9E89-4054-BF72-F88338D368D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232E6-D5CA-4796-A319-5C6031BB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6552A-F000-42B2-B9A6-8F99D86E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7FE8-971B-4002-8D2F-60F181E5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5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C64D8-17F4-46D8-AF70-6AA83ED3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CD1-9E89-4054-BF72-F88338D368D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887CF-2A6D-415A-BC21-DF002CEC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3E9E-62D2-451C-B1E4-ADBAC1BA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7FE8-971B-4002-8D2F-60F181E5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8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E2A9-C113-4594-BF2A-9755124C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AD713-25EB-49A8-8A7A-633E76A5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4C184-6DA1-4BE5-9725-013C5FDD6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90FB1-840B-41BF-81F3-61D242F5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CD1-9E89-4054-BF72-F88338D368D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C98B5-4B20-4DDB-9B7A-DA830967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0C708-6A11-4186-B8A6-C289337D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7FE8-971B-4002-8D2F-60F181E5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5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BF6D-83DB-47ED-AB29-55967FE2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CCC73-AE2D-42FC-B696-D208D7CD0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7FE3E-CD73-4C51-99E9-9F4F7AB3E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1D0BA-0870-49B9-8A73-50A1FC78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CD1-9E89-4054-BF72-F88338D368D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A8883-E708-4859-82A5-23D31FBE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73ECA-8BDA-4005-8A94-5EA7A67C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7FE8-971B-4002-8D2F-60F181E5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2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226D1-544E-4927-8065-1CE27C9D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DCCC4-F1F2-4C23-8C21-213BDA5FB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A5CA-35C9-481F-AE4F-4A802962F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1DCD1-9E89-4054-BF72-F88338D368D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4641-9B39-4E99-84E5-4A9D07917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3C905-0AE8-44A8-BF30-90C6572B6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97FE8-971B-4002-8D2F-60F181E5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6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1B14-1E00-49DC-B882-BB6ADD1F8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Дискретни Разпределения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78460-811F-4B88-9B7D-B4EC09B79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0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A71E-0AF6-495D-B4D9-63DA3F92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6DD44-0BFF-430E-B147-4F4BBF464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P(X&gt;=1)=P(X=1)+P(X=2)+P(X=3)+P(X=4)=1-P(X=0)=1-C4^0p^0(1-p)^4=</a:t>
            </a:r>
          </a:p>
          <a:p>
            <a:pPr marL="0" indent="0">
              <a:buNone/>
            </a:pPr>
            <a:r>
              <a:rPr lang="en-US" dirty="0"/>
              <a:t>1-(0.2)^4=1-0.0016=0.9984.</a:t>
            </a:r>
          </a:p>
          <a:p>
            <a:pPr marL="0" indent="0">
              <a:buNone/>
            </a:pPr>
            <a:r>
              <a:rPr lang="bg-BG" dirty="0"/>
              <a:t>Пример: Използвайте кумулативните биномни таблици за да намерите вероятностите на следните събития, като </a:t>
            </a:r>
            <a:r>
              <a:rPr lang="en-US" dirty="0"/>
              <a:t>n=5 p=0.6.</a:t>
            </a:r>
          </a:p>
          <a:p>
            <a:pPr marL="0" indent="0">
              <a:buNone/>
            </a:pPr>
            <a:r>
              <a:rPr lang="en-US" dirty="0"/>
              <a:t>1.</a:t>
            </a:r>
            <a:r>
              <a:rPr lang="bg-BG" dirty="0"/>
              <a:t>Точно 3 успеха.</a:t>
            </a:r>
          </a:p>
          <a:p>
            <a:pPr marL="0" indent="0">
              <a:buNone/>
            </a:pPr>
            <a:r>
              <a:rPr lang="bg-BG" dirty="0"/>
              <a:t>2.Три или повече успеха.</a:t>
            </a:r>
          </a:p>
          <a:p>
            <a:pPr marL="0" indent="0">
              <a:buNone/>
            </a:pPr>
            <a:r>
              <a:rPr lang="bg-BG" dirty="0"/>
              <a:t>Решение: </a:t>
            </a:r>
            <a:r>
              <a:rPr lang="en-US" dirty="0"/>
              <a:t>P(X=3)=P(X&lt;=3)-P(X&lt;=2)=0.663-0.317=0.346.</a:t>
            </a:r>
          </a:p>
          <a:p>
            <a:pPr marL="0" indent="0">
              <a:buNone/>
            </a:pPr>
            <a:r>
              <a:rPr lang="en-US" dirty="0"/>
              <a:t>P(X&gt;=3)=1-P(X&lt;3)=1-P(X&lt;=2)=1-0.317=0.683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8995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7987-1A57-4032-BFA4-410F92CE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369A-D7D9-467F-8035-E01495E5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Нека е даден режим с витамин </a:t>
            </a:r>
            <a:r>
              <a:rPr lang="en-US" dirty="0"/>
              <a:t>C </a:t>
            </a:r>
            <a:r>
              <a:rPr lang="bg-BG" dirty="0"/>
              <a:t>за предпазване от простуда. Изследвани са 10 пациента. Нека вероятността да нямате простуда е 0.5 без да спазвате режима. Каква е вероятността да имате 8 или повече не прекарали простуда, ако режима не е ефективен за предпазване от простуда?</a:t>
            </a:r>
          </a:p>
          <a:p>
            <a:r>
              <a:rPr lang="bg-BG" dirty="0"/>
              <a:t>Решение: Може да използваме таблицата за биномно разпределение с </a:t>
            </a:r>
            <a:r>
              <a:rPr lang="en-US" dirty="0"/>
              <a:t>n=10</a:t>
            </a:r>
            <a:r>
              <a:rPr lang="bg-BG" dirty="0"/>
              <a:t> и</a:t>
            </a:r>
            <a:r>
              <a:rPr lang="en-US" dirty="0"/>
              <a:t> p=0.5</a:t>
            </a:r>
            <a:r>
              <a:rPr lang="bg-BG" dirty="0"/>
              <a:t>.</a:t>
            </a:r>
          </a:p>
          <a:p>
            <a:r>
              <a:rPr lang="en-US"/>
              <a:t>P(X&gt;=8)=1-P(X&lt;=7)=1-0.945=0.055.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9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8445-B3C5-40FD-A93F-43B59C74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89637-2482-4A71-B132-A345697EF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Пример: Какъв тест предпочитате да вземете – тест с избор или отворен тест? Ако нямате абсолютно никакви знания по материала, ще имате 0 на отворения тест. Но, ако имате 5 избора на всеки въпрос, вие ще имате поне 1/5 шанс да отговорите правилно. Ако тест с избор съдържа 100 въпроса, всеки с 5 възможни отговора, какъв е очаквания резултат за студент, който налучква на всеки въпрос? В какви граници попада резултата?</a:t>
            </a:r>
          </a:p>
          <a:p>
            <a:r>
              <a:rPr lang="bg-BG" dirty="0"/>
              <a:t>Решение: Ако </a:t>
            </a:r>
            <a:r>
              <a:rPr lang="en-US" dirty="0"/>
              <a:t>x </a:t>
            </a:r>
            <a:r>
              <a:rPr lang="bg-BG" dirty="0"/>
              <a:t>е броя на верните отговори на теста от 100 въпроса, вероятността за правилен отговор е </a:t>
            </a:r>
            <a:r>
              <a:rPr lang="en-US" dirty="0"/>
              <a:t>p=0.2. </a:t>
            </a:r>
            <a:r>
              <a:rPr lang="bg-BG" dirty="0"/>
              <a:t>Тъй като студента случайно избира отговорите, </a:t>
            </a:r>
            <a:r>
              <a:rPr lang="en-US" dirty="0"/>
              <a:t>n=100 </a:t>
            </a:r>
            <a:r>
              <a:rPr lang="bg-BG" dirty="0"/>
              <a:t>отговора са независими, очаквания резултат за тази биномна случайна величина е </a:t>
            </a:r>
            <a:r>
              <a:rPr lang="en-US" dirty="0"/>
              <a:t>mu=np=20 </a:t>
            </a:r>
            <a:r>
              <a:rPr lang="bg-BG" dirty="0"/>
              <a:t>правилни отговора.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1D17-DAB5-4CF4-8752-E8706B46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CFEC-EA02-4349-B74E-B872E0C4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Sigma=sqrt(</a:t>
            </a:r>
            <a:r>
              <a:rPr lang="en-US" dirty="0" err="1"/>
              <a:t>npq</a:t>
            </a:r>
            <a:r>
              <a:rPr lang="en-US" dirty="0"/>
              <a:t>)=sqrt(100(0.2)(0.8))=4.</a:t>
            </a:r>
          </a:p>
          <a:p>
            <a:r>
              <a:rPr lang="bg-BG" dirty="0"/>
              <a:t>Използвайки, правилото на Чебишев или Емпиричното Правило,</a:t>
            </a:r>
          </a:p>
          <a:p>
            <a:pPr marL="0" indent="0">
              <a:buNone/>
            </a:pPr>
            <a:r>
              <a:rPr lang="bg-BG" dirty="0"/>
              <a:t>получаваме</a:t>
            </a:r>
          </a:p>
          <a:p>
            <a:pPr marL="0" indent="0">
              <a:buNone/>
            </a:pPr>
            <a:r>
              <a:rPr lang="bg-BG" dirty="0"/>
              <a:t>Голяма пропорция от резултати ще лежи измежду 2 стандартни отклонения от средната:12 и 28</a:t>
            </a:r>
          </a:p>
          <a:p>
            <a:pPr marL="0" indent="0">
              <a:buNone/>
            </a:pPr>
            <a:r>
              <a:rPr lang="bg-BG" dirty="0"/>
              <a:t>Почти всички резултати ще лежат измежду 3 стандартни отклонения от средната: 8 и 32.</a:t>
            </a:r>
          </a:p>
          <a:p>
            <a:pPr marL="0" indent="0">
              <a:buNone/>
            </a:pPr>
            <a:r>
              <a:rPr lang="bg-BG" dirty="0"/>
              <a:t>Налучкването ще даде по-добър резултат от отворения тест, ако студента няма никакви знания. Но, този резълтат не е достатъчен студента да вземе изпита.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79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ED2F-1E17-49A5-8CD7-B9B6E3C7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Поасоново Вероятностно Разпределение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18B5-D617-40D8-A45D-B0F4BA4C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Друго вероятностно разпределение, което се използва често в практиката е Поасоново разпределение. Това разпределение дава броя на случвнията на дадено събитие в определен интервал от време или пространство. Пример за случайна величина, която може да бъде моделирана като поасонова случайна величина са:</a:t>
            </a:r>
          </a:p>
          <a:p>
            <a:r>
              <a:rPr lang="bg-BG" dirty="0"/>
              <a:t>Броя на бактериите в малко количество вода</a:t>
            </a:r>
          </a:p>
          <a:p>
            <a:r>
              <a:rPr lang="bg-BG" dirty="0"/>
              <a:t>Броя на клиентите на касата за една минута</a:t>
            </a:r>
          </a:p>
          <a:p>
            <a:r>
              <a:rPr lang="bg-BG" dirty="0"/>
              <a:t>Броя на машинните аварии през определен ден</a:t>
            </a:r>
          </a:p>
          <a:p>
            <a:r>
              <a:rPr lang="bg-BG" dirty="0"/>
              <a:t>Броя на инцидентите на дадено кръстовище в определен период от време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05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D696-BFE5-4C52-93BA-31C3D93D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61DA-DE08-4C1C-B453-2C73D605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Нека </a:t>
            </a:r>
            <a:r>
              <a:rPr lang="en-US" dirty="0"/>
              <a:t>mu </a:t>
            </a:r>
            <a:r>
              <a:rPr lang="bg-BG" dirty="0"/>
              <a:t>е средния брой пъти на събитие, което се случва в определен период от време. Вероятността за </a:t>
            </a:r>
            <a:r>
              <a:rPr lang="en-US" dirty="0"/>
              <a:t>k</a:t>
            </a:r>
            <a:r>
              <a:rPr lang="bg-BG" dirty="0"/>
              <a:t> случвания на това събитие е </a:t>
            </a:r>
          </a:p>
          <a:p>
            <a:r>
              <a:rPr lang="en-US" dirty="0"/>
              <a:t>P(x=k)=</a:t>
            </a:r>
            <a:r>
              <a:rPr lang="en-US" dirty="0" err="1"/>
              <a:t>mu^ke</a:t>
            </a:r>
            <a:r>
              <a:rPr lang="en-US" dirty="0"/>
              <a:t>^(-mu)/k! </a:t>
            </a:r>
          </a:p>
          <a:p>
            <a:r>
              <a:rPr lang="bg-BG" dirty="0"/>
              <a:t>за </a:t>
            </a:r>
            <a:r>
              <a:rPr lang="en-US" dirty="0"/>
              <a:t>k=0,1,2…</a:t>
            </a:r>
            <a:endParaRPr lang="bg-BG" dirty="0"/>
          </a:p>
          <a:p>
            <a:r>
              <a:rPr lang="bg-BG" dirty="0"/>
              <a:t>Средната </a:t>
            </a:r>
            <a:r>
              <a:rPr lang="en-US" dirty="0"/>
              <a:t>mu </a:t>
            </a:r>
            <a:r>
              <a:rPr lang="bg-BG" dirty="0"/>
              <a:t>и стандартното отклонение е </a:t>
            </a:r>
            <a:r>
              <a:rPr lang="en-US" dirty="0"/>
              <a:t>sqrt(mu).</a:t>
            </a:r>
          </a:p>
          <a:p>
            <a:endParaRPr lang="en-US" dirty="0"/>
          </a:p>
          <a:p>
            <a:r>
              <a:rPr lang="bg-BG" dirty="0"/>
              <a:t>Може да използваме таблиците за кумулативно поасоново разпределение.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3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4EB6-C123-4CEB-AB78-E52B914F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D374-F3CF-48CF-9F69-A8598F371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Пример: Средния бройнаинциденти на определно кръстовище е 2 на седмица. Да допуснем, броя на инцидентите следва Поасоново разпределение с </a:t>
            </a:r>
            <a:r>
              <a:rPr lang="en-US" dirty="0"/>
              <a:t>mu=2.</a:t>
            </a:r>
          </a:p>
          <a:p>
            <a:r>
              <a:rPr lang="en-US" dirty="0"/>
              <a:t>1.</a:t>
            </a:r>
            <a:r>
              <a:rPr lang="bg-BG" dirty="0"/>
              <a:t> Намерете вероятността, да няма инциденти на това кръстовище в период от една седмица.</a:t>
            </a:r>
          </a:p>
          <a:p>
            <a:r>
              <a:rPr lang="bg-BG" dirty="0"/>
              <a:t>2. Намерете вероятнстта, че най-много 3 инцидента на кръстовището в период от 2 седмици.</a:t>
            </a:r>
          </a:p>
          <a:p>
            <a:r>
              <a:rPr lang="bg-BG" dirty="0"/>
              <a:t>Решение:</a:t>
            </a:r>
            <a:r>
              <a:rPr lang="en-US" dirty="0"/>
              <a:t>1. P(x=0)=2^0e^(-2)/0!=e^(-2)=0.1353</a:t>
            </a:r>
          </a:p>
          <a:p>
            <a:r>
              <a:rPr lang="en-US" dirty="0"/>
              <a:t>2. mu=2(2)=4</a:t>
            </a:r>
          </a:p>
          <a:p>
            <a:r>
              <a:rPr lang="en-US" dirty="0"/>
              <a:t>P(x&lt;=3)=P(x=0)+P(x=1)+P(x=2)+P(x=3)=0.4334.</a:t>
            </a:r>
          </a:p>
        </p:txBody>
      </p:sp>
    </p:spTree>
    <p:extLst>
      <p:ext uri="{BB962C8B-B14F-4D97-AF65-F5344CB8AC3E}">
        <p14:creationId xmlns:p14="http://schemas.microsoft.com/office/powerpoint/2010/main" val="4265502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F3CE-4B38-4F87-8E46-93977FBB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4D23A-B896-4F17-88BB-35D8D60CA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Тази стойност може да бъде намерена от Таблицата с </a:t>
            </a:r>
            <a:r>
              <a:rPr lang="en-US" dirty="0"/>
              <a:t>mu=4 </a:t>
            </a:r>
            <a:r>
              <a:rPr lang="bg-BG" dirty="0"/>
              <a:t>и </a:t>
            </a:r>
            <a:r>
              <a:rPr lang="en-US" dirty="0"/>
              <a:t>k=3.</a:t>
            </a:r>
          </a:p>
          <a:p>
            <a:r>
              <a:rPr lang="bg-BG" dirty="0"/>
              <a:t>Поасонова апроксимация на биномно разпределение</a:t>
            </a:r>
          </a:p>
          <a:p>
            <a:r>
              <a:rPr lang="bg-BG" dirty="0"/>
              <a:t>Поасоновото разпределение дава подходяща апроксимация на биномното разпределение, когато </a:t>
            </a:r>
            <a:r>
              <a:rPr lang="en-US" dirty="0"/>
              <a:t>n </a:t>
            </a:r>
            <a:r>
              <a:rPr lang="bg-BG" dirty="0"/>
              <a:t>е голямо и </a:t>
            </a:r>
            <a:r>
              <a:rPr lang="en-US" dirty="0"/>
              <a:t>mu=np </a:t>
            </a:r>
            <a:r>
              <a:rPr lang="bg-BG" dirty="0"/>
              <a:t>малко. За предпочитане </a:t>
            </a:r>
            <a:r>
              <a:rPr lang="en-US" dirty="0"/>
              <a:t>np&lt;7. </a:t>
            </a:r>
            <a:r>
              <a:rPr lang="bg-BG" dirty="0"/>
              <a:t>Апроксимация за голямо </a:t>
            </a:r>
            <a:r>
              <a:rPr lang="en-US" dirty="0"/>
              <a:t>np </a:t>
            </a:r>
            <a:r>
              <a:rPr lang="bg-BG" dirty="0"/>
              <a:t>ще бъде изучавана по-нататък.</a:t>
            </a:r>
          </a:p>
          <a:p>
            <a:r>
              <a:rPr lang="bg-BG" dirty="0"/>
              <a:t>Пример: Да предположим, че застрахователна компания застрахова 5000 мъже на възраст 42 години. Ако актюерско проучване показва, че вероятността определен мъж на 42 да умре в дадена година е 0.001, намерете вероятността компанията да изплати 4 застраховки в дадена година.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48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8842-A958-48FD-A993-1689BF4C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4D0E9-9B02-4C73-865F-9147D726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Решение: да пресметнем </a:t>
            </a:r>
            <a:r>
              <a:rPr lang="en-US" dirty="0"/>
              <a:t>mu=np=5000(0.001)=5.</a:t>
            </a:r>
          </a:p>
          <a:p>
            <a:r>
              <a:rPr lang="en-US" dirty="0"/>
              <a:t>P(x=4)=5^4e^(-4)/4!=0.175.</a:t>
            </a:r>
          </a:p>
          <a:p>
            <a:r>
              <a:rPr lang="bg-BG" dirty="0"/>
              <a:t>Тази стойност може да бъде пресметната и от таблицата</a:t>
            </a:r>
          </a:p>
          <a:p>
            <a:r>
              <a:rPr lang="en-US" dirty="0"/>
              <a:t>P(x=4)=P(X&lt;=4)-P(X&lt;=3)=0.440-0.265=0.175.</a:t>
            </a:r>
          </a:p>
        </p:txBody>
      </p:sp>
    </p:spTree>
    <p:extLst>
      <p:ext uri="{BB962C8B-B14F-4D97-AF65-F5344CB8AC3E}">
        <p14:creationId xmlns:p14="http://schemas.microsoft.com/office/powerpoint/2010/main" val="2265901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98B0-9C05-4122-91DB-C8DECDFB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ХиперГеометрично вероятностно разпределение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DC66F-4369-4014-8EDB-25224DB98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Популация има </a:t>
            </a:r>
            <a:r>
              <a:rPr lang="en-US" dirty="0"/>
              <a:t>M </a:t>
            </a:r>
            <a:r>
              <a:rPr lang="bg-BG" dirty="0"/>
              <a:t>успеха и </a:t>
            </a:r>
            <a:r>
              <a:rPr lang="en-US" dirty="0"/>
              <a:t>N-M </a:t>
            </a:r>
            <a:r>
              <a:rPr lang="bg-BG" dirty="0"/>
              <a:t>провала. Вероятността за </a:t>
            </a:r>
            <a:r>
              <a:rPr lang="en-US" dirty="0"/>
              <a:t>k </a:t>
            </a:r>
            <a:r>
              <a:rPr lang="bg-BG" dirty="0"/>
              <a:t>успеха в случайна извадка с размер </a:t>
            </a:r>
            <a:r>
              <a:rPr lang="en-US" dirty="0"/>
              <a:t>n e</a:t>
            </a:r>
          </a:p>
          <a:p>
            <a:r>
              <a:rPr lang="en-US" dirty="0"/>
              <a:t>P(x=k)=</a:t>
            </a:r>
            <a:r>
              <a:rPr lang="en-US" dirty="0" err="1"/>
              <a:t>CM^kC</a:t>
            </a:r>
            <a:r>
              <a:rPr lang="en-US" dirty="0"/>
              <a:t>(N-M)^(n-k)/</a:t>
            </a:r>
            <a:r>
              <a:rPr lang="en-US" dirty="0" err="1"/>
              <a:t>CN^n</a:t>
            </a:r>
            <a:r>
              <a:rPr lang="en-US" dirty="0"/>
              <a:t>, </a:t>
            </a:r>
            <a:r>
              <a:rPr lang="bg-BG" dirty="0"/>
              <a:t>където</a:t>
            </a:r>
          </a:p>
          <a:p>
            <a:r>
              <a:rPr lang="en-US" dirty="0"/>
              <a:t>C </a:t>
            </a:r>
            <a:r>
              <a:rPr lang="en-US" dirty="0" err="1"/>
              <a:t>N^n</a:t>
            </a:r>
            <a:r>
              <a:rPr lang="en-US" dirty="0"/>
              <a:t>=N!/n!(N-n)!.</a:t>
            </a:r>
          </a:p>
          <a:p>
            <a:r>
              <a:rPr lang="bg-BG" dirty="0"/>
              <a:t>Математическото очакване на </a:t>
            </a:r>
            <a:r>
              <a:rPr lang="en-US" dirty="0"/>
              <a:t>x </a:t>
            </a:r>
            <a:r>
              <a:rPr lang="bg-BG" dirty="0"/>
              <a:t>е </a:t>
            </a:r>
            <a:r>
              <a:rPr lang="en-US" dirty="0"/>
              <a:t>mu=n(M/N), </a:t>
            </a:r>
            <a:r>
              <a:rPr lang="bg-BG" dirty="0"/>
              <a:t>дисперсията е </a:t>
            </a:r>
          </a:p>
          <a:p>
            <a:r>
              <a:rPr lang="en-US" dirty="0"/>
              <a:t>sigma^2=</a:t>
            </a:r>
            <a:r>
              <a:rPr lang="en-US" dirty="0" err="1"/>
              <a:t>nM</a:t>
            </a:r>
            <a:r>
              <a:rPr lang="en-US" dirty="0"/>
              <a:t>(N-M)(N-n)/N^2(N-1).</a:t>
            </a:r>
          </a:p>
          <a:p>
            <a:r>
              <a:rPr lang="bg-BG" dirty="0"/>
              <a:t>Пример:Опаковка от вино съдържа 12 бутилки, 3 от които съдържат развалено вино. Извадка от 4 бутилки е случайно избрана от опаковката.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7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C800-DCF8-470B-B468-E4888BC9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Биномно разпределение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BAA01-DF46-488F-BBD9-1345EF96C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Биномно  разпределение изпълнява следните 5 характеристики:</a:t>
            </a:r>
          </a:p>
          <a:p>
            <a:r>
              <a:rPr lang="bg-BG" dirty="0"/>
              <a:t>1. Експеримента се състои от </a:t>
            </a:r>
            <a:r>
              <a:rPr lang="en-US" dirty="0"/>
              <a:t>n </a:t>
            </a:r>
            <a:r>
              <a:rPr lang="bg-BG" dirty="0"/>
              <a:t>идентични опита.</a:t>
            </a:r>
          </a:p>
          <a:p>
            <a:r>
              <a:rPr lang="bg-BG" dirty="0"/>
              <a:t>2.Всеки опит има 2 изхода, „Успех“ или „Провал“.</a:t>
            </a:r>
          </a:p>
          <a:p>
            <a:r>
              <a:rPr lang="bg-BG" dirty="0"/>
              <a:t>3. Вероятността за „Успех“ на всеки опит е равна на </a:t>
            </a:r>
            <a:r>
              <a:rPr lang="en-US" dirty="0"/>
              <a:t>p </a:t>
            </a:r>
            <a:r>
              <a:rPr lang="bg-BG" dirty="0"/>
              <a:t>и остава една и съща на всеки опит. Вероятността за „Провал“=</a:t>
            </a:r>
            <a:r>
              <a:rPr lang="en-US" dirty="0"/>
              <a:t>(1-p)=q.</a:t>
            </a:r>
          </a:p>
          <a:p>
            <a:r>
              <a:rPr lang="en-US" dirty="0"/>
              <a:t>4.</a:t>
            </a:r>
            <a:r>
              <a:rPr lang="bg-BG" dirty="0"/>
              <a:t> Опитите са независими.</a:t>
            </a:r>
          </a:p>
          <a:p>
            <a:r>
              <a:rPr lang="bg-BG" dirty="0"/>
              <a:t>5. Ние се интересуваме от </a:t>
            </a:r>
            <a:r>
              <a:rPr lang="en-US" dirty="0"/>
              <a:t>x, </a:t>
            </a:r>
            <a:r>
              <a:rPr lang="bg-BG" dirty="0"/>
              <a:t>броя на „Успехите“ от </a:t>
            </a:r>
            <a:r>
              <a:rPr lang="en-US" dirty="0"/>
              <a:t>n </a:t>
            </a:r>
            <a:r>
              <a:rPr lang="bg-BG" dirty="0"/>
              <a:t>опита.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79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A2E8-BEDE-400B-80F8-D41D0FC9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6F82-E256-4625-9854-98A5483C8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1. Намерете вероятностното разпределение за </a:t>
            </a:r>
            <a:r>
              <a:rPr lang="en-US" dirty="0"/>
              <a:t>x, </a:t>
            </a:r>
            <a:r>
              <a:rPr lang="bg-BG" dirty="0"/>
              <a:t>броя на бутилките с развалено вино в извадката.</a:t>
            </a:r>
          </a:p>
          <a:p>
            <a:r>
              <a:rPr lang="bg-BG" dirty="0"/>
              <a:t>2.Какви са средната и дисперсията на </a:t>
            </a:r>
            <a:r>
              <a:rPr lang="en-US" dirty="0"/>
              <a:t>x?</a:t>
            </a:r>
          </a:p>
          <a:p>
            <a:r>
              <a:rPr lang="bg-BG" dirty="0"/>
              <a:t>Решение: 1. вероятностното разпределение на </a:t>
            </a:r>
            <a:r>
              <a:rPr lang="en-US" dirty="0"/>
              <a:t>x </a:t>
            </a:r>
            <a:r>
              <a:rPr lang="bg-BG" dirty="0"/>
              <a:t>е хипергеометрично.</a:t>
            </a:r>
          </a:p>
          <a:p>
            <a:r>
              <a:rPr lang="bg-BG" dirty="0"/>
              <a:t>2. </a:t>
            </a:r>
            <a:r>
              <a:rPr lang="en-US" dirty="0"/>
              <a:t>mu=4(3/12)=1</a:t>
            </a:r>
          </a:p>
          <a:p>
            <a:r>
              <a:rPr lang="en-US" dirty="0"/>
              <a:t>sigma^2=4(3/12)(9/12)(8/11)=0.5455.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99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1179-C86D-40B2-9FCD-2E8B08F3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1210-933A-4AE8-BA05-FCC4B3DD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Пример: Определен продукт е доставян в партиди от 20. Тъй-като проверяването на всички продукти в партидата е скъпо, се прави извадка от 5 и партидата се отхвърля, ако има повече от едно дефектно. Да се намери вероятността партида, която има 4 дефектни изделия, да бъде приета.</a:t>
            </a:r>
          </a:p>
          <a:p>
            <a:r>
              <a:rPr lang="bg-BG" dirty="0"/>
              <a:t>Решение: Нека </a:t>
            </a:r>
            <a:r>
              <a:rPr lang="en-US" dirty="0"/>
              <a:t>x </a:t>
            </a:r>
            <a:r>
              <a:rPr lang="bg-BG" dirty="0"/>
              <a:t>е броя на дефектните изделия в извадката. </a:t>
            </a:r>
            <a:r>
              <a:rPr lang="en-US" dirty="0"/>
              <a:t>N=20, M=4, N-M=16, n=5. </a:t>
            </a:r>
            <a:r>
              <a:rPr lang="bg-BG" dirty="0"/>
              <a:t>Партидата ще бъде отхвърлена, ако </a:t>
            </a:r>
            <a:r>
              <a:rPr lang="en-US" dirty="0"/>
              <a:t>x=2,3,4. </a:t>
            </a:r>
            <a:r>
              <a:rPr lang="bg-BG" dirty="0"/>
              <a:t>Тогава:</a:t>
            </a:r>
          </a:p>
          <a:p>
            <a:r>
              <a:rPr lang="en-US" dirty="0"/>
              <a:t>P(</a:t>
            </a:r>
            <a:r>
              <a:rPr lang="bg-BG" dirty="0"/>
              <a:t>приема партидата)=</a:t>
            </a:r>
            <a:r>
              <a:rPr lang="en-US"/>
              <a:t>P(x&lt;=1)=P(x=0)+P(x=1)=C4^0C16^5/C20^5 +C4^1C16^4/C20^5=0.7513.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22FC-5077-4EB0-868A-23255591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22876-1601-451F-B321-7BEB04024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Пример: Да предположим, че има 1,000,000 възрастни и неизвестна пропорция </a:t>
            </a:r>
            <a:r>
              <a:rPr lang="en-US" dirty="0"/>
              <a:t>p</a:t>
            </a:r>
            <a:r>
              <a:rPr lang="bg-BG" dirty="0"/>
              <a:t> в полза на политици. Извадка от 1000 възрастни ще бъде избрана по такъв начин,че всеки от 1,000,000 възрастни има равен шанс да бъде избран и всеки един възрастен е запитан дали е в полза на политиците. Дали това е биномен експеримент?</a:t>
            </a:r>
          </a:p>
          <a:p>
            <a:r>
              <a:rPr lang="bg-BG" dirty="0"/>
              <a:t>Решение: Дали експеримента изпълнява 5-те характеристики?</a:t>
            </a:r>
          </a:p>
          <a:p>
            <a:r>
              <a:rPr lang="bg-BG" dirty="0"/>
              <a:t>1. Опит е изборът на един възрастен от 1,000,000 възрастни в общината. Имаме </a:t>
            </a:r>
            <a:r>
              <a:rPr lang="en-US" dirty="0"/>
              <a:t>n=1000</a:t>
            </a:r>
            <a:r>
              <a:rPr lang="bg-BG" dirty="0"/>
              <a:t> идентични опита.</a:t>
            </a:r>
          </a:p>
          <a:p>
            <a:r>
              <a:rPr lang="bg-BG" dirty="0"/>
              <a:t>2. Тъй като всеки всеки опит има два изхода, или в полза на политика или не, изпълнява или „Успех“ или „Провал“ както в биномния експеремент.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3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2BB2-9EC9-4FFD-970A-A0A16A1E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F9DE-02E8-4BB5-864E-E7A4052F8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3. Дали вероятността за „Успех“ </a:t>
            </a:r>
            <a:r>
              <a:rPr lang="en-US" dirty="0"/>
              <a:t>p </a:t>
            </a:r>
            <a:r>
              <a:rPr lang="bg-BG" dirty="0"/>
              <a:t>е една и съща при всеки опит.</a:t>
            </a:r>
          </a:p>
          <a:p>
            <a:pPr marL="0" indent="0">
              <a:buNone/>
            </a:pPr>
            <a:r>
              <a:rPr lang="bg-BG" dirty="0"/>
              <a:t>Нека приемем,че 500,000 гласуват за, тогава </a:t>
            </a:r>
            <a:r>
              <a:rPr lang="en-US" dirty="0"/>
              <a:t>p=500,000/1,000,000=1/2. </a:t>
            </a:r>
            <a:r>
              <a:rPr lang="bg-BG" dirty="0"/>
              <a:t>Нека вторият гласува, тогава </a:t>
            </a:r>
            <a:r>
              <a:rPr lang="en-US" dirty="0"/>
              <a:t>p=</a:t>
            </a:r>
            <a:r>
              <a:rPr lang="bg-BG" dirty="0"/>
              <a:t>500,000/999,999,</a:t>
            </a:r>
            <a:r>
              <a:rPr lang="en-US" dirty="0"/>
              <a:t> </a:t>
            </a:r>
            <a:r>
              <a:rPr lang="bg-BG" dirty="0"/>
              <a:t>което е приблизително </a:t>
            </a:r>
            <a:r>
              <a:rPr lang="en-US" dirty="0"/>
              <a:t>1/2.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bg-BG" dirty="0"/>
              <a:t>Независимостта на опитите се гарантира, защото голяма група от възрастни от която е направена извадката. Вероятността на възрастен да гласува за определен политик не се променя в зависимост от отговора на предните избрани възрастни.</a:t>
            </a:r>
          </a:p>
          <a:p>
            <a:pPr marL="0" indent="0">
              <a:buNone/>
            </a:pPr>
            <a:r>
              <a:rPr lang="bg-BG" dirty="0"/>
              <a:t>5. Случайната величина </a:t>
            </a:r>
            <a:r>
              <a:rPr lang="en-US" dirty="0"/>
              <a:t>x </a:t>
            </a:r>
            <a:r>
              <a:rPr lang="bg-BG" dirty="0"/>
              <a:t>е броя на възрастните, които са грасували за определен политик.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5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5A3D-7E38-45FA-B9F1-115AD60F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8852-420D-4E21-8319-C7FB6EE7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Тъй като експеримента изпълнява 5-те характеристики на биномния експеримент, експеримента е биномен.</a:t>
            </a:r>
          </a:p>
          <a:p>
            <a:r>
              <a:rPr lang="bg-BG" dirty="0"/>
              <a:t>Пример: На пациент е предписано за 10 дни по 2 хапчета дневно.</a:t>
            </a:r>
          </a:p>
          <a:p>
            <a:pPr marL="0" indent="0">
              <a:buNone/>
            </a:pPr>
            <a:r>
              <a:rPr lang="bg-BG" dirty="0"/>
              <a:t>Пациентът и аптекарят не знаят, че от 20 таблетки, 18 са от предписаните хапчета и 2 са генерик. Пациентът избира по случаен начин 2 хапчета за първия ден. Ако провериме изборът и запишем броя на хапчетата, които са генерик, дали това е биномен експеримент?</a:t>
            </a:r>
          </a:p>
          <a:p>
            <a:pPr marL="0" indent="0">
              <a:buNone/>
            </a:pPr>
            <a:r>
              <a:rPr lang="bg-BG" dirty="0"/>
              <a:t>1.Опитът е избор на хапче от 20-те хапчета, които са предписани.</a:t>
            </a:r>
          </a:p>
          <a:p>
            <a:pPr marL="0" indent="0">
              <a:buNone/>
            </a:pPr>
            <a:r>
              <a:rPr lang="en-US" dirty="0"/>
              <a:t>n=2.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4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8660-A73A-4C61-A8B5-DB84E5DD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BE13-3079-4926-B22E-38BB81543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2. </a:t>
            </a:r>
            <a:r>
              <a:rPr lang="bg-BG" dirty="0"/>
              <a:t>Всеки опит има два изхода. Единият е хапчето е генерик(„успех“) или не („провал“).</a:t>
            </a:r>
          </a:p>
          <a:p>
            <a:r>
              <a:rPr lang="bg-BG" dirty="0"/>
              <a:t>3. Тъй като хапчетата са случайно смесени, можем да считаме, че вероятността да изтеглим генерик е 2/20.</a:t>
            </a:r>
          </a:p>
          <a:p>
            <a:r>
              <a:rPr lang="bg-BG" dirty="0"/>
              <a:t>4.Условието за независимост на опитите не е изпълнено, защото вероятността да изтеглим генерик на втория опит зависи от това какво хапче сме изтеглили на първия опит. </a:t>
            </a:r>
          </a:p>
          <a:p>
            <a:r>
              <a:rPr lang="en-US" dirty="0"/>
              <a:t>P(</a:t>
            </a:r>
            <a:r>
              <a:rPr lang="bg-BG" dirty="0"/>
              <a:t>изтегляме генерик на втория опит</a:t>
            </a:r>
            <a:r>
              <a:rPr lang="en-US" dirty="0"/>
              <a:t>| </a:t>
            </a:r>
            <a:r>
              <a:rPr lang="bg-BG" dirty="0"/>
              <a:t>изтеглен генерик на първия опит)=1/19.</a:t>
            </a:r>
          </a:p>
          <a:p>
            <a:r>
              <a:rPr lang="en-US" dirty="0"/>
              <a:t>P(</a:t>
            </a:r>
            <a:r>
              <a:rPr lang="bg-BG" dirty="0"/>
              <a:t>изтегляме генерик на втория опит </a:t>
            </a:r>
            <a:r>
              <a:rPr lang="en-US" dirty="0"/>
              <a:t>| </a:t>
            </a:r>
            <a:r>
              <a:rPr lang="bg-BG" dirty="0"/>
              <a:t>не е изтеглен генерик на първия опит)=2/19.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3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B4F1-2A14-4556-BC55-8846826D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12E8-444B-402C-AD06-A727E43C6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Тъй като опитите не са независими, нямаме биномен експримент.</a:t>
            </a:r>
          </a:p>
          <a:p>
            <a:r>
              <a:rPr lang="bg-BG" dirty="0"/>
              <a:t>Да се замислим за разликата в тези два експеримента. Когато извадката идва от голяма популация, вероятността за успех </a:t>
            </a:r>
            <a:r>
              <a:rPr lang="en-US" dirty="0"/>
              <a:t>p</a:t>
            </a:r>
            <a:r>
              <a:rPr lang="bg-BG" dirty="0"/>
              <a:t> остава една и съща при всеки опит. Когато популацията идва от малък обем , вероятността за успех е променя много от опит на опит и експеримента не е биномен.</a:t>
            </a:r>
          </a:p>
          <a:p>
            <a:r>
              <a:rPr lang="bg-BG" dirty="0"/>
              <a:t>Правило: Ако обема на извадката </a:t>
            </a:r>
            <a:r>
              <a:rPr lang="en-US" dirty="0"/>
              <a:t>n</a:t>
            </a:r>
            <a:r>
              <a:rPr lang="bg-BG" dirty="0"/>
              <a:t> е голям по отношение на обема на популацията </a:t>
            </a:r>
            <a:r>
              <a:rPr lang="en-US" dirty="0"/>
              <a:t>N </a:t>
            </a:r>
            <a:r>
              <a:rPr lang="bg-BG" dirty="0"/>
              <a:t>, </a:t>
            </a:r>
            <a:r>
              <a:rPr lang="en-US" dirty="0"/>
              <a:t>n/N&gt;=0.05, </a:t>
            </a:r>
            <a:r>
              <a:rPr lang="bg-BG" dirty="0"/>
              <a:t>тогава експеримента не е биномен.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9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BD0D-6791-41C2-B27B-F75E28B5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Бинимно Вероятностно Разпределение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3538-ED3B-418A-A74F-B6565024C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Биномен експеримент се състои от </a:t>
            </a:r>
            <a:r>
              <a:rPr lang="en-US" dirty="0"/>
              <a:t>n </a:t>
            </a:r>
            <a:r>
              <a:rPr lang="bg-BG" dirty="0"/>
              <a:t>опита с вероятност за успех </a:t>
            </a:r>
            <a:r>
              <a:rPr lang="en-US" dirty="0"/>
              <a:t>p </a:t>
            </a:r>
            <a:r>
              <a:rPr lang="bg-BG" dirty="0"/>
              <a:t>във всеки опит. Вероятността за </a:t>
            </a:r>
            <a:r>
              <a:rPr lang="en-US" dirty="0"/>
              <a:t>k </a:t>
            </a:r>
            <a:r>
              <a:rPr lang="bg-BG" dirty="0"/>
              <a:t>успеха в </a:t>
            </a:r>
            <a:r>
              <a:rPr lang="en-US" dirty="0"/>
              <a:t>n </a:t>
            </a:r>
            <a:r>
              <a:rPr lang="bg-BG" dirty="0"/>
              <a:t>опита е </a:t>
            </a:r>
          </a:p>
          <a:p>
            <a:r>
              <a:rPr lang="en-US" dirty="0"/>
              <a:t>P(x=k)=</a:t>
            </a:r>
            <a:r>
              <a:rPr lang="en-US" dirty="0" err="1"/>
              <a:t>Cn^kp^kq</a:t>
            </a:r>
            <a:r>
              <a:rPr lang="en-US" dirty="0"/>
              <a:t>^(n-k)=n!/k!(n-k)!</a:t>
            </a:r>
            <a:r>
              <a:rPr lang="en-US" dirty="0" err="1"/>
              <a:t>p^kq</a:t>
            </a:r>
            <a:r>
              <a:rPr lang="en-US" dirty="0"/>
              <a:t>^(n-k),  k=0,1,2…n.</a:t>
            </a:r>
          </a:p>
          <a:p>
            <a:r>
              <a:rPr lang="bg-BG" dirty="0"/>
              <a:t>Символът </a:t>
            </a:r>
            <a:r>
              <a:rPr lang="en-US" dirty="0" err="1"/>
              <a:t>Cn^k</a:t>
            </a:r>
            <a:r>
              <a:rPr lang="en-US" dirty="0"/>
              <a:t>=n!/k!(n-k)!, </a:t>
            </a:r>
            <a:r>
              <a:rPr lang="bg-BG" dirty="0"/>
              <a:t>където </a:t>
            </a:r>
            <a:r>
              <a:rPr lang="en-US" dirty="0"/>
              <a:t>n!=1.2.3…n </a:t>
            </a:r>
            <a:r>
              <a:rPr lang="bg-BG" dirty="0"/>
              <a:t> и </a:t>
            </a:r>
            <a:r>
              <a:rPr lang="en-US" dirty="0"/>
              <a:t> 0!=1</a:t>
            </a:r>
            <a:r>
              <a:rPr lang="bg-BG" dirty="0"/>
              <a:t>.</a:t>
            </a:r>
          </a:p>
          <a:p>
            <a:r>
              <a:rPr lang="bg-BG" dirty="0"/>
              <a:t>Средна и стандартно отклонение за бинома случайна променлива</a:t>
            </a:r>
          </a:p>
          <a:p>
            <a:r>
              <a:rPr lang="en-US" dirty="0"/>
              <a:t>mu=np</a:t>
            </a:r>
          </a:p>
          <a:p>
            <a:r>
              <a:rPr lang="en-US" dirty="0"/>
              <a:t>Sigma^2=</a:t>
            </a:r>
            <a:r>
              <a:rPr lang="en-US" dirty="0" err="1"/>
              <a:t>npq</a:t>
            </a:r>
            <a:endParaRPr lang="en-US" dirty="0"/>
          </a:p>
          <a:p>
            <a:r>
              <a:rPr lang="en-US" dirty="0"/>
              <a:t>Sigma=sqrt(</a:t>
            </a:r>
            <a:r>
              <a:rPr lang="en-US" dirty="0" err="1"/>
              <a:t>npq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0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2FC0-CA99-4871-9895-9ED97E11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BCDC-96C9-4C24-97D8-CEFF754E4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Пример: Намерете </a:t>
            </a:r>
            <a:r>
              <a:rPr lang="en-US" dirty="0"/>
              <a:t>P(X=2) </a:t>
            </a:r>
            <a:r>
              <a:rPr lang="bg-BG" dirty="0"/>
              <a:t>за биномна случайна величина с параметри </a:t>
            </a:r>
            <a:r>
              <a:rPr lang="en-US" dirty="0"/>
              <a:t>n</a:t>
            </a:r>
            <a:r>
              <a:rPr lang="bg-BG" dirty="0"/>
              <a:t>=10 и </a:t>
            </a:r>
            <a:r>
              <a:rPr lang="en-US" dirty="0"/>
              <a:t>p=0.1.</a:t>
            </a:r>
          </a:p>
          <a:p>
            <a:r>
              <a:rPr lang="bg-BG" dirty="0"/>
              <a:t>Решение: </a:t>
            </a:r>
            <a:r>
              <a:rPr lang="en-US" dirty="0"/>
              <a:t>P(X=2)=C10^2(0.1)^2(0.9)^8=45(0.1)^2(0.9)^8=0.1937.</a:t>
            </a:r>
          </a:p>
          <a:p>
            <a:r>
              <a:rPr lang="bg-BG" dirty="0"/>
              <a:t>Пример: От дълъг период от време се наблюдава,че професионален баскетболист може да вкара свободен удар с вероятност 0.8. Да предположим, че той прави 4 свободни удара.</a:t>
            </a:r>
          </a:p>
          <a:p>
            <a:r>
              <a:rPr lang="bg-BG" dirty="0"/>
              <a:t>1. Каква е вероятността, че той ще вкара точно </a:t>
            </a:r>
            <a:r>
              <a:rPr lang="en-US" dirty="0"/>
              <a:t>2</a:t>
            </a:r>
            <a:r>
              <a:rPr lang="bg-BG" dirty="0"/>
              <a:t> удара?</a:t>
            </a:r>
          </a:p>
          <a:p>
            <a:r>
              <a:rPr lang="bg-BG" dirty="0"/>
              <a:t>2. Каква е вероятността, че той ще вкара поне един удар?</a:t>
            </a:r>
          </a:p>
          <a:p>
            <a:r>
              <a:rPr lang="en-US" dirty="0"/>
              <a:t>P(X=2)=C4^2p^2(1-p)^2=6(0.8)^2(0.2)^2=0.1536.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9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1969</Words>
  <Application>Microsoft Office PowerPoint</Application>
  <PresentationFormat>Widescreen</PresentationFormat>
  <Paragraphs>103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Дискретни Разпределения</vt:lpstr>
      <vt:lpstr>Биномно разпределение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Бинимно Вероятностно Разпределение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Поасоново Вероятностно Разпределение</vt:lpstr>
      <vt:lpstr>PowerPoint Presentation</vt:lpstr>
      <vt:lpstr>PowerPoint Presentation</vt:lpstr>
      <vt:lpstr>PowerPoint Presentation</vt:lpstr>
      <vt:lpstr>PowerPoint Presentation</vt:lpstr>
      <vt:lpstr>ХиперГеометрично вероятностно разпределение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Дискретни Разпределения</dc:title>
  <dc:creator>Мая Проданова Желязкова</dc:creator>
  <cp:lastModifiedBy>maya.zhelyazkova maya.zhelyazkova</cp:lastModifiedBy>
  <cp:revision>51</cp:revision>
  <dcterms:created xsi:type="dcterms:W3CDTF">2021-03-09T08:53:54Z</dcterms:created>
  <dcterms:modified xsi:type="dcterms:W3CDTF">2021-03-11T07:39:52Z</dcterms:modified>
</cp:coreProperties>
</file>