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86B7FE"/>
    <a:srgbClr val="5096FE"/>
    <a:srgbClr val="0070C0"/>
    <a:srgbClr val="86B0E2"/>
    <a:srgbClr val="008E40"/>
    <a:srgbClr val="33CC33"/>
    <a:srgbClr val="99FF99"/>
    <a:srgbClr val="00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1594" y="6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0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4EB6DA-7CFD-4DCF-860C-DD69EFC267B2}" type="datetimeFigureOut">
              <a:rPr lang="en-US" smtClean="0"/>
              <a:pPr/>
              <a:t>13-Oct-21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A2BD2-1FFC-4068-BCFA-24F7ECC9F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17\Lectures%202019\20.%20Projections\AniLogo\AniLogo.wmv" TargetMode="External"/><Relationship Id="rId1" Type="http://schemas.microsoft.com/office/2007/relationships/media" Target="file:///D:\Pavel\Courses\Materials\Course.OKG%202017\Lectures%202019\20.%20Projections\AniLogo\AniLogo.wmv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20.%20Projections\AniLogo\AniLogo.wmv" TargetMode="External"/><Relationship Id="rId1" Type="http://schemas.microsoft.com/office/2007/relationships/media" Target="file:///D:\Pavel\Courses\Materials\Course.OKG%202021\Lectures%202021\20.%20Projections\AniLogo\AniLogo.wmv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niLogo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3352800" y="2114550"/>
            <a:ext cx="2438400" cy="18288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0" y="485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400" spc="0" dirty="0">
                <a:effectLst/>
              </a:rPr>
              <a:t>О</a:t>
            </a:r>
            <a:r>
              <a:rPr lang="bg-BG" sz="1200" spc="0" dirty="0">
                <a:effectLst/>
              </a:rPr>
              <a:t>СНОВИ</a:t>
            </a:r>
            <a:r>
              <a:rPr lang="bg-BG" sz="1400" spc="0" dirty="0">
                <a:effectLst/>
              </a:rPr>
              <a:t> </a:t>
            </a:r>
            <a:r>
              <a:rPr lang="bg-BG" sz="1200" spc="0" dirty="0">
                <a:effectLst/>
              </a:rPr>
              <a:t>НА</a:t>
            </a:r>
            <a:r>
              <a:rPr lang="bg-BG" sz="1400" spc="0" dirty="0">
                <a:effectLst/>
              </a:rPr>
              <a:t> К</a:t>
            </a:r>
            <a:r>
              <a:rPr lang="bg-BG" sz="1200" spc="0" dirty="0">
                <a:effectLst/>
              </a:rPr>
              <a:t>ОМПЮТЪРНАТА</a:t>
            </a:r>
            <a:r>
              <a:rPr lang="bg-BG" sz="1400" spc="0" dirty="0">
                <a:effectLst/>
              </a:rPr>
              <a:t> Г</a:t>
            </a:r>
            <a:r>
              <a:rPr lang="bg-BG" sz="1200" spc="0" dirty="0">
                <a:effectLst/>
              </a:rPr>
              <a:t>РАФИКА</a:t>
            </a:r>
            <a:r>
              <a:rPr lang="bg-BG" sz="1400" spc="0" dirty="0">
                <a:effectLst/>
              </a:rPr>
              <a:t>   •   проф. д-р П</a:t>
            </a:r>
            <a:r>
              <a:rPr lang="bg-BG" sz="1200" spc="0" dirty="0">
                <a:effectLst/>
              </a:rPr>
              <a:t>АВЕЛ</a:t>
            </a:r>
            <a:r>
              <a:rPr lang="bg-BG" sz="1400" spc="0" dirty="0">
                <a:effectLst/>
              </a:rPr>
              <a:t> Б</a:t>
            </a:r>
            <a:r>
              <a:rPr lang="bg-BG" sz="1200" spc="0" dirty="0">
                <a:effectLst/>
              </a:rPr>
              <a:t>ОЙЧЕВ</a:t>
            </a:r>
            <a:r>
              <a:rPr lang="bg-BG" sz="1400" spc="0" dirty="0">
                <a:effectLst/>
              </a:rPr>
              <a:t>   •   КИТ-ФМИ-СУ   •   2021</a:t>
            </a:r>
            <a:endParaRPr lang="en-US" sz="1400" spc="0" dirty="0">
              <a:effectLst/>
            </a:endParaRP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0" y="361950"/>
            <a:ext cx="9144000" cy="457200"/>
          </a:xfrm>
        </p:spPr>
        <p:txBody>
          <a:bodyPr/>
          <a:lstStyle>
            <a:lvl1pPr algn="ctr">
              <a:buNone/>
              <a:defRPr b="0">
                <a:solidFill>
                  <a:srgbClr val="0070C0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0" y="819150"/>
            <a:ext cx="9144000" cy="800100"/>
          </a:xfrm>
        </p:spPr>
        <p:txBody>
          <a:bodyPr>
            <a:noAutofit/>
          </a:bodyPr>
          <a:lstStyle>
            <a:lvl1pPr algn="ctr">
              <a:buNone/>
              <a:defRPr sz="66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352800" y="2114550"/>
            <a:ext cx="2438400" cy="1828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9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7848600" cy="37338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j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j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j-lt"/>
              </a:defRPr>
            </a:lvl4pPr>
            <a:lvl5pPr>
              <a:defRPr sz="2000">
                <a:effectLst/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133350"/>
            <a:ext cx="7848600" cy="781050"/>
          </a:xfrm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lt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6" name="AniLogo.wm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0" y="57150"/>
            <a:ext cx="1219200" cy="914400"/>
          </a:xfrm>
          <a:prstGeom prst="rect">
            <a:avLst/>
          </a:prstGeom>
        </p:spPr>
      </p:pic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0" y="57150"/>
            <a:ext cx="12192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99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47244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n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n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n-lt"/>
              </a:defRPr>
            </a:lvl4pPr>
            <a:lvl5pPr>
              <a:defRPr sz="2000">
                <a:effectLst/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83511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algn="ctr">
              <a:defRPr sz="54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"/>
            <a:ext cx="7848600" cy="4914900"/>
          </a:xfrm>
        </p:spPr>
        <p:txBody>
          <a:bodyPr/>
          <a:lstStyle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8972193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  <p:sldLayoutId id="2147483657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solidFill>
            <a:schemeClr val="tx1"/>
          </a:solidFill>
          <a:effectLst/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tx1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46125" indent="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Demos/m20131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Demos/m20151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Demos/m2019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Demos/m20193.html" TargetMode="External"/><Relationship Id="rId5" Type="http://schemas.openxmlformats.org/officeDocument/2006/relationships/image" Target="../media/image17.png"/><Relationship Id="rId4" Type="http://schemas.openxmlformats.org/officeDocument/2006/relationships/hyperlink" Target="Demos/m20192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Demos/m2020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Demos/m20202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Demos/m20241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Demos/m20261.html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Demos/m20271.html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Demos/m20381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Demos/m20382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D:\Pavel\Courses\Materials\Course.OKG%202017\Lectures%202019\20.%20Projections\AniLogo\AniLogo4.wmv" TargetMode="External"/><Relationship Id="rId1" Type="http://schemas.microsoft.com/office/2007/relationships/media" Target="file:///D:\Pavel\Courses\Materials\Course.OKG%202017\Lectures%202019\20.%20Projections\AniLogo\AniLogo4.wmv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hyperlink" Target="Demos/m20441.html" TargetMode="Externa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Demos/m20491.html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Demos/m20501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eb.iitd.ac.in/~hegde/cad/lecture/L9_persproj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ratchapixel.com/lessons/3d-advanced-lessons/perspective-and-orthographic-projection-matrix/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/>
              <a:t>ТЕМА №20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bg-BG"/>
              <a:t>Проекции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955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Гледната точка не е просто 3</a:t>
            </a:r>
            <a:r>
              <a:rPr lang="en-US" dirty="0"/>
              <a:t>D</a:t>
            </a:r>
            <a:r>
              <a:rPr lang="bg-BG" dirty="0"/>
              <a:t> точка</a:t>
            </a:r>
          </a:p>
          <a:p>
            <a:pPr lvl="1"/>
            <a:r>
              <a:rPr lang="bg-BG" dirty="0"/>
              <a:t>Определя положението на зрителя спрямо сцената</a:t>
            </a:r>
          </a:p>
          <a:p>
            <a:pPr lvl="2"/>
            <a:r>
              <a:rPr lang="bg-BG" dirty="0"/>
              <a:t>(3</a:t>
            </a:r>
            <a:r>
              <a:rPr lang="en-US" dirty="0"/>
              <a:t>D </a:t>
            </a:r>
            <a:r>
              <a:rPr lang="bg-BG" dirty="0"/>
              <a:t>точка)</a:t>
            </a:r>
          </a:p>
          <a:p>
            <a:pPr lvl="1"/>
            <a:r>
              <a:rPr lang="bg-BG" dirty="0"/>
              <a:t>Определя посоката на гледане</a:t>
            </a:r>
          </a:p>
          <a:p>
            <a:pPr lvl="2"/>
            <a:r>
              <a:rPr lang="bg-BG" dirty="0"/>
              <a:t>(друга </a:t>
            </a:r>
            <a:r>
              <a:rPr lang="en-US" dirty="0"/>
              <a:t>3D</a:t>
            </a:r>
            <a:r>
              <a:rPr lang="bg-BG" dirty="0"/>
              <a:t> точка или ненулев вектор)</a:t>
            </a:r>
          </a:p>
          <a:p>
            <a:pPr lvl="1"/>
            <a:r>
              <a:rPr lang="bg-BG" dirty="0"/>
              <a:t>Определя ориентацията на образа</a:t>
            </a:r>
          </a:p>
          <a:p>
            <a:pPr lvl="2"/>
            <a:r>
              <a:rPr lang="bg-BG" dirty="0"/>
              <a:t>(трета </a:t>
            </a:r>
            <a:r>
              <a:rPr lang="bg-BG" dirty="0" err="1"/>
              <a:t>неколинеарна</a:t>
            </a:r>
            <a:r>
              <a:rPr lang="bg-BG" dirty="0"/>
              <a:t> </a:t>
            </a:r>
            <a:r>
              <a:rPr lang="en-US" dirty="0"/>
              <a:t>3D</a:t>
            </a:r>
            <a:r>
              <a:rPr lang="bg-BG" dirty="0"/>
              <a:t> точка или </a:t>
            </a:r>
            <a:r>
              <a:rPr lang="bg-BG" dirty="0" err="1"/>
              <a:t>неколинеарен</a:t>
            </a:r>
            <a:r>
              <a:rPr lang="bg-BG" dirty="0"/>
              <a:t> 3</a:t>
            </a:r>
            <a:r>
              <a:rPr lang="en-US" dirty="0"/>
              <a:t>D </a:t>
            </a:r>
            <a:r>
              <a:rPr lang="bg-BG" dirty="0"/>
              <a:t>вектор)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Елементи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943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8"/>
          <p:cNvGrpSpPr>
            <a:grpSpLocks/>
          </p:cNvGrpSpPr>
          <p:nvPr/>
        </p:nvGrpSpPr>
        <p:grpSpPr bwMode="auto">
          <a:xfrm rot="9705249">
            <a:off x="3726622" y="942002"/>
            <a:ext cx="2628900" cy="1143000"/>
            <a:chOff x="816" y="1968"/>
            <a:chExt cx="3024" cy="1426"/>
          </a:xfrm>
        </p:grpSpPr>
        <p:pic>
          <p:nvPicPr>
            <p:cNvPr id="11" name="Picture 23"/>
            <p:cNvPicPr>
              <a:picLocks noChangeAspect="1" noChangeArrowheads="1"/>
            </p:cNvPicPr>
            <p:nvPr/>
          </p:nvPicPr>
          <p:blipFill>
            <a:blip r:embed="rId2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16" y="1968"/>
              <a:ext cx="2999" cy="1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Rectangle 27"/>
            <p:cNvSpPr>
              <a:spLocks noChangeArrowheads="1"/>
            </p:cNvSpPr>
            <p:nvPr/>
          </p:nvSpPr>
          <p:spPr bwMode="auto">
            <a:xfrm>
              <a:off x="1056" y="3264"/>
              <a:ext cx="2784" cy="130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tint val="0"/>
                    <a:invGamma/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7"/>
          <p:cNvGrpSpPr>
            <a:grpSpLocks/>
          </p:cNvGrpSpPr>
          <p:nvPr/>
        </p:nvGrpSpPr>
        <p:grpSpPr bwMode="auto">
          <a:xfrm rot="19628876">
            <a:off x="1571702" y="2443513"/>
            <a:ext cx="900113" cy="1028700"/>
            <a:chOff x="672" y="1104"/>
            <a:chExt cx="924" cy="1056"/>
          </a:xfrm>
        </p:grpSpPr>
        <p:pic>
          <p:nvPicPr>
            <p:cNvPr id="16" name="Picture 9"/>
            <p:cNvPicPr>
              <a:picLocks noChangeAspect="1" noChangeArrowheads="1"/>
            </p:cNvPicPr>
            <p:nvPr/>
          </p:nvPicPr>
          <p:blipFill>
            <a:blip r:embed="rId3" cstate="print">
              <a:lum contrast="24000"/>
              <a:grayscl/>
            </a:blip>
            <a:srcRect/>
            <a:stretch>
              <a:fillRect/>
            </a:stretch>
          </p:blipFill>
          <p:spPr bwMode="auto">
            <a:xfrm rot="21579957" flipH="1">
              <a:off x="720" y="1104"/>
              <a:ext cx="876" cy="1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672" y="1104"/>
              <a:ext cx="768" cy="33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 rot="10800000">
              <a:off x="672" y="1792"/>
              <a:ext cx="768" cy="33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 rot="16200000">
              <a:off x="384" y="1488"/>
              <a:ext cx="1008" cy="336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0"/>
                    <a:invGamma/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ectangle 36"/>
          <p:cNvSpPr>
            <a:spLocks noChangeArrowheads="1"/>
          </p:cNvSpPr>
          <p:nvPr/>
        </p:nvSpPr>
        <p:spPr bwMode="auto">
          <a:xfrm>
            <a:off x="3200400" y="2647950"/>
            <a:ext cx="2743200" cy="17145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rot="809674" flipV="1">
            <a:off x="2499000" y="511261"/>
            <a:ext cx="2883869" cy="2758903"/>
          </a:xfrm>
          <a:prstGeom prst="line">
            <a:avLst/>
          </a:prstGeom>
          <a:ln w="38100">
            <a:solidFill>
              <a:srgbClr val="0070C0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 rot="809674">
            <a:off x="5607584" y="894572"/>
            <a:ext cx="600527" cy="992157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6" name="Group 37"/>
          <p:cNvGrpSpPr>
            <a:grpSpLocks/>
          </p:cNvGrpSpPr>
          <p:nvPr/>
        </p:nvGrpSpPr>
        <p:grpSpPr bwMode="auto">
          <a:xfrm>
            <a:off x="4324350" y="3114675"/>
            <a:ext cx="1314450" cy="571500"/>
            <a:chOff x="816" y="1968"/>
            <a:chExt cx="3024" cy="1426"/>
          </a:xfrm>
        </p:grpSpPr>
        <p:pic>
          <p:nvPicPr>
            <p:cNvPr id="27" name="Picture 38"/>
            <p:cNvPicPr>
              <a:picLocks noChangeAspect="1" noChangeArrowheads="1"/>
            </p:cNvPicPr>
            <p:nvPr/>
          </p:nvPicPr>
          <p:blipFill>
            <a:blip r:embed="rId4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16" y="1968"/>
              <a:ext cx="2999" cy="1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" name="Rectangle 39"/>
            <p:cNvSpPr>
              <a:spLocks noChangeArrowheads="1"/>
            </p:cNvSpPr>
            <p:nvPr/>
          </p:nvSpPr>
          <p:spPr bwMode="auto">
            <a:xfrm>
              <a:off x="1056" y="3264"/>
              <a:ext cx="2784" cy="130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tint val="0"/>
                    <a:invGamma/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Line 40"/>
          <p:cNvSpPr>
            <a:spLocks noChangeShapeType="1"/>
          </p:cNvSpPr>
          <p:nvPr/>
        </p:nvSpPr>
        <p:spPr bwMode="auto">
          <a:xfrm>
            <a:off x="4562475" y="3048000"/>
            <a:ext cx="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41"/>
          <p:cNvSpPr>
            <a:spLocks noChangeShapeType="1"/>
          </p:cNvSpPr>
          <p:nvPr/>
        </p:nvSpPr>
        <p:spPr bwMode="auto">
          <a:xfrm flipH="1">
            <a:off x="3876675" y="3619500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Oval 42"/>
          <p:cNvSpPr>
            <a:spLocks noChangeArrowheads="1"/>
          </p:cNvSpPr>
          <p:nvPr/>
        </p:nvSpPr>
        <p:spPr bwMode="auto">
          <a:xfrm>
            <a:off x="4219575" y="3276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43"/>
          <p:cNvSpPr>
            <a:spLocks noChangeArrowheads="1"/>
          </p:cNvSpPr>
          <p:nvPr/>
        </p:nvSpPr>
        <p:spPr bwMode="auto">
          <a:xfrm>
            <a:off x="4333875" y="33909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0"/>
          <p:cNvSpPr>
            <a:spLocks noChangeShapeType="1"/>
          </p:cNvSpPr>
          <p:nvPr/>
        </p:nvSpPr>
        <p:spPr bwMode="auto">
          <a:xfrm rot="809674" flipH="1" flipV="1">
            <a:off x="4499466" y="3055887"/>
            <a:ext cx="133361" cy="555722"/>
          </a:xfrm>
          <a:prstGeom prst="line">
            <a:avLst/>
          </a:prstGeom>
          <a:ln w="28575">
            <a:solidFill>
              <a:srgbClr val="FF0000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609600" y="2537048"/>
            <a:ext cx="899877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ts val="2000"/>
              </a:lnSpc>
              <a:spcBef>
                <a:spcPct val="50000"/>
              </a:spcBef>
            </a:pPr>
            <a:r>
              <a:rPr lang="bg-BG" sz="2000" dirty="0">
                <a:latin typeface="Calibri" pitchFamily="34" charset="0"/>
              </a:rPr>
              <a:t>Ние</a:t>
            </a:r>
            <a:br>
              <a:rPr lang="bg-BG" sz="2000" dirty="0">
                <a:latin typeface="Calibri" pitchFamily="34" charset="0"/>
              </a:rPr>
            </a:br>
            <a:r>
              <a:rPr lang="bg-BG" sz="2000" dirty="0">
                <a:latin typeface="Calibri" pitchFamily="34" charset="0"/>
              </a:rPr>
              <a:t>сме</a:t>
            </a:r>
            <a:br>
              <a:rPr lang="bg-BG" sz="2000" dirty="0">
                <a:latin typeface="Calibri" pitchFamily="34" charset="0"/>
              </a:rPr>
            </a:br>
            <a:r>
              <a:rPr lang="bg-BG" sz="2000" dirty="0">
                <a:latin typeface="Calibri" pitchFamily="34" charset="0"/>
              </a:rPr>
              <a:t>тук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3326922" y="62553"/>
            <a:ext cx="4800600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Bef>
                <a:spcPct val="50000"/>
              </a:spcBef>
            </a:pPr>
            <a:r>
              <a:rPr lang="bg-BG" sz="2000" dirty="0">
                <a:latin typeface="Calibri" pitchFamily="34" charset="0"/>
              </a:rPr>
              <a:t>Гледаме в тази точка.</a:t>
            </a:r>
            <a:br>
              <a:rPr lang="bg-BG" sz="2000" dirty="0">
                <a:latin typeface="Calibri" pitchFamily="34" charset="0"/>
              </a:rPr>
            </a:br>
            <a:r>
              <a:rPr lang="bg-BG" sz="2000" dirty="0">
                <a:latin typeface="Calibri" pitchFamily="34" charset="0"/>
              </a:rPr>
              <a:t>Показва се в средата на прозореца.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6158682" y="2190750"/>
            <a:ext cx="3137717" cy="605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ct val="50000"/>
              </a:spcBef>
            </a:pPr>
            <a:r>
              <a:rPr lang="bg-BG" sz="2000" dirty="0">
                <a:latin typeface="Calibri" pitchFamily="34" charset="0"/>
              </a:rPr>
              <a:t>Определя посоката</a:t>
            </a:r>
            <a:br>
              <a:rPr lang="bg-BG" sz="2000" dirty="0">
                <a:latin typeface="Calibri" pitchFamily="34" charset="0"/>
              </a:rPr>
            </a:br>
            <a:r>
              <a:rPr lang="bg-BG" sz="2000" dirty="0">
                <a:latin typeface="Calibri" pitchFamily="34" charset="0"/>
              </a:rPr>
              <a:t>„нагоре“ спрямо зрителя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5805576" y="315007"/>
            <a:ext cx="706212" cy="519671"/>
          </a:xfrm>
          <a:custGeom>
            <a:avLst/>
            <a:gdLst>
              <a:gd name="connsiteX0" fmla="*/ 1078302 w 1078302"/>
              <a:gd name="connsiteY0" fmla="*/ 0 h 577970"/>
              <a:gd name="connsiteX1" fmla="*/ 0 w 1078302"/>
              <a:gd name="connsiteY1" fmla="*/ 577970 h 577970"/>
              <a:gd name="connsiteX0" fmla="*/ 1078302 w 1340277"/>
              <a:gd name="connsiteY0" fmla="*/ 0 h 577970"/>
              <a:gd name="connsiteX1" fmla="*/ 0 w 1340277"/>
              <a:gd name="connsiteY1" fmla="*/ 577970 h 577970"/>
              <a:gd name="connsiteX0" fmla="*/ 1078302 w 1697395"/>
              <a:gd name="connsiteY0" fmla="*/ 0 h 577970"/>
              <a:gd name="connsiteX1" fmla="*/ 0 w 1697395"/>
              <a:gd name="connsiteY1" fmla="*/ 577970 h 577970"/>
              <a:gd name="connsiteX0" fmla="*/ 1078302 w 1845920"/>
              <a:gd name="connsiteY0" fmla="*/ 0 h 577970"/>
              <a:gd name="connsiteX1" fmla="*/ 1682151 w 1845920"/>
              <a:gd name="connsiteY1" fmla="*/ 241540 h 577970"/>
              <a:gd name="connsiteX2" fmla="*/ 0 w 1845920"/>
              <a:gd name="connsiteY2" fmla="*/ 577970 h 577970"/>
              <a:gd name="connsiteX0" fmla="*/ 1078302 w 2100152"/>
              <a:gd name="connsiteY0" fmla="*/ 0 h 577970"/>
              <a:gd name="connsiteX1" fmla="*/ 1992702 w 2100152"/>
              <a:gd name="connsiteY1" fmla="*/ 250166 h 577970"/>
              <a:gd name="connsiteX2" fmla="*/ 0 w 2100152"/>
              <a:gd name="connsiteY2" fmla="*/ 577970 h 577970"/>
              <a:gd name="connsiteX0" fmla="*/ 1078302 w 2018999"/>
              <a:gd name="connsiteY0" fmla="*/ 0 h 577970"/>
              <a:gd name="connsiteX1" fmla="*/ 1992702 w 2018999"/>
              <a:gd name="connsiteY1" fmla="*/ 250166 h 577970"/>
              <a:gd name="connsiteX2" fmla="*/ 0 w 2018999"/>
              <a:gd name="connsiteY2" fmla="*/ 577970 h 577970"/>
              <a:gd name="connsiteX0" fmla="*/ 1078302 w 1995126"/>
              <a:gd name="connsiteY0" fmla="*/ 0 h 577970"/>
              <a:gd name="connsiteX1" fmla="*/ 1992702 w 1995126"/>
              <a:gd name="connsiteY1" fmla="*/ 250166 h 577970"/>
              <a:gd name="connsiteX2" fmla="*/ 0 w 1995126"/>
              <a:gd name="connsiteY2" fmla="*/ 577970 h 577970"/>
              <a:gd name="connsiteX0" fmla="*/ 1078302 w 1992704"/>
              <a:gd name="connsiteY0" fmla="*/ 0 h 577970"/>
              <a:gd name="connsiteX1" fmla="*/ 1992702 w 1992704"/>
              <a:gd name="connsiteY1" fmla="*/ 250166 h 577970"/>
              <a:gd name="connsiteX2" fmla="*/ 0 w 1992704"/>
              <a:gd name="connsiteY2" fmla="*/ 577970 h 577970"/>
              <a:gd name="connsiteX0" fmla="*/ 1078302 w 1993496"/>
              <a:gd name="connsiteY0" fmla="*/ 0 h 577970"/>
              <a:gd name="connsiteX1" fmla="*/ 1992702 w 1993496"/>
              <a:gd name="connsiteY1" fmla="*/ 250166 h 577970"/>
              <a:gd name="connsiteX2" fmla="*/ 0 w 1993496"/>
              <a:gd name="connsiteY2" fmla="*/ 577970 h 577970"/>
              <a:gd name="connsiteX0" fmla="*/ 1086928 w 2019598"/>
              <a:gd name="connsiteY0" fmla="*/ 0 h 543465"/>
              <a:gd name="connsiteX1" fmla="*/ 1992702 w 2019598"/>
              <a:gd name="connsiteY1" fmla="*/ 215661 h 543465"/>
              <a:gd name="connsiteX2" fmla="*/ 0 w 2019598"/>
              <a:gd name="connsiteY2" fmla="*/ 543465 h 543465"/>
              <a:gd name="connsiteX0" fmla="*/ 1086928 w 2019841"/>
              <a:gd name="connsiteY0" fmla="*/ 681 h 544146"/>
              <a:gd name="connsiteX1" fmla="*/ 1992702 w 2019841"/>
              <a:gd name="connsiteY1" fmla="*/ 216342 h 544146"/>
              <a:gd name="connsiteX2" fmla="*/ 0 w 2019841"/>
              <a:gd name="connsiteY2" fmla="*/ 544146 h 544146"/>
              <a:gd name="connsiteX0" fmla="*/ 1086928 w 2017728"/>
              <a:gd name="connsiteY0" fmla="*/ 1556 h 545021"/>
              <a:gd name="connsiteX1" fmla="*/ 1992702 w 2017728"/>
              <a:gd name="connsiteY1" fmla="*/ 217217 h 545021"/>
              <a:gd name="connsiteX2" fmla="*/ 0 w 2017728"/>
              <a:gd name="connsiteY2" fmla="*/ 545021 h 545021"/>
              <a:gd name="connsiteX0" fmla="*/ 1039339 w 2016638"/>
              <a:gd name="connsiteY0" fmla="*/ 755 h 527224"/>
              <a:gd name="connsiteX1" fmla="*/ 1992702 w 2016638"/>
              <a:gd name="connsiteY1" fmla="*/ 199420 h 527224"/>
              <a:gd name="connsiteX2" fmla="*/ 0 w 2016638"/>
              <a:gd name="connsiteY2" fmla="*/ 527224 h 527224"/>
              <a:gd name="connsiteX0" fmla="*/ 1039339 w 2016638"/>
              <a:gd name="connsiteY0" fmla="*/ 777 h 551041"/>
              <a:gd name="connsiteX1" fmla="*/ 1992702 w 2016638"/>
              <a:gd name="connsiteY1" fmla="*/ 199442 h 551041"/>
              <a:gd name="connsiteX2" fmla="*/ 0 w 2016638"/>
              <a:gd name="connsiteY2" fmla="*/ 551041 h 551041"/>
              <a:gd name="connsiteX0" fmla="*/ 1039339 w 1128055"/>
              <a:gd name="connsiteY0" fmla="*/ 777 h 551041"/>
              <a:gd name="connsiteX1" fmla="*/ 575212 w 1128055"/>
              <a:gd name="connsiteY1" fmla="*/ 199442 h 551041"/>
              <a:gd name="connsiteX2" fmla="*/ 0 w 1128055"/>
              <a:gd name="connsiteY2" fmla="*/ 551041 h 551041"/>
              <a:gd name="connsiteX0" fmla="*/ 706212 w 838447"/>
              <a:gd name="connsiteY0" fmla="*/ 970 h 520641"/>
              <a:gd name="connsiteX1" fmla="*/ 575212 w 838447"/>
              <a:gd name="connsiteY1" fmla="*/ 169042 h 520641"/>
              <a:gd name="connsiteX2" fmla="*/ 0 w 838447"/>
              <a:gd name="connsiteY2" fmla="*/ 520641 h 520641"/>
              <a:gd name="connsiteX0" fmla="*/ 706212 w 753731"/>
              <a:gd name="connsiteY0" fmla="*/ 0 h 519671"/>
              <a:gd name="connsiteX1" fmla="*/ 575212 w 753731"/>
              <a:gd name="connsiteY1" fmla="*/ 168072 h 519671"/>
              <a:gd name="connsiteX2" fmla="*/ 0 w 753731"/>
              <a:gd name="connsiteY2" fmla="*/ 519671 h 519671"/>
              <a:gd name="connsiteX0" fmla="*/ 706212 w 779993"/>
              <a:gd name="connsiteY0" fmla="*/ 0 h 519671"/>
              <a:gd name="connsiteX1" fmla="*/ 575212 w 779993"/>
              <a:gd name="connsiteY1" fmla="*/ 168072 h 519671"/>
              <a:gd name="connsiteX2" fmla="*/ 0 w 779993"/>
              <a:gd name="connsiteY2" fmla="*/ 519671 h 519671"/>
              <a:gd name="connsiteX0" fmla="*/ 706212 w 716233"/>
              <a:gd name="connsiteY0" fmla="*/ 0 h 519671"/>
              <a:gd name="connsiteX1" fmla="*/ 575212 w 716233"/>
              <a:gd name="connsiteY1" fmla="*/ 168072 h 519671"/>
              <a:gd name="connsiteX2" fmla="*/ 0 w 716233"/>
              <a:gd name="connsiteY2" fmla="*/ 519671 h 519671"/>
              <a:gd name="connsiteX0" fmla="*/ 706212 w 706212"/>
              <a:gd name="connsiteY0" fmla="*/ 0 h 519671"/>
              <a:gd name="connsiteX1" fmla="*/ 575212 w 706212"/>
              <a:gd name="connsiteY1" fmla="*/ 168072 h 519671"/>
              <a:gd name="connsiteX2" fmla="*/ 0 w 706212"/>
              <a:gd name="connsiteY2" fmla="*/ 519671 h 519671"/>
              <a:gd name="connsiteX0" fmla="*/ 706212 w 706212"/>
              <a:gd name="connsiteY0" fmla="*/ 0 h 519671"/>
              <a:gd name="connsiteX1" fmla="*/ 575212 w 706212"/>
              <a:gd name="connsiteY1" fmla="*/ 208863 h 519671"/>
              <a:gd name="connsiteX2" fmla="*/ 0 w 706212"/>
              <a:gd name="connsiteY2" fmla="*/ 519671 h 519671"/>
              <a:gd name="connsiteX0" fmla="*/ 706212 w 706212"/>
              <a:gd name="connsiteY0" fmla="*/ 0 h 519671"/>
              <a:gd name="connsiteX1" fmla="*/ 575212 w 706212"/>
              <a:gd name="connsiteY1" fmla="*/ 208863 h 519671"/>
              <a:gd name="connsiteX2" fmla="*/ 0 w 706212"/>
              <a:gd name="connsiteY2" fmla="*/ 519671 h 519671"/>
              <a:gd name="connsiteX0" fmla="*/ 706212 w 706212"/>
              <a:gd name="connsiteY0" fmla="*/ 0 h 519671"/>
              <a:gd name="connsiteX1" fmla="*/ 575212 w 706212"/>
              <a:gd name="connsiteY1" fmla="*/ 208863 h 519671"/>
              <a:gd name="connsiteX2" fmla="*/ 0 w 706212"/>
              <a:gd name="connsiteY2" fmla="*/ 519671 h 51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212" h="519671">
                <a:moveTo>
                  <a:pt x="706212" y="0"/>
                </a:moveTo>
                <a:cubicBezTo>
                  <a:pt x="700110" y="155061"/>
                  <a:pt x="570541" y="47467"/>
                  <a:pt x="575212" y="208863"/>
                </a:cubicBezTo>
                <a:cubicBezTo>
                  <a:pt x="579883" y="370259"/>
                  <a:pt x="662995" y="499542"/>
                  <a:pt x="0" y="519671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Freeform 34"/>
          <p:cNvSpPr/>
          <p:nvPr/>
        </p:nvSpPr>
        <p:spPr>
          <a:xfrm>
            <a:off x="6099643" y="1890713"/>
            <a:ext cx="590243" cy="332121"/>
          </a:xfrm>
          <a:custGeom>
            <a:avLst/>
            <a:gdLst>
              <a:gd name="connsiteX0" fmla="*/ 1078302 w 1078302"/>
              <a:gd name="connsiteY0" fmla="*/ 0 h 577970"/>
              <a:gd name="connsiteX1" fmla="*/ 0 w 1078302"/>
              <a:gd name="connsiteY1" fmla="*/ 577970 h 577970"/>
              <a:gd name="connsiteX0" fmla="*/ 1078302 w 1340277"/>
              <a:gd name="connsiteY0" fmla="*/ 0 h 577970"/>
              <a:gd name="connsiteX1" fmla="*/ 0 w 1340277"/>
              <a:gd name="connsiteY1" fmla="*/ 577970 h 577970"/>
              <a:gd name="connsiteX0" fmla="*/ 1078302 w 1697395"/>
              <a:gd name="connsiteY0" fmla="*/ 0 h 577970"/>
              <a:gd name="connsiteX1" fmla="*/ 0 w 1697395"/>
              <a:gd name="connsiteY1" fmla="*/ 577970 h 577970"/>
              <a:gd name="connsiteX0" fmla="*/ 1078302 w 1845920"/>
              <a:gd name="connsiteY0" fmla="*/ 0 h 577970"/>
              <a:gd name="connsiteX1" fmla="*/ 1682151 w 1845920"/>
              <a:gd name="connsiteY1" fmla="*/ 241540 h 577970"/>
              <a:gd name="connsiteX2" fmla="*/ 0 w 1845920"/>
              <a:gd name="connsiteY2" fmla="*/ 577970 h 577970"/>
              <a:gd name="connsiteX0" fmla="*/ 1078302 w 2100152"/>
              <a:gd name="connsiteY0" fmla="*/ 0 h 577970"/>
              <a:gd name="connsiteX1" fmla="*/ 1992702 w 2100152"/>
              <a:gd name="connsiteY1" fmla="*/ 250166 h 577970"/>
              <a:gd name="connsiteX2" fmla="*/ 0 w 2100152"/>
              <a:gd name="connsiteY2" fmla="*/ 577970 h 577970"/>
              <a:gd name="connsiteX0" fmla="*/ 1078302 w 2018999"/>
              <a:gd name="connsiteY0" fmla="*/ 0 h 577970"/>
              <a:gd name="connsiteX1" fmla="*/ 1992702 w 2018999"/>
              <a:gd name="connsiteY1" fmla="*/ 250166 h 577970"/>
              <a:gd name="connsiteX2" fmla="*/ 0 w 2018999"/>
              <a:gd name="connsiteY2" fmla="*/ 577970 h 577970"/>
              <a:gd name="connsiteX0" fmla="*/ 1078302 w 1995126"/>
              <a:gd name="connsiteY0" fmla="*/ 0 h 577970"/>
              <a:gd name="connsiteX1" fmla="*/ 1992702 w 1995126"/>
              <a:gd name="connsiteY1" fmla="*/ 250166 h 577970"/>
              <a:gd name="connsiteX2" fmla="*/ 0 w 1995126"/>
              <a:gd name="connsiteY2" fmla="*/ 577970 h 577970"/>
              <a:gd name="connsiteX0" fmla="*/ 1078302 w 1992704"/>
              <a:gd name="connsiteY0" fmla="*/ 0 h 577970"/>
              <a:gd name="connsiteX1" fmla="*/ 1992702 w 1992704"/>
              <a:gd name="connsiteY1" fmla="*/ 250166 h 577970"/>
              <a:gd name="connsiteX2" fmla="*/ 0 w 1992704"/>
              <a:gd name="connsiteY2" fmla="*/ 577970 h 577970"/>
              <a:gd name="connsiteX0" fmla="*/ 1078302 w 1993496"/>
              <a:gd name="connsiteY0" fmla="*/ 0 h 577970"/>
              <a:gd name="connsiteX1" fmla="*/ 1992702 w 1993496"/>
              <a:gd name="connsiteY1" fmla="*/ 250166 h 577970"/>
              <a:gd name="connsiteX2" fmla="*/ 0 w 1993496"/>
              <a:gd name="connsiteY2" fmla="*/ 577970 h 577970"/>
              <a:gd name="connsiteX0" fmla="*/ 1086928 w 2019598"/>
              <a:gd name="connsiteY0" fmla="*/ 0 h 543465"/>
              <a:gd name="connsiteX1" fmla="*/ 1992702 w 2019598"/>
              <a:gd name="connsiteY1" fmla="*/ 215661 h 543465"/>
              <a:gd name="connsiteX2" fmla="*/ 0 w 2019598"/>
              <a:gd name="connsiteY2" fmla="*/ 543465 h 543465"/>
              <a:gd name="connsiteX0" fmla="*/ 1086928 w 2019841"/>
              <a:gd name="connsiteY0" fmla="*/ 681 h 544146"/>
              <a:gd name="connsiteX1" fmla="*/ 1992702 w 2019841"/>
              <a:gd name="connsiteY1" fmla="*/ 216342 h 544146"/>
              <a:gd name="connsiteX2" fmla="*/ 0 w 2019841"/>
              <a:gd name="connsiteY2" fmla="*/ 544146 h 544146"/>
              <a:gd name="connsiteX0" fmla="*/ 1086928 w 2017728"/>
              <a:gd name="connsiteY0" fmla="*/ 1556 h 545021"/>
              <a:gd name="connsiteX1" fmla="*/ 1992702 w 2017728"/>
              <a:gd name="connsiteY1" fmla="*/ 217217 h 545021"/>
              <a:gd name="connsiteX2" fmla="*/ 0 w 2017728"/>
              <a:gd name="connsiteY2" fmla="*/ 545021 h 545021"/>
              <a:gd name="connsiteX0" fmla="*/ 1039339 w 2016638"/>
              <a:gd name="connsiteY0" fmla="*/ 755 h 527224"/>
              <a:gd name="connsiteX1" fmla="*/ 1992702 w 2016638"/>
              <a:gd name="connsiteY1" fmla="*/ 199420 h 527224"/>
              <a:gd name="connsiteX2" fmla="*/ 0 w 2016638"/>
              <a:gd name="connsiteY2" fmla="*/ 527224 h 527224"/>
              <a:gd name="connsiteX0" fmla="*/ 1039339 w 2016638"/>
              <a:gd name="connsiteY0" fmla="*/ 777 h 551041"/>
              <a:gd name="connsiteX1" fmla="*/ 1992702 w 2016638"/>
              <a:gd name="connsiteY1" fmla="*/ 199442 h 551041"/>
              <a:gd name="connsiteX2" fmla="*/ 0 w 2016638"/>
              <a:gd name="connsiteY2" fmla="*/ 551041 h 551041"/>
              <a:gd name="connsiteX0" fmla="*/ 1039339 w 1128055"/>
              <a:gd name="connsiteY0" fmla="*/ 777 h 551041"/>
              <a:gd name="connsiteX1" fmla="*/ 575212 w 1128055"/>
              <a:gd name="connsiteY1" fmla="*/ 199442 h 551041"/>
              <a:gd name="connsiteX2" fmla="*/ 0 w 1128055"/>
              <a:gd name="connsiteY2" fmla="*/ 551041 h 551041"/>
              <a:gd name="connsiteX0" fmla="*/ 706212 w 838447"/>
              <a:gd name="connsiteY0" fmla="*/ 970 h 520641"/>
              <a:gd name="connsiteX1" fmla="*/ 575212 w 838447"/>
              <a:gd name="connsiteY1" fmla="*/ 169042 h 520641"/>
              <a:gd name="connsiteX2" fmla="*/ 0 w 838447"/>
              <a:gd name="connsiteY2" fmla="*/ 520641 h 520641"/>
              <a:gd name="connsiteX0" fmla="*/ 706212 w 753731"/>
              <a:gd name="connsiteY0" fmla="*/ 0 h 519671"/>
              <a:gd name="connsiteX1" fmla="*/ 575212 w 753731"/>
              <a:gd name="connsiteY1" fmla="*/ 168072 h 519671"/>
              <a:gd name="connsiteX2" fmla="*/ 0 w 753731"/>
              <a:gd name="connsiteY2" fmla="*/ 519671 h 519671"/>
              <a:gd name="connsiteX0" fmla="*/ 706212 w 779993"/>
              <a:gd name="connsiteY0" fmla="*/ 0 h 519671"/>
              <a:gd name="connsiteX1" fmla="*/ 575212 w 779993"/>
              <a:gd name="connsiteY1" fmla="*/ 168072 h 519671"/>
              <a:gd name="connsiteX2" fmla="*/ 0 w 779993"/>
              <a:gd name="connsiteY2" fmla="*/ 519671 h 519671"/>
              <a:gd name="connsiteX0" fmla="*/ 706212 w 716233"/>
              <a:gd name="connsiteY0" fmla="*/ 0 h 519671"/>
              <a:gd name="connsiteX1" fmla="*/ 575212 w 716233"/>
              <a:gd name="connsiteY1" fmla="*/ 168072 h 519671"/>
              <a:gd name="connsiteX2" fmla="*/ 0 w 716233"/>
              <a:gd name="connsiteY2" fmla="*/ 519671 h 519671"/>
              <a:gd name="connsiteX0" fmla="*/ 706212 w 706212"/>
              <a:gd name="connsiteY0" fmla="*/ 0 h 519671"/>
              <a:gd name="connsiteX1" fmla="*/ 575212 w 706212"/>
              <a:gd name="connsiteY1" fmla="*/ 168072 h 519671"/>
              <a:gd name="connsiteX2" fmla="*/ 0 w 706212"/>
              <a:gd name="connsiteY2" fmla="*/ 519671 h 519671"/>
              <a:gd name="connsiteX0" fmla="*/ 706212 w 706212"/>
              <a:gd name="connsiteY0" fmla="*/ 0 h 519671"/>
              <a:gd name="connsiteX1" fmla="*/ 575212 w 706212"/>
              <a:gd name="connsiteY1" fmla="*/ 208863 h 519671"/>
              <a:gd name="connsiteX2" fmla="*/ 0 w 706212"/>
              <a:gd name="connsiteY2" fmla="*/ 519671 h 519671"/>
              <a:gd name="connsiteX0" fmla="*/ 706212 w 706212"/>
              <a:gd name="connsiteY0" fmla="*/ 0 h 519671"/>
              <a:gd name="connsiteX1" fmla="*/ 575212 w 706212"/>
              <a:gd name="connsiteY1" fmla="*/ 208863 h 519671"/>
              <a:gd name="connsiteX2" fmla="*/ 0 w 706212"/>
              <a:gd name="connsiteY2" fmla="*/ 519671 h 519671"/>
              <a:gd name="connsiteX0" fmla="*/ 706212 w 706212"/>
              <a:gd name="connsiteY0" fmla="*/ 0 h 519671"/>
              <a:gd name="connsiteX1" fmla="*/ 575212 w 706212"/>
              <a:gd name="connsiteY1" fmla="*/ 208863 h 519671"/>
              <a:gd name="connsiteX2" fmla="*/ 0 w 706212"/>
              <a:gd name="connsiteY2" fmla="*/ 519671 h 519671"/>
              <a:gd name="connsiteX0" fmla="*/ 706212 w 706212"/>
              <a:gd name="connsiteY0" fmla="*/ 0 h 519671"/>
              <a:gd name="connsiteX1" fmla="*/ 0 w 706212"/>
              <a:gd name="connsiteY1" fmla="*/ 519671 h 519671"/>
              <a:gd name="connsiteX0" fmla="*/ 981877 w 981877"/>
              <a:gd name="connsiteY0" fmla="*/ 361111 h 361111"/>
              <a:gd name="connsiteX1" fmla="*/ 0 w 981877"/>
              <a:gd name="connsiteY1" fmla="*/ 0 h 361111"/>
              <a:gd name="connsiteX0" fmla="*/ 981877 w 981877"/>
              <a:gd name="connsiteY0" fmla="*/ 361111 h 361111"/>
              <a:gd name="connsiteX1" fmla="*/ 0 w 981877"/>
              <a:gd name="connsiteY1" fmla="*/ 0 h 361111"/>
              <a:gd name="connsiteX0" fmla="*/ 589991 w 589991"/>
              <a:gd name="connsiteY0" fmla="*/ 399531 h 399531"/>
              <a:gd name="connsiteX1" fmla="*/ 0 w 589991"/>
              <a:gd name="connsiteY1" fmla="*/ 0 h 399531"/>
              <a:gd name="connsiteX0" fmla="*/ 589991 w 591321"/>
              <a:gd name="connsiteY0" fmla="*/ 399531 h 399531"/>
              <a:gd name="connsiteX1" fmla="*/ 0 w 591321"/>
              <a:gd name="connsiteY1" fmla="*/ 0 h 399531"/>
              <a:gd name="connsiteX0" fmla="*/ 589991 w 590160"/>
              <a:gd name="connsiteY0" fmla="*/ 399531 h 399531"/>
              <a:gd name="connsiteX1" fmla="*/ 0 w 590160"/>
              <a:gd name="connsiteY1" fmla="*/ 0 h 399531"/>
              <a:gd name="connsiteX0" fmla="*/ 589991 w 590156"/>
              <a:gd name="connsiteY0" fmla="*/ 399531 h 399531"/>
              <a:gd name="connsiteX1" fmla="*/ 0 w 590156"/>
              <a:gd name="connsiteY1" fmla="*/ 0 h 399531"/>
              <a:gd name="connsiteX0" fmla="*/ 589991 w 590243"/>
              <a:gd name="connsiteY0" fmla="*/ 399531 h 399531"/>
              <a:gd name="connsiteX1" fmla="*/ 0 w 590243"/>
              <a:gd name="connsiteY1" fmla="*/ 0 h 399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0243" h="399531">
                <a:moveTo>
                  <a:pt x="589991" y="399531"/>
                </a:moveTo>
                <a:cubicBezTo>
                  <a:pt x="597915" y="-37805"/>
                  <a:pt x="419501" y="51214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6" name="Freeform 35"/>
          <p:cNvSpPr/>
          <p:nvPr/>
        </p:nvSpPr>
        <p:spPr>
          <a:xfrm>
            <a:off x="4613502" y="2793847"/>
            <a:ext cx="2049787" cy="313265"/>
          </a:xfrm>
          <a:custGeom>
            <a:avLst/>
            <a:gdLst>
              <a:gd name="connsiteX0" fmla="*/ 1078302 w 1078302"/>
              <a:gd name="connsiteY0" fmla="*/ 0 h 577970"/>
              <a:gd name="connsiteX1" fmla="*/ 0 w 1078302"/>
              <a:gd name="connsiteY1" fmla="*/ 577970 h 577970"/>
              <a:gd name="connsiteX0" fmla="*/ 1078302 w 1340277"/>
              <a:gd name="connsiteY0" fmla="*/ 0 h 577970"/>
              <a:gd name="connsiteX1" fmla="*/ 0 w 1340277"/>
              <a:gd name="connsiteY1" fmla="*/ 577970 h 577970"/>
              <a:gd name="connsiteX0" fmla="*/ 1078302 w 1697395"/>
              <a:gd name="connsiteY0" fmla="*/ 0 h 577970"/>
              <a:gd name="connsiteX1" fmla="*/ 0 w 1697395"/>
              <a:gd name="connsiteY1" fmla="*/ 577970 h 577970"/>
              <a:gd name="connsiteX0" fmla="*/ 1078302 w 1845920"/>
              <a:gd name="connsiteY0" fmla="*/ 0 h 577970"/>
              <a:gd name="connsiteX1" fmla="*/ 1682151 w 1845920"/>
              <a:gd name="connsiteY1" fmla="*/ 241540 h 577970"/>
              <a:gd name="connsiteX2" fmla="*/ 0 w 1845920"/>
              <a:gd name="connsiteY2" fmla="*/ 577970 h 577970"/>
              <a:gd name="connsiteX0" fmla="*/ 1078302 w 2100152"/>
              <a:gd name="connsiteY0" fmla="*/ 0 h 577970"/>
              <a:gd name="connsiteX1" fmla="*/ 1992702 w 2100152"/>
              <a:gd name="connsiteY1" fmla="*/ 250166 h 577970"/>
              <a:gd name="connsiteX2" fmla="*/ 0 w 2100152"/>
              <a:gd name="connsiteY2" fmla="*/ 577970 h 577970"/>
              <a:gd name="connsiteX0" fmla="*/ 1078302 w 2018999"/>
              <a:gd name="connsiteY0" fmla="*/ 0 h 577970"/>
              <a:gd name="connsiteX1" fmla="*/ 1992702 w 2018999"/>
              <a:gd name="connsiteY1" fmla="*/ 250166 h 577970"/>
              <a:gd name="connsiteX2" fmla="*/ 0 w 2018999"/>
              <a:gd name="connsiteY2" fmla="*/ 577970 h 577970"/>
              <a:gd name="connsiteX0" fmla="*/ 1078302 w 1995126"/>
              <a:gd name="connsiteY0" fmla="*/ 0 h 577970"/>
              <a:gd name="connsiteX1" fmla="*/ 1992702 w 1995126"/>
              <a:gd name="connsiteY1" fmla="*/ 250166 h 577970"/>
              <a:gd name="connsiteX2" fmla="*/ 0 w 1995126"/>
              <a:gd name="connsiteY2" fmla="*/ 577970 h 577970"/>
              <a:gd name="connsiteX0" fmla="*/ 1078302 w 1992704"/>
              <a:gd name="connsiteY0" fmla="*/ 0 h 577970"/>
              <a:gd name="connsiteX1" fmla="*/ 1992702 w 1992704"/>
              <a:gd name="connsiteY1" fmla="*/ 250166 h 577970"/>
              <a:gd name="connsiteX2" fmla="*/ 0 w 1992704"/>
              <a:gd name="connsiteY2" fmla="*/ 577970 h 577970"/>
              <a:gd name="connsiteX0" fmla="*/ 1078302 w 1993496"/>
              <a:gd name="connsiteY0" fmla="*/ 0 h 577970"/>
              <a:gd name="connsiteX1" fmla="*/ 1992702 w 1993496"/>
              <a:gd name="connsiteY1" fmla="*/ 250166 h 577970"/>
              <a:gd name="connsiteX2" fmla="*/ 0 w 1993496"/>
              <a:gd name="connsiteY2" fmla="*/ 577970 h 577970"/>
              <a:gd name="connsiteX0" fmla="*/ 1086928 w 2019598"/>
              <a:gd name="connsiteY0" fmla="*/ 0 h 543465"/>
              <a:gd name="connsiteX1" fmla="*/ 1992702 w 2019598"/>
              <a:gd name="connsiteY1" fmla="*/ 215661 h 543465"/>
              <a:gd name="connsiteX2" fmla="*/ 0 w 2019598"/>
              <a:gd name="connsiteY2" fmla="*/ 543465 h 543465"/>
              <a:gd name="connsiteX0" fmla="*/ 1086928 w 2019841"/>
              <a:gd name="connsiteY0" fmla="*/ 681 h 544146"/>
              <a:gd name="connsiteX1" fmla="*/ 1992702 w 2019841"/>
              <a:gd name="connsiteY1" fmla="*/ 216342 h 544146"/>
              <a:gd name="connsiteX2" fmla="*/ 0 w 2019841"/>
              <a:gd name="connsiteY2" fmla="*/ 544146 h 544146"/>
              <a:gd name="connsiteX0" fmla="*/ 1086928 w 2017728"/>
              <a:gd name="connsiteY0" fmla="*/ 1556 h 545021"/>
              <a:gd name="connsiteX1" fmla="*/ 1992702 w 2017728"/>
              <a:gd name="connsiteY1" fmla="*/ 217217 h 545021"/>
              <a:gd name="connsiteX2" fmla="*/ 0 w 2017728"/>
              <a:gd name="connsiteY2" fmla="*/ 545021 h 545021"/>
              <a:gd name="connsiteX0" fmla="*/ 1039339 w 2016638"/>
              <a:gd name="connsiteY0" fmla="*/ 755 h 527224"/>
              <a:gd name="connsiteX1" fmla="*/ 1992702 w 2016638"/>
              <a:gd name="connsiteY1" fmla="*/ 199420 h 527224"/>
              <a:gd name="connsiteX2" fmla="*/ 0 w 2016638"/>
              <a:gd name="connsiteY2" fmla="*/ 527224 h 527224"/>
              <a:gd name="connsiteX0" fmla="*/ 1039339 w 2016638"/>
              <a:gd name="connsiteY0" fmla="*/ 777 h 551041"/>
              <a:gd name="connsiteX1" fmla="*/ 1992702 w 2016638"/>
              <a:gd name="connsiteY1" fmla="*/ 199442 h 551041"/>
              <a:gd name="connsiteX2" fmla="*/ 0 w 2016638"/>
              <a:gd name="connsiteY2" fmla="*/ 551041 h 551041"/>
              <a:gd name="connsiteX0" fmla="*/ 1039339 w 1128055"/>
              <a:gd name="connsiteY0" fmla="*/ 777 h 551041"/>
              <a:gd name="connsiteX1" fmla="*/ 575212 w 1128055"/>
              <a:gd name="connsiteY1" fmla="*/ 199442 h 551041"/>
              <a:gd name="connsiteX2" fmla="*/ 0 w 1128055"/>
              <a:gd name="connsiteY2" fmla="*/ 551041 h 551041"/>
              <a:gd name="connsiteX0" fmla="*/ 706212 w 838447"/>
              <a:gd name="connsiteY0" fmla="*/ 970 h 520641"/>
              <a:gd name="connsiteX1" fmla="*/ 575212 w 838447"/>
              <a:gd name="connsiteY1" fmla="*/ 169042 h 520641"/>
              <a:gd name="connsiteX2" fmla="*/ 0 w 838447"/>
              <a:gd name="connsiteY2" fmla="*/ 520641 h 520641"/>
              <a:gd name="connsiteX0" fmla="*/ 706212 w 753731"/>
              <a:gd name="connsiteY0" fmla="*/ 0 h 519671"/>
              <a:gd name="connsiteX1" fmla="*/ 575212 w 753731"/>
              <a:gd name="connsiteY1" fmla="*/ 168072 h 519671"/>
              <a:gd name="connsiteX2" fmla="*/ 0 w 753731"/>
              <a:gd name="connsiteY2" fmla="*/ 519671 h 519671"/>
              <a:gd name="connsiteX0" fmla="*/ 706212 w 779993"/>
              <a:gd name="connsiteY0" fmla="*/ 0 h 519671"/>
              <a:gd name="connsiteX1" fmla="*/ 575212 w 779993"/>
              <a:gd name="connsiteY1" fmla="*/ 168072 h 519671"/>
              <a:gd name="connsiteX2" fmla="*/ 0 w 779993"/>
              <a:gd name="connsiteY2" fmla="*/ 519671 h 519671"/>
              <a:gd name="connsiteX0" fmla="*/ 706212 w 716233"/>
              <a:gd name="connsiteY0" fmla="*/ 0 h 519671"/>
              <a:gd name="connsiteX1" fmla="*/ 575212 w 716233"/>
              <a:gd name="connsiteY1" fmla="*/ 168072 h 519671"/>
              <a:gd name="connsiteX2" fmla="*/ 0 w 716233"/>
              <a:gd name="connsiteY2" fmla="*/ 519671 h 519671"/>
              <a:gd name="connsiteX0" fmla="*/ 706212 w 706212"/>
              <a:gd name="connsiteY0" fmla="*/ 0 h 519671"/>
              <a:gd name="connsiteX1" fmla="*/ 575212 w 706212"/>
              <a:gd name="connsiteY1" fmla="*/ 168072 h 519671"/>
              <a:gd name="connsiteX2" fmla="*/ 0 w 706212"/>
              <a:gd name="connsiteY2" fmla="*/ 519671 h 519671"/>
              <a:gd name="connsiteX0" fmla="*/ 706212 w 706212"/>
              <a:gd name="connsiteY0" fmla="*/ 0 h 519671"/>
              <a:gd name="connsiteX1" fmla="*/ 575212 w 706212"/>
              <a:gd name="connsiteY1" fmla="*/ 208863 h 519671"/>
              <a:gd name="connsiteX2" fmla="*/ 0 w 706212"/>
              <a:gd name="connsiteY2" fmla="*/ 519671 h 519671"/>
              <a:gd name="connsiteX0" fmla="*/ 706212 w 706212"/>
              <a:gd name="connsiteY0" fmla="*/ 0 h 519671"/>
              <a:gd name="connsiteX1" fmla="*/ 575212 w 706212"/>
              <a:gd name="connsiteY1" fmla="*/ 208863 h 519671"/>
              <a:gd name="connsiteX2" fmla="*/ 0 w 706212"/>
              <a:gd name="connsiteY2" fmla="*/ 519671 h 519671"/>
              <a:gd name="connsiteX0" fmla="*/ 706212 w 706212"/>
              <a:gd name="connsiteY0" fmla="*/ 0 h 519671"/>
              <a:gd name="connsiteX1" fmla="*/ 575212 w 706212"/>
              <a:gd name="connsiteY1" fmla="*/ 208863 h 519671"/>
              <a:gd name="connsiteX2" fmla="*/ 0 w 706212"/>
              <a:gd name="connsiteY2" fmla="*/ 519671 h 519671"/>
              <a:gd name="connsiteX0" fmla="*/ 706212 w 706212"/>
              <a:gd name="connsiteY0" fmla="*/ 0 h 519671"/>
              <a:gd name="connsiteX1" fmla="*/ 0 w 706212"/>
              <a:gd name="connsiteY1" fmla="*/ 519671 h 519671"/>
              <a:gd name="connsiteX0" fmla="*/ 981877 w 981877"/>
              <a:gd name="connsiteY0" fmla="*/ 361111 h 361111"/>
              <a:gd name="connsiteX1" fmla="*/ 0 w 981877"/>
              <a:gd name="connsiteY1" fmla="*/ 0 h 361111"/>
              <a:gd name="connsiteX0" fmla="*/ 981877 w 981877"/>
              <a:gd name="connsiteY0" fmla="*/ 361111 h 361111"/>
              <a:gd name="connsiteX1" fmla="*/ 0 w 981877"/>
              <a:gd name="connsiteY1" fmla="*/ 0 h 361111"/>
              <a:gd name="connsiteX0" fmla="*/ 1486141 w 1486141"/>
              <a:gd name="connsiteY0" fmla="*/ 128716 h 577457"/>
              <a:gd name="connsiteX1" fmla="*/ 0 w 1486141"/>
              <a:gd name="connsiteY1" fmla="*/ 567705 h 577457"/>
              <a:gd name="connsiteX0" fmla="*/ 1943341 w 1943341"/>
              <a:gd name="connsiteY0" fmla="*/ 125605 h 607676"/>
              <a:gd name="connsiteX1" fmla="*/ 0 w 1943341"/>
              <a:gd name="connsiteY1" fmla="*/ 598211 h 607676"/>
              <a:gd name="connsiteX0" fmla="*/ 1943341 w 1943341"/>
              <a:gd name="connsiteY0" fmla="*/ 1260 h 489263"/>
              <a:gd name="connsiteX1" fmla="*/ 0 w 1943341"/>
              <a:gd name="connsiteY1" fmla="*/ 473866 h 489263"/>
              <a:gd name="connsiteX0" fmla="*/ 1943341 w 1943341"/>
              <a:gd name="connsiteY0" fmla="*/ 1357 h 480387"/>
              <a:gd name="connsiteX1" fmla="*/ 0 w 1943341"/>
              <a:gd name="connsiteY1" fmla="*/ 473963 h 480387"/>
              <a:gd name="connsiteX0" fmla="*/ 1976959 w 1976959"/>
              <a:gd name="connsiteY0" fmla="*/ 1220 h 546864"/>
              <a:gd name="connsiteX1" fmla="*/ 0 w 1976959"/>
              <a:gd name="connsiteY1" fmla="*/ 541062 h 546864"/>
              <a:gd name="connsiteX0" fmla="*/ 1976959 w 1976959"/>
              <a:gd name="connsiteY0" fmla="*/ 48981 h 593203"/>
              <a:gd name="connsiteX1" fmla="*/ 0 w 1976959"/>
              <a:gd name="connsiteY1" fmla="*/ 588823 h 593203"/>
              <a:gd name="connsiteX0" fmla="*/ 2049787 w 2049787"/>
              <a:gd name="connsiteY0" fmla="*/ 62541 h 381627"/>
              <a:gd name="connsiteX1" fmla="*/ 0 w 2049787"/>
              <a:gd name="connsiteY1" fmla="*/ 375806 h 381627"/>
              <a:gd name="connsiteX0" fmla="*/ 2049787 w 2051093"/>
              <a:gd name="connsiteY0" fmla="*/ 0 h 388105"/>
              <a:gd name="connsiteX1" fmla="*/ 0 w 2051093"/>
              <a:gd name="connsiteY1" fmla="*/ 313265 h 388105"/>
              <a:gd name="connsiteX0" fmla="*/ 2049787 w 2049787"/>
              <a:gd name="connsiteY0" fmla="*/ 0 h 388105"/>
              <a:gd name="connsiteX1" fmla="*/ 0 w 2049787"/>
              <a:gd name="connsiteY1" fmla="*/ 313265 h 388105"/>
              <a:gd name="connsiteX0" fmla="*/ 2049787 w 2049787"/>
              <a:gd name="connsiteY0" fmla="*/ 0 h 313265"/>
              <a:gd name="connsiteX1" fmla="*/ 0 w 2049787"/>
              <a:gd name="connsiteY1" fmla="*/ 313265 h 31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49787" h="313265">
                <a:moveTo>
                  <a:pt x="2049787" y="0"/>
                </a:moveTo>
                <a:cubicBezTo>
                  <a:pt x="2047367" y="531457"/>
                  <a:pt x="624972" y="62889"/>
                  <a:pt x="0" y="313265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5935316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Вектори „нагоре“</a:t>
            </a:r>
            <a:endParaRPr lang="en-US" dirty="0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 rot="8100000">
            <a:off x="2247340" y="4022912"/>
            <a:ext cx="1314450" cy="571500"/>
            <a:chOff x="816" y="1968"/>
            <a:chExt cx="3024" cy="1426"/>
          </a:xfrm>
        </p:grpSpPr>
        <p:pic>
          <p:nvPicPr>
            <p:cNvPr id="5" name="Picture 50"/>
            <p:cNvPicPr>
              <a:picLocks noChangeAspect="1" noChangeArrowheads="1"/>
            </p:cNvPicPr>
            <p:nvPr/>
          </p:nvPicPr>
          <p:blipFill>
            <a:blip r:embed="rId2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16" y="1968"/>
              <a:ext cx="2999" cy="1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1"/>
            <p:cNvSpPr>
              <a:spLocks noChangeArrowheads="1"/>
            </p:cNvSpPr>
            <p:nvPr/>
          </p:nvSpPr>
          <p:spPr bwMode="auto">
            <a:xfrm>
              <a:off x="1056" y="3264"/>
              <a:ext cx="2784" cy="130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tint val="0"/>
                    <a:invGamma/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4648200" y="2990850"/>
            <a:ext cx="2743200" cy="17145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22"/>
          <p:cNvGrpSpPr>
            <a:grpSpLocks/>
          </p:cNvGrpSpPr>
          <p:nvPr/>
        </p:nvGrpSpPr>
        <p:grpSpPr bwMode="auto">
          <a:xfrm rot="12600000">
            <a:off x="4889126" y="3546662"/>
            <a:ext cx="1314450" cy="571500"/>
            <a:chOff x="816" y="1968"/>
            <a:chExt cx="3024" cy="1426"/>
          </a:xfrm>
        </p:grpSpPr>
        <p:pic>
          <p:nvPicPr>
            <p:cNvPr id="9" name="Picture 23"/>
            <p:cNvPicPr>
              <a:picLocks noChangeAspect="1" noChangeArrowheads="1"/>
            </p:cNvPicPr>
            <p:nvPr/>
          </p:nvPicPr>
          <p:blipFill>
            <a:blip r:embed="rId2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16" y="1968"/>
              <a:ext cx="2999" cy="1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Rectangle 24"/>
            <p:cNvSpPr>
              <a:spLocks noChangeArrowheads="1"/>
            </p:cNvSpPr>
            <p:nvPr/>
          </p:nvSpPr>
          <p:spPr bwMode="auto">
            <a:xfrm>
              <a:off x="1056" y="3264"/>
              <a:ext cx="2784" cy="130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tint val="0"/>
                    <a:invGamma/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Line 25"/>
          <p:cNvSpPr>
            <a:spLocks noChangeShapeType="1"/>
          </p:cNvSpPr>
          <p:nvPr/>
        </p:nvSpPr>
        <p:spPr bwMode="auto">
          <a:xfrm>
            <a:off x="6013076" y="3279962"/>
            <a:ext cx="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5327276" y="3851462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Oval 27"/>
          <p:cNvSpPr>
            <a:spLocks noChangeArrowheads="1"/>
          </p:cNvSpPr>
          <p:nvPr/>
        </p:nvSpPr>
        <p:spPr bwMode="auto">
          <a:xfrm>
            <a:off x="5670176" y="3508562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28"/>
          <p:cNvSpPr>
            <a:spLocks noChangeArrowheads="1"/>
          </p:cNvSpPr>
          <p:nvPr/>
        </p:nvSpPr>
        <p:spPr bwMode="auto">
          <a:xfrm>
            <a:off x="5784476" y="362286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30"/>
          <p:cNvSpPr>
            <a:spLocks noChangeArrowheads="1"/>
          </p:cNvSpPr>
          <p:nvPr/>
        </p:nvSpPr>
        <p:spPr bwMode="auto">
          <a:xfrm>
            <a:off x="1676400" y="1047750"/>
            <a:ext cx="2743200" cy="17145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" name="Group 31"/>
          <p:cNvGrpSpPr>
            <a:grpSpLocks/>
          </p:cNvGrpSpPr>
          <p:nvPr/>
        </p:nvGrpSpPr>
        <p:grpSpPr bwMode="auto">
          <a:xfrm>
            <a:off x="2809315" y="1403537"/>
            <a:ext cx="1314450" cy="571500"/>
            <a:chOff x="816" y="1968"/>
            <a:chExt cx="3024" cy="1426"/>
          </a:xfrm>
        </p:grpSpPr>
        <p:pic>
          <p:nvPicPr>
            <p:cNvPr id="18" name="Picture 32"/>
            <p:cNvPicPr>
              <a:picLocks noChangeAspect="1" noChangeArrowheads="1"/>
            </p:cNvPicPr>
            <p:nvPr/>
          </p:nvPicPr>
          <p:blipFill>
            <a:blip r:embed="rId2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16" y="1968"/>
              <a:ext cx="2999" cy="1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9" name="Rectangle 33"/>
            <p:cNvSpPr>
              <a:spLocks noChangeArrowheads="1"/>
            </p:cNvSpPr>
            <p:nvPr/>
          </p:nvSpPr>
          <p:spPr bwMode="auto">
            <a:xfrm>
              <a:off x="1056" y="3264"/>
              <a:ext cx="2784" cy="130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tint val="0"/>
                    <a:invGamma/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Line 34"/>
          <p:cNvSpPr>
            <a:spLocks noChangeShapeType="1"/>
          </p:cNvSpPr>
          <p:nvPr/>
        </p:nvSpPr>
        <p:spPr bwMode="auto">
          <a:xfrm>
            <a:off x="3047440" y="1336862"/>
            <a:ext cx="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35"/>
          <p:cNvSpPr>
            <a:spLocks noChangeShapeType="1"/>
          </p:cNvSpPr>
          <p:nvPr/>
        </p:nvSpPr>
        <p:spPr bwMode="auto">
          <a:xfrm flipH="1">
            <a:off x="2361640" y="1908362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Oval 36"/>
          <p:cNvSpPr>
            <a:spLocks noChangeArrowheads="1"/>
          </p:cNvSpPr>
          <p:nvPr/>
        </p:nvSpPr>
        <p:spPr bwMode="auto">
          <a:xfrm>
            <a:off x="2704540" y="1565462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37"/>
          <p:cNvSpPr>
            <a:spLocks noChangeArrowheads="1"/>
          </p:cNvSpPr>
          <p:nvPr/>
        </p:nvSpPr>
        <p:spPr bwMode="auto">
          <a:xfrm>
            <a:off x="2818840" y="167976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4648200" y="1047750"/>
            <a:ext cx="2743200" cy="17145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" name="Group 40"/>
          <p:cNvGrpSpPr>
            <a:grpSpLocks/>
          </p:cNvGrpSpPr>
          <p:nvPr/>
        </p:nvGrpSpPr>
        <p:grpSpPr bwMode="auto">
          <a:xfrm rot="1800000">
            <a:off x="5841626" y="1651187"/>
            <a:ext cx="1314450" cy="571500"/>
            <a:chOff x="816" y="1968"/>
            <a:chExt cx="3024" cy="1426"/>
          </a:xfrm>
        </p:grpSpPr>
        <p:pic>
          <p:nvPicPr>
            <p:cNvPr id="27" name="Picture 41"/>
            <p:cNvPicPr>
              <a:picLocks noChangeAspect="1" noChangeArrowheads="1"/>
            </p:cNvPicPr>
            <p:nvPr/>
          </p:nvPicPr>
          <p:blipFill>
            <a:blip r:embed="rId2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16" y="1968"/>
              <a:ext cx="2999" cy="1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8" name="Rectangle 42"/>
            <p:cNvSpPr>
              <a:spLocks noChangeArrowheads="1"/>
            </p:cNvSpPr>
            <p:nvPr/>
          </p:nvSpPr>
          <p:spPr bwMode="auto">
            <a:xfrm>
              <a:off x="1056" y="3264"/>
              <a:ext cx="2784" cy="130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tint val="0"/>
                    <a:invGamma/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Line 43"/>
          <p:cNvSpPr>
            <a:spLocks noChangeShapeType="1"/>
          </p:cNvSpPr>
          <p:nvPr/>
        </p:nvSpPr>
        <p:spPr bwMode="auto">
          <a:xfrm>
            <a:off x="6013076" y="1336862"/>
            <a:ext cx="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" name="Line 44"/>
          <p:cNvSpPr>
            <a:spLocks noChangeShapeType="1"/>
          </p:cNvSpPr>
          <p:nvPr/>
        </p:nvSpPr>
        <p:spPr bwMode="auto">
          <a:xfrm flipH="1">
            <a:off x="5327276" y="1908362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Oval 45"/>
          <p:cNvSpPr>
            <a:spLocks noChangeArrowheads="1"/>
          </p:cNvSpPr>
          <p:nvPr/>
        </p:nvSpPr>
        <p:spPr bwMode="auto">
          <a:xfrm>
            <a:off x="5670176" y="1565462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46"/>
          <p:cNvSpPr>
            <a:spLocks noChangeArrowheads="1"/>
          </p:cNvSpPr>
          <p:nvPr/>
        </p:nvSpPr>
        <p:spPr bwMode="auto">
          <a:xfrm>
            <a:off x="5784476" y="167976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48"/>
          <p:cNvSpPr>
            <a:spLocks noChangeArrowheads="1"/>
          </p:cNvSpPr>
          <p:nvPr/>
        </p:nvSpPr>
        <p:spPr bwMode="auto">
          <a:xfrm>
            <a:off x="1676400" y="2990850"/>
            <a:ext cx="2743200" cy="17145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52"/>
          <p:cNvSpPr>
            <a:spLocks noChangeShapeType="1"/>
          </p:cNvSpPr>
          <p:nvPr/>
        </p:nvSpPr>
        <p:spPr bwMode="auto">
          <a:xfrm>
            <a:off x="3047440" y="3279962"/>
            <a:ext cx="0" cy="1200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" name="Line 53"/>
          <p:cNvSpPr>
            <a:spLocks noChangeShapeType="1"/>
          </p:cNvSpPr>
          <p:nvPr/>
        </p:nvSpPr>
        <p:spPr bwMode="auto">
          <a:xfrm flipH="1">
            <a:off x="2361640" y="3851462"/>
            <a:ext cx="1428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" name="Oval 54"/>
          <p:cNvSpPr>
            <a:spLocks noChangeArrowheads="1"/>
          </p:cNvSpPr>
          <p:nvPr/>
        </p:nvSpPr>
        <p:spPr bwMode="auto">
          <a:xfrm>
            <a:off x="2704540" y="3508562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55"/>
          <p:cNvSpPr>
            <a:spLocks noChangeArrowheads="1"/>
          </p:cNvSpPr>
          <p:nvPr/>
        </p:nvSpPr>
        <p:spPr bwMode="auto">
          <a:xfrm>
            <a:off x="2818840" y="362286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0"/>
          <p:cNvSpPr>
            <a:spLocks noChangeShapeType="1"/>
          </p:cNvSpPr>
          <p:nvPr/>
        </p:nvSpPr>
        <p:spPr bwMode="auto">
          <a:xfrm rot="809674" flipH="1" flipV="1">
            <a:off x="2980775" y="1340974"/>
            <a:ext cx="133361" cy="555722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Line 10"/>
          <p:cNvSpPr>
            <a:spLocks noChangeShapeType="1"/>
          </p:cNvSpPr>
          <p:nvPr/>
        </p:nvSpPr>
        <p:spPr bwMode="auto">
          <a:xfrm rot="809674" flipH="1" flipV="1">
            <a:off x="2980775" y="3289519"/>
            <a:ext cx="133361" cy="555722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 rot="809674" flipH="1" flipV="1">
            <a:off x="5950076" y="3289519"/>
            <a:ext cx="133361" cy="555722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51" name="Line 10"/>
          <p:cNvSpPr>
            <a:spLocks noChangeShapeType="1"/>
          </p:cNvSpPr>
          <p:nvPr/>
        </p:nvSpPr>
        <p:spPr bwMode="auto">
          <a:xfrm rot="809674" flipH="1" flipV="1">
            <a:off x="5946411" y="1336894"/>
            <a:ext cx="133361" cy="555722"/>
          </a:xfrm>
          <a:prstGeom prst="line">
            <a:avLst/>
          </a:prstGeom>
          <a:ln w="28575">
            <a:solidFill>
              <a:srgbClr val="FF0000"/>
            </a:solidFill>
            <a:headEnd type="oval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19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Плавен преход към гледна точка</a:t>
            </a:r>
          </a:p>
          <a:p>
            <a:pPr lvl="1"/>
            <a:r>
              <a:rPr lang="bg-BG"/>
              <a:t>Демонстрация на гледна точка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</a:t>
            </a:r>
            <a:endParaRPr lang="en-US" dirty="0"/>
          </a:p>
        </p:txBody>
      </p:sp>
      <p:pic>
        <p:nvPicPr>
          <p:cNvPr id="5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A4344F53-7F6B-4F1B-816F-C570476307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97996" y="2266950"/>
            <a:ext cx="2748009" cy="17175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47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Традиционни 2</a:t>
                </a:r>
                <a:r>
                  <a:rPr lang="en-US" dirty="0"/>
                  <a:t>D</a:t>
                </a:r>
                <a:r>
                  <a:rPr lang="bg-BG" dirty="0"/>
                  <a:t> чертежи</a:t>
                </a:r>
              </a:p>
              <a:p>
                <a:pPr lvl="1"/>
                <a:r>
                  <a:rPr lang="bg-BG" dirty="0"/>
                  <a:t>В средата на екрана е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(0,</m:t>
                    </m:r>
                    <m:r>
                      <a:rPr lang="bg-BG" i="1" dirty="0" err="1" smtClean="0">
                        <a:latin typeface="Cambria Math"/>
                      </a:rPr>
                      <m:t>0</m:t>
                    </m:r>
                    <m:r>
                      <a:rPr lang="bg-BG" i="1" dirty="0" smtClean="0">
                        <a:latin typeface="Cambria Math"/>
                      </a:rPr>
                      <m:t>)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Оста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bg-BG" dirty="0"/>
                  <a:t> е надясно, 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𝑌</m:t>
                        </m:r>
                      </m:e>
                    </m:acc>
                  </m:oMath>
                </a14:m>
                <a:r>
                  <a:rPr lang="bg-BG" dirty="0"/>
                  <a:t> е нагоре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Традиционни чертежи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752850" y="3371850"/>
            <a:ext cx="1600200" cy="971550"/>
          </a:xfrm>
          <a:prstGeom prst="rect">
            <a:avLst/>
          </a:prstGeom>
          <a:solidFill>
            <a:srgbClr val="99FF99">
              <a:alpha val="50196"/>
            </a:srgbClr>
          </a:solidFill>
          <a:ln w="1270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Text Box 22"/>
          <p:cNvSpPr txBox="1">
            <a:spLocks noChangeArrowheads="1"/>
          </p:cNvSpPr>
          <p:nvPr/>
        </p:nvSpPr>
        <p:spPr bwMode="auto">
          <a:xfrm rot="16200000">
            <a:off x="3806639" y="2720600"/>
            <a:ext cx="971550" cy="467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ct val="50000"/>
              </a:spcBef>
            </a:pPr>
            <a:r>
              <a:rPr lang="bg-BG" sz="1600" dirty="0">
                <a:solidFill>
                  <a:srgbClr val="FF0000"/>
                </a:solidFill>
                <a:latin typeface="Calibri" pitchFamily="34" charset="0"/>
              </a:rPr>
              <a:t>Посока нагоре</a:t>
            </a:r>
            <a:endParaRPr lang="en-US" sz="1600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52950" y="3886200"/>
            <a:ext cx="171450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4552950" y="2571750"/>
            <a:ext cx="0" cy="131445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781300" y="3886200"/>
            <a:ext cx="1771650" cy="114300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5924550" y="3943350"/>
            <a:ext cx="3429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X</a:t>
            </a: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4667250" y="2514600"/>
            <a:ext cx="3429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Y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2438400" y="4629150"/>
            <a:ext cx="3429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Z</a:t>
            </a: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rot="809674" flipV="1">
            <a:off x="3205385" y="4339804"/>
            <a:ext cx="490626" cy="515804"/>
          </a:xfrm>
          <a:prstGeom prst="line">
            <a:avLst/>
          </a:prstGeom>
          <a:ln w="57150">
            <a:solidFill>
              <a:srgbClr val="0070C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 rot="19606661">
            <a:off x="2695614" y="4170208"/>
            <a:ext cx="1175576" cy="64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ts val="1400"/>
              </a:lnSpc>
              <a:spcBef>
                <a:spcPct val="50000"/>
              </a:spcBef>
            </a:pPr>
            <a:r>
              <a:rPr lang="bg-BG" sz="1600" dirty="0">
                <a:solidFill>
                  <a:srgbClr val="0070C0"/>
                </a:solidFill>
                <a:latin typeface="Calibri" pitchFamily="34" charset="0"/>
              </a:rPr>
              <a:t>Посока на</a:t>
            </a:r>
            <a:br>
              <a:rPr lang="bg-BG" sz="1600" dirty="0">
                <a:solidFill>
                  <a:srgbClr val="0070C0"/>
                </a:solidFill>
                <a:latin typeface="Calibri" pitchFamily="34" charset="0"/>
              </a:rPr>
            </a:br>
            <a:r>
              <a:rPr lang="bg-BG" sz="1600" dirty="0">
                <a:solidFill>
                  <a:srgbClr val="0070C0"/>
                </a:solidFill>
                <a:latin typeface="Calibri" pitchFamily="34" charset="0"/>
              </a:rPr>
              <a:t>погледа</a:t>
            </a:r>
            <a:endParaRPr lang="en-US" sz="160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4038600" y="3635573"/>
            <a:ext cx="54647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bg-BG" sz="1400" dirty="0">
                <a:solidFill>
                  <a:srgbClr val="008E40"/>
                </a:solidFill>
                <a:latin typeface="Calibri" pitchFamily="34" charset="0"/>
              </a:rPr>
              <a:t>(0,0)</a:t>
            </a:r>
            <a:endParaRPr lang="en-US" sz="1400" dirty="0">
              <a:solidFill>
                <a:srgbClr val="008E40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22"/>
              <p:cNvSpPr txBox="1">
                <a:spLocks noChangeArrowheads="1"/>
              </p:cNvSpPr>
              <p:nvPr/>
            </p:nvSpPr>
            <p:spPr bwMode="auto">
              <a:xfrm>
                <a:off x="4650822" y="3889786"/>
                <a:ext cx="457200" cy="368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dirty="0" smtClean="0">
                              <a:solidFill>
                                <a:srgbClr val="008E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i="1" dirty="0" smtClean="0">
                              <a:solidFill>
                                <a:srgbClr val="008E40"/>
                              </a:solidFill>
                              <a:latin typeface="Cambria Math"/>
                            </a:rPr>
                            <m:t>𝑋</m:t>
                          </m:r>
                        </m:e>
                      </m:acc>
                    </m:oMath>
                  </m:oMathPara>
                </a14:m>
                <a:endParaRPr lang="en-US" sz="1600" i="1" dirty="0">
                  <a:solidFill>
                    <a:srgbClr val="008E40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2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0822" y="3889786"/>
                <a:ext cx="457200" cy="3684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4714352" y="3105150"/>
            <a:ext cx="8001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bg-BG" sz="1600" dirty="0">
                <a:solidFill>
                  <a:srgbClr val="008E40"/>
                </a:solidFill>
                <a:latin typeface="Calibri" pitchFamily="34" charset="0"/>
              </a:rPr>
              <a:t>екран</a:t>
            </a:r>
            <a:endParaRPr lang="en-US" sz="1600" dirty="0">
              <a:solidFill>
                <a:srgbClr val="008E40"/>
              </a:solidFill>
              <a:latin typeface="Calibri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4546149" y="2910655"/>
            <a:ext cx="0" cy="971490"/>
          </a:xfrm>
          <a:prstGeom prst="straightConnector1">
            <a:avLst/>
          </a:prstGeom>
          <a:ln w="57150">
            <a:solidFill>
              <a:srgbClr val="FF000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ine 10"/>
          <p:cNvSpPr>
            <a:spLocks noChangeShapeType="1"/>
          </p:cNvSpPr>
          <p:nvPr/>
        </p:nvSpPr>
        <p:spPr bwMode="auto">
          <a:xfrm rot="809674" flipV="1">
            <a:off x="4562077" y="3835493"/>
            <a:ext cx="417717" cy="96164"/>
          </a:xfrm>
          <a:prstGeom prst="line">
            <a:avLst/>
          </a:prstGeom>
          <a:ln w="38100">
            <a:solidFill>
              <a:srgbClr val="00B050"/>
            </a:solidFill>
            <a:headEnd type="oval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 rot="809674" flipH="1" flipV="1">
            <a:off x="4496804" y="3431274"/>
            <a:ext cx="105129" cy="440781"/>
          </a:xfrm>
          <a:prstGeom prst="line">
            <a:avLst/>
          </a:prstGeom>
          <a:noFill/>
          <a:ln w="38100" cap="rnd">
            <a:solidFill>
              <a:srgbClr val="00B050"/>
            </a:solidFill>
            <a:prstDash val="solid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22"/>
              <p:cNvSpPr txBox="1">
                <a:spLocks noChangeArrowheads="1"/>
              </p:cNvSpPr>
              <p:nvPr/>
            </p:nvSpPr>
            <p:spPr bwMode="auto">
              <a:xfrm>
                <a:off x="4556622" y="3488920"/>
                <a:ext cx="347403" cy="3684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600" b="0" i="1" dirty="0" smtClean="0">
                              <a:solidFill>
                                <a:srgbClr val="008E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dirty="0" smtClean="0">
                              <a:solidFill>
                                <a:srgbClr val="008E40"/>
                              </a:solidFill>
                              <a:latin typeface="Cambria Math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sz="1600" i="1" dirty="0">
                  <a:solidFill>
                    <a:srgbClr val="008E40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7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6622" y="3488920"/>
                <a:ext cx="347403" cy="3684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778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Как се постига?</a:t>
                </a:r>
              </a:p>
              <a:p>
                <a:pPr lvl="1"/>
                <a:r>
                  <a:rPr lang="bg-BG" dirty="0"/>
                  <a:t>Гледаме от точка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(0,</m:t>
                    </m:r>
                    <m:r>
                      <a:rPr lang="bg-BG" i="1" dirty="0" err="1" smtClean="0">
                        <a:latin typeface="Cambria Math"/>
                      </a:rPr>
                      <m:t>0</m:t>
                    </m:r>
                    <m:r>
                      <a:rPr lang="bg-BG" i="1" dirty="0" smtClean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&gt;0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Гледаме към точка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(0,</m:t>
                    </m:r>
                    <m:r>
                      <a:rPr lang="bg-BG" i="1" dirty="0" err="1" smtClean="0">
                        <a:latin typeface="Cambria Math"/>
                      </a:rPr>
                      <m:t>0</m:t>
                    </m:r>
                    <m:r>
                      <a:rPr lang="bg-BG" i="1" dirty="0" smtClean="0">
                        <a:latin typeface="Cambria Math"/>
                      </a:rPr>
                      <m:t>,</m:t>
                    </m:r>
                    <m:r>
                      <a:rPr lang="bg-BG" i="1" dirty="0" err="1" smtClean="0">
                        <a:latin typeface="Cambria Math"/>
                      </a:rPr>
                      <m:t>0</m:t>
                    </m:r>
                    <m:r>
                      <a:rPr lang="bg-BG" i="1" dirty="0" smtClean="0">
                        <a:latin typeface="Cambria Math"/>
                      </a:rPr>
                      <m:t>)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Посоката нагоре е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0,1,0)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854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162" y="2152501"/>
            <a:ext cx="2743438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732076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Реализация на гледната точка</a:t>
            </a:r>
          </a:p>
          <a:p>
            <a:pPr lvl="1"/>
            <a:r>
              <a:rPr lang="bg-BG" dirty="0"/>
              <a:t>Естествено, че чрез матрица</a:t>
            </a:r>
          </a:p>
          <a:p>
            <a:r>
              <a:rPr lang="bg-BG" dirty="0"/>
              <a:t>В матрицата са включени</a:t>
            </a:r>
          </a:p>
          <a:p>
            <a:pPr lvl="1"/>
            <a:r>
              <a:rPr lang="bg-BG" dirty="0"/>
              <a:t>Транслация</a:t>
            </a:r>
            <a:endParaRPr lang="en-US" dirty="0"/>
          </a:p>
          <a:p>
            <a:pPr lvl="2"/>
            <a:r>
              <a:rPr lang="en-US" dirty="0"/>
              <a:t>(</a:t>
            </a:r>
            <a:r>
              <a:rPr lang="bg-BG" dirty="0"/>
              <a:t>за да може гледаната точка да е в средата на екрана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Ротации</a:t>
            </a:r>
            <a:endParaRPr lang="en-US" dirty="0"/>
          </a:p>
          <a:p>
            <a:pPr lvl="2"/>
            <a:r>
              <a:rPr lang="en-US" dirty="0"/>
              <a:t>(</a:t>
            </a:r>
            <a:r>
              <a:rPr lang="bg-BG" dirty="0"/>
              <a:t>за да нагласят координатните </a:t>
            </a:r>
            <a:r>
              <a:rPr lang="en-GB" dirty="0"/>
              <a:t>ò</a:t>
            </a:r>
            <a:r>
              <a:rPr lang="bg-BG" dirty="0"/>
              <a:t>си и посоката „нагоре“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Понякога и мащабиране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Реализация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26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Движение на</a:t>
            </a:r>
            <a:br>
              <a:rPr lang="bg-BG"/>
            </a:br>
            <a:r>
              <a:rPr lang="bg-BG"/>
              <a:t>гледната точка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71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Гледната точка като графичен обект</a:t>
            </a:r>
          </a:p>
          <a:p>
            <a:pPr lvl="1"/>
            <a:r>
              <a:rPr lang="bg-BG" dirty="0"/>
              <a:t>Може да се променя с времето</a:t>
            </a:r>
          </a:p>
          <a:p>
            <a:pPr lvl="1"/>
            <a:r>
              <a:rPr lang="bg-BG" dirty="0"/>
              <a:t>Създава илюзия за движение</a:t>
            </a:r>
          </a:p>
          <a:p>
            <a:r>
              <a:rPr lang="bg-BG" dirty="0"/>
              <a:t>Възприемане от зрителя</a:t>
            </a:r>
          </a:p>
          <a:p>
            <a:pPr lvl="1"/>
            <a:r>
              <a:rPr lang="bg-BG" dirty="0"/>
              <a:t>Промяна на посоката на гледане е като въртене</a:t>
            </a:r>
          </a:p>
          <a:p>
            <a:pPr lvl="1"/>
            <a:r>
              <a:rPr lang="bg-BG" dirty="0"/>
              <a:t>Промяна на точката, от която се гледа – преместване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Движение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69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Различни движения в </a:t>
            </a:r>
            <a:r>
              <a:rPr lang="en-US"/>
              <a:t>2D</a:t>
            </a:r>
          </a:p>
          <a:p>
            <a:pPr lvl="1"/>
            <a:r>
              <a:rPr lang="bg-BG"/>
              <a:t>Плъзгане – транслация</a:t>
            </a:r>
          </a:p>
          <a:p>
            <a:pPr lvl="1"/>
            <a:r>
              <a:rPr lang="bg-BG"/>
              <a:t>Мащабиране</a:t>
            </a:r>
          </a:p>
          <a:p>
            <a:pPr lvl="1"/>
            <a:r>
              <a:rPr lang="bg-BG"/>
              <a:t>Ротация</a:t>
            </a:r>
            <a:endParaRPr lang="en-US" dirty="0"/>
          </a:p>
        </p:txBody>
      </p:sp>
      <p:pic>
        <p:nvPicPr>
          <p:cNvPr id="10957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14449" y="2228701"/>
            <a:ext cx="2062151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9571" name="Picture 3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35344" y="2228701"/>
            <a:ext cx="2057579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9573" name="Picture 5">
            <a:hlinkClick r:id="rId6" action="ppaction://hlinkfile"/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67400" y="2228702"/>
            <a:ext cx="2062151" cy="17100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024829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Тема </a:t>
            </a:r>
            <a:r>
              <a:rPr lang="en-US"/>
              <a:t>20</a:t>
            </a:r>
            <a:r>
              <a:rPr lang="bg-BG"/>
              <a:t>: Проекции</a:t>
            </a:r>
            <a:endParaRPr lang="en-US"/>
          </a:p>
          <a:p>
            <a:pPr lvl="1"/>
            <a:r>
              <a:rPr lang="bg-BG"/>
              <a:t>Гледна точка</a:t>
            </a:r>
            <a:endParaRPr lang="en-US"/>
          </a:p>
          <a:p>
            <a:pPr lvl="1"/>
            <a:r>
              <a:rPr lang="bg-BG"/>
              <a:t>Движение на гледната точка</a:t>
            </a:r>
          </a:p>
          <a:p>
            <a:pPr lvl="1"/>
            <a:r>
              <a:rPr lang="bg-BG"/>
              <a:t>Проекции</a:t>
            </a:r>
          </a:p>
          <a:p>
            <a:pPr lvl="1"/>
            <a:r>
              <a:rPr lang="bg-BG"/>
              <a:t>Матрици на проекции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69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Чрез полярни/сферични координати</a:t>
            </a:r>
          </a:p>
          <a:p>
            <a:pPr lvl="1"/>
            <a:r>
              <a:rPr lang="bg-BG" dirty="0"/>
              <a:t>Могат да се наслагват допълнителни движения</a:t>
            </a:r>
          </a:p>
          <a:p>
            <a:pPr lvl="2"/>
            <a:r>
              <a:rPr lang="bg-BG" dirty="0"/>
              <a:t>(за близост, за издигнатост)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Въртене в кръг</a:t>
            </a:r>
            <a:endParaRPr lang="en-US" dirty="0"/>
          </a:p>
        </p:txBody>
      </p:sp>
      <p:pic>
        <p:nvPicPr>
          <p:cNvPr id="10752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80734" y="2686050"/>
            <a:ext cx="2738866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7523" name="Picture 3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4401" y="2686050"/>
            <a:ext cx="2738866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506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Внимание! Опасност!</a:t>
            </a:r>
          </a:p>
          <a:p>
            <a:pPr lvl="1"/>
            <a:r>
              <a:rPr lang="bg-BG" dirty="0"/>
              <a:t>Ако при движението „прелетим“ над вектора „нагоре“ се получава проблем</a:t>
            </a:r>
          </a:p>
          <a:p>
            <a:r>
              <a:rPr lang="bg-BG" dirty="0"/>
              <a:t>Решение</a:t>
            </a:r>
          </a:p>
          <a:p>
            <a:pPr lvl="1"/>
            <a:r>
              <a:rPr lang="bg-BG" dirty="0"/>
              <a:t>Посоката „нагоре“ се променя динамично</a:t>
            </a:r>
          </a:p>
          <a:p>
            <a:pPr lvl="1"/>
            <a:r>
              <a:rPr lang="bg-BG" dirty="0"/>
              <a:t>Конкретни решения за конкретни случаи</a:t>
            </a:r>
          </a:p>
        </p:txBody>
      </p:sp>
    </p:spTree>
    <p:extLst>
      <p:ext uri="{BB962C8B-B14F-4D97-AF65-F5344CB8AC3E}">
        <p14:creationId xmlns:p14="http://schemas.microsoft.com/office/powerpoint/2010/main" val="2393292150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Пример с въртене в равнината </a:t>
                </a:r>
                <a:r>
                  <a:rPr lang="en-US" dirty="0" err="1"/>
                  <a:t>XY</a:t>
                </a:r>
                <a:endParaRPr lang="bg-BG" dirty="0"/>
              </a:p>
              <a:p>
                <a:pPr lvl="1"/>
                <a:r>
                  <a:rPr lang="bg-BG" dirty="0"/>
                  <a:t>Ако „нагоре“ е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(0,</m:t>
                    </m:r>
                    <m:r>
                      <a:rPr lang="en-US" i="1" dirty="0" smtClean="0">
                        <a:latin typeface="Cambria Math"/>
                      </a:rPr>
                      <m:t>1</m:t>
                    </m:r>
                    <m:r>
                      <a:rPr lang="bg-BG" i="1" dirty="0" smtClean="0">
                        <a:latin typeface="Cambria Math"/>
                      </a:rPr>
                      <m:t>,</m:t>
                    </m:r>
                    <m:r>
                      <a:rPr lang="en-US" i="1" dirty="0" smtClean="0">
                        <a:latin typeface="Cambria Math"/>
                      </a:rPr>
                      <m:t>0</m:t>
                    </m:r>
                    <m:r>
                      <a:rPr lang="bg-BG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bg-BG" dirty="0"/>
                  <a:t>, то проблемна точка за наблюдение е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0,</m:t>
                    </m:r>
                    <m:r>
                      <a:rPr lang="en-US" i="1" dirty="0" smtClean="0">
                        <a:latin typeface="Cambria Math"/>
                      </a:rPr>
                      <m:t>𝑟</m:t>
                    </m:r>
                    <m:r>
                      <a:rPr lang="en-US" i="1" dirty="0" smtClean="0">
                        <a:latin typeface="Cambria Math"/>
                      </a:rPr>
                      <m:t>,0)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34290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bg-B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2000" dirty="0"/>
              </a:p>
              <a:p>
                <a:pPr marL="3429000" lvl="1" indent="0">
                  <a:buNone/>
                </a:pPr>
                <a:endParaRPr lang="en-US" sz="2000" dirty="0"/>
              </a:p>
              <a:p>
                <a:pPr marL="34290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bg-BG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/>
                                          </a:rPr>
                                          <m:t>𝛼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=−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/>
                                          </a:rPr>
                                          <m:t>𝛼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8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c 38"/>
          <p:cNvSpPr/>
          <p:nvPr/>
        </p:nvSpPr>
        <p:spPr>
          <a:xfrm>
            <a:off x="2296889" y="2963633"/>
            <a:ext cx="971550" cy="971550"/>
          </a:xfrm>
          <a:prstGeom prst="arc">
            <a:avLst>
              <a:gd name="adj1" fmla="val 20090417"/>
              <a:gd name="adj2" fmla="val 33928"/>
            </a:avLst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lin ang="18900000" scaled="1"/>
            <a:tileRect/>
          </a:gradFill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781300" y="3448050"/>
            <a:ext cx="1314450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781300" y="1790700"/>
            <a:ext cx="0" cy="165735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3755258" y="3458260"/>
            <a:ext cx="3429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X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2495550" y="1733550"/>
            <a:ext cx="285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Y</a:t>
            </a:r>
          </a:p>
        </p:txBody>
      </p:sp>
      <p:sp>
        <p:nvSpPr>
          <p:cNvPr id="13" name="Arc 12"/>
          <p:cNvSpPr/>
          <p:nvPr/>
        </p:nvSpPr>
        <p:spPr>
          <a:xfrm>
            <a:off x="1466850" y="2133600"/>
            <a:ext cx="2628900" cy="2628900"/>
          </a:xfrm>
          <a:prstGeom prst="arc">
            <a:avLst>
              <a:gd name="adj1" fmla="val 13655905"/>
              <a:gd name="adj2" fmla="val 20144765"/>
            </a:avLst>
          </a:prstGeom>
          <a:ln w="19050">
            <a:solidFill>
              <a:srgbClr val="0070C0"/>
            </a:solidFill>
            <a:prstDash val="sysDash"/>
            <a:headEnd type="triangle" w="med" len="lg"/>
            <a:tailEnd type="non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821259" y="2876550"/>
            <a:ext cx="1160192" cy="54687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781300" y="2749950"/>
            <a:ext cx="0" cy="70485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1149750" y="2575850"/>
            <a:ext cx="971550" cy="64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ct val="50000"/>
              </a:spcBef>
            </a:pPr>
            <a:r>
              <a:rPr lang="bg-BG" sz="1400" dirty="0">
                <a:latin typeface="Calibri" pitchFamily="34" charset="0"/>
              </a:rPr>
              <a:t>Лошо</a:t>
            </a:r>
            <a:br>
              <a:rPr lang="bg-BG" sz="1400" dirty="0">
                <a:latin typeface="Calibri" pitchFamily="34" charset="0"/>
              </a:rPr>
            </a:br>
            <a:r>
              <a:rPr lang="bg-BG" sz="1400" dirty="0">
                <a:latin typeface="Calibri" pitchFamily="34" charset="0"/>
              </a:rPr>
              <a:t>статично</a:t>
            </a:r>
            <a:br>
              <a:rPr lang="bg-BG" sz="1400" dirty="0">
                <a:latin typeface="Calibri" pitchFamily="34" charset="0"/>
              </a:rPr>
            </a:br>
            <a:r>
              <a:rPr lang="bg-BG" sz="1400" dirty="0">
                <a:latin typeface="Calibri" pitchFamily="34" charset="0"/>
              </a:rPr>
              <a:t>„нагоре“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7" name="Text Box 22"/>
          <p:cNvSpPr txBox="1">
            <a:spLocks noChangeArrowheads="1"/>
          </p:cNvSpPr>
          <p:nvPr/>
        </p:nvSpPr>
        <p:spPr bwMode="auto">
          <a:xfrm>
            <a:off x="1369695" y="3309907"/>
            <a:ext cx="1068705" cy="633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ct val="50000"/>
              </a:spcBef>
            </a:pPr>
            <a:r>
              <a:rPr lang="bg-BG" sz="1400" dirty="0">
                <a:latin typeface="Calibri" pitchFamily="34" charset="0"/>
              </a:rPr>
              <a:t>Добро</a:t>
            </a:r>
            <a:br>
              <a:rPr lang="bg-BG" sz="1400" dirty="0">
                <a:latin typeface="Calibri" pitchFamily="34" charset="0"/>
              </a:rPr>
            </a:br>
            <a:r>
              <a:rPr lang="bg-BG" sz="1400" dirty="0">
                <a:latin typeface="Calibri" pitchFamily="34" charset="0"/>
              </a:rPr>
              <a:t>динамично</a:t>
            </a:r>
            <a:br>
              <a:rPr lang="bg-BG" sz="1400" dirty="0">
                <a:latin typeface="Calibri" pitchFamily="34" charset="0"/>
              </a:rPr>
            </a:br>
            <a:r>
              <a:rPr lang="bg-BG" sz="1400" dirty="0">
                <a:latin typeface="Calibri" pitchFamily="34" charset="0"/>
              </a:rPr>
              <a:t>„нагоре“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28" name="Arc 27"/>
          <p:cNvSpPr/>
          <p:nvPr/>
        </p:nvSpPr>
        <p:spPr>
          <a:xfrm flipH="1">
            <a:off x="1699300" y="2800350"/>
            <a:ext cx="1369200" cy="644065"/>
          </a:xfrm>
          <a:prstGeom prst="arc">
            <a:avLst>
              <a:gd name="adj1" fmla="val 13135040"/>
              <a:gd name="adj2" fmla="val 19889690"/>
            </a:avLst>
          </a:prstGeom>
          <a:noFill/>
          <a:ln w="6350">
            <a:solidFill>
              <a:schemeClr val="tx1"/>
            </a:solidFill>
            <a:prstDash val="sysDash"/>
            <a:headEnd type="triangle" w="med" len="lg"/>
            <a:tailEnd type="non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 rot="20386208" flipH="1">
            <a:off x="1903381" y="3102317"/>
            <a:ext cx="1428219" cy="686154"/>
          </a:xfrm>
          <a:prstGeom prst="arc">
            <a:avLst>
              <a:gd name="adj1" fmla="val 15685296"/>
              <a:gd name="adj2" fmla="val 20519009"/>
            </a:avLst>
          </a:prstGeom>
          <a:noFill/>
          <a:ln w="6350">
            <a:solidFill>
              <a:schemeClr val="tx1"/>
            </a:solidFill>
            <a:prstDash val="sysDash"/>
            <a:headEnd type="triangle" w="med" len="lg"/>
            <a:tailEnd type="non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2752725" y="1696820"/>
            <a:ext cx="1371600" cy="64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ts val="1400"/>
              </a:lnSpc>
              <a:spcBef>
                <a:spcPct val="50000"/>
              </a:spcBef>
            </a:pPr>
            <a:r>
              <a:rPr lang="bg-BG" sz="1400" dirty="0">
                <a:latin typeface="Calibri" pitchFamily="34" charset="0"/>
              </a:rPr>
              <a:t>Проблемна гледна</a:t>
            </a:r>
            <a:br>
              <a:rPr lang="bg-BG" sz="1400" dirty="0">
                <a:latin typeface="Calibri" pitchFamily="34" charset="0"/>
              </a:rPr>
            </a:br>
            <a:r>
              <a:rPr lang="bg-BG" sz="1400" dirty="0">
                <a:latin typeface="Calibri" pitchFamily="34" charset="0"/>
              </a:rPr>
              <a:t>точка</a:t>
            </a:r>
            <a:endParaRPr lang="en-US" sz="1400" dirty="0">
              <a:latin typeface="Calibri" pitchFamily="34" charset="0"/>
            </a:endParaRPr>
          </a:p>
        </p:txBody>
      </p:sp>
      <p:sp>
        <p:nvSpPr>
          <p:cNvPr id="32" name="Arc 31"/>
          <p:cNvSpPr/>
          <p:nvPr/>
        </p:nvSpPr>
        <p:spPr>
          <a:xfrm>
            <a:off x="2518700" y="1976317"/>
            <a:ext cx="1617860" cy="1064933"/>
          </a:xfrm>
          <a:prstGeom prst="arc">
            <a:avLst>
              <a:gd name="adj1" fmla="val 13135040"/>
              <a:gd name="adj2" fmla="val 17107417"/>
            </a:avLst>
          </a:prstGeom>
          <a:noFill/>
          <a:ln w="6350">
            <a:solidFill>
              <a:schemeClr val="tx1"/>
            </a:solidFill>
            <a:prstDash val="sysDash"/>
            <a:headEnd type="triangle" w="med" len="lg"/>
            <a:tailEnd type="non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3924300" y="2533650"/>
            <a:ext cx="3429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rgbClr val="0070C0"/>
                </a:solidFill>
                <a:latin typeface="Calibri" pitchFamily="34" charset="0"/>
              </a:rPr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22"/>
              <p:cNvSpPr txBox="1">
                <a:spLocks noChangeArrowheads="1"/>
              </p:cNvSpPr>
              <p:nvPr/>
            </p:nvSpPr>
            <p:spPr bwMode="auto">
              <a:xfrm rot="19740000">
                <a:off x="2450101" y="3119129"/>
                <a:ext cx="3429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4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9740000">
                <a:off x="2450101" y="3119129"/>
                <a:ext cx="342900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14773" t="-18947" r="-681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22"/>
              <p:cNvSpPr txBox="1">
                <a:spLocks noChangeArrowheads="1"/>
              </p:cNvSpPr>
              <p:nvPr/>
            </p:nvSpPr>
            <p:spPr bwMode="auto">
              <a:xfrm>
                <a:off x="3204117" y="3132361"/>
                <a:ext cx="34290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160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0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4117" y="3132361"/>
                <a:ext cx="342900" cy="33855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22"/>
              <p:cNvSpPr txBox="1">
                <a:spLocks noChangeArrowheads="1"/>
              </p:cNvSpPr>
              <p:nvPr/>
            </p:nvSpPr>
            <p:spPr bwMode="auto">
              <a:xfrm rot="20076222">
                <a:off x="3295119" y="2796693"/>
                <a:ext cx="3429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1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0076222">
                <a:off x="3295119" y="2796693"/>
                <a:ext cx="3429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/>
          <p:nvPr/>
        </p:nvSpPr>
        <p:spPr>
          <a:xfrm>
            <a:off x="3923127" y="2821845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727599" y="2078444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2438400" y="2872915"/>
            <a:ext cx="342900" cy="571500"/>
          </a:xfrm>
          <a:prstGeom prst="straightConnector1">
            <a:avLst/>
          </a:prstGeom>
          <a:ln w="38100">
            <a:solidFill>
              <a:srgbClr val="FF0000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781800" y="1260033"/>
                <a:ext cx="2078774" cy="601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1260033"/>
                <a:ext cx="2078774" cy="60144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/>
          <p:cNvSpPr/>
          <p:nvPr/>
        </p:nvSpPr>
        <p:spPr>
          <a:xfrm>
            <a:off x="7536264" y="1861481"/>
            <a:ext cx="617136" cy="1052542"/>
          </a:xfrm>
          <a:custGeom>
            <a:avLst/>
            <a:gdLst>
              <a:gd name="connsiteX0" fmla="*/ 64862 w 818488"/>
              <a:gd name="connsiteY0" fmla="*/ 994787 h 994787"/>
              <a:gd name="connsiteX1" fmla="*/ 74910 w 818488"/>
              <a:gd name="connsiteY1" fmla="*/ 582805 h 994787"/>
              <a:gd name="connsiteX2" fmla="*/ 818488 w 818488"/>
              <a:gd name="connsiteY2" fmla="*/ 0 h 994787"/>
              <a:gd name="connsiteX0" fmla="*/ 0 w 753626"/>
              <a:gd name="connsiteY0" fmla="*/ 994787 h 994787"/>
              <a:gd name="connsiteX1" fmla="*/ 753626 w 753626"/>
              <a:gd name="connsiteY1" fmla="*/ 0 h 994787"/>
              <a:gd name="connsiteX0" fmla="*/ 0 w 753626"/>
              <a:gd name="connsiteY0" fmla="*/ 994787 h 994787"/>
              <a:gd name="connsiteX1" fmla="*/ 753626 w 753626"/>
              <a:gd name="connsiteY1" fmla="*/ 0 h 994787"/>
              <a:gd name="connsiteX0" fmla="*/ 0 w 753626"/>
              <a:gd name="connsiteY0" fmla="*/ 994787 h 994787"/>
              <a:gd name="connsiteX1" fmla="*/ 753626 w 753626"/>
              <a:gd name="connsiteY1" fmla="*/ 0 h 99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3626" h="994787">
                <a:moveTo>
                  <a:pt x="0" y="994787"/>
                </a:moveTo>
                <a:cubicBezTo>
                  <a:pt x="10049" y="351692"/>
                  <a:pt x="753626" y="522515"/>
                  <a:pt x="753626" y="0"/>
                </a:cubicBezTo>
              </a:path>
            </a:pathLst>
          </a:custGeom>
          <a:noFill/>
          <a:ln w="6350">
            <a:prstDash val="sys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Freeform 47"/>
          <p:cNvSpPr/>
          <p:nvPr/>
        </p:nvSpPr>
        <p:spPr>
          <a:xfrm>
            <a:off x="6267660" y="1871509"/>
            <a:ext cx="978876" cy="334286"/>
          </a:xfrm>
          <a:custGeom>
            <a:avLst/>
            <a:gdLst>
              <a:gd name="connsiteX0" fmla="*/ 64862 w 818488"/>
              <a:gd name="connsiteY0" fmla="*/ 994787 h 994787"/>
              <a:gd name="connsiteX1" fmla="*/ 74910 w 818488"/>
              <a:gd name="connsiteY1" fmla="*/ 582805 h 994787"/>
              <a:gd name="connsiteX2" fmla="*/ 818488 w 818488"/>
              <a:gd name="connsiteY2" fmla="*/ 0 h 994787"/>
              <a:gd name="connsiteX0" fmla="*/ 0 w 753626"/>
              <a:gd name="connsiteY0" fmla="*/ 994787 h 994787"/>
              <a:gd name="connsiteX1" fmla="*/ 753626 w 753626"/>
              <a:gd name="connsiteY1" fmla="*/ 0 h 994787"/>
              <a:gd name="connsiteX0" fmla="*/ 0 w 753626"/>
              <a:gd name="connsiteY0" fmla="*/ 994787 h 994787"/>
              <a:gd name="connsiteX1" fmla="*/ 753626 w 753626"/>
              <a:gd name="connsiteY1" fmla="*/ 0 h 994787"/>
              <a:gd name="connsiteX0" fmla="*/ 0 w 753626"/>
              <a:gd name="connsiteY0" fmla="*/ 994787 h 994787"/>
              <a:gd name="connsiteX1" fmla="*/ 753626 w 753626"/>
              <a:gd name="connsiteY1" fmla="*/ 0 h 994787"/>
              <a:gd name="connsiteX0" fmla="*/ 0 w 1195371"/>
              <a:gd name="connsiteY0" fmla="*/ 244525 h 244525"/>
              <a:gd name="connsiteX1" fmla="*/ 1195371 w 1195371"/>
              <a:gd name="connsiteY1" fmla="*/ 0 h 244525"/>
              <a:gd name="connsiteX0" fmla="*/ 0 w 1195371"/>
              <a:gd name="connsiteY0" fmla="*/ 244525 h 315943"/>
              <a:gd name="connsiteX1" fmla="*/ 1195371 w 1195371"/>
              <a:gd name="connsiteY1" fmla="*/ 0 h 31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5371" h="315943">
                <a:moveTo>
                  <a:pt x="0" y="244525"/>
                </a:moveTo>
                <a:cubicBezTo>
                  <a:pt x="635856" y="237726"/>
                  <a:pt x="1195371" y="522515"/>
                  <a:pt x="1195371" y="0"/>
                </a:cubicBezTo>
              </a:path>
            </a:pathLst>
          </a:custGeom>
          <a:noFill/>
          <a:ln w="6350">
            <a:prstDash val="sysDash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6891302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Плавен преход между гледни точки</a:t>
                </a:r>
              </a:p>
              <a:p>
                <a:pPr lvl="1"/>
                <a:r>
                  <a:rPr lang="bg-BG" dirty="0"/>
                  <a:t>Чрез линейна комбинация</a:t>
                </a:r>
                <a:r>
                  <a:rPr lang="en-US" dirty="0"/>
                  <a:t> </a:t>
                </a:r>
                <a:r>
                  <a:rPr lang="bg-BG" dirty="0"/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  <a:sym typeface="Symbol"/>
                      </a:rPr>
                      <m:t>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  <a:sym typeface="Symbol"/>
                          </a:rPr>
                          <m:t>0,1</m:t>
                        </m:r>
                      </m:e>
                    </m:d>
                    <m:r>
                      <a:rPr lang="bg-BG" i="1" dirty="0" smtClean="0">
                        <a:latin typeface="Cambria Math"/>
                      </a:rPr>
                      <m:t> 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Можем да меним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bg-BG" dirty="0"/>
                  <a:t> линейно,</a:t>
                </a:r>
                <a:r>
                  <a:rPr lang="en-US" dirty="0"/>
                  <a:t> </a:t>
                </a:r>
                <a:r>
                  <a:rPr lang="bg-BG" dirty="0" err="1"/>
                  <a:t>полиномиално</a:t>
                </a:r>
                <a:r>
                  <a:rPr lang="bg-BG" dirty="0"/>
                  <a:t> или тригонометрично (тема 13, сл. 7, 12)</a:t>
                </a:r>
                <a:endParaRPr lang="en-US" dirty="0"/>
              </a:p>
              <a:p>
                <a:pPr lvl="1"/>
                <a:endParaRPr lang="en-US" dirty="0"/>
              </a:p>
              <a:p>
                <a:pPr marL="473868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𝑃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</a:rPr>
                        <m:t>𝑘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pPr marL="473868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𝑄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r>
                        <a:rPr lang="en-US" sz="2000" b="0" i="1" smtClean="0">
                          <a:latin typeface="Cambria Math"/>
                        </a:rPr>
                        <m:t>𝑘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pPr marL="473868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sz="2000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1−</m:t>
                          </m:r>
                          <m:r>
                            <a:rPr lang="en-US" sz="2000" b="0" i="1" dirty="0" smtClean="0">
                              <a:latin typeface="Cambria Math"/>
                            </a:rPr>
                            <m:t>𝑘</m:t>
                          </m:r>
                        </m:e>
                      </m:d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r>
                        <a:rPr lang="en-US" sz="2000" b="0" i="1" dirty="0" smtClean="0">
                          <a:latin typeface="Cambria Math"/>
                        </a:rPr>
                        <m:t>𝑘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bg-BG" sz="2000" dirty="0"/>
              </a:p>
              <a:p>
                <a:pPr lvl="1"/>
                <a:endParaRPr lang="bg-BG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Преход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9400" y="3219450"/>
            <a:ext cx="2781300" cy="1943100"/>
          </a:xfrm>
          <a:prstGeom prst="rect">
            <a:avLst/>
          </a:prstGeom>
          <a:gradFill flip="none" rotWithShape="1">
            <a:gsLst>
              <a:gs pos="0">
                <a:srgbClr val="0070C0">
                  <a:alpha val="4000"/>
                </a:srgbClr>
              </a:gs>
              <a:gs pos="100000">
                <a:srgbClr val="0070C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scene3d>
            <a:camera prst="isometricOffAxis1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3993018" y="3637100"/>
            <a:ext cx="640950" cy="1068250"/>
          </a:xfrm>
          <a:prstGeom prst="straightConnector1">
            <a:avLst/>
          </a:prstGeom>
          <a:ln w="57150">
            <a:solidFill>
              <a:srgbClr val="0070C0"/>
            </a:solidFill>
            <a:prstDash val="solid"/>
            <a:headEnd type="oval" w="sm" len="sm"/>
            <a:tailEnd type="triangle" w="med" len="lg"/>
          </a:ln>
          <a:effectLst>
            <a:outerShdw blurRad="63500" algn="ctr" rotWithShape="0">
              <a:srgbClr val="0070C0">
                <a:alpha val="40000"/>
              </a:srgbClr>
            </a:outerShdw>
          </a:effectLst>
          <a:scene3d>
            <a:camera prst="isometricOffAxis1Top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876800" y="3361279"/>
            <a:ext cx="0" cy="822960"/>
          </a:xfrm>
          <a:prstGeom prst="straightConnector1">
            <a:avLst/>
          </a:prstGeom>
          <a:ln w="38100">
            <a:solidFill>
              <a:srgbClr val="0070C0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000338" y="3386491"/>
            <a:ext cx="1000125" cy="335012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868093" y="3058731"/>
            <a:ext cx="161925" cy="6477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28800" y="2952750"/>
                <a:ext cx="343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952750"/>
                <a:ext cx="343075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855232" y="3724364"/>
                <a:ext cx="3658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232" y="3724364"/>
                <a:ext cx="365821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67" r="-8333" b="-819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rot="20491466">
                <a:off x="2913581" y="3176773"/>
                <a:ext cx="3467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491466">
                <a:off x="2913581" y="3176773"/>
                <a:ext cx="34677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703" t="-20779" r="-1486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 rot="16902120">
            <a:off x="3652242" y="3427992"/>
            <a:ext cx="1518495" cy="1323439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n w="17780" cmpd="sng">
                  <a:noFill/>
                  <a:prstDash val="solid"/>
                  <a:miter lim="800000"/>
                </a:ln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876800" y="3193018"/>
                <a:ext cx="462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bg-BG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193018"/>
                <a:ext cx="462755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850964" y="3955018"/>
                <a:ext cx="493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bg-BG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964" y="3955018"/>
                <a:ext cx="49308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 rot="640426">
                <a:off x="3769350" y="398346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⃖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bg-BG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40426">
                <a:off x="3769350" y="3983468"/>
                <a:ext cx="46769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16000" r="-206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20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Плочка с разбъркани цифри</a:t>
            </a:r>
          </a:p>
          <a:p>
            <a:pPr lvl="1"/>
            <a:r>
              <a:rPr lang="bg-BG"/>
              <a:t>Последователно се доближаваме до всяка от тях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Илюстрация на преход</a:t>
            </a:r>
            <a:endParaRPr lang="en-US" dirty="0"/>
          </a:p>
        </p:txBody>
      </p:sp>
      <p:pic>
        <p:nvPicPr>
          <p:cNvPr id="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4734" y="2343150"/>
            <a:ext cx="2738866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94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Последна задача за подтемата</a:t>
            </a:r>
          </a:p>
          <a:p>
            <a:pPr lvl="1"/>
            <a:r>
              <a:rPr lang="bg-BG" dirty="0"/>
              <a:t>Поредица конуси</a:t>
            </a:r>
          </a:p>
          <a:p>
            <a:pPr lvl="1"/>
            <a:r>
              <a:rPr lang="bg-BG" dirty="0"/>
              <a:t>Минаваме на </a:t>
            </a:r>
            <a:r>
              <a:rPr lang="bg-BG" dirty="0" err="1"/>
              <a:t>зиг-заг</a:t>
            </a:r>
            <a:r>
              <a:rPr lang="bg-BG" dirty="0"/>
              <a:t> покрай тях</a:t>
            </a:r>
          </a:p>
          <a:p>
            <a:r>
              <a:rPr lang="bg-BG" dirty="0"/>
              <a:t>Допълнителен проблем</a:t>
            </a:r>
          </a:p>
          <a:p>
            <a:pPr lvl="1"/>
            <a:r>
              <a:rPr lang="bg-BG" dirty="0"/>
              <a:t>Крайно пространство</a:t>
            </a:r>
          </a:p>
          <a:p>
            <a:pPr lvl="1"/>
            <a:r>
              <a:rPr lang="bg-BG" dirty="0"/>
              <a:t>А искаме безкрайно движение и то все напред</a:t>
            </a:r>
          </a:p>
          <a:p>
            <a:pPr lvl="1"/>
            <a:r>
              <a:rPr lang="bg-BG" dirty="0"/>
              <a:t>Как да се реши това? (бонус 3т.)</a:t>
            </a:r>
          </a:p>
          <a:p>
            <a:pPr lvl="1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Слалом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737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Реализация</a:t>
                </a:r>
              </a:p>
              <a:p>
                <a:pPr lvl="1"/>
                <a:r>
                  <a:rPr lang="bg-BG" dirty="0"/>
                  <a:t>Разстоянията между конусите са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  <a:sym typeface="Symbol"/>
                      </a:rPr>
                      <m:t></m:t>
                    </m:r>
                    <m:r>
                      <a:rPr lang="en-US" i="1" dirty="0" smtClean="0">
                        <a:latin typeface="Cambria Math"/>
                        <a:sym typeface="Symbol"/>
                      </a:rPr>
                      <m:t>𝑑</m:t>
                    </m:r>
                  </m:oMath>
                </a14:m>
                <a:endParaRPr lang="bg-BG" dirty="0">
                  <a:sym typeface="Symbol"/>
                </a:endParaRPr>
              </a:p>
              <a:p>
                <a:pPr lvl="1"/>
                <a:r>
                  <a:rPr lang="bg-BG" dirty="0">
                    <a:sym typeface="Symbol"/>
                  </a:rPr>
                  <a:t>Д</a:t>
                </a:r>
                <a:r>
                  <a:rPr lang="bg-BG" dirty="0"/>
                  <a:t>виженията на гледната точка</a:t>
                </a:r>
                <a:r>
                  <a:rPr lang="en-GB" dirty="0"/>
                  <a:t> </a:t>
                </a:r>
                <a:r>
                  <a:rPr lang="bg-BG" dirty="0"/>
                  <a:t>е само по оста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bg-BG" dirty="0"/>
                  <a:t> и е:</a:t>
                </a:r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𝑧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/>
                                    </a:rPr>
                                    <m:t>Δ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US" sz="2000" b="0" i="1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6505" name="Picture 9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91017" y="2533501"/>
            <a:ext cx="2752583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130401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А с накланяне?</a:t>
                </a:r>
              </a:p>
              <a:p>
                <a:pPr lvl="1"/>
                <a:r>
                  <a:rPr lang="bg-BG" dirty="0"/>
                  <a:t>Посоката „нагоре“ става променлива</a:t>
                </a: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000" b="0" i="0" dirty="0" smtClean="0">
                                      <a:latin typeface="Cambria Math"/>
                                    </a:rPr>
                                    <m:t>Δ</m:t>
                                  </m:r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𝑑</m:t>
                                  </m:r>
                                </m:den>
                              </m:f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5</m:t>
                                  </m:r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,1,0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bg-BG" sz="2000" b="0" dirty="0"/>
              </a:p>
              <a:p>
                <a:pPr marL="747713" lvl="1" indent="0">
                  <a:buNone/>
                </a:pPr>
                <a:endParaRPr lang="bg-BG" dirty="0"/>
              </a:p>
              <a:p>
                <a:pPr marL="747713" lvl="1" indent="0">
                  <a:buNone/>
                </a:pPr>
                <a:endParaRPr lang="bg-BG" dirty="0"/>
              </a:p>
              <a:p>
                <a:pPr marL="747713" lvl="1" indent="0">
                  <a:buNone/>
                </a:pPr>
                <a:endParaRPr lang="bg-BG" dirty="0"/>
              </a:p>
              <a:p>
                <a:pPr marL="747713" lvl="1" indent="0">
                  <a:buNone/>
                </a:pPr>
                <a:endParaRPr lang="bg-BG" dirty="0"/>
              </a:p>
              <a:p>
                <a:pPr marL="747713" lvl="1" indent="0">
                  <a:buNone/>
                </a:pPr>
                <a:endParaRPr lang="en-US" dirty="0"/>
              </a:p>
              <a:p>
                <a:pPr marL="747713" lvl="1"/>
                <a:r>
                  <a:rPr lang="bg-BG" dirty="0"/>
                  <a:t>От къде идват коефициентите?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2" t="-12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78" name="Picture 42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162" y="2038350"/>
            <a:ext cx="2743438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685480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От тук</a:t>
                </a:r>
              </a:p>
              <a:p>
                <a:pPr lvl="1"/>
                <a:r>
                  <a:rPr lang="bg-BG" dirty="0"/>
                  <a:t>Изборът им е по естетически причини</a:t>
                </a:r>
              </a:p>
              <a:p>
                <a:pPr lvl="1"/>
                <a:r>
                  <a:rPr lang="bg-BG" dirty="0"/>
                  <a:t>Максималният наклон се влияе от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bg-BG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Избързването или забавянето на накланянето спрямо завиването се определя от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i="1" dirty="0" smtClean="0">
                            <a:latin typeface="Cambria Math"/>
                          </a:rPr>
                          <m:t>5</m:t>
                        </m:r>
                        <m:r>
                          <a:rPr lang="bg-BG" i="1" dirty="0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bg-BG" b="0" i="1" dirty="0" smtClean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Завиването точно покрай конусите се контролира от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Δ</m:t>
                        </m:r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den>
                    </m:f>
                    <m:r>
                      <a:rPr lang="en-US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bg-BG" dirty="0">
                    <a:sym typeface="Symbol"/>
                  </a:rPr>
                  <a:t> 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5</m:t>
                        </m:r>
                        <m:r>
                          <a:rPr lang="en-US" i="1" dirty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endParaRPr lang="bg-BG" dirty="0">
                  <a:sym typeface="Symbol"/>
                </a:endParaRPr>
              </a:p>
              <a:p>
                <a:pPr lvl="1"/>
                <a:r>
                  <a:rPr lang="bg-BG" dirty="0">
                    <a:sym typeface="Symbol"/>
                  </a:rPr>
                  <a:t>Скоростта по оста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  <a:sym typeface="Symbol"/>
                      </a:rPr>
                      <m:t>𝑍</m:t>
                    </m:r>
                  </m:oMath>
                </a14:m>
                <a:r>
                  <a:rPr lang="bg-BG" dirty="0">
                    <a:sym typeface="Symbol"/>
                  </a:rPr>
                  <a:t> е избрана да е линейната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  <a:sym typeface="Symbol"/>
                      </a:rPr>
                      <m:t>𝑧</m:t>
                    </m:r>
                    <m:d>
                      <m:dPr>
                        <m:ctrlPr>
                          <a:rPr lang="bg-BG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bg-BG" i="1" dirty="0" smtClean="0">
                            <a:latin typeface="Cambria Math"/>
                            <a:sym typeface="Symbol"/>
                          </a:rPr>
                          <m:t>𝑡</m:t>
                        </m:r>
                      </m:e>
                    </m:d>
                    <m:r>
                      <a:rPr lang="bg-BG" i="1" dirty="0" smtClean="0">
                        <a:latin typeface="Cambria Math"/>
                        <a:sym typeface="Symbol"/>
                      </a:rPr>
                      <m:t>=</m:t>
                    </m:r>
                    <m:r>
                      <a:rPr lang="bg-BG" i="1" dirty="0" err="1" smtClean="0">
                        <a:latin typeface="Cambria Math"/>
                        <a:sym typeface="Symbol"/>
                      </a:rPr>
                      <m:t>𝑡</m:t>
                    </m:r>
                  </m:oMath>
                </a14:m>
                <a:r>
                  <a:rPr lang="bg-BG" dirty="0">
                    <a:sym typeface="Symbol"/>
                  </a:rPr>
                  <a:t>, за да са по-леки сметките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 r="-54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504480"/>
      </p:ext>
    </p:extLst>
  </p:cSld>
  <p:clrMapOvr>
    <a:masterClrMapping/>
  </p:clrMapOvr>
  <p:transition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20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Гледна точка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55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Етимология на „проекция“</a:t>
            </a:r>
          </a:p>
          <a:p>
            <a:pPr lvl="1"/>
            <a:r>
              <a:rPr lang="bg-BG" dirty="0"/>
              <a:t>Лат. „</a:t>
            </a:r>
            <a:r>
              <a:rPr lang="en-US" dirty="0" err="1"/>
              <a:t>projectus</a:t>
            </a:r>
            <a:r>
              <a:rPr lang="bg-BG" dirty="0"/>
              <a:t>“ – (из)хвърлям напред</a:t>
            </a:r>
          </a:p>
          <a:p>
            <a:r>
              <a:rPr lang="bg-BG" dirty="0"/>
              <a:t>Разнообразие от производни</a:t>
            </a:r>
          </a:p>
          <a:p>
            <a:pPr lvl="1"/>
            <a:r>
              <a:rPr lang="bg-BG" dirty="0"/>
              <a:t>Проект и проектант</a:t>
            </a:r>
          </a:p>
          <a:p>
            <a:pPr lvl="1"/>
            <a:r>
              <a:rPr lang="bg-BG" dirty="0" err="1"/>
              <a:t>Проектор</a:t>
            </a:r>
            <a:r>
              <a:rPr lang="bg-BG" dirty="0"/>
              <a:t> и проекция</a:t>
            </a:r>
          </a:p>
          <a:p>
            <a:pPr lvl="1"/>
            <a:r>
              <a:rPr lang="bg-BG" dirty="0"/>
              <a:t>Прожектор и прожекция</a:t>
            </a:r>
          </a:p>
          <a:p>
            <a:pPr lvl="1"/>
            <a:r>
              <a:rPr lang="bg-BG" dirty="0"/>
              <a:t>Инк-джет (принтер), джет (воден)</a:t>
            </a:r>
          </a:p>
          <a:p>
            <a:pPr lvl="1"/>
            <a:r>
              <a:rPr lang="bg-BG" dirty="0"/>
              <a:t>Инжекция и </a:t>
            </a:r>
            <a:r>
              <a:rPr lang="bg-BG" dirty="0" err="1"/>
              <a:t>инжекцион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Етимология</a:t>
            </a:r>
            <a:endParaRPr lang="en-US" dirty="0"/>
          </a:p>
        </p:txBody>
      </p:sp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5562600" y="2723465"/>
            <a:ext cx="2209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bg-BG" dirty="0">
                <a:latin typeface="Calibri" pitchFamily="34" charset="0"/>
              </a:rPr>
              <a:t>Езикови, а не математически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Arc 4"/>
          <p:cNvSpPr/>
          <p:nvPr/>
        </p:nvSpPr>
        <p:spPr>
          <a:xfrm>
            <a:off x="5257800" y="2380565"/>
            <a:ext cx="1371600" cy="857250"/>
          </a:xfrm>
          <a:prstGeom prst="arc">
            <a:avLst>
              <a:gd name="adj1" fmla="val 15852699"/>
              <a:gd name="adj2" fmla="val 21415405"/>
            </a:avLst>
          </a:prstGeom>
          <a:noFill/>
          <a:ln>
            <a:solidFill>
              <a:schemeClr val="tx1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70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Основна цел</a:t>
            </a:r>
          </a:p>
          <a:p>
            <a:pPr lvl="1"/>
            <a:r>
              <a:rPr lang="bg-BG" dirty="0"/>
              <a:t>Създаване на </a:t>
            </a:r>
            <a:r>
              <a:rPr lang="en-US" dirty="0"/>
              <a:t>2D</a:t>
            </a:r>
            <a:r>
              <a:rPr lang="bg-BG" dirty="0"/>
              <a:t> модел на </a:t>
            </a:r>
            <a:r>
              <a:rPr lang="en-US" dirty="0"/>
              <a:t>3D </a:t>
            </a:r>
            <a:r>
              <a:rPr lang="bg-BG" dirty="0"/>
              <a:t>обект</a:t>
            </a:r>
          </a:p>
          <a:p>
            <a:pPr lvl="1"/>
            <a:r>
              <a:rPr lang="bg-BG" dirty="0"/>
              <a:t>Възпроизвеждане как човек възприема 3</a:t>
            </a:r>
            <a:r>
              <a:rPr lang="en-US" dirty="0"/>
              <a:t>D</a:t>
            </a:r>
            <a:r>
              <a:rPr lang="bg-BG" dirty="0"/>
              <a:t> обекти</a:t>
            </a:r>
          </a:p>
          <a:p>
            <a:r>
              <a:rPr lang="bg-BG" dirty="0"/>
              <a:t>Кога, къде и как се прави</a:t>
            </a:r>
          </a:p>
          <a:p>
            <a:pPr lvl="1"/>
            <a:r>
              <a:rPr lang="bg-BG" dirty="0"/>
              <a:t>След обработването на гледната точка</a:t>
            </a:r>
          </a:p>
          <a:p>
            <a:pPr lvl="1"/>
            <a:r>
              <a:rPr lang="bg-BG" dirty="0"/>
              <a:t>Преди </a:t>
            </a:r>
            <a:r>
              <a:rPr lang="bg-BG" dirty="0" err="1"/>
              <a:t>растеризирането</a:t>
            </a:r>
            <a:endParaRPr lang="bg-BG" dirty="0"/>
          </a:p>
          <a:p>
            <a:pPr lvl="1"/>
            <a:r>
              <a:rPr lang="bg-BG" dirty="0"/>
              <a:t>С матрици в хомогенни координати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Проекции в КГ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0913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Координатите</a:t>
            </a:r>
            <a:endParaRPr lang="en-US" dirty="0"/>
          </a:p>
        </p:txBody>
      </p:sp>
      <p:sp>
        <p:nvSpPr>
          <p:cNvPr id="5" name="Text Box 22"/>
          <p:cNvSpPr txBox="1">
            <a:spLocks noChangeArrowheads="1"/>
          </p:cNvSpPr>
          <p:nvPr/>
        </p:nvSpPr>
        <p:spPr bwMode="auto">
          <a:xfrm>
            <a:off x="5410200" y="1181100"/>
            <a:ext cx="3200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bg-BG" dirty="0">
                <a:latin typeface="Calibri" pitchFamily="34" charset="0"/>
              </a:rPr>
              <a:t>Първични координати с които са дефинирани 3</a:t>
            </a:r>
            <a:r>
              <a:rPr lang="en-US" dirty="0">
                <a:latin typeface="Calibri" pitchFamily="34" charset="0"/>
              </a:rPr>
              <a:t>D</a:t>
            </a:r>
            <a:r>
              <a:rPr lang="bg-BG" dirty="0">
                <a:latin typeface="Calibri" pitchFamily="34" charset="0"/>
              </a:rPr>
              <a:t> обектите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5410200" y="2419350"/>
            <a:ext cx="3200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bg-BG" dirty="0">
                <a:latin typeface="Calibri" pitchFamily="34" charset="0"/>
              </a:rPr>
              <a:t>Вторични координати след трансформирането според гледната точка. Те са </a:t>
            </a:r>
            <a:r>
              <a:rPr lang="en-US" dirty="0">
                <a:latin typeface="Calibri" pitchFamily="34" charset="0"/>
              </a:rPr>
              <a:t>3D.</a:t>
            </a:r>
          </a:p>
        </p:txBody>
      </p:sp>
      <p:sp>
        <p:nvSpPr>
          <p:cNvPr id="8" name="Rectangle 7"/>
          <p:cNvSpPr/>
          <p:nvPr/>
        </p:nvSpPr>
        <p:spPr>
          <a:xfrm>
            <a:off x="2133600" y="3859443"/>
            <a:ext cx="3200400" cy="644065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/>
              <a:t>Екранни координати</a:t>
            </a:r>
            <a:endParaRPr lang="en-US" sz="1400" b="1" dirty="0"/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5410200" y="3790950"/>
            <a:ext cx="3200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bg-BG" dirty="0" err="1">
                <a:latin typeface="Calibri" pitchFamily="34" charset="0"/>
              </a:rPr>
              <a:t>Третични</a:t>
            </a:r>
            <a:r>
              <a:rPr lang="bg-BG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2D </a:t>
            </a:r>
            <a:r>
              <a:rPr lang="bg-BG" dirty="0">
                <a:latin typeface="Calibri" pitchFamily="34" charset="0"/>
              </a:rPr>
              <a:t>координати при проектирането върху екранната плоскост.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133600" y="2544993"/>
            <a:ext cx="3200400" cy="644065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/>
              <a:t>Визуални координати</a:t>
            </a:r>
            <a:endParaRPr lang="en-US" sz="1400" b="1" dirty="0"/>
          </a:p>
        </p:txBody>
      </p:sp>
      <p:sp>
        <p:nvSpPr>
          <p:cNvPr id="4" name="Rectangle 3"/>
          <p:cNvSpPr/>
          <p:nvPr/>
        </p:nvSpPr>
        <p:spPr>
          <a:xfrm>
            <a:off x="2133600" y="1230543"/>
            <a:ext cx="3200400" cy="644065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400" b="1" dirty="0"/>
              <a:t>Глобални координати</a:t>
            </a:r>
            <a:endParaRPr lang="en-US" sz="1400" b="1" dirty="0"/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623316" y="3259281"/>
            <a:ext cx="1752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bg-BG" dirty="0">
                <a:latin typeface="Calibri" pitchFamily="34" charset="0"/>
              </a:rPr>
              <a:t>Ето там са</a:t>
            </a:r>
            <a:br>
              <a:rPr lang="bg-BG" dirty="0">
                <a:latin typeface="Calibri" pitchFamily="34" charset="0"/>
              </a:rPr>
            </a:br>
            <a:r>
              <a:rPr lang="bg-BG" dirty="0">
                <a:latin typeface="Calibri" pitchFamily="34" charset="0"/>
              </a:rPr>
              <a:t>проекциите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" name="Arc 13"/>
          <p:cNvSpPr/>
          <p:nvPr/>
        </p:nvSpPr>
        <p:spPr>
          <a:xfrm flipH="1">
            <a:off x="1385316" y="3467100"/>
            <a:ext cx="4038600" cy="857250"/>
          </a:xfrm>
          <a:prstGeom prst="arc">
            <a:avLst>
              <a:gd name="adj1" fmla="val 14082763"/>
              <a:gd name="adj2" fmla="val 21021482"/>
            </a:avLst>
          </a:prstGeom>
          <a:noFill/>
          <a:ln>
            <a:solidFill>
              <a:schemeClr val="tx1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4" idx="2"/>
            <a:endCxn id="6" idx="0"/>
          </p:cNvCxnSpPr>
          <p:nvPr/>
        </p:nvCxnSpPr>
        <p:spPr>
          <a:xfrm>
            <a:off x="3733800" y="1874608"/>
            <a:ext cx="0" cy="670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8" idx="0"/>
          </p:cNvCxnSpPr>
          <p:nvPr/>
        </p:nvCxnSpPr>
        <p:spPr>
          <a:xfrm>
            <a:off x="3733800" y="3189058"/>
            <a:ext cx="0" cy="670385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765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Проекция</a:t>
            </a:r>
          </a:p>
          <a:p>
            <a:pPr lvl="1"/>
            <a:r>
              <a:rPr lang="bg-BG" dirty="0"/>
              <a:t>Превръщането на 3</a:t>
            </a:r>
            <a:r>
              <a:rPr lang="en-US" dirty="0"/>
              <a:t>D</a:t>
            </a:r>
            <a:r>
              <a:rPr lang="bg-BG" dirty="0"/>
              <a:t> в 2</a:t>
            </a:r>
            <a:r>
              <a:rPr lang="en-US" dirty="0"/>
              <a:t>D</a:t>
            </a:r>
            <a:endParaRPr lang="bg-BG" dirty="0"/>
          </a:p>
          <a:p>
            <a:pPr lvl="1"/>
            <a:r>
              <a:rPr lang="bg-BG" dirty="0"/>
              <a:t>Самият </a:t>
            </a:r>
            <a:r>
              <a:rPr lang="en-US" dirty="0"/>
              <a:t>2D</a:t>
            </a:r>
            <a:r>
              <a:rPr lang="bg-BG" dirty="0"/>
              <a:t> образ на </a:t>
            </a:r>
            <a:r>
              <a:rPr lang="en-US" dirty="0"/>
              <a:t>3D</a:t>
            </a:r>
            <a:r>
              <a:rPr lang="bg-BG" dirty="0"/>
              <a:t> обект</a:t>
            </a:r>
          </a:p>
          <a:p>
            <a:r>
              <a:rPr lang="bg-BG" dirty="0"/>
              <a:t>Център на проекция</a:t>
            </a:r>
          </a:p>
          <a:p>
            <a:pPr lvl="1"/>
            <a:r>
              <a:rPr lang="bg-BG" dirty="0"/>
              <a:t>Точка, спрямо която се проектира</a:t>
            </a:r>
          </a:p>
          <a:p>
            <a:r>
              <a:rPr lang="bg-BG" dirty="0"/>
              <a:t>Проекционна равнина</a:t>
            </a:r>
          </a:p>
          <a:p>
            <a:pPr lvl="1"/>
            <a:r>
              <a:rPr lang="bg-BG" dirty="0"/>
              <a:t>Равнина, в която се намира проекцията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Основни термини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66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Проекционни прави</a:t>
            </a:r>
          </a:p>
          <a:p>
            <a:pPr lvl="1"/>
            <a:r>
              <a:rPr lang="bg-BG" dirty="0"/>
              <a:t>Прави, които свързват центъра с точки от 3</a:t>
            </a:r>
            <a:r>
              <a:rPr lang="en-US" dirty="0"/>
              <a:t>D</a:t>
            </a:r>
            <a:r>
              <a:rPr lang="bg-BG" dirty="0"/>
              <a:t> обекта и </a:t>
            </a:r>
            <a:r>
              <a:rPr lang="en-US" dirty="0"/>
              <a:t>2D </a:t>
            </a:r>
            <a:r>
              <a:rPr lang="bg-BG" dirty="0"/>
              <a:t>проекцията</a:t>
            </a:r>
            <a:endParaRPr lang="en-US" dirty="0"/>
          </a:p>
          <a:p>
            <a:r>
              <a:rPr lang="bg-BG" dirty="0" err="1"/>
              <a:t>Убежна</a:t>
            </a:r>
            <a:r>
              <a:rPr lang="bg-BG" dirty="0"/>
              <a:t> точка</a:t>
            </a:r>
            <a:endParaRPr lang="en-US" dirty="0"/>
          </a:p>
          <a:p>
            <a:pPr lvl="1"/>
            <a:r>
              <a:rPr lang="bg-BG" dirty="0"/>
              <a:t>2</a:t>
            </a:r>
            <a:r>
              <a:rPr lang="en-US" dirty="0"/>
              <a:t>D </a:t>
            </a:r>
            <a:r>
              <a:rPr lang="bg-BG" dirty="0"/>
              <a:t>точка, в която успоредни прави се събират след проектирането си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475571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Някои видове проекции</a:t>
            </a:r>
          </a:p>
          <a:p>
            <a:pPr lvl="1"/>
            <a:r>
              <a:rPr lang="bg-BG" i="1" dirty="0"/>
              <a:t>Централна</a:t>
            </a:r>
            <a:r>
              <a:rPr lang="bg-BG" dirty="0"/>
              <a:t> – центърът е крайна точка</a:t>
            </a:r>
          </a:p>
          <a:p>
            <a:pPr lvl="1"/>
            <a:r>
              <a:rPr lang="bg-BG" i="1" dirty="0"/>
              <a:t>Паралелна</a:t>
            </a:r>
            <a:r>
              <a:rPr lang="bg-BG" dirty="0"/>
              <a:t> – проекционните прави са успоредни, центърът е безкрайна точка</a:t>
            </a:r>
          </a:p>
          <a:p>
            <a:pPr lvl="1"/>
            <a:r>
              <a:rPr lang="bg-BG" i="1" dirty="0"/>
              <a:t>Ортогонална</a:t>
            </a:r>
            <a:r>
              <a:rPr lang="bg-BG" dirty="0"/>
              <a:t> – паралелна проекция с проекционни прави перпендикулярни на проекционната равнина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Видове проекции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81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5411621" y="2582403"/>
            <a:ext cx="324565" cy="476152"/>
            <a:chOff x="2594487" y="3623617"/>
            <a:chExt cx="324565" cy="476152"/>
          </a:xfrm>
        </p:grpSpPr>
        <p:sp>
          <p:nvSpPr>
            <p:cNvPr id="52" name="Arc 51"/>
            <p:cNvSpPr/>
            <p:nvPr/>
          </p:nvSpPr>
          <p:spPr>
            <a:xfrm>
              <a:off x="2594487" y="3769149"/>
              <a:ext cx="300564" cy="330620"/>
            </a:xfrm>
            <a:prstGeom prst="arc">
              <a:avLst>
                <a:gd name="adj1" fmla="val 16103377"/>
                <a:gd name="adj2" fmla="val 49651"/>
              </a:avLst>
            </a:prstGeom>
            <a:solidFill>
              <a:srgbClr val="FFC000"/>
            </a:solidFill>
            <a:ln w="9525">
              <a:solidFill>
                <a:srgbClr val="FF99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647009" y="3623617"/>
              <a:ext cx="272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94019" y="2922665"/>
            <a:ext cx="362338" cy="483274"/>
            <a:chOff x="2594487" y="3616495"/>
            <a:chExt cx="362338" cy="483274"/>
          </a:xfrm>
        </p:grpSpPr>
        <p:sp>
          <p:nvSpPr>
            <p:cNvPr id="43" name="Arc 42"/>
            <p:cNvSpPr/>
            <p:nvPr/>
          </p:nvSpPr>
          <p:spPr>
            <a:xfrm>
              <a:off x="2594487" y="3769149"/>
              <a:ext cx="300564" cy="330620"/>
            </a:xfrm>
            <a:prstGeom prst="arc">
              <a:avLst>
                <a:gd name="adj1" fmla="val 16103377"/>
                <a:gd name="adj2" fmla="val 20842732"/>
              </a:avLst>
            </a:prstGeom>
            <a:solidFill>
              <a:srgbClr val="FFC000"/>
            </a:solidFill>
            <a:ln w="9525">
              <a:solidFill>
                <a:srgbClr val="FF99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84782" y="3616495"/>
              <a:ext cx="2720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с проекции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Ортогонална проекция</a:t>
            </a:r>
            <a:endParaRPr lang="en-US" b="0" dirty="0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3440094" y="3244010"/>
            <a:ext cx="938" cy="1272841"/>
          </a:xfrm>
          <a:prstGeom prst="line">
            <a:avLst/>
          </a:prstGeom>
          <a:ln w="12700">
            <a:solidFill>
              <a:srgbClr val="0070C0"/>
            </a:solidFill>
            <a:prstDash val="sysDot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5592744" y="2886075"/>
            <a:ext cx="0" cy="1276350"/>
          </a:xfrm>
          <a:prstGeom prst="line">
            <a:avLst/>
          </a:prstGeom>
          <a:ln w="12700">
            <a:solidFill>
              <a:srgbClr val="0070C0"/>
            </a:solidFill>
            <a:prstDash val="sysDot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3192444" y="3695700"/>
            <a:ext cx="1304925" cy="36195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4116705" y="1885950"/>
            <a:ext cx="3771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Z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487844" y="3686175"/>
            <a:ext cx="933450" cy="81915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4497369" y="2857500"/>
            <a:ext cx="0" cy="8477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Box 22"/>
          <p:cNvSpPr txBox="1">
            <a:spLocks noChangeArrowheads="1"/>
          </p:cNvSpPr>
          <p:nvPr/>
        </p:nvSpPr>
        <p:spPr bwMode="auto">
          <a:xfrm>
            <a:off x="3403899" y="3933825"/>
            <a:ext cx="3771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X</a:t>
            </a:r>
          </a:p>
        </p:txBody>
      </p:sp>
      <p:sp>
        <p:nvSpPr>
          <p:cNvPr id="53" name="Text Box 22"/>
          <p:cNvSpPr txBox="1">
            <a:spLocks noChangeArrowheads="1"/>
          </p:cNvSpPr>
          <p:nvPr/>
        </p:nvSpPr>
        <p:spPr bwMode="auto">
          <a:xfrm>
            <a:off x="5135544" y="3943350"/>
            <a:ext cx="342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 pitchFamily="34" charset="0"/>
              </a:rPr>
              <a:t>Y</a:t>
            </a:r>
          </a:p>
        </p:txBody>
      </p:sp>
      <p:sp>
        <p:nvSpPr>
          <p:cNvPr id="54" name="Freeform 53"/>
          <p:cNvSpPr/>
          <p:nvPr/>
        </p:nvSpPr>
        <p:spPr>
          <a:xfrm>
            <a:off x="2944794" y="2466975"/>
            <a:ext cx="3190875" cy="1200150"/>
          </a:xfrm>
          <a:custGeom>
            <a:avLst/>
            <a:gdLst>
              <a:gd name="connsiteX0" fmla="*/ 2794000 w 4254500"/>
              <a:gd name="connsiteY0" fmla="*/ 0 h 1600200"/>
              <a:gd name="connsiteX1" fmla="*/ 4254500 w 4254500"/>
              <a:gd name="connsiteY1" fmla="*/ 660400 h 1600200"/>
              <a:gd name="connsiteX2" fmla="*/ 800100 w 4254500"/>
              <a:gd name="connsiteY2" fmla="*/ 1600200 h 1600200"/>
              <a:gd name="connsiteX3" fmla="*/ 0 w 4254500"/>
              <a:gd name="connsiteY3" fmla="*/ 533400 h 1600200"/>
              <a:gd name="connsiteX4" fmla="*/ 2794000 w 4254500"/>
              <a:gd name="connsiteY4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4500" h="1600200">
                <a:moveTo>
                  <a:pt x="2794000" y="0"/>
                </a:moveTo>
                <a:lnTo>
                  <a:pt x="4254500" y="660400"/>
                </a:lnTo>
                <a:lnTo>
                  <a:pt x="800100" y="1600200"/>
                </a:lnTo>
                <a:lnTo>
                  <a:pt x="0" y="533400"/>
                </a:lnTo>
                <a:lnTo>
                  <a:pt x="2794000" y="0"/>
                </a:lnTo>
                <a:close/>
              </a:path>
            </a:pathLst>
          </a:custGeom>
          <a:solidFill>
            <a:srgbClr val="86B0E2">
              <a:alpha val="50196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Box 22"/>
          <p:cNvSpPr txBox="1">
            <a:spLocks noChangeArrowheads="1"/>
          </p:cNvSpPr>
          <p:nvPr/>
        </p:nvSpPr>
        <p:spPr bwMode="auto">
          <a:xfrm>
            <a:off x="5292707" y="1485900"/>
            <a:ext cx="314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P</a:t>
            </a:r>
          </a:p>
        </p:txBody>
      </p:sp>
      <p:sp>
        <p:nvSpPr>
          <p:cNvPr id="58" name="Text Box 22"/>
          <p:cNvSpPr txBox="1">
            <a:spLocks noChangeArrowheads="1"/>
          </p:cNvSpPr>
          <p:nvPr/>
        </p:nvSpPr>
        <p:spPr bwMode="auto">
          <a:xfrm>
            <a:off x="5571523" y="2752754"/>
            <a:ext cx="380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P'</a:t>
            </a:r>
          </a:p>
        </p:txBody>
      </p:sp>
      <p:sp>
        <p:nvSpPr>
          <p:cNvPr id="59" name="Text Box 22"/>
          <p:cNvSpPr txBox="1">
            <a:spLocks noChangeArrowheads="1"/>
          </p:cNvSpPr>
          <p:nvPr/>
        </p:nvSpPr>
        <p:spPr bwMode="auto">
          <a:xfrm>
            <a:off x="3063857" y="2171700"/>
            <a:ext cx="314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Q</a:t>
            </a:r>
          </a:p>
        </p:txBody>
      </p:sp>
      <p:sp>
        <p:nvSpPr>
          <p:cNvPr id="60" name="Text Box 22"/>
          <p:cNvSpPr txBox="1">
            <a:spLocks noChangeArrowheads="1"/>
          </p:cNvSpPr>
          <p:nvPr/>
        </p:nvSpPr>
        <p:spPr bwMode="auto">
          <a:xfrm>
            <a:off x="3121916" y="2872676"/>
            <a:ext cx="4400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Q'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4494861" y="2001366"/>
            <a:ext cx="0" cy="85613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22"/>
          <p:cNvSpPr txBox="1">
            <a:spLocks noChangeArrowheads="1"/>
          </p:cNvSpPr>
          <p:nvPr/>
        </p:nvSpPr>
        <p:spPr bwMode="auto">
          <a:xfrm>
            <a:off x="5687994" y="3600451"/>
            <a:ext cx="330360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bg-BG" dirty="0">
                <a:latin typeface="Calibri" pitchFamily="34" charset="0"/>
              </a:rPr>
              <a:t>Всички проекционни прави са перпендикулярни на равнината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3459144" y="3156284"/>
            <a:ext cx="338824" cy="76579"/>
          </a:xfrm>
          <a:prstGeom prst="line">
            <a:avLst/>
          </a:prstGeom>
          <a:ln w="3175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3441597" y="2438400"/>
            <a:ext cx="0" cy="800100"/>
          </a:xfrm>
          <a:prstGeom prst="line">
            <a:avLst/>
          </a:prstGeom>
          <a:ln w="12700">
            <a:solidFill>
              <a:srgbClr val="0070C0"/>
            </a:solidFill>
            <a:prstDash val="sysDot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5592744" y="1743075"/>
            <a:ext cx="0" cy="1143000"/>
          </a:xfrm>
          <a:prstGeom prst="line">
            <a:avLst/>
          </a:prstGeom>
          <a:ln w="12700">
            <a:solidFill>
              <a:srgbClr val="0070C0"/>
            </a:solidFill>
            <a:prstDash val="sysDot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Box 22"/>
          <p:cNvSpPr txBox="1">
            <a:spLocks noChangeArrowheads="1"/>
          </p:cNvSpPr>
          <p:nvPr/>
        </p:nvSpPr>
        <p:spPr bwMode="auto">
          <a:xfrm>
            <a:off x="1186330" y="2360108"/>
            <a:ext cx="1314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bg-BG" dirty="0">
                <a:latin typeface="Calibri" pitchFamily="34" charset="0"/>
              </a:rPr>
              <a:t>Проекция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4" name="Arc 73"/>
          <p:cNvSpPr/>
          <p:nvPr/>
        </p:nvSpPr>
        <p:spPr>
          <a:xfrm rot="10800000" flipH="1" flipV="1">
            <a:off x="1986430" y="1757434"/>
            <a:ext cx="3086100" cy="1485900"/>
          </a:xfrm>
          <a:prstGeom prst="arc">
            <a:avLst>
              <a:gd name="adj1" fmla="val 6035346"/>
              <a:gd name="adj2" fmla="val 10369111"/>
            </a:avLst>
          </a:prstGeom>
          <a:noFill/>
          <a:ln>
            <a:solidFill>
              <a:schemeClr val="tx1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 Box 22"/>
          <p:cNvSpPr txBox="1">
            <a:spLocks noChangeArrowheads="1"/>
          </p:cNvSpPr>
          <p:nvPr/>
        </p:nvSpPr>
        <p:spPr bwMode="auto">
          <a:xfrm>
            <a:off x="5956671" y="1428750"/>
            <a:ext cx="15109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bg-BG" dirty="0">
                <a:latin typeface="Calibri" pitchFamily="34" charset="0"/>
              </a:rPr>
              <a:t>Проекционна права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6" name="Arc 75"/>
          <p:cNvSpPr/>
          <p:nvPr/>
        </p:nvSpPr>
        <p:spPr>
          <a:xfrm flipV="1">
            <a:off x="4317440" y="1123950"/>
            <a:ext cx="2819400" cy="800100"/>
          </a:xfrm>
          <a:prstGeom prst="arc">
            <a:avLst>
              <a:gd name="adj1" fmla="val 15241765"/>
              <a:gd name="adj2" fmla="val 20466662"/>
            </a:avLst>
          </a:prstGeom>
          <a:noFill/>
          <a:ln>
            <a:solidFill>
              <a:schemeClr val="tx1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 Box 22"/>
          <p:cNvSpPr txBox="1">
            <a:spLocks noChangeArrowheads="1"/>
          </p:cNvSpPr>
          <p:nvPr/>
        </p:nvSpPr>
        <p:spPr bwMode="auto">
          <a:xfrm>
            <a:off x="5979608" y="2412763"/>
            <a:ext cx="16829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bg-BG" dirty="0">
                <a:latin typeface="Calibri" pitchFamily="34" charset="0"/>
              </a:rPr>
              <a:t>Проекционна равнина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8" name="Arc 77"/>
          <p:cNvSpPr/>
          <p:nvPr/>
        </p:nvSpPr>
        <p:spPr>
          <a:xfrm flipV="1">
            <a:off x="5237895" y="2173269"/>
            <a:ext cx="1619915" cy="800100"/>
          </a:xfrm>
          <a:prstGeom prst="arc">
            <a:avLst>
              <a:gd name="adj1" fmla="val 16952056"/>
              <a:gd name="adj2" fmla="val 20184975"/>
            </a:avLst>
          </a:prstGeom>
          <a:noFill/>
          <a:ln>
            <a:solidFill>
              <a:schemeClr val="tx1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>
            <a:off x="5261287" y="2895537"/>
            <a:ext cx="338824" cy="1"/>
          </a:xfrm>
          <a:prstGeom prst="line">
            <a:avLst/>
          </a:prstGeom>
          <a:ln w="3175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0497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Централна проекция</a:t>
            </a:r>
            <a:endParaRPr lang="en-US" b="0" dirty="0"/>
          </a:p>
        </p:txBody>
      </p:sp>
      <p:cxnSp>
        <p:nvCxnSpPr>
          <p:cNvPr id="46" name="Straight Connector 45"/>
          <p:cNvCxnSpPr/>
          <p:nvPr/>
        </p:nvCxnSpPr>
        <p:spPr>
          <a:xfrm flipH="1" flipV="1">
            <a:off x="3991291" y="2769202"/>
            <a:ext cx="435239" cy="535108"/>
          </a:xfrm>
          <a:prstGeom prst="line">
            <a:avLst/>
          </a:prstGeom>
          <a:ln w="12700">
            <a:solidFill>
              <a:srgbClr val="0070C0"/>
            </a:solidFill>
            <a:prstDash val="sysDot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4517612" y="2556164"/>
            <a:ext cx="428462" cy="751313"/>
          </a:xfrm>
          <a:prstGeom prst="line">
            <a:avLst/>
          </a:prstGeom>
          <a:ln w="12700">
            <a:solidFill>
              <a:srgbClr val="0070C0"/>
            </a:solidFill>
            <a:prstDash val="sysDot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192444" y="3350799"/>
            <a:ext cx="1304925" cy="36195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22"/>
          <p:cNvSpPr txBox="1">
            <a:spLocks noChangeArrowheads="1"/>
          </p:cNvSpPr>
          <p:nvPr/>
        </p:nvSpPr>
        <p:spPr bwMode="auto">
          <a:xfrm>
            <a:off x="4116705" y="1541049"/>
            <a:ext cx="3771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Z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4487844" y="3341274"/>
            <a:ext cx="933450" cy="81915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497369" y="2512599"/>
            <a:ext cx="0" cy="84772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3403899" y="3588924"/>
            <a:ext cx="3771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X</a:t>
            </a:r>
          </a:p>
        </p:txBody>
      </p:sp>
      <p:sp>
        <p:nvSpPr>
          <p:cNvPr id="64" name="Text Box 22"/>
          <p:cNvSpPr txBox="1">
            <a:spLocks noChangeArrowheads="1"/>
          </p:cNvSpPr>
          <p:nvPr/>
        </p:nvSpPr>
        <p:spPr bwMode="auto">
          <a:xfrm>
            <a:off x="5135544" y="3598449"/>
            <a:ext cx="3429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 pitchFamily="34" charset="0"/>
              </a:rPr>
              <a:t>Y</a:t>
            </a:r>
          </a:p>
        </p:txBody>
      </p:sp>
      <p:sp>
        <p:nvSpPr>
          <p:cNvPr id="66" name="Freeform 65"/>
          <p:cNvSpPr/>
          <p:nvPr/>
        </p:nvSpPr>
        <p:spPr>
          <a:xfrm>
            <a:off x="2944794" y="2122074"/>
            <a:ext cx="3190875" cy="1200150"/>
          </a:xfrm>
          <a:custGeom>
            <a:avLst/>
            <a:gdLst>
              <a:gd name="connsiteX0" fmla="*/ 2794000 w 4254500"/>
              <a:gd name="connsiteY0" fmla="*/ 0 h 1600200"/>
              <a:gd name="connsiteX1" fmla="*/ 4254500 w 4254500"/>
              <a:gd name="connsiteY1" fmla="*/ 660400 h 1600200"/>
              <a:gd name="connsiteX2" fmla="*/ 800100 w 4254500"/>
              <a:gd name="connsiteY2" fmla="*/ 1600200 h 1600200"/>
              <a:gd name="connsiteX3" fmla="*/ 0 w 4254500"/>
              <a:gd name="connsiteY3" fmla="*/ 533400 h 1600200"/>
              <a:gd name="connsiteX4" fmla="*/ 2794000 w 4254500"/>
              <a:gd name="connsiteY4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4500" h="1600200">
                <a:moveTo>
                  <a:pt x="2794000" y="0"/>
                </a:moveTo>
                <a:lnTo>
                  <a:pt x="4254500" y="660400"/>
                </a:lnTo>
                <a:lnTo>
                  <a:pt x="800100" y="1600200"/>
                </a:lnTo>
                <a:lnTo>
                  <a:pt x="0" y="533400"/>
                </a:lnTo>
                <a:lnTo>
                  <a:pt x="2794000" y="0"/>
                </a:lnTo>
                <a:close/>
              </a:path>
            </a:pathLst>
          </a:custGeom>
          <a:solidFill>
            <a:srgbClr val="86B0E2">
              <a:alpha val="50196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 Box 22"/>
          <p:cNvSpPr txBox="1">
            <a:spLocks noChangeArrowheads="1"/>
          </p:cNvSpPr>
          <p:nvPr/>
        </p:nvSpPr>
        <p:spPr bwMode="auto">
          <a:xfrm>
            <a:off x="5292707" y="1140999"/>
            <a:ext cx="314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P</a:t>
            </a:r>
          </a:p>
        </p:txBody>
      </p:sp>
      <p:sp>
        <p:nvSpPr>
          <p:cNvPr id="73" name="Text Box 22"/>
          <p:cNvSpPr txBox="1">
            <a:spLocks noChangeArrowheads="1"/>
          </p:cNvSpPr>
          <p:nvPr/>
        </p:nvSpPr>
        <p:spPr bwMode="auto">
          <a:xfrm>
            <a:off x="4953666" y="2400240"/>
            <a:ext cx="3803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P'</a:t>
            </a:r>
          </a:p>
        </p:txBody>
      </p:sp>
      <p:sp>
        <p:nvSpPr>
          <p:cNvPr id="74" name="Text Box 22"/>
          <p:cNvSpPr txBox="1">
            <a:spLocks noChangeArrowheads="1"/>
          </p:cNvSpPr>
          <p:nvPr/>
        </p:nvSpPr>
        <p:spPr bwMode="auto">
          <a:xfrm>
            <a:off x="3063857" y="1826799"/>
            <a:ext cx="3143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Q</a:t>
            </a:r>
          </a:p>
        </p:txBody>
      </p:sp>
      <p:sp>
        <p:nvSpPr>
          <p:cNvPr id="75" name="Text Box 22"/>
          <p:cNvSpPr txBox="1">
            <a:spLocks noChangeArrowheads="1"/>
          </p:cNvSpPr>
          <p:nvPr/>
        </p:nvSpPr>
        <p:spPr bwMode="auto">
          <a:xfrm>
            <a:off x="3969154" y="2540577"/>
            <a:ext cx="4400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Q'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4494861" y="1656465"/>
            <a:ext cx="0" cy="856134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3441597" y="2093499"/>
            <a:ext cx="548512" cy="670483"/>
          </a:xfrm>
          <a:prstGeom prst="line">
            <a:avLst/>
          </a:prstGeom>
          <a:ln w="12700">
            <a:solidFill>
              <a:srgbClr val="0070C0"/>
            </a:solidFill>
            <a:prstDash val="sysDot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V="1">
            <a:off x="4939120" y="1398174"/>
            <a:ext cx="653624" cy="1171664"/>
          </a:xfrm>
          <a:prstGeom prst="line">
            <a:avLst/>
          </a:prstGeom>
          <a:ln w="12700">
            <a:solidFill>
              <a:srgbClr val="0070C0"/>
            </a:solidFill>
            <a:prstDash val="sysDot"/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Box 22"/>
          <p:cNvSpPr txBox="1">
            <a:spLocks noChangeArrowheads="1"/>
          </p:cNvSpPr>
          <p:nvPr/>
        </p:nvSpPr>
        <p:spPr bwMode="auto">
          <a:xfrm>
            <a:off x="1447800" y="2126376"/>
            <a:ext cx="1314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bg-BG" dirty="0">
                <a:latin typeface="Calibri" pitchFamily="34" charset="0"/>
              </a:rPr>
              <a:t>Проекция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2" name="Arc 81"/>
          <p:cNvSpPr/>
          <p:nvPr/>
        </p:nvSpPr>
        <p:spPr>
          <a:xfrm rot="10800000" flipH="1" flipV="1">
            <a:off x="2162126" y="1660798"/>
            <a:ext cx="3772806" cy="1110119"/>
          </a:xfrm>
          <a:prstGeom prst="arc">
            <a:avLst>
              <a:gd name="adj1" fmla="val 6035346"/>
              <a:gd name="adj2" fmla="val 10369111"/>
            </a:avLst>
          </a:prstGeom>
          <a:noFill/>
          <a:ln>
            <a:solidFill>
              <a:schemeClr val="tx1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 Box 22"/>
          <p:cNvSpPr txBox="1">
            <a:spLocks noChangeArrowheads="1"/>
          </p:cNvSpPr>
          <p:nvPr/>
        </p:nvSpPr>
        <p:spPr bwMode="auto">
          <a:xfrm>
            <a:off x="5837029" y="1083849"/>
            <a:ext cx="15109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bg-BG" dirty="0">
                <a:latin typeface="Calibri" pitchFamily="34" charset="0"/>
              </a:rPr>
              <a:t>Проекционна права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4" name="Arc 83"/>
          <p:cNvSpPr/>
          <p:nvPr/>
        </p:nvSpPr>
        <p:spPr>
          <a:xfrm flipV="1">
            <a:off x="4197798" y="779049"/>
            <a:ext cx="2819400" cy="800100"/>
          </a:xfrm>
          <a:prstGeom prst="arc">
            <a:avLst>
              <a:gd name="adj1" fmla="val 15241765"/>
              <a:gd name="adj2" fmla="val 20466662"/>
            </a:avLst>
          </a:prstGeom>
          <a:noFill/>
          <a:ln>
            <a:solidFill>
              <a:schemeClr val="tx1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 Box 22"/>
          <p:cNvSpPr txBox="1">
            <a:spLocks noChangeArrowheads="1"/>
          </p:cNvSpPr>
          <p:nvPr/>
        </p:nvSpPr>
        <p:spPr bwMode="auto">
          <a:xfrm>
            <a:off x="5978236" y="2068891"/>
            <a:ext cx="16829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bg-BG" dirty="0">
                <a:latin typeface="Calibri" pitchFamily="34" charset="0"/>
              </a:rPr>
              <a:t>Проекционна равнина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6" name="Arc 85"/>
          <p:cNvSpPr/>
          <p:nvPr/>
        </p:nvSpPr>
        <p:spPr>
          <a:xfrm flipV="1">
            <a:off x="5236523" y="1829397"/>
            <a:ext cx="1619915" cy="800100"/>
          </a:xfrm>
          <a:prstGeom prst="arc">
            <a:avLst>
              <a:gd name="adj1" fmla="val 16952056"/>
              <a:gd name="adj2" fmla="val 20184975"/>
            </a:avLst>
          </a:prstGeom>
          <a:noFill/>
          <a:ln>
            <a:solidFill>
              <a:schemeClr val="tx1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 Box 22"/>
          <p:cNvSpPr txBox="1">
            <a:spLocks noChangeArrowheads="1"/>
          </p:cNvSpPr>
          <p:nvPr/>
        </p:nvSpPr>
        <p:spPr bwMode="auto">
          <a:xfrm>
            <a:off x="5469985" y="2849344"/>
            <a:ext cx="16829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bg-BG" dirty="0">
                <a:latin typeface="Calibri" pitchFamily="34" charset="0"/>
              </a:rPr>
              <a:t>Център на</a:t>
            </a:r>
            <a:br>
              <a:rPr lang="bg-BG" dirty="0">
                <a:latin typeface="Calibri" pitchFamily="34" charset="0"/>
              </a:rPr>
            </a:br>
            <a:r>
              <a:rPr lang="bg-BG" dirty="0">
                <a:latin typeface="Calibri" pitchFamily="34" charset="0"/>
              </a:rPr>
              <a:t>проекцията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9" name="Arc 88"/>
          <p:cNvSpPr/>
          <p:nvPr/>
        </p:nvSpPr>
        <p:spPr>
          <a:xfrm>
            <a:off x="3547813" y="3139786"/>
            <a:ext cx="4460115" cy="2255742"/>
          </a:xfrm>
          <a:prstGeom prst="arc">
            <a:avLst>
              <a:gd name="adj1" fmla="val 13076332"/>
              <a:gd name="adj2" fmla="val 16890862"/>
            </a:avLst>
          </a:prstGeom>
          <a:noFill/>
          <a:ln>
            <a:solidFill>
              <a:schemeClr val="tx1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069203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видим двете проекции</a:t>
            </a:r>
          </a:p>
          <a:p>
            <a:pPr lvl="1"/>
            <a:r>
              <a:rPr lang="bg-BG" dirty="0"/>
              <a:t>Ортогонална проекция</a:t>
            </a:r>
          </a:p>
          <a:p>
            <a:pPr lvl="1"/>
            <a:r>
              <a:rPr lang="bg-BG" dirty="0"/>
              <a:t>Централна проекция</a:t>
            </a:r>
          </a:p>
          <a:p>
            <a:pPr lvl="1"/>
            <a:endParaRPr lang="bg-BG" dirty="0"/>
          </a:p>
        </p:txBody>
      </p:sp>
      <p:pic>
        <p:nvPicPr>
          <p:cNvPr id="10957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395" t="18587" r="20787" b="11708"/>
          <a:stretch/>
        </p:blipFill>
        <p:spPr bwMode="auto">
          <a:xfrm>
            <a:off x="1645953" y="1809750"/>
            <a:ext cx="2773647" cy="173354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9571" name="Picture 3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4447" t="23506" r="24696" b="18207"/>
          <a:stretch/>
        </p:blipFill>
        <p:spPr bwMode="auto">
          <a:xfrm>
            <a:off x="4724401" y="1809751"/>
            <a:ext cx="2716975" cy="169808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742151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Едноточкова – една убежна точка</a:t>
            </a:r>
          </a:p>
          <a:p>
            <a:pPr lvl="1"/>
            <a:r>
              <a:rPr lang="bg-BG"/>
              <a:t>Безкрайна 3</a:t>
            </a:r>
            <a:r>
              <a:rPr lang="en-US"/>
              <a:t>D</a:t>
            </a:r>
            <a:r>
              <a:rPr lang="bg-BG"/>
              <a:t> точка се проектира в крайна </a:t>
            </a:r>
            <a:r>
              <a:rPr lang="en-US"/>
              <a:t>2D</a:t>
            </a:r>
            <a:r>
              <a:rPr lang="bg-BG"/>
              <a:t> точка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Перспективни проекции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2371725" y="2572417"/>
            <a:ext cx="1371266" cy="461867"/>
          </a:xfrm>
          <a:prstGeom prst="line">
            <a:avLst/>
          </a:prstGeom>
          <a:ln w="3175">
            <a:solidFill>
              <a:srgbClr val="0070C0"/>
            </a:solidFill>
            <a:prstDash val="lgDash"/>
            <a:headEnd type="oval"/>
            <a:tailEnd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371724" y="3034284"/>
            <a:ext cx="2744646" cy="918628"/>
          </a:xfrm>
          <a:prstGeom prst="line">
            <a:avLst/>
          </a:prstGeom>
          <a:ln w="3175">
            <a:solidFill>
              <a:srgbClr val="0070C0"/>
            </a:solidFill>
            <a:prstDash val="lg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371725" y="2575975"/>
            <a:ext cx="2748203" cy="458313"/>
          </a:xfrm>
          <a:prstGeom prst="line">
            <a:avLst/>
          </a:prstGeom>
          <a:ln w="3175">
            <a:solidFill>
              <a:srgbClr val="0070C0"/>
            </a:solidFill>
            <a:prstDash val="lg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743325" y="3948685"/>
            <a:ext cx="1371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114925" y="3948685"/>
            <a:ext cx="1371600" cy="4572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114925" y="2577085"/>
            <a:ext cx="0" cy="13716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6" idx="0"/>
          </p:cNvCxnSpPr>
          <p:nvPr/>
        </p:nvCxnSpPr>
        <p:spPr>
          <a:xfrm flipH="1">
            <a:off x="5114925" y="2348485"/>
            <a:ext cx="1371600" cy="22860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743325" y="2577085"/>
            <a:ext cx="1371600" cy="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371725" y="3034285"/>
            <a:ext cx="1371266" cy="918627"/>
          </a:xfrm>
          <a:prstGeom prst="line">
            <a:avLst/>
          </a:prstGeom>
          <a:ln w="3175">
            <a:solidFill>
              <a:srgbClr val="0070C0"/>
            </a:solidFill>
            <a:prstDash val="lg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 flipH="1">
            <a:off x="3743325" y="2348485"/>
            <a:ext cx="685800" cy="2057400"/>
          </a:xfrm>
          <a:custGeom>
            <a:avLst/>
            <a:gdLst>
              <a:gd name="connsiteX0" fmla="*/ 139700 w 1905000"/>
              <a:gd name="connsiteY0" fmla="*/ 0 h 1714500"/>
              <a:gd name="connsiteX1" fmla="*/ 1905000 w 1905000"/>
              <a:gd name="connsiteY1" fmla="*/ 25400 h 1714500"/>
              <a:gd name="connsiteX2" fmla="*/ 1866900 w 1905000"/>
              <a:gd name="connsiteY2" fmla="*/ 1651000 h 1714500"/>
              <a:gd name="connsiteX3" fmla="*/ 0 w 1905000"/>
              <a:gd name="connsiteY3" fmla="*/ 1714500 h 1714500"/>
              <a:gd name="connsiteX4" fmla="*/ 139700 w 1905000"/>
              <a:gd name="connsiteY4" fmla="*/ 0 h 1714500"/>
              <a:gd name="connsiteX0" fmla="*/ 139700 w 2028265"/>
              <a:gd name="connsiteY0" fmla="*/ 930563 h 2645063"/>
              <a:gd name="connsiteX1" fmla="*/ 2028265 w 2028265"/>
              <a:gd name="connsiteY1" fmla="*/ 0 h 2645063"/>
              <a:gd name="connsiteX2" fmla="*/ 1866900 w 2028265"/>
              <a:gd name="connsiteY2" fmla="*/ 2581563 h 2645063"/>
              <a:gd name="connsiteX3" fmla="*/ 0 w 2028265"/>
              <a:gd name="connsiteY3" fmla="*/ 2645063 h 2645063"/>
              <a:gd name="connsiteX4" fmla="*/ 139700 w 2028265"/>
              <a:gd name="connsiteY4" fmla="*/ 930563 h 2645063"/>
              <a:gd name="connsiteX0" fmla="*/ 1013759 w 2028265"/>
              <a:gd name="connsiteY0" fmla="*/ 613640 h 2645063"/>
              <a:gd name="connsiteX1" fmla="*/ 2028265 w 2028265"/>
              <a:gd name="connsiteY1" fmla="*/ 0 h 2645063"/>
              <a:gd name="connsiteX2" fmla="*/ 1866900 w 2028265"/>
              <a:gd name="connsiteY2" fmla="*/ 2581563 h 2645063"/>
              <a:gd name="connsiteX3" fmla="*/ 0 w 2028265"/>
              <a:gd name="connsiteY3" fmla="*/ 2645063 h 2645063"/>
              <a:gd name="connsiteX4" fmla="*/ 1013759 w 2028265"/>
              <a:gd name="connsiteY4" fmla="*/ 613640 h 2645063"/>
              <a:gd name="connsiteX0" fmla="*/ 1013759 w 2028265"/>
              <a:gd name="connsiteY0" fmla="*/ 613640 h 2645063"/>
              <a:gd name="connsiteX1" fmla="*/ 2028265 w 2028265"/>
              <a:gd name="connsiteY1" fmla="*/ 0 h 2645063"/>
              <a:gd name="connsiteX2" fmla="*/ 2018180 w 2028265"/>
              <a:gd name="connsiteY2" fmla="*/ 1859396 h 2645063"/>
              <a:gd name="connsiteX3" fmla="*/ 0 w 2028265"/>
              <a:gd name="connsiteY3" fmla="*/ 2645063 h 2645063"/>
              <a:gd name="connsiteX4" fmla="*/ 1013759 w 2028265"/>
              <a:gd name="connsiteY4" fmla="*/ 613640 h 2645063"/>
              <a:gd name="connsiteX0" fmla="*/ 0 w 1014506"/>
              <a:gd name="connsiteY0" fmla="*/ 613640 h 3107458"/>
              <a:gd name="connsiteX1" fmla="*/ 1014506 w 1014506"/>
              <a:gd name="connsiteY1" fmla="*/ 0 h 3107458"/>
              <a:gd name="connsiteX2" fmla="*/ 1004421 w 1014506"/>
              <a:gd name="connsiteY2" fmla="*/ 1859396 h 3107458"/>
              <a:gd name="connsiteX3" fmla="*/ 5976 w 1014506"/>
              <a:gd name="connsiteY3" fmla="*/ 3107458 h 3107458"/>
              <a:gd name="connsiteX4" fmla="*/ 0 w 1014506"/>
              <a:gd name="connsiteY4" fmla="*/ 613640 h 3107458"/>
              <a:gd name="connsiteX0" fmla="*/ 0 w 6953624"/>
              <a:gd name="connsiteY0" fmla="*/ 519545 h 3107458"/>
              <a:gd name="connsiteX1" fmla="*/ 6953624 w 6953624"/>
              <a:gd name="connsiteY1" fmla="*/ 0 h 3107458"/>
              <a:gd name="connsiteX2" fmla="*/ 6943539 w 6953624"/>
              <a:gd name="connsiteY2" fmla="*/ 1859396 h 3107458"/>
              <a:gd name="connsiteX3" fmla="*/ 5945094 w 6953624"/>
              <a:gd name="connsiteY3" fmla="*/ 3107458 h 3107458"/>
              <a:gd name="connsiteX4" fmla="*/ 0 w 6953624"/>
              <a:gd name="connsiteY4" fmla="*/ 519545 h 3107458"/>
              <a:gd name="connsiteX0" fmla="*/ 0 w 6946900"/>
              <a:gd name="connsiteY0" fmla="*/ 623454 h 3211367"/>
              <a:gd name="connsiteX1" fmla="*/ 1008529 w 6946900"/>
              <a:gd name="connsiteY1" fmla="*/ 0 h 3211367"/>
              <a:gd name="connsiteX2" fmla="*/ 6943539 w 6946900"/>
              <a:gd name="connsiteY2" fmla="*/ 1963305 h 3211367"/>
              <a:gd name="connsiteX3" fmla="*/ 5945094 w 6946900"/>
              <a:gd name="connsiteY3" fmla="*/ 3211367 h 3211367"/>
              <a:gd name="connsiteX4" fmla="*/ 0 w 6946900"/>
              <a:gd name="connsiteY4" fmla="*/ 623454 h 3211367"/>
              <a:gd name="connsiteX0" fmla="*/ 0 w 6943540"/>
              <a:gd name="connsiteY0" fmla="*/ 623454 h 3211367"/>
              <a:gd name="connsiteX1" fmla="*/ 1008529 w 6943540"/>
              <a:gd name="connsiteY1" fmla="*/ 0 h 3211367"/>
              <a:gd name="connsiteX2" fmla="*/ 6943539 w 6943540"/>
              <a:gd name="connsiteY2" fmla="*/ 1963305 h 3211367"/>
              <a:gd name="connsiteX3" fmla="*/ 5945094 w 6943540"/>
              <a:gd name="connsiteY3" fmla="*/ 3211367 h 3211367"/>
              <a:gd name="connsiteX4" fmla="*/ 0 w 6943540"/>
              <a:gd name="connsiteY4" fmla="*/ 623454 h 3211367"/>
              <a:gd name="connsiteX0" fmla="*/ 0 w 6943539"/>
              <a:gd name="connsiteY0" fmla="*/ 623454 h 3117272"/>
              <a:gd name="connsiteX1" fmla="*/ 1008529 w 6943539"/>
              <a:gd name="connsiteY1" fmla="*/ 0 h 3117272"/>
              <a:gd name="connsiteX2" fmla="*/ 6943539 w 6943539"/>
              <a:gd name="connsiteY2" fmla="*/ 1963305 h 3117272"/>
              <a:gd name="connsiteX3" fmla="*/ 1 w 6943539"/>
              <a:gd name="connsiteY3" fmla="*/ 3117272 h 3117272"/>
              <a:gd name="connsiteX4" fmla="*/ 0 w 6943539"/>
              <a:gd name="connsiteY4" fmla="*/ 623454 h 3117272"/>
              <a:gd name="connsiteX0" fmla="*/ 0 w 1008530"/>
              <a:gd name="connsiteY0" fmla="*/ 623454 h 3117272"/>
              <a:gd name="connsiteX1" fmla="*/ 1008529 w 1008530"/>
              <a:gd name="connsiteY1" fmla="*/ 0 h 3117272"/>
              <a:gd name="connsiteX2" fmla="*/ 896472 w 1008530"/>
              <a:gd name="connsiteY2" fmla="*/ 1246909 h 3117272"/>
              <a:gd name="connsiteX3" fmla="*/ 1 w 1008530"/>
              <a:gd name="connsiteY3" fmla="*/ 3117272 h 3117272"/>
              <a:gd name="connsiteX4" fmla="*/ 0 w 1008530"/>
              <a:gd name="connsiteY4" fmla="*/ 623454 h 3117272"/>
              <a:gd name="connsiteX0" fmla="*/ 0 w 1008531"/>
              <a:gd name="connsiteY0" fmla="*/ 623454 h 3117272"/>
              <a:gd name="connsiteX1" fmla="*/ 1008529 w 1008531"/>
              <a:gd name="connsiteY1" fmla="*/ 0 h 3117272"/>
              <a:gd name="connsiteX2" fmla="*/ 1008531 w 1008531"/>
              <a:gd name="connsiteY2" fmla="*/ 1870363 h 3117272"/>
              <a:gd name="connsiteX3" fmla="*/ 1 w 1008531"/>
              <a:gd name="connsiteY3" fmla="*/ 3117272 h 3117272"/>
              <a:gd name="connsiteX4" fmla="*/ 0 w 1008531"/>
              <a:gd name="connsiteY4" fmla="*/ 623454 h 3117272"/>
              <a:gd name="connsiteX0" fmla="*/ 7563970 w 8572501"/>
              <a:gd name="connsiteY0" fmla="*/ 623454 h 3532908"/>
              <a:gd name="connsiteX1" fmla="*/ 8572499 w 8572501"/>
              <a:gd name="connsiteY1" fmla="*/ 0 h 3532908"/>
              <a:gd name="connsiteX2" fmla="*/ 8572501 w 8572501"/>
              <a:gd name="connsiteY2" fmla="*/ 1870363 h 3532908"/>
              <a:gd name="connsiteX3" fmla="*/ 0 w 8572501"/>
              <a:gd name="connsiteY3" fmla="*/ 3532908 h 3532908"/>
              <a:gd name="connsiteX4" fmla="*/ 7563970 w 8572501"/>
              <a:gd name="connsiteY4" fmla="*/ 623454 h 3532908"/>
              <a:gd name="connsiteX0" fmla="*/ 7563970 w 8572501"/>
              <a:gd name="connsiteY0" fmla="*/ 623454 h 3532908"/>
              <a:gd name="connsiteX1" fmla="*/ 8572499 w 8572501"/>
              <a:gd name="connsiteY1" fmla="*/ 0 h 3532908"/>
              <a:gd name="connsiteX2" fmla="*/ 8572501 w 8572501"/>
              <a:gd name="connsiteY2" fmla="*/ 1870363 h 3532908"/>
              <a:gd name="connsiteX3" fmla="*/ 0 w 8572501"/>
              <a:gd name="connsiteY3" fmla="*/ 3532908 h 3532908"/>
              <a:gd name="connsiteX4" fmla="*/ 7563970 w 8572501"/>
              <a:gd name="connsiteY4" fmla="*/ 623454 h 3532908"/>
              <a:gd name="connsiteX0" fmla="*/ 0 w 8572501"/>
              <a:gd name="connsiteY0" fmla="*/ 0 h 3740726"/>
              <a:gd name="connsiteX1" fmla="*/ 8572499 w 8572501"/>
              <a:gd name="connsiteY1" fmla="*/ 207818 h 3740726"/>
              <a:gd name="connsiteX2" fmla="*/ 8572501 w 8572501"/>
              <a:gd name="connsiteY2" fmla="*/ 2078181 h 3740726"/>
              <a:gd name="connsiteX3" fmla="*/ 0 w 8572501"/>
              <a:gd name="connsiteY3" fmla="*/ 3740726 h 3740726"/>
              <a:gd name="connsiteX4" fmla="*/ 0 w 8572501"/>
              <a:gd name="connsiteY4" fmla="*/ 0 h 3740726"/>
              <a:gd name="connsiteX0" fmla="*/ 0 w 8572501"/>
              <a:gd name="connsiteY0" fmla="*/ 0 h 3740726"/>
              <a:gd name="connsiteX1" fmla="*/ 1344706 w 8572501"/>
              <a:gd name="connsiteY1" fmla="*/ 415636 h 3740726"/>
              <a:gd name="connsiteX2" fmla="*/ 8572501 w 8572501"/>
              <a:gd name="connsiteY2" fmla="*/ 2078181 h 3740726"/>
              <a:gd name="connsiteX3" fmla="*/ 0 w 8572501"/>
              <a:gd name="connsiteY3" fmla="*/ 3740726 h 3740726"/>
              <a:gd name="connsiteX4" fmla="*/ 0 w 8572501"/>
              <a:gd name="connsiteY4" fmla="*/ 0 h 3740726"/>
              <a:gd name="connsiteX0" fmla="*/ 0 w 8572501"/>
              <a:gd name="connsiteY0" fmla="*/ 0 h 3740726"/>
              <a:gd name="connsiteX1" fmla="*/ 1344706 w 8572501"/>
              <a:gd name="connsiteY1" fmla="*/ 415636 h 3740726"/>
              <a:gd name="connsiteX2" fmla="*/ 8572501 w 8572501"/>
              <a:gd name="connsiteY2" fmla="*/ 2078181 h 3740726"/>
              <a:gd name="connsiteX3" fmla="*/ 0 w 8572501"/>
              <a:gd name="connsiteY3" fmla="*/ 3740726 h 3740726"/>
              <a:gd name="connsiteX4" fmla="*/ 0 w 8572501"/>
              <a:gd name="connsiteY4" fmla="*/ 0 h 3740726"/>
              <a:gd name="connsiteX0" fmla="*/ 0 w 1456765"/>
              <a:gd name="connsiteY0" fmla="*/ 0 h 3740726"/>
              <a:gd name="connsiteX1" fmla="*/ 1344706 w 1456765"/>
              <a:gd name="connsiteY1" fmla="*/ 415636 h 3740726"/>
              <a:gd name="connsiteX2" fmla="*/ 1456765 w 1456765"/>
              <a:gd name="connsiteY2" fmla="*/ 2805545 h 3740726"/>
              <a:gd name="connsiteX3" fmla="*/ 0 w 1456765"/>
              <a:gd name="connsiteY3" fmla="*/ 3740726 h 3740726"/>
              <a:gd name="connsiteX4" fmla="*/ 0 w 1456765"/>
              <a:gd name="connsiteY4" fmla="*/ 0 h 3740726"/>
              <a:gd name="connsiteX0" fmla="*/ 0 w 1456765"/>
              <a:gd name="connsiteY0" fmla="*/ 0 h 3740726"/>
              <a:gd name="connsiteX1" fmla="*/ 1456765 w 1456765"/>
              <a:gd name="connsiteY1" fmla="*/ 519545 h 3740726"/>
              <a:gd name="connsiteX2" fmla="*/ 1456765 w 1456765"/>
              <a:gd name="connsiteY2" fmla="*/ 2805545 h 3740726"/>
              <a:gd name="connsiteX3" fmla="*/ 0 w 1456765"/>
              <a:gd name="connsiteY3" fmla="*/ 3740726 h 3740726"/>
              <a:gd name="connsiteX4" fmla="*/ 0 w 1456765"/>
              <a:gd name="connsiteY4" fmla="*/ 0 h 3740726"/>
              <a:gd name="connsiteX0" fmla="*/ 0 w 1456765"/>
              <a:gd name="connsiteY0" fmla="*/ 0 h 3740726"/>
              <a:gd name="connsiteX1" fmla="*/ 1456765 w 1456765"/>
              <a:gd name="connsiteY1" fmla="*/ 519545 h 3740726"/>
              <a:gd name="connsiteX2" fmla="*/ 1008530 w 1456765"/>
              <a:gd name="connsiteY2" fmla="*/ 2597726 h 3740726"/>
              <a:gd name="connsiteX3" fmla="*/ 0 w 1456765"/>
              <a:gd name="connsiteY3" fmla="*/ 3740726 h 3740726"/>
              <a:gd name="connsiteX4" fmla="*/ 0 w 1456765"/>
              <a:gd name="connsiteY4" fmla="*/ 0 h 3740726"/>
              <a:gd name="connsiteX0" fmla="*/ 0 w 1456765"/>
              <a:gd name="connsiteY0" fmla="*/ 0 h 3740726"/>
              <a:gd name="connsiteX1" fmla="*/ 1456765 w 1456765"/>
              <a:gd name="connsiteY1" fmla="*/ 519545 h 3740726"/>
              <a:gd name="connsiteX2" fmla="*/ 1344706 w 1456765"/>
              <a:gd name="connsiteY2" fmla="*/ 2909454 h 3740726"/>
              <a:gd name="connsiteX3" fmla="*/ 0 w 1456765"/>
              <a:gd name="connsiteY3" fmla="*/ 3740726 h 3740726"/>
              <a:gd name="connsiteX4" fmla="*/ 0 w 1456765"/>
              <a:gd name="connsiteY4" fmla="*/ 0 h 3740726"/>
              <a:gd name="connsiteX0" fmla="*/ 0 w 1344706"/>
              <a:gd name="connsiteY0" fmla="*/ 0 h 3740726"/>
              <a:gd name="connsiteX1" fmla="*/ 1344706 w 1344706"/>
              <a:gd name="connsiteY1" fmla="*/ 415636 h 3740726"/>
              <a:gd name="connsiteX2" fmla="*/ 1344706 w 1344706"/>
              <a:gd name="connsiteY2" fmla="*/ 2909454 h 3740726"/>
              <a:gd name="connsiteX3" fmla="*/ 0 w 1344706"/>
              <a:gd name="connsiteY3" fmla="*/ 3740726 h 3740726"/>
              <a:gd name="connsiteX4" fmla="*/ 0 w 1344706"/>
              <a:gd name="connsiteY4" fmla="*/ 0 h 3740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4706" h="3740726">
                <a:moveTo>
                  <a:pt x="0" y="0"/>
                </a:moveTo>
                <a:lnTo>
                  <a:pt x="1344706" y="415636"/>
                </a:lnTo>
                <a:lnTo>
                  <a:pt x="1344706" y="2909454"/>
                </a:lnTo>
                <a:lnTo>
                  <a:pt x="0" y="3740726"/>
                </a:lnTo>
                <a:lnTo>
                  <a:pt x="0" y="0"/>
                </a:lnTo>
                <a:close/>
              </a:path>
            </a:pathLst>
          </a:custGeom>
          <a:solidFill>
            <a:srgbClr val="86B7FE">
              <a:alpha val="69804"/>
            </a:srgb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 flipH="1">
            <a:off x="4429125" y="2348485"/>
            <a:ext cx="2057400" cy="2057400"/>
          </a:xfrm>
          <a:custGeom>
            <a:avLst/>
            <a:gdLst>
              <a:gd name="connsiteX0" fmla="*/ 139700 w 1905000"/>
              <a:gd name="connsiteY0" fmla="*/ 0 h 1714500"/>
              <a:gd name="connsiteX1" fmla="*/ 1905000 w 1905000"/>
              <a:gd name="connsiteY1" fmla="*/ 25400 h 1714500"/>
              <a:gd name="connsiteX2" fmla="*/ 1866900 w 1905000"/>
              <a:gd name="connsiteY2" fmla="*/ 1651000 h 1714500"/>
              <a:gd name="connsiteX3" fmla="*/ 0 w 1905000"/>
              <a:gd name="connsiteY3" fmla="*/ 1714500 h 1714500"/>
              <a:gd name="connsiteX4" fmla="*/ 139700 w 1905000"/>
              <a:gd name="connsiteY4" fmla="*/ 0 h 1714500"/>
              <a:gd name="connsiteX0" fmla="*/ 0 w 3422650"/>
              <a:gd name="connsiteY0" fmla="*/ 0 h 2948940"/>
              <a:gd name="connsiteX1" fmla="*/ 3422650 w 3422650"/>
              <a:gd name="connsiteY1" fmla="*/ 1259840 h 2948940"/>
              <a:gd name="connsiteX2" fmla="*/ 3384550 w 3422650"/>
              <a:gd name="connsiteY2" fmla="*/ 2885440 h 2948940"/>
              <a:gd name="connsiteX3" fmla="*/ 1517650 w 3422650"/>
              <a:gd name="connsiteY3" fmla="*/ 2948940 h 2948940"/>
              <a:gd name="connsiteX4" fmla="*/ 0 w 3422650"/>
              <a:gd name="connsiteY4" fmla="*/ 0 h 2948940"/>
              <a:gd name="connsiteX0" fmla="*/ 0 w 4565650"/>
              <a:gd name="connsiteY0" fmla="*/ 2032 h 2950972"/>
              <a:gd name="connsiteX1" fmla="*/ 4565650 w 4565650"/>
              <a:gd name="connsiteY1" fmla="*/ 0 h 2950972"/>
              <a:gd name="connsiteX2" fmla="*/ 3384550 w 4565650"/>
              <a:gd name="connsiteY2" fmla="*/ 2887472 h 2950972"/>
              <a:gd name="connsiteX3" fmla="*/ 1517650 w 4565650"/>
              <a:gd name="connsiteY3" fmla="*/ 2950972 h 2950972"/>
              <a:gd name="connsiteX4" fmla="*/ 0 w 4565650"/>
              <a:gd name="connsiteY4" fmla="*/ 2032 h 2950972"/>
              <a:gd name="connsiteX0" fmla="*/ 0 w 4575175"/>
              <a:gd name="connsiteY0" fmla="*/ 2032 h 3292094"/>
              <a:gd name="connsiteX1" fmla="*/ 4565650 w 4575175"/>
              <a:gd name="connsiteY1" fmla="*/ 0 h 3292094"/>
              <a:gd name="connsiteX2" fmla="*/ 4575175 w 4575175"/>
              <a:gd name="connsiteY2" fmla="*/ 3292094 h 3292094"/>
              <a:gd name="connsiteX3" fmla="*/ 1517650 w 4575175"/>
              <a:gd name="connsiteY3" fmla="*/ 2950972 h 3292094"/>
              <a:gd name="connsiteX4" fmla="*/ 0 w 4575175"/>
              <a:gd name="connsiteY4" fmla="*/ 2032 h 3292094"/>
              <a:gd name="connsiteX0" fmla="*/ 0 w 4575175"/>
              <a:gd name="connsiteY0" fmla="*/ 2032 h 3292094"/>
              <a:gd name="connsiteX1" fmla="*/ 4565650 w 4575175"/>
              <a:gd name="connsiteY1" fmla="*/ 0 h 3292094"/>
              <a:gd name="connsiteX2" fmla="*/ 4575175 w 4575175"/>
              <a:gd name="connsiteY2" fmla="*/ 3292094 h 3292094"/>
              <a:gd name="connsiteX3" fmla="*/ 3175 w 4575175"/>
              <a:gd name="connsiteY3" fmla="*/ 3280156 h 3292094"/>
              <a:gd name="connsiteX4" fmla="*/ 0 w 4575175"/>
              <a:gd name="connsiteY4" fmla="*/ 2032 h 3292094"/>
              <a:gd name="connsiteX0" fmla="*/ 0 w 12766675"/>
              <a:gd name="connsiteY0" fmla="*/ 0 h 3840734"/>
              <a:gd name="connsiteX1" fmla="*/ 12757150 w 12766675"/>
              <a:gd name="connsiteY1" fmla="*/ 548640 h 3840734"/>
              <a:gd name="connsiteX2" fmla="*/ 12766675 w 12766675"/>
              <a:gd name="connsiteY2" fmla="*/ 3840734 h 3840734"/>
              <a:gd name="connsiteX3" fmla="*/ 8194675 w 12766675"/>
              <a:gd name="connsiteY3" fmla="*/ 3828796 h 3840734"/>
              <a:gd name="connsiteX4" fmla="*/ 0 w 12766675"/>
              <a:gd name="connsiteY4" fmla="*/ 0 h 3840734"/>
              <a:gd name="connsiteX0" fmla="*/ 0 w 12766675"/>
              <a:gd name="connsiteY0" fmla="*/ 0 h 3840734"/>
              <a:gd name="connsiteX1" fmla="*/ 12757150 w 12766675"/>
              <a:gd name="connsiteY1" fmla="*/ 548640 h 3840734"/>
              <a:gd name="connsiteX2" fmla="*/ 12766675 w 12766675"/>
              <a:gd name="connsiteY2" fmla="*/ 3840734 h 3840734"/>
              <a:gd name="connsiteX3" fmla="*/ 8194675 w 12766675"/>
              <a:gd name="connsiteY3" fmla="*/ 3828796 h 3840734"/>
              <a:gd name="connsiteX4" fmla="*/ 0 w 12766675"/>
              <a:gd name="connsiteY4" fmla="*/ 0 h 3840734"/>
              <a:gd name="connsiteX0" fmla="*/ 0 w 12766675"/>
              <a:gd name="connsiteY0" fmla="*/ 0 h 3840734"/>
              <a:gd name="connsiteX1" fmla="*/ 12757150 w 12766675"/>
              <a:gd name="connsiteY1" fmla="*/ 548640 h 3840734"/>
              <a:gd name="connsiteX2" fmla="*/ 12766675 w 12766675"/>
              <a:gd name="connsiteY2" fmla="*/ 3840734 h 3840734"/>
              <a:gd name="connsiteX3" fmla="*/ 0 w 12766675"/>
              <a:gd name="connsiteY3" fmla="*/ 3291840 h 3840734"/>
              <a:gd name="connsiteX4" fmla="*/ 0 w 12766675"/>
              <a:gd name="connsiteY4" fmla="*/ 0 h 3840734"/>
              <a:gd name="connsiteX0" fmla="*/ 0 w 12766675"/>
              <a:gd name="connsiteY0" fmla="*/ 0 h 3840734"/>
              <a:gd name="connsiteX1" fmla="*/ 4572000 w 12766675"/>
              <a:gd name="connsiteY1" fmla="*/ 0 h 3840734"/>
              <a:gd name="connsiteX2" fmla="*/ 12766675 w 12766675"/>
              <a:gd name="connsiteY2" fmla="*/ 3840734 h 3840734"/>
              <a:gd name="connsiteX3" fmla="*/ 0 w 12766675"/>
              <a:gd name="connsiteY3" fmla="*/ 3291840 h 3840734"/>
              <a:gd name="connsiteX4" fmla="*/ 0 w 12766675"/>
              <a:gd name="connsiteY4" fmla="*/ 0 h 3840734"/>
              <a:gd name="connsiteX0" fmla="*/ 0 w 4572000"/>
              <a:gd name="connsiteY0" fmla="*/ 0 h 3291840"/>
              <a:gd name="connsiteX1" fmla="*/ 4572000 w 4572000"/>
              <a:gd name="connsiteY1" fmla="*/ 0 h 3291840"/>
              <a:gd name="connsiteX2" fmla="*/ 3619500 w 4572000"/>
              <a:gd name="connsiteY2" fmla="*/ 1645920 h 3291840"/>
              <a:gd name="connsiteX3" fmla="*/ 0 w 4572000"/>
              <a:gd name="connsiteY3" fmla="*/ 3291840 h 3291840"/>
              <a:gd name="connsiteX4" fmla="*/ 0 w 4572000"/>
              <a:gd name="connsiteY4" fmla="*/ 0 h 3291840"/>
              <a:gd name="connsiteX0" fmla="*/ 0 w 4572000"/>
              <a:gd name="connsiteY0" fmla="*/ 0 h 3291840"/>
              <a:gd name="connsiteX1" fmla="*/ 4572000 w 4572000"/>
              <a:gd name="connsiteY1" fmla="*/ 0 h 3291840"/>
              <a:gd name="connsiteX2" fmla="*/ 4572000 w 4572000"/>
              <a:gd name="connsiteY2" fmla="*/ 3291840 h 3291840"/>
              <a:gd name="connsiteX3" fmla="*/ 0 w 4572000"/>
              <a:gd name="connsiteY3" fmla="*/ 3291840 h 3291840"/>
              <a:gd name="connsiteX4" fmla="*/ 0 w 4572000"/>
              <a:gd name="connsiteY4" fmla="*/ 0 h 3291840"/>
              <a:gd name="connsiteX0" fmla="*/ 0 w 19716750"/>
              <a:gd name="connsiteY0" fmla="*/ 0 h 4389120"/>
              <a:gd name="connsiteX1" fmla="*/ 19716750 w 19716750"/>
              <a:gd name="connsiteY1" fmla="*/ 1097280 h 4389120"/>
              <a:gd name="connsiteX2" fmla="*/ 19716750 w 19716750"/>
              <a:gd name="connsiteY2" fmla="*/ 4389120 h 4389120"/>
              <a:gd name="connsiteX3" fmla="*/ 15144750 w 19716750"/>
              <a:gd name="connsiteY3" fmla="*/ 4389120 h 4389120"/>
              <a:gd name="connsiteX4" fmla="*/ 0 w 19716750"/>
              <a:gd name="connsiteY4" fmla="*/ 0 h 4389120"/>
              <a:gd name="connsiteX0" fmla="*/ 0 w 19716750"/>
              <a:gd name="connsiteY0" fmla="*/ 0 h 4937760"/>
              <a:gd name="connsiteX1" fmla="*/ 19716750 w 19716750"/>
              <a:gd name="connsiteY1" fmla="*/ 1097280 h 4937760"/>
              <a:gd name="connsiteX2" fmla="*/ 19716750 w 19716750"/>
              <a:gd name="connsiteY2" fmla="*/ 4389120 h 4937760"/>
              <a:gd name="connsiteX3" fmla="*/ 0 w 19716750"/>
              <a:gd name="connsiteY3" fmla="*/ 4937760 h 4937760"/>
              <a:gd name="connsiteX4" fmla="*/ 0 w 19716750"/>
              <a:gd name="connsiteY4" fmla="*/ 0 h 4937760"/>
              <a:gd name="connsiteX0" fmla="*/ 0 w 19716750"/>
              <a:gd name="connsiteY0" fmla="*/ 0 h 4937760"/>
              <a:gd name="connsiteX1" fmla="*/ 19716750 w 19716750"/>
              <a:gd name="connsiteY1" fmla="*/ 1097280 h 4937760"/>
              <a:gd name="connsiteX2" fmla="*/ 6667500 w 19716750"/>
              <a:gd name="connsiteY2" fmla="*/ 4937760 h 4937760"/>
              <a:gd name="connsiteX3" fmla="*/ 0 w 19716750"/>
              <a:gd name="connsiteY3" fmla="*/ 4937760 h 4937760"/>
              <a:gd name="connsiteX4" fmla="*/ 0 w 19716750"/>
              <a:gd name="connsiteY4" fmla="*/ 0 h 4937760"/>
              <a:gd name="connsiteX0" fmla="*/ 0 w 19716750"/>
              <a:gd name="connsiteY0" fmla="*/ 0 h 4937760"/>
              <a:gd name="connsiteX1" fmla="*/ 19716750 w 19716750"/>
              <a:gd name="connsiteY1" fmla="*/ 1097280 h 4937760"/>
              <a:gd name="connsiteX2" fmla="*/ 16764000 w 19716750"/>
              <a:gd name="connsiteY2" fmla="*/ 4663440 h 4937760"/>
              <a:gd name="connsiteX3" fmla="*/ 6667500 w 19716750"/>
              <a:gd name="connsiteY3" fmla="*/ 4937760 h 4937760"/>
              <a:gd name="connsiteX4" fmla="*/ 0 w 19716750"/>
              <a:gd name="connsiteY4" fmla="*/ 4937760 h 4937760"/>
              <a:gd name="connsiteX5" fmla="*/ 0 w 19716750"/>
              <a:gd name="connsiteY5" fmla="*/ 0 h 4937760"/>
              <a:gd name="connsiteX0" fmla="*/ 0 w 19716750"/>
              <a:gd name="connsiteY0" fmla="*/ 0 h 4937760"/>
              <a:gd name="connsiteX1" fmla="*/ 19716750 w 19716750"/>
              <a:gd name="connsiteY1" fmla="*/ 1097280 h 4937760"/>
              <a:gd name="connsiteX2" fmla="*/ 6667500 w 19716750"/>
              <a:gd name="connsiteY2" fmla="*/ 4937760 h 4937760"/>
              <a:gd name="connsiteX3" fmla="*/ 0 w 19716750"/>
              <a:gd name="connsiteY3" fmla="*/ 4937760 h 4937760"/>
              <a:gd name="connsiteX4" fmla="*/ 0 w 19716750"/>
              <a:gd name="connsiteY4" fmla="*/ 0 h 4937760"/>
              <a:gd name="connsiteX0" fmla="*/ 0 w 19716750"/>
              <a:gd name="connsiteY0" fmla="*/ 1097280 h 6035040"/>
              <a:gd name="connsiteX1" fmla="*/ 10287000 w 19716750"/>
              <a:gd name="connsiteY1" fmla="*/ 0 h 6035040"/>
              <a:gd name="connsiteX2" fmla="*/ 19716750 w 19716750"/>
              <a:gd name="connsiteY2" fmla="*/ 2194560 h 6035040"/>
              <a:gd name="connsiteX3" fmla="*/ 6667500 w 19716750"/>
              <a:gd name="connsiteY3" fmla="*/ 6035040 h 6035040"/>
              <a:gd name="connsiteX4" fmla="*/ 0 w 19716750"/>
              <a:gd name="connsiteY4" fmla="*/ 6035040 h 6035040"/>
              <a:gd name="connsiteX5" fmla="*/ 0 w 19716750"/>
              <a:gd name="connsiteY5" fmla="*/ 1097280 h 6035040"/>
              <a:gd name="connsiteX0" fmla="*/ 0 w 16002000"/>
              <a:gd name="connsiteY0" fmla="*/ 1097280 h 6035040"/>
              <a:gd name="connsiteX1" fmla="*/ 10287000 w 16002000"/>
              <a:gd name="connsiteY1" fmla="*/ 0 h 6035040"/>
              <a:gd name="connsiteX2" fmla="*/ 16002000 w 16002000"/>
              <a:gd name="connsiteY2" fmla="*/ 4114800 h 6035040"/>
              <a:gd name="connsiteX3" fmla="*/ 6667500 w 16002000"/>
              <a:gd name="connsiteY3" fmla="*/ 6035040 h 6035040"/>
              <a:gd name="connsiteX4" fmla="*/ 0 w 16002000"/>
              <a:gd name="connsiteY4" fmla="*/ 6035040 h 6035040"/>
              <a:gd name="connsiteX5" fmla="*/ 0 w 16002000"/>
              <a:gd name="connsiteY5" fmla="*/ 1097280 h 6035040"/>
              <a:gd name="connsiteX0" fmla="*/ 0 w 16002000"/>
              <a:gd name="connsiteY0" fmla="*/ 0 h 4937760"/>
              <a:gd name="connsiteX1" fmla="*/ 16002000 w 16002000"/>
              <a:gd name="connsiteY1" fmla="*/ 3017520 h 4937760"/>
              <a:gd name="connsiteX2" fmla="*/ 6667500 w 16002000"/>
              <a:gd name="connsiteY2" fmla="*/ 4937760 h 4937760"/>
              <a:gd name="connsiteX3" fmla="*/ 0 w 16002000"/>
              <a:gd name="connsiteY3" fmla="*/ 4937760 h 4937760"/>
              <a:gd name="connsiteX4" fmla="*/ 0 w 16002000"/>
              <a:gd name="connsiteY4" fmla="*/ 0 h 4937760"/>
              <a:gd name="connsiteX0" fmla="*/ 0 w 6858000"/>
              <a:gd name="connsiteY0" fmla="*/ 0 h 4937760"/>
              <a:gd name="connsiteX1" fmla="*/ 6858000 w 6858000"/>
              <a:gd name="connsiteY1" fmla="*/ 0 h 4937760"/>
              <a:gd name="connsiteX2" fmla="*/ 6667500 w 6858000"/>
              <a:gd name="connsiteY2" fmla="*/ 4937760 h 4937760"/>
              <a:gd name="connsiteX3" fmla="*/ 0 w 6858000"/>
              <a:gd name="connsiteY3" fmla="*/ 4937760 h 4937760"/>
              <a:gd name="connsiteX4" fmla="*/ 0 w 6858000"/>
              <a:gd name="connsiteY4" fmla="*/ 0 h 4937760"/>
              <a:gd name="connsiteX0" fmla="*/ 0 w 6858000"/>
              <a:gd name="connsiteY0" fmla="*/ 0 h 4937760"/>
              <a:gd name="connsiteX1" fmla="*/ 6858000 w 6858000"/>
              <a:gd name="connsiteY1" fmla="*/ 0 h 4937760"/>
              <a:gd name="connsiteX2" fmla="*/ 6858000 w 6858000"/>
              <a:gd name="connsiteY2" fmla="*/ 4937760 h 4937760"/>
              <a:gd name="connsiteX3" fmla="*/ 0 w 6858000"/>
              <a:gd name="connsiteY3" fmla="*/ 4937760 h 4937760"/>
              <a:gd name="connsiteX4" fmla="*/ 0 w 6858000"/>
              <a:gd name="connsiteY4" fmla="*/ 0 h 493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8000" h="4937760">
                <a:moveTo>
                  <a:pt x="0" y="0"/>
                </a:moveTo>
                <a:lnTo>
                  <a:pt x="6858000" y="0"/>
                </a:lnTo>
                <a:lnTo>
                  <a:pt x="6858000" y="4937760"/>
                </a:lnTo>
                <a:lnTo>
                  <a:pt x="0" y="4937760"/>
                </a:lnTo>
                <a:lnTo>
                  <a:pt x="0" y="0"/>
                </a:lnTo>
                <a:close/>
              </a:path>
            </a:pathLst>
          </a:custGeom>
          <a:solidFill>
            <a:srgbClr val="86B7FE">
              <a:alpha val="69804"/>
            </a:srgb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8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28800" y="800100"/>
            <a:ext cx="6457950" cy="3966411"/>
            <a:chOff x="990600" y="800100"/>
            <a:chExt cx="8610600" cy="3966411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1200" y="1371600"/>
              <a:ext cx="3048000" cy="2228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Donut 5"/>
            <p:cNvSpPr/>
            <p:nvPr/>
          </p:nvSpPr>
          <p:spPr>
            <a:xfrm>
              <a:off x="5105400" y="800100"/>
              <a:ext cx="4495800" cy="3371850"/>
            </a:xfrm>
            <a:prstGeom prst="donut">
              <a:avLst>
                <a:gd name="adj" fmla="val 1754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1409700"/>
              <a:ext cx="2971800" cy="9144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67400" y="2647950"/>
              <a:ext cx="2971800" cy="91440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3439"/>
            <a:stretch>
              <a:fillRect/>
            </a:stretch>
          </p:blipFill>
          <p:spPr bwMode="auto">
            <a:xfrm>
              <a:off x="990600" y="1943101"/>
              <a:ext cx="4876800" cy="2823410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sp>
          <p:nvSpPr>
            <p:cNvPr id="7" name="Oval 6"/>
            <p:cNvSpPr/>
            <p:nvPr/>
          </p:nvSpPr>
          <p:spPr>
            <a:xfrm>
              <a:off x="5867400" y="1400175"/>
              <a:ext cx="2971800" cy="2171700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059452" y="3333750"/>
              <a:ext cx="775949" cy="58102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  <a:effectLst>
              <a:outerShdw blurRad="63500" algn="ctr" rotWithShape="0">
                <a:srgbClr val="FF0000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3195320" y="1609725"/>
              <a:ext cx="4304518" cy="2314575"/>
            </a:xfrm>
            <a:custGeom>
              <a:avLst/>
              <a:gdLst>
                <a:gd name="connsiteX0" fmla="*/ 0 w 4521200"/>
                <a:gd name="connsiteY0" fmla="*/ 2336800 h 3086100"/>
                <a:gd name="connsiteX1" fmla="*/ 3175000 w 4521200"/>
                <a:gd name="connsiteY1" fmla="*/ 0 h 3086100"/>
                <a:gd name="connsiteX2" fmla="*/ 2781300 w 4521200"/>
                <a:gd name="connsiteY2" fmla="*/ 482600 h 3086100"/>
                <a:gd name="connsiteX3" fmla="*/ 4521200 w 4521200"/>
                <a:gd name="connsiteY3" fmla="*/ 2565400 h 3086100"/>
                <a:gd name="connsiteX4" fmla="*/ 215900 w 4521200"/>
                <a:gd name="connsiteY4" fmla="*/ 3086100 h 3086100"/>
                <a:gd name="connsiteX5" fmla="*/ 0 w 4521200"/>
                <a:gd name="connsiteY5" fmla="*/ 2336800 h 3086100"/>
                <a:gd name="connsiteX0" fmla="*/ 0 w 4521200"/>
                <a:gd name="connsiteY0" fmla="*/ 2336800 h 3086100"/>
                <a:gd name="connsiteX1" fmla="*/ 3175000 w 4521200"/>
                <a:gd name="connsiteY1" fmla="*/ 0 h 3086100"/>
                <a:gd name="connsiteX2" fmla="*/ 2781300 w 4521200"/>
                <a:gd name="connsiteY2" fmla="*/ 482600 h 3086100"/>
                <a:gd name="connsiteX3" fmla="*/ 2603500 w 4521200"/>
                <a:gd name="connsiteY3" fmla="*/ 1054100 h 3086100"/>
                <a:gd name="connsiteX4" fmla="*/ 4521200 w 4521200"/>
                <a:gd name="connsiteY4" fmla="*/ 2565400 h 3086100"/>
                <a:gd name="connsiteX5" fmla="*/ 215900 w 4521200"/>
                <a:gd name="connsiteY5" fmla="*/ 3086100 h 3086100"/>
                <a:gd name="connsiteX6" fmla="*/ 0 w 4521200"/>
                <a:gd name="connsiteY6" fmla="*/ 2336800 h 3086100"/>
                <a:gd name="connsiteX0" fmla="*/ 0 w 4521200"/>
                <a:gd name="connsiteY0" fmla="*/ 2336800 h 3086100"/>
                <a:gd name="connsiteX1" fmla="*/ 3175000 w 4521200"/>
                <a:gd name="connsiteY1" fmla="*/ 0 h 3086100"/>
                <a:gd name="connsiteX2" fmla="*/ 2781300 w 4521200"/>
                <a:gd name="connsiteY2" fmla="*/ 482600 h 3086100"/>
                <a:gd name="connsiteX3" fmla="*/ 2603500 w 4521200"/>
                <a:gd name="connsiteY3" fmla="*/ 1054100 h 3086100"/>
                <a:gd name="connsiteX4" fmla="*/ 2703146 w 4521200"/>
                <a:gd name="connsiteY4" fmla="*/ 1710593 h 3086100"/>
                <a:gd name="connsiteX5" fmla="*/ 4521200 w 4521200"/>
                <a:gd name="connsiteY5" fmla="*/ 2565400 h 3086100"/>
                <a:gd name="connsiteX6" fmla="*/ 215900 w 4521200"/>
                <a:gd name="connsiteY6" fmla="*/ 3086100 h 3086100"/>
                <a:gd name="connsiteX7" fmla="*/ 0 w 4521200"/>
                <a:gd name="connsiteY7" fmla="*/ 2336800 h 3086100"/>
                <a:gd name="connsiteX0" fmla="*/ 0 w 4521200"/>
                <a:gd name="connsiteY0" fmla="*/ 2336800 h 3086100"/>
                <a:gd name="connsiteX1" fmla="*/ 3175000 w 4521200"/>
                <a:gd name="connsiteY1" fmla="*/ 0 h 3086100"/>
                <a:gd name="connsiteX2" fmla="*/ 2781300 w 4521200"/>
                <a:gd name="connsiteY2" fmla="*/ 482600 h 3086100"/>
                <a:gd name="connsiteX3" fmla="*/ 2603500 w 4521200"/>
                <a:gd name="connsiteY3" fmla="*/ 1054100 h 3086100"/>
                <a:gd name="connsiteX4" fmla="*/ 2703146 w 4521200"/>
                <a:gd name="connsiteY4" fmla="*/ 1710593 h 3086100"/>
                <a:gd name="connsiteX5" fmla="*/ 3054839 w 4521200"/>
                <a:gd name="connsiteY5" fmla="*/ 2232269 h 3086100"/>
                <a:gd name="connsiteX6" fmla="*/ 4521200 w 4521200"/>
                <a:gd name="connsiteY6" fmla="*/ 2565400 h 3086100"/>
                <a:gd name="connsiteX7" fmla="*/ 215900 w 4521200"/>
                <a:gd name="connsiteY7" fmla="*/ 3086100 h 3086100"/>
                <a:gd name="connsiteX8" fmla="*/ 0 w 4521200"/>
                <a:gd name="connsiteY8" fmla="*/ 2336800 h 3086100"/>
                <a:gd name="connsiteX0" fmla="*/ 0 w 4521200"/>
                <a:gd name="connsiteY0" fmla="*/ 2336800 h 3086100"/>
                <a:gd name="connsiteX1" fmla="*/ 3175000 w 4521200"/>
                <a:gd name="connsiteY1" fmla="*/ 0 h 3086100"/>
                <a:gd name="connsiteX2" fmla="*/ 2781300 w 4521200"/>
                <a:gd name="connsiteY2" fmla="*/ 482600 h 3086100"/>
                <a:gd name="connsiteX3" fmla="*/ 2603500 w 4521200"/>
                <a:gd name="connsiteY3" fmla="*/ 1054100 h 3086100"/>
                <a:gd name="connsiteX4" fmla="*/ 2703146 w 4521200"/>
                <a:gd name="connsiteY4" fmla="*/ 1710593 h 3086100"/>
                <a:gd name="connsiteX5" fmla="*/ 3054839 w 4521200"/>
                <a:gd name="connsiteY5" fmla="*/ 2232269 h 3086100"/>
                <a:gd name="connsiteX6" fmla="*/ 3748454 w 4521200"/>
                <a:gd name="connsiteY6" fmla="*/ 2611315 h 3086100"/>
                <a:gd name="connsiteX7" fmla="*/ 4521200 w 4521200"/>
                <a:gd name="connsiteY7" fmla="*/ 2565400 h 3086100"/>
                <a:gd name="connsiteX8" fmla="*/ 215900 w 4521200"/>
                <a:gd name="connsiteY8" fmla="*/ 3086100 h 3086100"/>
                <a:gd name="connsiteX9" fmla="*/ 0 w 4521200"/>
                <a:gd name="connsiteY9" fmla="*/ 2336800 h 3086100"/>
                <a:gd name="connsiteX0" fmla="*/ 0 w 4235938"/>
                <a:gd name="connsiteY0" fmla="*/ 2336800 h 3086100"/>
                <a:gd name="connsiteX1" fmla="*/ 3175000 w 4235938"/>
                <a:gd name="connsiteY1" fmla="*/ 0 h 3086100"/>
                <a:gd name="connsiteX2" fmla="*/ 2781300 w 4235938"/>
                <a:gd name="connsiteY2" fmla="*/ 482600 h 3086100"/>
                <a:gd name="connsiteX3" fmla="*/ 2603500 w 4235938"/>
                <a:gd name="connsiteY3" fmla="*/ 1054100 h 3086100"/>
                <a:gd name="connsiteX4" fmla="*/ 2703146 w 4235938"/>
                <a:gd name="connsiteY4" fmla="*/ 1710593 h 3086100"/>
                <a:gd name="connsiteX5" fmla="*/ 3054839 w 4235938"/>
                <a:gd name="connsiteY5" fmla="*/ 2232269 h 3086100"/>
                <a:gd name="connsiteX6" fmla="*/ 3748454 w 4235938"/>
                <a:gd name="connsiteY6" fmla="*/ 2611315 h 3086100"/>
                <a:gd name="connsiteX7" fmla="*/ 4235938 w 4235938"/>
                <a:gd name="connsiteY7" fmla="*/ 2643554 h 3086100"/>
                <a:gd name="connsiteX8" fmla="*/ 215900 w 4235938"/>
                <a:gd name="connsiteY8" fmla="*/ 3086100 h 3086100"/>
                <a:gd name="connsiteX9" fmla="*/ 0 w 4235938"/>
                <a:gd name="connsiteY9" fmla="*/ 2336800 h 3086100"/>
                <a:gd name="connsiteX0" fmla="*/ 0 w 4304518"/>
                <a:gd name="connsiteY0" fmla="*/ 2374900 h 3086100"/>
                <a:gd name="connsiteX1" fmla="*/ 3243580 w 4304518"/>
                <a:gd name="connsiteY1" fmla="*/ 0 h 3086100"/>
                <a:gd name="connsiteX2" fmla="*/ 2849880 w 4304518"/>
                <a:gd name="connsiteY2" fmla="*/ 482600 h 3086100"/>
                <a:gd name="connsiteX3" fmla="*/ 2672080 w 4304518"/>
                <a:gd name="connsiteY3" fmla="*/ 1054100 h 3086100"/>
                <a:gd name="connsiteX4" fmla="*/ 2771726 w 4304518"/>
                <a:gd name="connsiteY4" fmla="*/ 1710593 h 3086100"/>
                <a:gd name="connsiteX5" fmla="*/ 3123419 w 4304518"/>
                <a:gd name="connsiteY5" fmla="*/ 2232269 h 3086100"/>
                <a:gd name="connsiteX6" fmla="*/ 3817034 w 4304518"/>
                <a:gd name="connsiteY6" fmla="*/ 2611315 h 3086100"/>
                <a:gd name="connsiteX7" fmla="*/ 4304518 w 4304518"/>
                <a:gd name="connsiteY7" fmla="*/ 2643554 h 3086100"/>
                <a:gd name="connsiteX8" fmla="*/ 284480 w 4304518"/>
                <a:gd name="connsiteY8" fmla="*/ 3086100 h 3086100"/>
                <a:gd name="connsiteX9" fmla="*/ 0 w 4304518"/>
                <a:gd name="connsiteY9" fmla="*/ 2374900 h 3086100"/>
                <a:gd name="connsiteX0" fmla="*/ 0 w 4304518"/>
                <a:gd name="connsiteY0" fmla="*/ 2374900 h 3086100"/>
                <a:gd name="connsiteX1" fmla="*/ 3243580 w 4304518"/>
                <a:gd name="connsiteY1" fmla="*/ 0 h 3086100"/>
                <a:gd name="connsiteX2" fmla="*/ 2849880 w 4304518"/>
                <a:gd name="connsiteY2" fmla="*/ 482600 h 3086100"/>
                <a:gd name="connsiteX3" fmla="*/ 2672080 w 4304518"/>
                <a:gd name="connsiteY3" fmla="*/ 1054100 h 3086100"/>
                <a:gd name="connsiteX4" fmla="*/ 2771726 w 4304518"/>
                <a:gd name="connsiteY4" fmla="*/ 1710593 h 3086100"/>
                <a:gd name="connsiteX5" fmla="*/ 3123419 w 4304518"/>
                <a:gd name="connsiteY5" fmla="*/ 2232269 h 3086100"/>
                <a:gd name="connsiteX6" fmla="*/ 3817034 w 4304518"/>
                <a:gd name="connsiteY6" fmla="*/ 2611315 h 3086100"/>
                <a:gd name="connsiteX7" fmla="*/ 4304518 w 4304518"/>
                <a:gd name="connsiteY7" fmla="*/ 2643554 h 3086100"/>
                <a:gd name="connsiteX8" fmla="*/ 284480 w 4304518"/>
                <a:gd name="connsiteY8" fmla="*/ 3086100 h 3086100"/>
                <a:gd name="connsiteX9" fmla="*/ 279400 w 4304518"/>
                <a:gd name="connsiteY9" fmla="*/ 2292350 h 3086100"/>
                <a:gd name="connsiteX10" fmla="*/ 0 w 4304518"/>
                <a:gd name="connsiteY10" fmla="*/ 2374900 h 3086100"/>
                <a:gd name="connsiteX0" fmla="*/ 387008 w 4691526"/>
                <a:gd name="connsiteY0" fmla="*/ 2374900 h 3088526"/>
                <a:gd name="connsiteX1" fmla="*/ 3630588 w 4691526"/>
                <a:gd name="connsiteY1" fmla="*/ 0 h 3088526"/>
                <a:gd name="connsiteX2" fmla="*/ 3236888 w 4691526"/>
                <a:gd name="connsiteY2" fmla="*/ 482600 h 3088526"/>
                <a:gd name="connsiteX3" fmla="*/ 3059088 w 4691526"/>
                <a:gd name="connsiteY3" fmla="*/ 1054100 h 3088526"/>
                <a:gd name="connsiteX4" fmla="*/ 3158734 w 4691526"/>
                <a:gd name="connsiteY4" fmla="*/ 1710593 h 3088526"/>
                <a:gd name="connsiteX5" fmla="*/ 3510427 w 4691526"/>
                <a:gd name="connsiteY5" fmla="*/ 2232269 h 3088526"/>
                <a:gd name="connsiteX6" fmla="*/ 4204042 w 4691526"/>
                <a:gd name="connsiteY6" fmla="*/ 2611315 h 3088526"/>
                <a:gd name="connsiteX7" fmla="*/ 4691526 w 4691526"/>
                <a:gd name="connsiteY7" fmla="*/ 2643554 h 3088526"/>
                <a:gd name="connsiteX8" fmla="*/ 671488 w 4691526"/>
                <a:gd name="connsiteY8" fmla="*/ 3086100 h 3088526"/>
                <a:gd name="connsiteX9" fmla="*/ 1028358 w 4691526"/>
                <a:gd name="connsiteY9" fmla="*/ 2658110 h 3088526"/>
                <a:gd name="connsiteX10" fmla="*/ 666408 w 4691526"/>
                <a:gd name="connsiteY10" fmla="*/ 2292350 h 3088526"/>
                <a:gd name="connsiteX11" fmla="*/ 387008 w 4691526"/>
                <a:gd name="connsiteY11" fmla="*/ 2374900 h 3088526"/>
                <a:gd name="connsiteX0" fmla="*/ 0 w 4304518"/>
                <a:gd name="connsiteY0" fmla="*/ 2374900 h 3086100"/>
                <a:gd name="connsiteX1" fmla="*/ 3243580 w 4304518"/>
                <a:gd name="connsiteY1" fmla="*/ 0 h 3086100"/>
                <a:gd name="connsiteX2" fmla="*/ 2849880 w 4304518"/>
                <a:gd name="connsiteY2" fmla="*/ 482600 h 3086100"/>
                <a:gd name="connsiteX3" fmla="*/ 2672080 w 4304518"/>
                <a:gd name="connsiteY3" fmla="*/ 1054100 h 3086100"/>
                <a:gd name="connsiteX4" fmla="*/ 2771726 w 4304518"/>
                <a:gd name="connsiteY4" fmla="*/ 1710593 h 3086100"/>
                <a:gd name="connsiteX5" fmla="*/ 3123419 w 4304518"/>
                <a:gd name="connsiteY5" fmla="*/ 2232269 h 3086100"/>
                <a:gd name="connsiteX6" fmla="*/ 3817034 w 4304518"/>
                <a:gd name="connsiteY6" fmla="*/ 2611315 h 3086100"/>
                <a:gd name="connsiteX7" fmla="*/ 4304518 w 4304518"/>
                <a:gd name="connsiteY7" fmla="*/ 2643554 h 3086100"/>
                <a:gd name="connsiteX8" fmla="*/ 284480 w 4304518"/>
                <a:gd name="connsiteY8" fmla="*/ 3086100 h 3086100"/>
                <a:gd name="connsiteX9" fmla="*/ 641350 w 4304518"/>
                <a:gd name="connsiteY9" fmla="*/ 2658110 h 3086100"/>
                <a:gd name="connsiteX10" fmla="*/ 279400 w 4304518"/>
                <a:gd name="connsiteY10" fmla="*/ 2292350 h 3086100"/>
                <a:gd name="connsiteX11" fmla="*/ 0 w 4304518"/>
                <a:gd name="connsiteY11" fmla="*/ 2374900 h 3086100"/>
                <a:gd name="connsiteX0" fmla="*/ 0 w 4304518"/>
                <a:gd name="connsiteY0" fmla="*/ 2374900 h 3086100"/>
                <a:gd name="connsiteX1" fmla="*/ 3243580 w 4304518"/>
                <a:gd name="connsiteY1" fmla="*/ 0 h 3086100"/>
                <a:gd name="connsiteX2" fmla="*/ 2849880 w 4304518"/>
                <a:gd name="connsiteY2" fmla="*/ 482600 h 3086100"/>
                <a:gd name="connsiteX3" fmla="*/ 2672080 w 4304518"/>
                <a:gd name="connsiteY3" fmla="*/ 1054100 h 3086100"/>
                <a:gd name="connsiteX4" fmla="*/ 2771726 w 4304518"/>
                <a:gd name="connsiteY4" fmla="*/ 1710593 h 3086100"/>
                <a:gd name="connsiteX5" fmla="*/ 3123419 w 4304518"/>
                <a:gd name="connsiteY5" fmla="*/ 2232269 h 3086100"/>
                <a:gd name="connsiteX6" fmla="*/ 3817034 w 4304518"/>
                <a:gd name="connsiteY6" fmla="*/ 2611315 h 3086100"/>
                <a:gd name="connsiteX7" fmla="*/ 4304518 w 4304518"/>
                <a:gd name="connsiteY7" fmla="*/ 2643554 h 3086100"/>
                <a:gd name="connsiteX8" fmla="*/ 284480 w 4304518"/>
                <a:gd name="connsiteY8" fmla="*/ 3086100 h 3086100"/>
                <a:gd name="connsiteX9" fmla="*/ 641350 w 4304518"/>
                <a:gd name="connsiteY9" fmla="*/ 2658110 h 3086100"/>
                <a:gd name="connsiteX10" fmla="*/ 279400 w 4304518"/>
                <a:gd name="connsiteY10" fmla="*/ 2292350 h 3086100"/>
                <a:gd name="connsiteX11" fmla="*/ 0 w 4304518"/>
                <a:gd name="connsiteY11" fmla="*/ 2374900 h 3086100"/>
                <a:gd name="connsiteX0" fmla="*/ 0 w 4304518"/>
                <a:gd name="connsiteY0" fmla="*/ 2374900 h 3086100"/>
                <a:gd name="connsiteX1" fmla="*/ 3243580 w 4304518"/>
                <a:gd name="connsiteY1" fmla="*/ 0 h 3086100"/>
                <a:gd name="connsiteX2" fmla="*/ 2849880 w 4304518"/>
                <a:gd name="connsiteY2" fmla="*/ 482600 h 3086100"/>
                <a:gd name="connsiteX3" fmla="*/ 2672080 w 4304518"/>
                <a:gd name="connsiteY3" fmla="*/ 1054100 h 3086100"/>
                <a:gd name="connsiteX4" fmla="*/ 2771726 w 4304518"/>
                <a:gd name="connsiteY4" fmla="*/ 1710593 h 3086100"/>
                <a:gd name="connsiteX5" fmla="*/ 3123419 w 4304518"/>
                <a:gd name="connsiteY5" fmla="*/ 2232269 h 3086100"/>
                <a:gd name="connsiteX6" fmla="*/ 3817034 w 4304518"/>
                <a:gd name="connsiteY6" fmla="*/ 2611315 h 3086100"/>
                <a:gd name="connsiteX7" fmla="*/ 4304518 w 4304518"/>
                <a:gd name="connsiteY7" fmla="*/ 2643554 h 3086100"/>
                <a:gd name="connsiteX8" fmla="*/ 284480 w 4304518"/>
                <a:gd name="connsiteY8" fmla="*/ 3086100 h 3086100"/>
                <a:gd name="connsiteX9" fmla="*/ 641350 w 4304518"/>
                <a:gd name="connsiteY9" fmla="*/ 2658110 h 3086100"/>
                <a:gd name="connsiteX10" fmla="*/ 279400 w 4304518"/>
                <a:gd name="connsiteY10" fmla="*/ 2292350 h 3086100"/>
                <a:gd name="connsiteX11" fmla="*/ 0 w 4304518"/>
                <a:gd name="connsiteY11" fmla="*/ 2374900 h 308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04518" h="3086100">
                  <a:moveTo>
                    <a:pt x="0" y="2374900"/>
                  </a:moveTo>
                  <a:lnTo>
                    <a:pt x="3243580" y="0"/>
                  </a:lnTo>
                  <a:lnTo>
                    <a:pt x="2849880" y="482600"/>
                  </a:lnTo>
                  <a:lnTo>
                    <a:pt x="2672080" y="1054100"/>
                  </a:lnTo>
                  <a:lnTo>
                    <a:pt x="2771726" y="1710593"/>
                  </a:lnTo>
                  <a:lnTo>
                    <a:pt x="3123419" y="2232269"/>
                  </a:lnTo>
                  <a:lnTo>
                    <a:pt x="3817034" y="2611315"/>
                  </a:lnTo>
                  <a:lnTo>
                    <a:pt x="4304518" y="2643554"/>
                  </a:lnTo>
                  <a:lnTo>
                    <a:pt x="284480" y="3086100"/>
                  </a:lnTo>
                  <a:cubicBezTo>
                    <a:pt x="550252" y="2997086"/>
                    <a:pt x="642197" y="2790402"/>
                    <a:pt x="641350" y="2658110"/>
                  </a:cubicBezTo>
                  <a:cubicBezTo>
                    <a:pt x="640503" y="2525818"/>
                    <a:pt x="489162" y="2354792"/>
                    <a:pt x="279400" y="2292350"/>
                  </a:cubicBezTo>
                  <a:cubicBezTo>
                    <a:pt x="155787" y="2312247"/>
                    <a:pt x="93133" y="2347383"/>
                    <a:pt x="0" y="237490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0000">
                    <a:alpha val="0"/>
                  </a:srgbClr>
                </a:gs>
                <a:gs pos="50000">
                  <a:srgbClr val="FF0000">
                    <a:alpha val="30000"/>
                  </a:srgbClr>
                </a:gs>
                <a:gs pos="100000">
                  <a:srgbClr val="FF0000">
                    <a:alpha val="70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 си припомним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Лекция </a:t>
            </a:r>
            <a:r>
              <a:rPr lang="bg-BG" dirty="0">
                <a:latin typeface="Times New Roman"/>
                <a:cs typeface="Times New Roman"/>
              </a:rPr>
              <a:t>№</a:t>
            </a:r>
            <a:r>
              <a:rPr lang="bg-BG" dirty="0"/>
              <a:t>4</a:t>
            </a:r>
            <a:endParaRPr lang="en-US" dirty="0"/>
          </a:p>
        </p:txBody>
      </p:sp>
      <p:pic>
        <p:nvPicPr>
          <p:cNvPr id="8" name="AniLogo4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6">
            <a:lum contrast="20000"/>
          </a:blip>
          <a:stretch>
            <a:fillRect/>
          </a:stretch>
        </p:blipFill>
        <p:spPr>
          <a:xfrm>
            <a:off x="1846029" y="2114550"/>
            <a:ext cx="549504" cy="412128"/>
          </a:xfrm>
          <a:prstGeom prst="rect">
            <a:avLst/>
          </a:prstGeom>
        </p:spPr>
      </p:pic>
      <p:sp>
        <p:nvSpPr>
          <p:cNvPr id="11" name="Rectangle 10"/>
          <p:cNvSpPr>
            <a:spLocks noChangeAspect="1"/>
          </p:cNvSpPr>
          <p:nvPr/>
        </p:nvSpPr>
        <p:spPr>
          <a:xfrm>
            <a:off x="1846029" y="2114550"/>
            <a:ext cx="549504" cy="41212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4942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Двуточкова</a:t>
            </a:r>
            <a:r>
              <a:rPr lang="bg-BG" dirty="0"/>
              <a:t> перспектива</a:t>
            </a:r>
          </a:p>
          <a:p>
            <a:pPr lvl="1"/>
            <a:r>
              <a:rPr lang="bg-BG" dirty="0"/>
              <a:t>Вертикалните линии са все още успоредни</a:t>
            </a:r>
          </a:p>
          <a:p>
            <a:pPr lvl="1"/>
            <a:r>
              <a:rPr lang="bg-BG" dirty="0"/>
              <a:t>Помежду си и спрямо екрана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828799" y="2781300"/>
            <a:ext cx="2738488" cy="909294"/>
          </a:xfrm>
          <a:prstGeom prst="line">
            <a:avLst/>
          </a:prstGeom>
          <a:ln w="3175">
            <a:solidFill>
              <a:srgbClr val="0070C0"/>
            </a:solidFill>
            <a:prstDash val="lg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828799" y="2328421"/>
            <a:ext cx="2738488" cy="452879"/>
          </a:xfrm>
          <a:prstGeom prst="line">
            <a:avLst/>
          </a:prstGeom>
          <a:ln w="3175">
            <a:solidFill>
              <a:srgbClr val="0070C0"/>
            </a:solidFill>
            <a:prstDash val="lgDash"/>
            <a:head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828799" y="2781300"/>
            <a:ext cx="3945119" cy="518081"/>
          </a:xfrm>
          <a:prstGeom prst="line">
            <a:avLst/>
          </a:prstGeom>
          <a:ln w="3175">
            <a:solidFill>
              <a:srgbClr val="0070C0"/>
            </a:solidFill>
            <a:prstDash val="lg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1828800" y="2526384"/>
            <a:ext cx="3935691" cy="254916"/>
          </a:xfrm>
          <a:prstGeom prst="line">
            <a:avLst/>
          </a:prstGeom>
          <a:ln w="3175">
            <a:solidFill>
              <a:srgbClr val="0070C0"/>
            </a:solidFill>
            <a:prstDash val="lg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6683604" y="2465109"/>
            <a:ext cx="631595" cy="316192"/>
          </a:xfrm>
          <a:prstGeom prst="line">
            <a:avLst/>
          </a:prstGeom>
          <a:ln w="3175">
            <a:solidFill>
              <a:srgbClr val="0070C0"/>
            </a:solidFill>
            <a:prstDash val="lgDash"/>
            <a:headEnd type="oval" w="lg" len="lg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5773918" y="2781300"/>
            <a:ext cx="1541282" cy="513368"/>
          </a:xfrm>
          <a:prstGeom prst="line">
            <a:avLst/>
          </a:prstGeom>
          <a:ln w="3175">
            <a:solidFill>
              <a:srgbClr val="0070C0"/>
            </a:solidFill>
            <a:prstDash val="lg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5778631" y="2535810"/>
            <a:ext cx="1536569" cy="259723"/>
          </a:xfrm>
          <a:prstGeom prst="line">
            <a:avLst/>
          </a:prstGeom>
          <a:ln w="3175">
            <a:solidFill>
              <a:srgbClr val="0070C0"/>
            </a:solidFill>
            <a:prstDash val="lg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688318" y="2781300"/>
            <a:ext cx="626883" cy="621776"/>
          </a:xfrm>
          <a:prstGeom prst="line">
            <a:avLst/>
          </a:prstGeom>
          <a:ln w="3175">
            <a:solidFill>
              <a:srgbClr val="0070C0"/>
            </a:solidFill>
            <a:prstDash val="lg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768578" y="2466975"/>
            <a:ext cx="917972" cy="64294"/>
          </a:xfrm>
          <a:prstGeom prst="line">
            <a:avLst/>
          </a:prstGeom>
          <a:solidFill>
            <a:srgbClr val="86B7FE">
              <a:alpha val="69804"/>
            </a:srgb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4568428" y="2327672"/>
            <a:ext cx="1207295" cy="203597"/>
          </a:xfrm>
          <a:prstGeom prst="line">
            <a:avLst/>
          </a:prstGeom>
          <a:solidFill>
            <a:srgbClr val="86B7FE">
              <a:alpha val="69804"/>
            </a:srgb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772149" y="2518410"/>
            <a:ext cx="2858" cy="782955"/>
          </a:xfrm>
          <a:prstGeom prst="line">
            <a:avLst/>
          </a:prstGeom>
          <a:solidFill>
            <a:srgbClr val="86B7FE">
              <a:alpha val="69804"/>
            </a:srgb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772149" y="3292079"/>
            <a:ext cx="914400" cy="125015"/>
          </a:xfrm>
          <a:prstGeom prst="line">
            <a:avLst/>
          </a:prstGeom>
          <a:solidFill>
            <a:srgbClr val="86B7FE">
              <a:alpha val="69804"/>
            </a:srgb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568429" y="3295651"/>
            <a:ext cx="1207294" cy="403622"/>
          </a:xfrm>
          <a:prstGeom prst="line">
            <a:avLst/>
          </a:prstGeom>
          <a:solidFill>
            <a:srgbClr val="86B7FE">
              <a:alpha val="69804"/>
            </a:srgb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Freeform 7"/>
          <p:cNvSpPr/>
          <p:nvPr/>
        </p:nvSpPr>
        <p:spPr>
          <a:xfrm>
            <a:off x="5943599" y="2095500"/>
            <a:ext cx="742950" cy="2057400"/>
          </a:xfrm>
          <a:custGeom>
            <a:avLst/>
            <a:gdLst>
              <a:gd name="connsiteX0" fmla="*/ 139700 w 1905000"/>
              <a:gd name="connsiteY0" fmla="*/ 0 h 1714500"/>
              <a:gd name="connsiteX1" fmla="*/ 1905000 w 1905000"/>
              <a:gd name="connsiteY1" fmla="*/ 25400 h 1714500"/>
              <a:gd name="connsiteX2" fmla="*/ 1866900 w 1905000"/>
              <a:gd name="connsiteY2" fmla="*/ 1651000 h 1714500"/>
              <a:gd name="connsiteX3" fmla="*/ 0 w 1905000"/>
              <a:gd name="connsiteY3" fmla="*/ 1714500 h 1714500"/>
              <a:gd name="connsiteX4" fmla="*/ 139700 w 1905000"/>
              <a:gd name="connsiteY4" fmla="*/ 0 h 1714500"/>
              <a:gd name="connsiteX0" fmla="*/ 139700 w 2028265"/>
              <a:gd name="connsiteY0" fmla="*/ 930563 h 2645063"/>
              <a:gd name="connsiteX1" fmla="*/ 2028265 w 2028265"/>
              <a:gd name="connsiteY1" fmla="*/ 0 h 2645063"/>
              <a:gd name="connsiteX2" fmla="*/ 1866900 w 2028265"/>
              <a:gd name="connsiteY2" fmla="*/ 2581563 h 2645063"/>
              <a:gd name="connsiteX3" fmla="*/ 0 w 2028265"/>
              <a:gd name="connsiteY3" fmla="*/ 2645063 h 2645063"/>
              <a:gd name="connsiteX4" fmla="*/ 139700 w 2028265"/>
              <a:gd name="connsiteY4" fmla="*/ 930563 h 2645063"/>
              <a:gd name="connsiteX0" fmla="*/ 1013759 w 2028265"/>
              <a:gd name="connsiteY0" fmla="*/ 613640 h 2645063"/>
              <a:gd name="connsiteX1" fmla="*/ 2028265 w 2028265"/>
              <a:gd name="connsiteY1" fmla="*/ 0 h 2645063"/>
              <a:gd name="connsiteX2" fmla="*/ 1866900 w 2028265"/>
              <a:gd name="connsiteY2" fmla="*/ 2581563 h 2645063"/>
              <a:gd name="connsiteX3" fmla="*/ 0 w 2028265"/>
              <a:gd name="connsiteY3" fmla="*/ 2645063 h 2645063"/>
              <a:gd name="connsiteX4" fmla="*/ 1013759 w 2028265"/>
              <a:gd name="connsiteY4" fmla="*/ 613640 h 2645063"/>
              <a:gd name="connsiteX0" fmla="*/ 1013759 w 2028265"/>
              <a:gd name="connsiteY0" fmla="*/ 613640 h 2645063"/>
              <a:gd name="connsiteX1" fmla="*/ 2028265 w 2028265"/>
              <a:gd name="connsiteY1" fmla="*/ 0 h 2645063"/>
              <a:gd name="connsiteX2" fmla="*/ 2018180 w 2028265"/>
              <a:gd name="connsiteY2" fmla="*/ 1859396 h 2645063"/>
              <a:gd name="connsiteX3" fmla="*/ 0 w 2028265"/>
              <a:gd name="connsiteY3" fmla="*/ 2645063 h 2645063"/>
              <a:gd name="connsiteX4" fmla="*/ 1013759 w 2028265"/>
              <a:gd name="connsiteY4" fmla="*/ 613640 h 2645063"/>
              <a:gd name="connsiteX0" fmla="*/ 0 w 1014506"/>
              <a:gd name="connsiteY0" fmla="*/ 613640 h 3107458"/>
              <a:gd name="connsiteX1" fmla="*/ 1014506 w 1014506"/>
              <a:gd name="connsiteY1" fmla="*/ 0 h 3107458"/>
              <a:gd name="connsiteX2" fmla="*/ 1004421 w 1014506"/>
              <a:gd name="connsiteY2" fmla="*/ 1859396 h 3107458"/>
              <a:gd name="connsiteX3" fmla="*/ 5976 w 1014506"/>
              <a:gd name="connsiteY3" fmla="*/ 3107458 h 3107458"/>
              <a:gd name="connsiteX4" fmla="*/ 0 w 1014506"/>
              <a:gd name="connsiteY4" fmla="*/ 613640 h 3107458"/>
              <a:gd name="connsiteX0" fmla="*/ 0 w 6953624"/>
              <a:gd name="connsiteY0" fmla="*/ 519545 h 3107458"/>
              <a:gd name="connsiteX1" fmla="*/ 6953624 w 6953624"/>
              <a:gd name="connsiteY1" fmla="*/ 0 h 3107458"/>
              <a:gd name="connsiteX2" fmla="*/ 6943539 w 6953624"/>
              <a:gd name="connsiteY2" fmla="*/ 1859396 h 3107458"/>
              <a:gd name="connsiteX3" fmla="*/ 5945094 w 6953624"/>
              <a:gd name="connsiteY3" fmla="*/ 3107458 h 3107458"/>
              <a:gd name="connsiteX4" fmla="*/ 0 w 6953624"/>
              <a:gd name="connsiteY4" fmla="*/ 519545 h 3107458"/>
              <a:gd name="connsiteX0" fmla="*/ 0 w 6946900"/>
              <a:gd name="connsiteY0" fmla="*/ 623454 h 3211367"/>
              <a:gd name="connsiteX1" fmla="*/ 1008529 w 6946900"/>
              <a:gd name="connsiteY1" fmla="*/ 0 h 3211367"/>
              <a:gd name="connsiteX2" fmla="*/ 6943539 w 6946900"/>
              <a:gd name="connsiteY2" fmla="*/ 1963305 h 3211367"/>
              <a:gd name="connsiteX3" fmla="*/ 5945094 w 6946900"/>
              <a:gd name="connsiteY3" fmla="*/ 3211367 h 3211367"/>
              <a:gd name="connsiteX4" fmla="*/ 0 w 6946900"/>
              <a:gd name="connsiteY4" fmla="*/ 623454 h 3211367"/>
              <a:gd name="connsiteX0" fmla="*/ 0 w 6943540"/>
              <a:gd name="connsiteY0" fmla="*/ 623454 h 3211367"/>
              <a:gd name="connsiteX1" fmla="*/ 1008529 w 6943540"/>
              <a:gd name="connsiteY1" fmla="*/ 0 h 3211367"/>
              <a:gd name="connsiteX2" fmla="*/ 6943539 w 6943540"/>
              <a:gd name="connsiteY2" fmla="*/ 1963305 h 3211367"/>
              <a:gd name="connsiteX3" fmla="*/ 5945094 w 6943540"/>
              <a:gd name="connsiteY3" fmla="*/ 3211367 h 3211367"/>
              <a:gd name="connsiteX4" fmla="*/ 0 w 6943540"/>
              <a:gd name="connsiteY4" fmla="*/ 623454 h 3211367"/>
              <a:gd name="connsiteX0" fmla="*/ 0 w 6943539"/>
              <a:gd name="connsiteY0" fmla="*/ 623454 h 3117272"/>
              <a:gd name="connsiteX1" fmla="*/ 1008529 w 6943539"/>
              <a:gd name="connsiteY1" fmla="*/ 0 h 3117272"/>
              <a:gd name="connsiteX2" fmla="*/ 6943539 w 6943539"/>
              <a:gd name="connsiteY2" fmla="*/ 1963305 h 3117272"/>
              <a:gd name="connsiteX3" fmla="*/ 1 w 6943539"/>
              <a:gd name="connsiteY3" fmla="*/ 3117272 h 3117272"/>
              <a:gd name="connsiteX4" fmla="*/ 0 w 6943539"/>
              <a:gd name="connsiteY4" fmla="*/ 623454 h 3117272"/>
              <a:gd name="connsiteX0" fmla="*/ 0 w 1008530"/>
              <a:gd name="connsiteY0" fmla="*/ 623454 h 3117272"/>
              <a:gd name="connsiteX1" fmla="*/ 1008529 w 1008530"/>
              <a:gd name="connsiteY1" fmla="*/ 0 h 3117272"/>
              <a:gd name="connsiteX2" fmla="*/ 896472 w 1008530"/>
              <a:gd name="connsiteY2" fmla="*/ 1246909 h 3117272"/>
              <a:gd name="connsiteX3" fmla="*/ 1 w 1008530"/>
              <a:gd name="connsiteY3" fmla="*/ 3117272 h 3117272"/>
              <a:gd name="connsiteX4" fmla="*/ 0 w 1008530"/>
              <a:gd name="connsiteY4" fmla="*/ 623454 h 3117272"/>
              <a:gd name="connsiteX0" fmla="*/ 0 w 1008531"/>
              <a:gd name="connsiteY0" fmla="*/ 623454 h 3117272"/>
              <a:gd name="connsiteX1" fmla="*/ 1008529 w 1008531"/>
              <a:gd name="connsiteY1" fmla="*/ 0 h 3117272"/>
              <a:gd name="connsiteX2" fmla="*/ 1008531 w 1008531"/>
              <a:gd name="connsiteY2" fmla="*/ 1870363 h 3117272"/>
              <a:gd name="connsiteX3" fmla="*/ 1 w 1008531"/>
              <a:gd name="connsiteY3" fmla="*/ 3117272 h 3117272"/>
              <a:gd name="connsiteX4" fmla="*/ 0 w 1008531"/>
              <a:gd name="connsiteY4" fmla="*/ 623454 h 3117272"/>
              <a:gd name="connsiteX0" fmla="*/ 7563970 w 8572501"/>
              <a:gd name="connsiteY0" fmla="*/ 623454 h 3532908"/>
              <a:gd name="connsiteX1" fmla="*/ 8572499 w 8572501"/>
              <a:gd name="connsiteY1" fmla="*/ 0 h 3532908"/>
              <a:gd name="connsiteX2" fmla="*/ 8572501 w 8572501"/>
              <a:gd name="connsiteY2" fmla="*/ 1870363 h 3532908"/>
              <a:gd name="connsiteX3" fmla="*/ 0 w 8572501"/>
              <a:gd name="connsiteY3" fmla="*/ 3532908 h 3532908"/>
              <a:gd name="connsiteX4" fmla="*/ 7563970 w 8572501"/>
              <a:gd name="connsiteY4" fmla="*/ 623454 h 3532908"/>
              <a:gd name="connsiteX0" fmla="*/ 7563970 w 8572501"/>
              <a:gd name="connsiteY0" fmla="*/ 623454 h 3532908"/>
              <a:gd name="connsiteX1" fmla="*/ 8572499 w 8572501"/>
              <a:gd name="connsiteY1" fmla="*/ 0 h 3532908"/>
              <a:gd name="connsiteX2" fmla="*/ 8572501 w 8572501"/>
              <a:gd name="connsiteY2" fmla="*/ 1870363 h 3532908"/>
              <a:gd name="connsiteX3" fmla="*/ 0 w 8572501"/>
              <a:gd name="connsiteY3" fmla="*/ 3532908 h 3532908"/>
              <a:gd name="connsiteX4" fmla="*/ 7563970 w 8572501"/>
              <a:gd name="connsiteY4" fmla="*/ 623454 h 3532908"/>
              <a:gd name="connsiteX0" fmla="*/ 0 w 8572501"/>
              <a:gd name="connsiteY0" fmla="*/ 0 h 3740726"/>
              <a:gd name="connsiteX1" fmla="*/ 8572499 w 8572501"/>
              <a:gd name="connsiteY1" fmla="*/ 207818 h 3740726"/>
              <a:gd name="connsiteX2" fmla="*/ 8572501 w 8572501"/>
              <a:gd name="connsiteY2" fmla="*/ 2078181 h 3740726"/>
              <a:gd name="connsiteX3" fmla="*/ 0 w 8572501"/>
              <a:gd name="connsiteY3" fmla="*/ 3740726 h 3740726"/>
              <a:gd name="connsiteX4" fmla="*/ 0 w 8572501"/>
              <a:gd name="connsiteY4" fmla="*/ 0 h 3740726"/>
              <a:gd name="connsiteX0" fmla="*/ 0 w 8572501"/>
              <a:gd name="connsiteY0" fmla="*/ 0 h 3740726"/>
              <a:gd name="connsiteX1" fmla="*/ 1344706 w 8572501"/>
              <a:gd name="connsiteY1" fmla="*/ 415636 h 3740726"/>
              <a:gd name="connsiteX2" fmla="*/ 8572501 w 8572501"/>
              <a:gd name="connsiteY2" fmla="*/ 2078181 h 3740726"/>
              <a:gd name="connsiteX3" fmla="*/ 0 w 8572501"/>
              <a:gd name="connsiteY3" fmla="*/ 3740726 h 3740726"/>
              <a:gd name="connsiteX4" fmla="*/ 0 w 8572501"/>
              <a:gd name="connsiteY4" fmla="*/ 0 h 3740726"/>
              <a:gd name="connsiteX0" fmla="*/ 0 w 8572501"/>
              <a:gd name="connsiteY0" fmla="*/ 0 h 3740726"/>
              <a:gd name="connsiteX1" fmla="*/ 1344706 w 8572501"/>
              <a:gd name="connsiteY1" fmla="*/ 415636 h 3740726"/>
              <a:gd name="connsiteX2" fmla="*/ 8572501 w 8572501"/>
              <a:gd name="connsiteY2" fmla="*/ 2078181 h 3740726"/>
              <a:gd name="connsiteX3" fmla="*/ 0 w 8572501"/>
              <a:gd name="connsiteY3" fmla="*/ 3740726 h 3740726"/>
              <a:gd name="connsiteX4" fmla="*/ 0 w 8572501"/>
              <a:gd name="connsiteY4" fmla="*/ 0 h 3740726"/>
              <a:gd name="connsiteX0" fmla="*/ 0 w 1456765"/>
              <a:gd name="connsiteY0" fmla="*/ 0 h 3740726"/>
              <a:gd name="connsiteX1" fmla="*/ 1344706 w 1456765"/>
              <a:gd name="connsiteY1" fmla="*/ 415636 h 3740726"/>
              <a:gd name="connsiteX2" fmla="*/ 1456765 w 1456765"/>
              <a:gd name="connsiteY2" fmla="*/ 2805545 h 3740726"/>
              <a:gd name="connsiteX3" fmla="*/ 0 w 1456765"/>
              <a:gd name="connsiteY3" fmla="*/ 3740726 h 3740726"/>
              <a:gd name="connsiteX4" fmla="*/ 0 w 1456765"/>
              <a:gd name="connsiteY4" fmla="*/ 0 h 3740726"/>
              <a:gd name="connsiteX0" fmla="*/ 0 w 1456765"/>
              <a:gd name="connsiteY0" fmla="*/ 0 h 3740726"/>
              <a:gd name="connsiteX1" fmla="*/ 1456765 w 1456765"/>
              <a:gd name="connsiteY1" fmla="*/ 519545 h 3740726"/>
              <a:gd name="connsiteX2" fmla="*/ 1456765 w 1456765"/>
              <a:gd name="connsiteY2" fmla="*/ 2805545 h 3740726"/>
              <a:gd name="connsiteX3" fmla="*/ 0 w 1456765"/>
              <a:gd name="connsiteY3" fmla="*/ 3740726 h 3740726"/>
              <a:gd name="connsiteX4" fmla="*/ 0 w 1456765"/>
              <a:gd name="connsiteY4" fmla="*/ 0 h 3740726"/>
              <a:gd name="connsiteX0" fmla="*/ 0 w 1456765"/>
              <a:gd name="connsiteY0" fmla="*/ 0 h 3740726"/>
              <a:gd name="connsiteX1" fmla="*/ 1456765 w 1456765"/>
              <a:gd name="connsiteY1" fmla="*/ 519545 h 3740726"/>
              <a:gd name="connsiteX2" fmla="*/ 1008530 w 1456765"/>
              <a:gd name="connsiteY2" fmla="*/ 2597726 h 3740726"/>
              <a:gd name="connsiteX3" fmla="*/ 0 w 1456765"/>
              <a:gd name="connsiteY3" fmla="*/ 3740726 h 3740726"/>
              <a:gd name="connsiteX4" fmla="*/ 0 w 1456765"/>
              <a:gd name="connsiteY4" fmla="*/ 0 h 3740726"/>
              <a:gd name="connsiteX0" fmla="*/ 0 w 1456765"/>
              <a:gd name="connsiteY0" fmla="*/ 0 h 3740726"/>
              <a:gd name="connsiteX1" fmla="*/ 1456765 w 1456765"/>
              <a:gd name="connsiteY1" fmla="*/ 519545 h 3740726"/>
              <a:gd name="connsiteX2" fmla="*/ 1344706 w 1456765"/>
              <a:gd name="connsiteY2" fmla="*/ 2909454 h 3740726"/>
              <a:gd name="connsiteX3" fmla="*/ 0 w 1456765"/>
              <a:gd name="connsiteY3" fmla="*/ 3740726 h 3740726"/>
              <a:gd name="connsiteX4" fmla="*/ 0 w 1456765"/>
              <a:gd name="connsiteY4" fmla="*/ 0 h 3740726"/>
              <a:gd name="connsiteX0" fmla="*/ 0 w 1344706"/>
              <a:gd name="connsiteY0" fmla="*/ 0 h 3740726"/>
              <a:gd name="connsiteX1" fmla="*/ 1344706 w 1344706"/>
              <a:gd name="connsiteY1" fmla="*/ 415636 h 3740726"/>
              <a:gd name="connsiteX2" fmla="*/ 1344706 w 1344706"/>
              <a:gd name="connsiteY2" fmla="*/ 2909454 h 3740726"/>
              <a:gd name="connsiteX3" fmla="*/ 0 w 1344706"/>
              <a:gd name="connsiteY3" fmla="*/ 3740726 h 3740726"/>
              <a:gd name="connsiteX4" fmla="*/ 0 w 1344706"/>
              <a:gd name="connsiteY4" fmla="*/ 0 h 3740726"/>
              <a:gd name="connsiteX0" fmla="*/ 0 w 3697942"/>
              <a:gd name="connsiteY0" fmla="*/ 0 h 3844635"/>
              <a:gd name="connsiteX1" fmla="*/ 3697942 w 3697942"/>
              <a:gd name="connsiteY1" fmla="*/ 519545 h 3844635"/>
              <a:gd name="connsiteX2" fmla="*/ 3697942 w 3697942"/>
              <a:gd name="connsiteY2" fmla="*/ 3013363 h 3844635"/>
              <a:gd name="connsiteX3" fmla="*/ 2353236 w 3697942"/>
              <a:gd name="connsiteY3" fmla="*/ 3844635 h 3844635"/>
              <a:gd name="connsiteX4" fmla="*/ 0 w 3697942"/>
              <a:gd name="connsiteY4" fmla="*/ 0 h 3844635"/>
              <a:gd name="connsiteX0" fmla="*/ 0 w 3697942"/>
              <a:gd name="connsiteY0" fmla="*/ 0 h 3740726"/>
              <a:gd name="connsiteX1" fmla="*/ 3697942 w 3697942"/>
              <a:gd name="connsiteY1" fmla="*/ 519545 h 3740726"/>
              <a:gd name="connsiteX2" fmla="*/ 3697942 w 3697942"/>
              <a:gd name="connsiteY2" fmla="*/ 3013363 h 3740726"/>
              <a:gd name="connsiteX3" fmla="*/ 0 w 3697942"/>
              <a:gd name="connsiteY3" fmla="*/ 3740726 h 3740726"/>
              <a:gd name="connsiteX4" fmla="*/ 0 w 3697942"/>
              <a:gd name="connsiteY4" fmla="*/ 0 h 3740726"/>
              <a:gd name="connsiteX0" fmla="*/ 0 w 3697942"/>
              <a:gd name="connsiteY0" fmla="*/ 0 h 3740726"/>
              <a:gd name="connsiteX1" fmla="*/ 3697942 w 3697942"/>
              <a:gd name="connsiteY1" fmla="*/ 519545 h 3740726"/>
              <a:gd name="connsiteX2" fmla="*/ 1456765 w 3697942"/>
              <a:gd name="connsiteY2" fmla="*/ 2389908 h 3740726"/>
              <a:gd name="connsiteX3" fmla="*/ 0 w 3697942"/>
              <a:gd name="connsiteY3" fmla="*/ 3740726 h 3740726"/>
              <a:gd name="connsiteX4" fmla="*/ 0 w 3697942"/>
              <a:gd name="connsiteY4" fmla="*/ 0 h 3740726"/>
              <a:gd name="connsiteX0" fmla="*/ 0 w 1456765"/>
              <a:gd name="connsiteY0" fmla="*/ 0 h 3740726"/>
              <a:gd name="connsiteX1" fmla="*/ 1435755 w 1456765"/>
              <a:gd name="connsiteY1" fmla="*/ 675409 h 3740726"/>
              <a:gd name="connsiteX2" fmla="*/ 1456765 w 1456765"/>
              <a:gd name="connsiteY2" fmla="*/ 2389908 h 3740726"/>
              <a:gd name="connsiteX3" fmla="*/ 0 w 1456765"/>
              <a:gd name="connsiteY3" fmla="*/ 3740726 h 3740726"/>
              <a:gd name="connsiteX4" fmla="*/ 0 w 1456765"/>
              <a:gd name="connsiteY4" fmla="*/ 0 h 3740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6765" h="3740726">
                <a:moveTo>
                  <a:pt x="0" y="0"/>
                </a:moveTo>
                <a:lnTo>
                  <a:pt x="1435755" y="675409"/>
                </a:lnTo>
                <a:lnTo>
                  <a:pt x="1456765" y="2389908"/>
                </a:lnTo>
                <a:lnTo>
                  <a:pt x="0" y="3740726"/>
                </a:lnTo>
                <a:lnTo>
                  <a:pt x="0" y="0"/>
                </a:lnTo>
                <a:close/>
              </a:path>
            </a:pathLst>
          </a:custGeom>
          <a:solidFill>
            <a:srgbClr val="86B7FE">
              <a:alpha val="69804"/>
            </a:srgb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571999" y="2095500"/>
            <a:ext cx="1371600" cy="2057400"/>
          </a:xfrm>
          <a:custGeom>
            <a:avLst/>
            <a:gdLst>
              <a:gd name="connsiteX0" fmla="*/ 139700 w 1905000"/>
              <a:gd name="connsiteY0" fmla="*/ 0 h 1714500"/>
              <a:gd name="connsiteX1" fmla="*/ 1905000 w 1905000"/>
              <a:gd name="connsiteY1" fmla="*/ 25400 h 1714500"/>
              <a:gd name="connsiteX2" fmla="*/ 1866900 w 1905000"/>
              <a:gd name="connsiteY2" fmla="*/ 1651000 h 1714500"/>
              <a:gd name="connsiteX3" fmla="*/ 0 w 1905000"/>
              <a:gd name="connsiteY3" fmla="*/ 1714500 h 1714500"/>
              <a:gd name="connsiteX4" fmla="*/ 139700 w 1905000"/>
              <a:gd name="connsiteY4" fmla="*/ 0 h 1714500"/>
              <a:gd name="connsiteX0" fmla="*/ 0 w 3422650"/>
              <a:gd name="connsiteY0" fmla="*/ 0 h 2948940"/>
              <a:gd name="connsiteX1" fmla="*/ 3422650 w 3422650"/>
              <a:gd name="connsiteY1" fmla="*/ 1259840 h 2948940"/>
              <a:gd name="connsiteX2" fmla="*/ 3384550 w 3422650"/>
              <a:gd name="connsiteY2" fmla="*/ 2885440 h 2948940"/>
              <a:gd name="connsiteX3" fmla="*/ 1517650 w 3422650"/>
              <a:gd name="connsiteY3" fmla="*/ 2948940 h 2948940"/>
              <a:gd name="connsiteX4" fmla="*/ 0 w 3422650"/>
              <a:gd name="connsiteY4" fmla="*/ 0 h 2948940"/>
              <a:gd name="connsiteX0" fmla="*/ 0 w 4565650"/>
              <a:gd name="connsiteY0" fmla="*/ 2032 h 2950972"/>
              <a:gd name="connsiteX1" fmla="*/ 4565650 w 4565650"/>
              <a:gd name="connsiteY1" fmla="*/ 0 h 2950972"/>
              <a:gd name="connsiteX2" fmla="*/ 3384550 w 4565650"/>
              <a:gd name="connsiteY2" fmla="*/ 2887472 h 2950972"/>
              <a:gd name="connsiteX3" fmla="*/ 1517650 w 4565650"/>
              <a:gd name="connsiteY3" fmla="*/ 2950972 h 2950972"/>
              <a:gd name="connsiteX4" fmla="*/ 0 w 4565650"/>
              <a:gd name="connsiteY4" fmla="*/ 2032 h 2950972"/>
              <a:gd name="connsiteX0" fmla="*/ 0 w 4575175"/>
              <a:gd name="connsiteY0" fmla="*/ 2032 h 3292094"/>
              <a:gd name="connsiteX1" fmla="*/ 4565650 w 4575175"/>
              <a:gd name="connsiteY1" fmla="*/ 0 h 3292094"/>
              <a:gd name="connsiteX2" fmla="*/ 4575175 w 4575175"/>
              <a:gd name="connsiteY2" fmla="*/ 3292094 h 3292094"/>
              <a:gd name="connsiteX3" fmla="*/ 1517650 w 4575175"/>
              <a:gd name="connsiteY3" fmla="*/ 2950972 h 3292094"/>
              <a:gd name="connsiteX4" fmla="*/ 0 w 4575175"/>
              <a:gd name="connsiteY4" fmla="*/ 2032 h 3292094"/>
              <a:gd name="connsiteX0" fmla="*/ 0 w 4575175"/>
              <a:gd name="connsiteY0" fmla="*/ 2032 h 3292094"/>
              <a:gd name="connsiteX1" fmla="*/ 4565650 w 4575175"/>
              <a:gd name="connsiteY1" fmla="*/ 0 h 3292094"/>
              <a:gd name="connsiteX2" fmla="*/ 4575175 w 4575175"/>
              <a:gd name="connsiteY2" fmla="*/ 3292094 h 3292094"/>
              <a:gd name="connsiteX3" fmla="*/ 3175 w 4575175"/>
              <a:gd name="connsiteY3" fmla="*/ 3280156 h 3292094"/>
              <a:gd name="connsiteX4" fmla="*/ 0 w 4575175"/>
              <a:gd name="connsiteY4" fmla="*/ 2032 h 3292094"/>
              <a:gd name="connsiteX0" fmla="*/ 0 w 12766675"/>
              <a:gd name="connsiteY0" fmla="*/ 0 h 3840734"/>
              <a:gd name="connsiteX1" fmla="*/ 12757150 w 12766675"/>
              <a:gd name="connsiteY1" fmla="*/ 548640 h 3840734"/>
              <a:gd name="connsiteX2" fmla="*/ 12766675 w 12766675"/>
              <a:gd name="connsiteY2" fmla="*/ 3840734 h 3840734"/>
              <a:gd name="connsiteX3" fmla="*/ 8194675 w 12766675"/>
              <a:gd name="connsiteY3" fmla="*/ 3828796 h 3840734"/>
              <a:gd name="connsiteX4" fmla="*/ 0 w 12766675"/>
              <a:gd name="connsiteY4" fmla="*/ 0 h 3840734"/>
              <a:gd name="connsiteX0" fmla="*/ 0 w 12766675"/>
              <a:gd name="connsiteY0" fmla="*/ 0 h 3840734"/>
              <a:gd name="connsiteX1" fmla="*/ 12757150 w 12766675"/>
              <a:gd name="connsiteY1" fmla="*/ 548640 h 3840734"/>
              <a:gd name="connsiteX2" fmla="*/ 12766675 w 12766675"/>
              <a:gd name="connsiteY2" fmla="*/ 3840734 h 3840734"/>
              <a:gd name="connsiteX3" fmla="*/ 8194675 w 12766675"/>
              <a:gd name="connsiteY3" fmla="*/ 3828796 h 3840734"/>
              <a:gd name="connsiteX4" fmla="*/ 0 w 12766675"/>
              <a:gd name="connsiteY4" fmla="*/ 0 h 3840734"/>
              <a:gd name="connsiteX0" fmla="*/ 0 w 12766675"/>
              <a:gd name="connsiteY0" fmla="*/ 0 h 3840734"/>
              <a:gd name="connsiteX1" fmla="*/ 12757150 w 12766675"/>
              <a:gd name="connsiteY1" fmla="*/ 548640 h 3840734"/>
              <a:gd name="connsiteX2" fmla="*/ 12766675 w 12766675"/>
              <a:gd name="connsiteY2" fmla="*/ 3840734 h 3840734"/>
              <a:gd name="connsiteX3" fmla="*/ 0 w 12766675"/>
              <a:gd name="connsiteY3" fmla="*/ 3291840 h 3840734"/>
              <a:gd name="connsiteX4" fmla="*/ 0 w 12766675"/>
              <a:gd name="connsiteY4" fmla="*/ 0 h 3840734"/>
              <a:gd name="connsiteX0" fmla="*/ 0 w 12766675"/>
              <a:gd name="connsiteY0" fmla="*/ 0 h 3840734"/>
              <a:gd name="connsiteX1" fmla="*/ 4572000 w 12766675"/>
              <a:gd name="connsiteY1" fmla="*/ 0 h 3840734"/>
              <a:gd name="connsiteX2" fmla="*/ 12766675 w 12766675"/>
              <a:gd name="connsiteY2" fmla="*/ 3840734 h 3840734"/>
              <a:gd name="connsiteX3" fmla="*/ 0 w 12766675"/>
              <a:gd name="connsiteY3" fmla="*/ 3291840 h 3840734"/>
              <a:gd name="connsiteX4" fmla="*/ 0 w 12766675"/>
              <a:gd name="connsiteY4" fmla="*/ 0 h 3840734"/>
              <a:gd name="connsiteX0" fmla="*/ 0 w 4572000"/>
              <a:gd name="connsiteY0" fmla="*/ 0 h 3291840"/>
              <a:gd name="connsiteX1" fmla="*/ 4572000 w 4572000"/>
              <a:gd name="connsiteY1" fmla="*/ 0 h 3291840"/>
              <a:gd name="connsiteX2" fmla="*/ 3619500 w 4572000"/>
              <a:gd name="connsiteY2" fmla="*/ 1645920 h 3291840"/>
              <a:gd name="connsiteX3" fmla="*/ 0 w 4572000"/>
              <a:gd name="connsiteY3" fmla="*/ 3291840 h 3291840"/>
              <a:gd name="connsiteX4" fmla="*/ 0 w 4572000"/>
              <a:gd name="connsiteY4" fmla="*/ 0 h 3291840"/>
              <a:gd name="connsiteX0" fmla="*/ 0 w 4572000"/>
              <a:gd name="connsiteY0" fmla="*/ 0 h 3291840"/>
              <a:gd name="connsiteX1" fmla="*/ 4572000 w 4572000"/>
              <a:gd name="connsiteY1" fmla="*/ 0 h 3291840"/>
              <a:gd name="connsiteX2" fmla="*/ 4572000 w 4572000"/>
              <a:gd name="connsiteY2" fmla="*/ 3291840 h 3291840"/>
              <a:gd name="connsiteX3" fmla="*/ 0 w 4572000"/>
              <a:gd name="connsiteY3" fmla="*/ 3291840 h 3291840"/>
              <a:gd name="connsiteX4" fmla="*/ 0 w 4572000"/>
              <a:gd name="connsiteY4" fmla="*/ 0 h 3291840"/>
              <a:gd name="connsiteX0" fmla="*/ 0 w 19716750"/>
              <a:gd name="connsiteY0" fmla="*/ 0 h 4389120"/>
              <a:gd name="connsiteX1" fmla="*/ 19716750 w 19716750"/>
              <a:gd name="connsiteY1" fmla="*/ 1097280 h 4389120"/>
              <a:gd name="connsiteX2" fmla="*/ 19716750 w 19716750"/>
              <a:gd name="connsiteY2" fmla="*/ 4389120 h 4389120"/>
              <a:gd name="connsiteX3" fmla="*/ 15144750 w 19716750"/>
              <a:gd name="connsiteY3" fmla="*/ 4389120 h 4389120"/>
              <a:gd name="connsiteX4" fmla="*/ 0 w 19716750"/>
              <a:gd name="connsiteY4" fmla="*/ 0 h 4389120"/>
              <a:gd name="connsiteX0" fmla="*/ 0 w 19716750"/>
              <a:gd name="connsiteY0" fmla="*/ 0 h 4937760"/>
              <a:gd name="connsiteX1" fmla="*/ 19716750 w 19716750"/>
              <a:gd name="connsiteY1" fmla="*/ 1097280 h 4937760"/>
              <a:gd name="connsiteX2" fmla="*/ 19716750 w 19716750"/>
              <a:gd name="connsiteY2" fmla="*/ 4389120 h 4937760"/>
              <a:gd name="connsiteX3" fmla="*/ 0 w 19716750"/>
              <a:gd name="connsiteY3" fmla="*/ 4937760 h 4937760"/>
              <a:gd name="connsiteX4" fmla="*/ 0 w 19716750"/>
              <a:gd name="connsiteY4" fmla="*/ 0 h 4937760"/>
              <a:gd name="connsiteX0" fmla="*/ 0 w 19716750"/>
              <a:gd name="connsiteY0" fmla="*/ 0 h 4937760"/>
              <a:gd name="connsiteX1" fmla="*/ 19716750 w 19716750"/>
              <a:gd name="connsiteY1" fmla="*/ 1097280 h 4937760"/>
              <a:gd name="connsiteX2" fmla="*/ 6667500 w 19716750"/>
              <a:gd name="connsiteY2" fmla="*/ 4937760 h 4937760"/>
              <a:gd name="connsiteX3" fmla="*/ 0 w 19716750"/>
              <a:gd name="connsiteY3" fmla="*/ 4937760 h 4937760"/>
              <a:gd name="connsiteX4" fmla="*/ 0 w 19716750"/>
              <a:gd name="connsiteY4" fmla="*/ 0 h 4937760"/>
              <a:gd name="connsiteX0" fmla="*/ 0 w 19716750"/>
              <a:gd name="connsiteY0" fmla="*/ 0 h 4937760"/>
              <a:gd name="connsiteX1" fmla="*/ 19716750 w 19716750"/>
              <a:gd name="connsiteY1" fmla="*/ 1097280 h 4937760"/>
              <a:gd name="connsiteX2" fmla="*/ 16764000 w 19716750"/>
              <a:gd name="connsiteY2" fmla="*/ 4663440 h 4937760"/>
              <a:gd name="connsiteX3" fmla="*/ 6667500 w 19716750"/>
              <a:gd name="connsiteY3" fmla="*/ 4937760 h 4937760"/>
              <a:gd name="connsiteX4" fmla="*/ 0 w 19716750"/>
              <a:gd name="connsiteY4" fmla="*/ 4937760 h 4937760"/>
              <a:gd name="connsiteX5" fmla="*/ 0 w 19716750"/>
              <a:gd name="connsiteY5" fmla="*/ 0 h 4937760"/>
              <a:gd name="connsiteX0" fmla="*/ 0 w 19716750"/>
              <a:gd name="connsiteY0" fmla="*/ 0 h 4937760"/>
              <a:gd name="connsiteX1" fmla="*/ 19716750 w 19716750"/>
              <a:gd name="connsiteY1" fmla="*/ 1097280 h 4937760"/>
              <a:gd name="connsiteX2" fmla="*/ 6667500 w 19716750"/>
              <a:gd name="connsiteY2" fmla="*/ 4937760 h 4937760"/>
              <a:gd name="connsiteX3" fmla="*/ 0 w 19716750"/>
              <a:gd name="connsiteY3" fmla="*/ 4937760 h 4937760"/>
              <a:gd name="connsiteX4" fmla="*/ 0 w 19716750"/>
              <a:gd name="connsiteY4" fmla="*/ 0 h 4937760"/>
              <a:gd name="connsiteX0" fmla="*/ 0 w 19716750"/>
              <a:gd name="connsiteY0" fmla="*/ 1097280 h 6035040"/>
              <a:gd name="connsiteX1" fmla="*/ 10287000 w 19716750"/>
              <a:gd name="connsiteY1" fmla="*/ 0 h 6035040"/>
              <a:gd name="connsiteX2" fmla="*/ 19716750 w 19716750"/>
              <a:gd name="connsiteY2" fmla="*/ 2194560 h 6035040"/>
              <a:gd name="connsiteX3" fmla="*/ 6667500 w 19716750"/>
              <a:gd name="connsiteY3" fmla="*/ 6035040 h 6035040"/>
              <a:gd name="connsiteX4" fmla="*/ 0 w 19716750"/>
              <a:gd name="connsiteY4" fmla="*/ 6035040 h 6035040"/>
              <a:gd name="connsiteX5" fmla="*/ 0 w 19716750"/>
              <a:gd name="connsiteY5" fmla="*/ 1097280 h 6035040"/>
              <a:gd name="connsiteX0" fmla="*/ 0 w 16002000"/>
              <a:gd name="connsiteY0" fmla="*/ 1097280 h 6035040"/>
              <a:gd name="connsiteX1" fmla="*/ 10287000 w 16002000"/>
              <a:gd name="connsiteY1" fmla="*/ 0 h 6035040"/>
              <a:gd name="connsiteX2" fmla="*/ 16002000 w 16002000"/>
              <a:gd name="connsiteY2" fmla="*/ 4114800 h 6035040"/>
              <a:gd name="connsiteX3" fmla="*/ 6667500 w 16002000"/>
              <a:gd name="connsiteY3" fmla="*/ 6035040 h 6035040"/>
              <a:gd name="connsiteX4" fmla="*/ 0 w 16002000"/>
              <a:gd name="connsiteY4" fmla="*/ 6035040 h 6035040"/>
              <a:gd name="connsiteX5" fmla="*/ 0 w 16002000"/>
              <a:gd name="connsiteY5" fmla="*/ 1097280 h 6035040"/>
              <a:gd name="connsiteX0" fmla="*/ 0 w 16002000"/>
              <a:gd name="connsiteY0" fmla="*/ 0 h 4937760"/>
              <a:gd name="connsiteX1" fmla="*/ 16002000 w 16002000"/>
              <a:gd name="connsiteY1" fmla="*/ 3017520 h 4937760"/>
              <a:gd name="connsiteX2" fmla="*/ 6667500 w 16002000"/>
              <a:gd name="connsiteY2" fmla="*/ 4937760 h 4937760"/>
              <a:gd name="connsiteX3" fmla="*/ 0 w 16002000"/>
              <a:gd name="connsiteY3" fmla="*/ 4937760 h 4937760"/>
              <a:gd name="connsiteX4" fmla="*/ 0 w 16002000"/>
              <a:gd name="connsiteY4" fmla="*/ 0 h 4937760"/>
              <a:gd name="connsiteX0" fmla="*/ 0 w 6858000"/>
              <a:gd name="connsiteY0" fmla="*/ 0 h 4937760"/>
              <a:gd name="connsiteX1" fmla="*/ 6858000 w 6858000"/>
              <a:gd name="connsiteY1" fmla="*/ 0 h 4937760"/>
              <a:gd name="connsiteX2" fmla="*/ 6667500 w 6858000"/>
              <a:gd name="connsiteY2" fmla="*/ 4937760 h 4937760"/>
              <a:gd name="connsiteX3" fmla="*/ 0 w 6858000"/>
              <a:gd name="connsiteY3" fmla="*/ 4937760 h 4937760"/>
              <a:gd name="connsiteX4" fmla="*/ 0 w 6858000"/>
              <a:gd name="connsiteY4" fmla="*/ 0 h 4937760"/>
              <a:gd name="connsiteX0" fmla="*/ 0 w 6858000"/>
              <a:gd name="connsiteY0" fmla="*/ 0 h 4937760"/>
              <a:gd name="connsiteX1" fmla="*/ 6858000 w 6858000"/>
              <a:gd name="connsiteY1" fmla="*/ 0 h 4937760"/>
              <a:gd name="connsiteX2" fmla="*/ 6858000 w 6858000"/>
              <a:gd name="connsiteY2" fmla="*/ 4937760 h 4937760"/>
              <a:gd name="connsiteX3" fmla="*/ 0 w 6858000"/>
              <a:gd name="connsiteY3" fmla="*/ 4937760 h 4937760"/>
              <a:gd name="connsiteX4" fmla="*/ 0 w 6858000"/>
              <a:gd name="connsiteY4" fmla="*/ 0 h 4937760"/>
              <a:gd name="connsiteX0" fmla="*/ 0 w 6858000"/>
              <a:gd name="connsiteY0" fmla="*/ 0 h 7269480"/>
              <a:gd name="connsiteX1" fmla="*/ 6858000 w 6858000"/>
              <a:gd name="connsiteY1" fmla="*/ 0 h 7269480"/>
              <a:gd name="connsiteX2" fmla="*/ 5143500 w 6858000"/>
              <a:gd name="connsiteY2" fmla="*/ 7269480 h 7269480"/>
              <a:gd name="connsiteX3" fmla="*/ 0 w 6858000"/>
              <a:gd name="connsiteY3" fmla="*/ 4937760 h 7269480"/>
              <a:gd name="connsiteX4" fmla="*/ 0 w 6858000"/>
              <a:gd name="connsiteY4" fmla="*/ 0 h 7269480"/>
              <a:gd name="connsiteX0" fmla="*/ 0 w 6858000"/>
              <a:gd name="connsiteY0" fmla="*/ 0 h 7269480"/>
              <a:gd name="connsiteX1" fmla="*/ 6858000 w 6858000"/>
              <a:gd name="connsiteY1" fmla="*/ 0 h 7269480"/>
              <a:gd name="connsiteX2" fmla="*/ 5143500 w 6858000"/>
              <a:gd name="connsiteY2" fmla="*/ 7269480 h 7269480"/>
              <a:gd name="connsiteX3" fmla="*/ 571500 w 6858000"/>
              <a:gd name="connsiteY3" fmla="*/ 6172200 h 7269480"/>
              <a:gd name="connsiteX4" fmla="*/ 0 w 6858000"/>
              <a:gd name="connsiteY4" fmla="*/ 0 h 7269480"/>
              <a:gd name="connsiteX0" fmla="*/ 0 w 5143500"/>
              <a:gd name="connsiteY0" fmla="*/ 0 h 7269480"/>
              <a:gd name="connsiteX1" fmla="*/ 5143500 w 5143500"/>
              <a:gd name="connsiteY1" fmla="*/ 2331720 h 7269480"/>
              <a:gd name="connsiteX2" fmla="*/ 5143500 w 5143500"/>
              <a:gd name="connsiteY2" fmla="*/ 7269480 h 7269480"/>
              <a:gd name="connsiteX3" fmla="*/ 571500 w 5143500"/>
              <a:gd name="connsiteY3" fmla="*/ 6172200 h 7269480"/>
              <a:gd name="connsiteX4" fmla="*/ 0 w 5143500"/>
              <a:gd name="connsiteY4" fmla="*/ 0 h 7269480"/>
              <a:gd name="connsiteX0" fmla="*/ 1333500 w 4572000"/>
              <a:gd name="connsiteY0" fmla="*/ 0 h 5212080"/>
              <a:gd name="connsiteX1" fmla="*/ 4572000 w 4572000"/>
              <a:gd name="connsiteY1" fmla="*/ 274320 h 5212080"/>
              <a:gd name="connsiteX2" fmla="*/ 4572000 w 4572000"/>
              <a:gd name="connsiteY2" fmla="*/ 5212080 h 5212080"/>
              <a:gd name="connsiteX3" fmla="*/ 0 w 4572000"/>
              <a:gd name="connsiteY3" fmla="*/ 4114800 h 5212080"/>
              <a:gd name="connsiteX4" fmla="*/ 1333500 w 4572000"/>
              <a:gd name="connsiteY4" fmla="*/ 0 h 5212080"/>
              <a:gd name="connsiteX0" fmla="*/ 0 w 4572000"/>
              <a:gd name="connsiteY0" fmla="*/ 548640 h 4937760"/>
              <a:gd name="connsiteX1" fmla="*/ 4572000 w 4572000"/>
              <a:gd name="connsiteY1" fmla="*/ 0 h 4937760"/>
              <a:gd name="connsiteX2" fmla="*/ 4572000 w 4572000"/>
              <a:gd name="connsiteY2" fmla="*/ 4937760 h 4937760"/>
              <a:gd name="connsiteX3" fmla="*/ 0 w 4572000"/>
              <a:gd name="connsiteY3" fmla="*/ 3840480 h 4937760"/>
              <a:gd name="connsiteX4" fmla="*/ 0 w 4572000"/>
              <a:gd name="connsiteY4" fmla="*/ 548640 h 4937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937760">
                <a:moveTo>
                  <a:pt x="0" y="548640"/>
                </a:moveTo>
                <a:lnTo>
                  <a:pt x="4572000" y="0"/>
                </a:lnTo>
                <a:lnTo>
                  <a:pt x="4572000" y="4937760"/>
                </a:lnTo>
                <a:lnTo>
                  <a:pt x="0" y="3840480"/>
                </a:lnTo>
                <a:lnTo>
                  <a:pt x="0" y="548640"/>
                </a:lnTo>
                <a:close/>
              </a:path>
            </a:pathLst>
          </a:custGeom>
          <a:solidFill>
            <a:srgbClr val="86B7FE">
              <a:alpha val="69804"/>
            </a:srgb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0492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Триточкова перспектива</a:t>
            </a:r>
          </a:p>
          <a:p>
            <a:pPr lvl="1"/>
            <a:r>
              <a:rPr lang="bg-BG" dirty="0"/>
              <a:t>Представяне на сгради в анимационни филми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5265757" y="2708031"/>
            <a:ext cx="885661" cy="1921119"/>
          </a:xfrm>
          <a:prstGeom prst="line">
            <a:avLst/>
          </a:prstGeom>
          <a:ln w="3175">
            <a:solidFill>
              <a:srgbClr val="0070C0"/>
            </a:solidFill>
            <a:prstDash val="lg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265757" y="2607605"/>
            <a:ext cx="349285" cy="2021545"/>
          </a:xfrm>
          <a:prstGeom prst="line">
            <a:avLst/>
          </a:prstGeom>
          <a:ln w="3175">
            <a:solidFill>
              <a:srgbClr val="0070C0"/>
            </a:solidFill>
            <a:prstDash val="lg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265757" y="3136456"/>
            <a:ext cx="297376" cy="1492694"/>
          </a:xfrm>
          <a:prstGeom prst="line">
            <a:avLst/>
          </a:prstGeom>
          <a:ln w="3175">
            <a:solidFill>
              <a:srgbClr val="0070C0"/>
            </a:solidFill>
            <a:prstDash val="lg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836756" y="1885950"/>
            <a:ext cx="3061359" cy="1017110"/>
          </a:xfrm>
          <a:prstGeom prst="line">
            <a:avLst/>
          </a:prstGeom>
          <a:ln w="3175">
            <a:solidFill>
              <a:srgbClr val="0070C0"/>
            </a:solidFill>
            <a:prstDash val="lg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1836756" y="1435544"/>
            <a:ext cx="2725652" cy="450407"/>
          </a:xfrm>
          <a:prstGeom prst="line">
            <a:avLst/>
          </a:prstGeom>
          <a:ln w="3175">
            <a:solidFill>
              <a:srgbClr val="0070C0"/>
            </a:solidFill>
            <a:prstDash val="lgDash"/>
            <a:head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836757" y="1885950"/>
            <a:ext cx="4321056" cy="822081"/>
          </a:xfrm>
          <a:prstGeom prst="line">
            <a:avLst/>
          </a:prstGeom>
          <a:ln w="3175">
            <a:solidFill>
              <a:srgbClr val="0070C0"/>
            </a:solidFill>
            <a:prstDash val="lg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1836758" y="1633771"/>
            <a:ext cx="3943785" cy="252179"/>
          </a:xfrm>
          <a:prstGeom prst="line">
            <a:avLst/>
          </a:prstGeom>
          <a:ln w="3175">
            <a:solidFill>
              <a:srgbClr val="0070C0"/>
            </a:solidFill>
            <a:prstDash val="lg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 flipV="1">
            <a:off x="6678957" y="1563432"/>
            <a:ext cx="644199" cy="322519"/>
          </a:xfrm>
          <a:prstGeom prst="line">
            <a:avLst/>
          </a:prstGeom>
          <a:ln w="3175">
            <a:solidFill>
              <a:srgbClr val="0070C0"/>
            </a:solidFill>
            <a:prstDash val="lgDash"/>
            <a:head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5620683" y="1885950"/>
            <a:ext cx="1702476" cy="713376"/>
          </a:xfrm>
          <a:prstGeom prst="line">
            <a:avLst/>
          </a:prstGeom>
          <a:ln w="3175">
            <a:solidFill>
              <a:srgbClr val="0070C0"/>
            </a:solidFill>
            <a:prstDash val="lg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5780543" y="1633771"/>
            <a:ext cx="1542613" cy="252180"/>
          </a:xfrm>
          <a:prstGeom prst="line">
            <a:avLst/>
          </a:prstGeom>
          <a:ln w="3175">
            <a:solidFill>
              <a:srgbClr val="0070C0"/>
            </a:solidFill>
            <a:prstDash val="lg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6167404" y="1885950"/>
            <a:ext cx="1155755" cy="818884"/>
          </a:xfrm>
          <a:prstGeom prst="line">
            <a:avLst/>
          </a:prstGeom>
          <a:ln w="3175">
            <a:solidFill>
              <a:srgbClr val="0070C0"/>
            </a:solidFill>
            <a:prstDash val="lg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894917" y="2915849"/>
            <a:ext cx="370838" cy="1713301"/>
          </a:xfrm>
          <a:prstGeom prst="line">
            <a:avLst/>
          </a:prstGeom>
          <a:ln w="3175">
            <a:solidFill>
              <a:srgbClr val="0070C0"/>
            </a:solidFill>
            <a:prstDash val="lgDash"/>
            <a:headEnd type="none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V="1">
            <a:off x="5776535" y="1571625"/>
            <a:ext cx="917972" cy="64294"/>
          </a:xfrm>
          <a:prstGeom prst="line">
            <a:avLst/>
          </a:prstGeom>
          <a:solidFill>
            <a:srgbClr val="86B7FE">
              <a:alpha val="69804"/>
            </a:srgb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Straight Connector 87"/>
          <p:cNvCxnSpPr/>
          <p:nvPr/>
        </p:nvCxnSpPr>
        <p:spPr>
          <a:xfrm flipH="1" flipV="1">
            <a:off x="4576385" y="1432322"/>
            <a:ext cx="1207295" cy="203597"/>
          </a:xfrm>
          <a:prstGeom prst="line">
            <a:avLst/>
          </a:prstGeom>
          <a:solidFill>
            <a:srgbClr val="86B7FE">
              <a:alpha val="69804"/>
            </a:srgb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616782" y="1623060"/>
            <a:ext cx="166182" cy="986880"/>
          </a:xfrm>
          <a:prstGeom prst="line">
            <a:avLst/>
          </a:prstGeom>
          <a:solidFill>
            <a:srgbClr val="86B7FE">
              <a:alpha val="69804"/>
            </a:srgb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607032" y="2606691"/>
            <a:ext cx="552541" cy="104008"/>
          </a:xfrm>
          <a:prstGeom prst="line">
            <a:avLst/>
          </a:prstGeom>
          <a:solidFill>
            <a:srgbClr val="86B7FE">
              <a:alpha val="69804"/>
            </a:srgb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882229" y="2603441"/>
            <a:ext cx="734554" cy="308772"/>
          </a:xfrm>
          <a:prstGeom prst="line">
            <a:avLst/>
          </a:prstGeom>
          <a:solidFill>
            <a:srgbClr val="86B7FE">
              <a:alpha val="69804"/>
            </a:srgbClr>
          </a:solidFill>
          <a:ln w="19050">
            <a:solidFill>
              <a:schemeClr val="accent5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Freeform 7"/>
          <p:cNvSpPr/>
          <p:nvPr/>
        </p:nvSpPr>
        <p:spPr>
          <a:xfrm>
            <a:off x="5569366" y="1203721"/>
            <a:ext cx="1103710" cy="1928813"/>
          </a:xfrm>
          <a:custGeom>
            <a:avLst/>
            <a:gdLst>
              <a:gd name="connsiteX0" fmla="*/ 139700 w 1905000"/>
              <a:gd name="connsiteY0" fmla="*/ 0 h 1714500"/>
              <a:gd name="connsiteX1" fmla="*/ 1905000 w 1905000"/>
              <a:gd name="connsiteY1" fmla="*/ 25400 h 1714500"/>
              <a:gd name="connsiteX2" fmla="*/ 1866900 w 1905000"/>
              <a:gd name="connsiteY2" fmla="*/ 1651000 h 1714500"/>
              <a:gd name="connsiteX3" fmla="*/ 0 w 1905000"/>
              <a:gd name="connsiteY3" fmla="*/ 1714500 h 1714500"/>
              <a:gd name="connsiteX4" fmla="*/ 139700 w 1905000"/>
              <a:gd name="connsiteY4" fmla="*/ 0 h 1714500"/>
              <a:gd name="connsiteX0" fmla="*/ 139700 w 2028265"/>
              <a:gd name="connsiteY0" fmla="*/ 930563 h 2645063"/>
              <a:gd name="connsiteX1" fmla="*/ 2028265 w 2028265"/>
              <a:gd name="connsiteY1" fmla="*/ 0 h 2645063"/>
              <a:gd name="connsiteX2" fmla="*/ 1866900 w 2028265"/>
              <a:gd name="connsiteY2" fmla="*/ 2581563 h 2645063"/>
              <a:gd name="connsiteX3" fmla="*/ 0 w 2028265"/>
              <a:gd name="connsiteY3" fmla="*/ 2645063 h 2645063"/>
              <a:gd name="connsiteX4" fmla="*/ 139700 w 2028265"/>
              <a:gd name="connsiteY4" fmla="*/ 930563 h 2645063"/>
              <a:gd name="connsiteX0" fmla="*/ 1013759 w 2028265"/>
              <a:gd name="connsiteY0" fmla="*/ 613640 h 2645063"/>
              <a:gd name="connsiteX1" fmla="*/ 2028265 w 2028265"/>
              <a:gd name="connsiteY1" fmla="*/ 0 h 2645063"/>
              <a:gd name="connsiteX2" fmla="*/ 1866900 w 2028265"/>
              <a:gd name="connsiteY2" fmla="*/ 2581563 h 2645063"/>
              <a:gd name="connsiteX3" fmla="*/ 0 w 2028265"/>
              <a:gd name="connsiteY3" fmla="*/ 2645063 h 2645063"/>
              <a:gd name="connsiteX4" fmla="*/ 1013759 w 2028265"/>
              <a:gd name="connsiteY4" fmla="*/ 613640 h 2645063"/>
              <a:gd name="connsiteX0" fmla="*/ 1013759 w 2028265"/>
              <a:gd name="connsiteY0" fmla="*/ 613640 h 2645063"/>
              <a:gd name="connsiteX1" fmla="*/ 2028265 w 2028265"/>
              <a:gd name="connsiteY1" fmla="*/ 0 h 2645063"/>
              <a:gd name="connsiteX2" fmla="*/ 2018180 w 2028265"/>
              <a:gd name="connsiteY2" fmla="*/ 1859396 h 2645063"/>
              <a:gd name="connsiteX3" fmla="*/ 0 w 2028265"/>
              <a:gd name="connsiteY3" fmla="*/ 2645063 h 2645063"/>
              <a:gd name="connsiteX4" fmla="*/ 1013759 w 2028265"/>
              <a:gd name="connsiteY4" fmla="*/ 613640 h 2645063"/>
              <a:gd name="connsiteX0" fmla="*/ 0 w 1014506"/>
              <a:gd name="connsiteY0" fmla="*/ 613640 h 3107458"/>
              <a:gd name="connsiteX1" fmla="*/ 1014506 w 1014506"/>
              <a:gd name="connsiteY1" fmla="*/ 0 h 3107458"/>
              <a:gd name="connsiteX2" fmla="*/ 1004421 w 1014506"/>
              <a:gd name="connsiteY2" fmla="*/ 1859396 h 3107458"/>
              <a:gd name="connsiteX3" fmla="*/ 5976 w 1014506"/>
              <a:gd name="connsiteY3" fmla="*/ 3107458 h 3107458"/>
              <a:gd name="connsiteX4" fmla="*/ 0 w 1014506"/>
              <a:gd name="connsiteY4" fmla="*/ 613640 h 3107458"/>
              <a:gd name="connsiteX0" fmla="*/ 0 w 6953624"/>
              <a:gd name="connsiteY0" fmla="*/ 519545 h 3107458"/>
              <a:gd name="connsiteX1" fmla="*/ 6953624 w 6953624"/>
              <a:gd name="connsiteY1" fmla="*/ 0 h 3107458"/>
              <a:gd name="connsiteX2" fmla="*/ 6943539 w 6953624"/>
              <a:gd name="connsiteY2" fmla="*/ 1859396 h 3107458"/>
              <a:gd name="connsiteX3" fmla="*/ 5945094 w 6953624"/>
              <a:gd name="connsiteY3" fmla="*/ 3107458 h 3107458"/>
              <a:gd name="connsiteX4" fmla="*/ 0 w 6953624"/>
              <a:gd name="connsiteY4" fmla="*/ 519545 h 3107458"/>
              <a:gd name="connsiteX0" fmla="*/ 0 w 6946900"/>
              <a:gd name="connsiteY0" fmla="*/ 623454 h 3211367"/>
              <a:gd name="connsiteX1" fmla="*/ 1008529 w 6946900"/>
              <a:gd name="connsiteY1" fmla="*/ 0 h 3211367"/>
              <a:gd name="connsiteX2" fmla="*/ 6943539 w 6946900"/>
              <a:gd name="connsiteY2" fmla="*/ 1963305 h 3211367"/>
              <a:gd name="connsiteX3" fmla="*/ 5945094 w 6946900"/>
              <a:gd name="connsiteY3" fmla="*/ 3211367 h 3211367"/>
              <a:gd name="connsiteX4" fmla="*/ 0 w 6946900"/>
              <a:gd name="connsiteY4" fmla="*/ 623454 h 3211367"/>
              <a:gd name="connsiteX0" fmla="*/ 0 w 6943540"/>
              <a:gd name="connsiteY0" fmla="*/ 623454 h 3211367"/>
              <a:gd name="connsiteX1" fmla="*/ 1008529 w 6943540"/>
              <a:gd name="connsiteY1" fmla="*/ 0 h 3211367"/>
              <a:gd name="connsiteX2" fmla="*/ 6943539 w 6943540"/>
              <a:gd name="connsiteY2" fmla="*/ 1963305 h 3211367"/>
              <a:gd name="connsiteX3" fmla="*/ 5945094 w 6943540"/>
              <a:gd name="connsiteY3" fmla="*/ 3211367 h 3211367"/>
              <a:gd name="connsiteX4" fmla="*/ 0 w 6943540"/>
              <a:gd name="connsiteY4" fmla="*/ 623454 h 3211367"/>
              <a:gd name="connsiteX0" fmla="*/ 0 w 6943539"/>
              <a:gd name="connsiteY0" fmla="*/ 623454 h 3117272"/>
              <a:gd name="connsiteX1" fmla="*/ 1008529 w 6943539"/>
              <a:gd name="connsiteY1" fmla="*/ 0 h 3117272"/>
              <a:gd name="connsiteX2" fmla="*/ 6943539 w 6943539"/>
              <a:gd name="connsiteY2" fmla="*/ 1963305 h 3117272"/>
              <a:gd name="connsiteX3" fmla="*/ 1 w 6943539"/>
              <a:gd name="connsiteY3" fmla="*/ 3117272 h 3117272"/>
              <a:gd name="connsiteX4" fmla="*/ 0 w 6943539"/>
              <a:gd name="connsiteY4" fmla="*/ 623454 h 3117272"/>
              <a:gd name="connsiteX0" fmla="*/ 0 w 1008530"/>
              <a:gd name="connsiteY0" fmla="*/ 623454 h 3117272"/>
              <a:gd name="connsiteX1" fmla="*/ 1008529 w 1008530"/>
              <a:gd name="connsiteY1" fmla="*/ 0 h 3117272"/>
              <a:gd name="connsiteX2" fmla="*/ 896472 w 1008530"/>
              <a:gd name="connsiteY2" fmla="*/ 1246909 h 3117272"/>
              <a:gd name="connsiteX3" fmla="*/ 1 w 1008530"/>
              <a:gd name="connsiteY3" fmla="*/ 3117272 h 3117272"/>
              <a:gd name="connsiteX4" fmla="*/ 0 w 1008530"/>
              <a:gd name="connsiteY4" fmla="*/ 623454 h 3117272"/>
              <a:gd name="connsiteX0" fmla="*/ 0 w 1008531"/>
              <a:gd name="connsiteY0" fmla="*/ 623454 h 3117272"/>
              <a:gd name="connsiteX1" fmla="*/ 1008529 w 1008531"/>
              <a:gd name="connsiteY1" fmla="*/ 0 h 3117272"/>
              <a:gd name="connsiteX2" fmla="*/ 1008531 w 1008531"/>
              <a:gd name="connsiteY2" fmla="*/ 1870363 h 3117272"/>
              <a:gd name="connsiteX3" fmla="*/ 1 w 1008531"/>
              <a:gd name="connsiteY3" fmla="*/ 3117272 h 3117272"/>
              <a:gd name="connsiteX4" fmla="*/ 0 w 1008531"/>
              <a:gd name="connsiteY4" fmla="*/ 623454 h 3117272"/>
              <a:gd name="connsiteX0" fmla="*/ 7563970 w 8572501"/>
              <a:gd name="connsiteY0" fmla="*/ 623454 h 3532908"/>
              <a:gd name="connsiteX1" fmla="*/ 8572499 w 8572501"/>
              <a:gd name="connsiteY1" fmla="*/ 0 h 3532908"/>
              <a:gd name="connsiteX2" fmla="*/ 8572501 w 8572501"/>
              <a:gd name="connsiteY2" fmla="*/ 1870363 h 3532908"/>
              <a:gd name="connsiteX3" fmla="*/ 0 w 8572501"/>
              <a:gd name="connsiteY3" fmla="*/ 3532908 h 3532908"/>
              <a:gd name="connsiteX4" fmla="*/ 7563970 w 8572501"/>
              <a:gd name="connsiteY4" fmla="*/ 623454 h 3532908"/>
              <a:gd name="connsiteX0" fmla="*/ 7563970 w 8572501"/>
              <a:gd name="connsiteY0" fmla="*/ 623454 h 3532908"/>
              <a:gd name="connsiteX1" fmla="*/ 8572499 w 8572501"/>
              <a:gd name="connsiteY1" fmla="*/ 0 h 3532908"/>
              <a:gd name="connsiteX2" fmla="*/ 8572501 w 8572501"/>
              <a:gd name="connsiteY2" fmla="*/ 1870363 h 3532908"/>
              <a:gd name="connsiteX3" fmla="*/ 0 w 8572501"/>
              <a:gd name="connsiteY3" fmla="*/ 3532908 h 3532908"/>
              <a:gd name="connsiteX4" fmla="*/ 7563970 w 8572501"/>
              <a:gd name="connsiteY4" fmla="*/ 623454 h 3532908"/>
              <a:gd name="connsiteX0" fmla="*/ 0 w 8572501"/>
              <a:gd name="connsiteY0" fmla="*/ 0 h 3740726"/>
              <a:gd name="connsiteX1" fmla="*/ 8572499 w 8572501"/>
              <a:gd name="connsiteY1" fmla="*/ 207818 h 3740726"/>
              <a:gd name="connsiteX2" fmla="*/ 8572501 w 8572501"/>
              <a:gd name="connsiteY2" fmla="*/ 2078181 h 3740726"/>
              <a:gd name="connsiteX3" fmla="*/ 0 w 8572501"/>
              <a:gd name="connsiteY3" fmla="*/ 3740726 h 3740726"/>
              <a:gd name="connsiteX4" fmla="*/ 0 w 8572501"/>
              <a:gd name="connsiteY4" fmla="*/ 0 h 3740726"/>
              <a:gd name="connsiteX0" fmla="*/ 0 w 8572501"/>
              <a:gd name="connsiteY0" fmla="*/ 0 h 3740726"/>
              <a:gd name="connsiteX1" fmla="*/ 1344706 w 8572501"/>
              <a:gd name="connsiteY1" fmla="*/ 415636 h 3740726"/>
              <a:gd name="connsiteX2" fmla="*/ 8572501 w 8572501"/>
              <a:gd name="connsiteY2" fmla="*/ 2078181 h 3740726"/>
              <a:gd name="connsiteX3" fmla="*/ 0 w 8572501"/>
              <a:gd name="connsiteY3" fmla="*/ 3740726 h 3740726"/>
              <a:gd name="connsiteX4" fmla="*/ 0 w 8572501"/>
              <a:gd name="connsiteY4" fmla="*/ 0 h 3740726"/>
              <a:gd name="connsiteX0" fmla="*/ 0 w 8572501"/>
              <a:gd name="connsiteY0" fmla="*/ 0 h 3740726"/>
              <a:gd name="connsiteX1" fmla="*/ 1344706 w 8572501"/>
              <a:gd name="connsiteY1" fmla="*/ 415636 h 3740726"/>
              <a:gd name="connsiteX2" fmla="*/ 8572501 w 8572501"/>
              <a:gd name="connsiteY2" fmla="*/ 2078181 h 3740726"/>
              <a:gd name="connsiteX3" fmla="*/ 0 w 8572501"/>
              <a:gd name="connsiteY3" fmla="*/ 3740726 h 3740726"/>
              <a:gd name="connsiteX4" fmla="*/ 0 w 8572501"/>
              <a:gd name="connsiteY4" fmla="*/ 0 h 3740726"/>
              <a:gd name="connsiteX0" fmla="*/ 0 w 1456765"/>
              <a:gd name="connsiteY0" fmla="*/ 0 h 3740726"/>
              <a:gd name="connsiteX1" fmla="*/ 1344706 w 1456765"/>
              <a:gd name="connsiteY1" fmla="*/ 415636 h 3740726"/>
              <a:gd name="connsiteX2" fmla="*/ 1456765 w 1456765"/>
              <a:gd name="connsiteY2" fmla="*/ 2805545 h 3740726"/>
              <a:gd name="connsiteX3" fmla="*/ 0 w 1456765"/>
              <a:gd name="connsiteY3" fmla="*/ 3740726 h 3740726"/>
              <a:gd name="connsiteX4" fmla="*/ 0 w 1456765"/>
              <a:gd name="connsiteY4" fmla="*/ 0 h 3740726"/>
              <a:gd name="connsiteX0" fmla="*/ 0 w 1456765"/>
              <a:gd name="connsiteY0" fmla="*/ 0 h 3740726"/>
              <a:gd name="connsiteX1" fmla="*/ 1456765 w 1456765"/>
              <a:gd name="connsiteY1" fmla="*/ 519545 h 3740726"/>
              <a:gd name="connsiteX2" fmla="*/ 1456765 w 1456765"/>
              <a:gd name="connsiteY2" fmla="*/ 2805545 h 3740726"/>
              <a:gd name="connsiteX3" fmla="*/ 0 w 1456765"/>
              <a:gd name="connsiteY3" fmla="*/ 3740726 h 3740726"/>
              <a:gd name="connsiteX4" fmla="*/ 0 w 1456765"/>
              <a:gd name="connsiteY4" fmla="*/ 0 h 3740726"/>
              <a:gd name="connsiteX0" fmla="*/ 0 w 1456765"/>
              <a:gd name="connsiteY0" fmla="*/ 0 h 3740726"/>
              <a:gd name="connsiteX1" fmla="*/ 1456765 w 1456765"/>
              <a:gd name="connsiteY1" fmla="*/ 519545 h 3740726"/>
              <a:gd name="connsiteX2" fmla="*/ 1008530 w 1456765"/>
              <a:gd name="connsiteY2" fmla="*/ 2597726 h 3740726"/>
              <a:gd name="connsiteX3" fmla="*/ 0 w 1456765"/>
              <a:gd name="connsiteY3" fmla="*/ 3740726 h 3740726"/>
              <a:gd name="connsiteX4" fmla="*/ 0 w 1456765"/>
              <a:gd name="connsiteY4" fmla="*/ 0 h 3740726"/>
              <a:gd name="connsiteX0" fmla="*/ 0 w 1456765"/>
              <a:gd name="connsiteY0" fmla="*/ 0 h 3740726"/>
              <a:gd name="connsiteX1" fmla="*/ 1456765 w 1456765"/>
              <a:gd name="connsiteY1" fmla="*/ 519545 h 3740726"/>
              <a:gd name="connsiteX2" fmla="*/ 1344706 w 1456765"/>
              <a:gd name="connsiteY2" fmla="*/ 2909454 h 3740726"/>
              <a:gd name="connsiteX3" fmla="*/ 0 w 1456765"/>
              <a:gd name="connsiteY3" fmla="*/ 3740726 h 3740726"/>
              <a:gd name="connsiteX4" fmla="*/ 0 w 1456765"/>
              <a:gd name="connsiteY4" fmla="*/ 0 h 3740726"/>
              <a:gd name="connsiteX0" fmla="*/ 0 w 1344706"/>
              <a:gd name="connsiteY0" fmla="*/ 0 h 3740726"/>
              <a:gd name="connsiteX1" fmla="*/ 1344706 w 1344706"/>
              <a:gd name="connsiteY1" fmla="*/ 415636 h 3740726"/>
              <a:gd name="connsiteX2" fmla="*/ 1344706 w 1344706"/>
              <a:gd name="connsiteY2" fmla="*/ 2909454 h 3740726"/>
              <a:gd name="connsiteX3" fmla="*/ 0 w 1344706"/>
              <a:gd name="connsiteY3" fmla="*/ 3740726 h 3740726"/>
              <a:gd name="connsiteX4" fmla="*/ 0 w 1344706"/>
              <a:gd name="connsiteY4" fmla="*/ 0 h 3740726"/>
              <a:gd name="connsiteX0" fmla="*/ 0 w 3697942"/>
              <a:gd name="connsiteY0" fmla="*/ 0 h 3844635"/>
              <a:gd name="connsiteX1" fmla="*/ 3697942 w 3697942"/>
              <a:gd name="connsiteY1" fmla="*/ 519545 h 3844635"/>
              <a:gd name="connsiteX2" fmla="*/ 3697942 w 3697942"/>
              <a:gd name="connsiteY2" fmla="*/ 3013363 h 3844635"/>
              <a:gd name="connsiteX3" fmla="*/ 2353236 w 3697942"/>
              <a:gd name="connsiteY3" fmla="*/ 3844635 h 3844635"/>
              <a:gd name="connsiteX4" fmla="*/ 0 w 3697942"/>
              <a:gd name="connsiteY4" fmla="*/ 0 h 3844635"/>
              <a:gd name="connsiteX0" fmla="*/ 0 w 3697942"/>
              <a:gd name="connsiteY0" fmla="*/ 0 h 3740726"/>
              <a:gd name="connsiteX1" fmla="*/ 3697942 w 3697942"/>
              <a:gd name="connsiteY1" fmla="*/ 519545 h 3740726"/>
              <a:gd name="connsiteX2" fmla="*/ 3697942 w 3697942"/>
              <a:gd name="connsiteY2" fmla="*/ 3013363 h 3740726"/>
              <a:gd name="connsiteX3" fmla="*/ 0 w 3697942"/>
              <a:gd name="connsiteY3" fmla="*/ 3740726 h 3740726"/>
              <a:gd name="connsiteX4" fmla="*/ 0 w 3697942"/>
              <a:gd name="connsiteY4" fmla="*/ 0 h 3740726"/>
              <a:gd name="connsiteX0" fmla="*/ 0 w 3697942"/>
              <a:gd name="connsiteY0" fmla="*/ 0 h 3740726"/>
              <a:gd name="connsiteX1" fmla="*/ 3697942 w 3697942"/>
              <a:gd name="connsiteY1" fmla="*/ 519545 h 3740726"/>
              <a:gd name="connsiteX2" fmla="*/ 1456765 w 3697942"/>
              <a:gd name="connsiteY2" fmla="*/ 2389908 h 3740726"/>
              <a:gd name="connsiteX3" fmla="*/ 0 w 3697942"/>
              <a:gd name="connsiteY3" fmla="*/ 3740726 h 3740726"/>
              <a:gd name="connsiteX4" fmla="*/ 0 w 3697942"/>
              <a:gd name="connsiteY4" fmla="*/ 0 h 3740726"/>
              <a:gd name="connsiteX0" fmla="*/ 0 w 1456765"/>
              <a:gd name="connsiteY0" fmla="*/ 0 h 3740726"/>
              <a:gd name="connsiteX1" fmla="*/ 1435755 w 1456765"/>
              <a:gd name="connsiteY1" fmla="*/ 675409 h 3740726"/>
              <a:gd name="connsiteX2" fmla="*/ 1456765 w 1456765"/>
              <a:gd name="connsiteY2" fmla="*/ 2389908 h 3740726"/>
              <a:gd name="connsiteX3" fmla="*/ 0 w 1456765"/>
              <a:gd name="connsiteY3" fmla="*/ 3740726 h 3740726"/>
              <a:gd name="connsiteX4" fmla="*/ 0 w 1456765"/>
              <a:gd name="connsiteY4" fmla="*/ 0 h 3740726"/>
              <a:gd name="connsiteX0" fmla="*/ 0 w 2024062"/>
              <a:gd name="connsiteY0" fmla="*/ 0 h 5188958"/>
              <a:gd name="connsiteX1" fmla="*/ 2003052 w 2024062"/>
              <a:gd name="connsiteY1" fmla="*/ 2123641 h 5188958"/>
              <a:gd name="connsiteX2" fmla="*/ 2024062 w 2024062"/>
              <a:gd name="connsiteY2" fmla="*/ 3838140 h 5188958"/>
              <a:gd name="connsiteX3" fmla="*/ 567297 w 2024062"/>
              <a:gd name="connsiteY3" fmla="*/ 5188958 h 5188958"/>
              <a:gd name="connsiteX4" fmla="*/ 0 w 2024062"/>
              <a:gd name="connsiteY4" fmla="*/ 0 h 5188958"/>
              <a:gd name="connsiteX0" fmla="*/ 0 w 2024062"/>
              <a:gd name="connsiteY0" fmla="*/ 0 h 5188958"/>
              <a:gd name="connsiteX1" fmla="*/ 1421747 w 2024062"/>
              <a:gd name="connsiteY1" fmla="*/ 655925 h 5188958"/>
              <a:gd name="connsiteX2" fmla="*/ 2024062 w 2024062"/>
              <a:gd name="connsiteY2" fmla="*/ 3838140 h 5188958"/>
              <a:gd name="connsiteX3" fmla="*/ 567297 w 2024062"/>
              <a:gd name="connsiteY3" fmla="*/ 5188958 h 5188958"/>
              <a:gd name="connsiteX4" fmla="*/ 0 w 2024062"/>
              <a:gd name="connsiteY4" fmla="*/ 0 h 5188958"/>
              <a:gd name="connsiteX0" fmla="*/ 742390 w 2766452"/>
              <a:gd name="connsiteY0" fmla="*/ 0 h 3838140"/>
              <a:gd name="connsiteX1" fmla="*/ 2164137 w 2766452"/>
              <a:gd name="connsiteY1" fmla="*/ 655925 h 3838140"/>
              <a:gd name="connsiteX2" fmla="*/ 2766452 w 2766452"/>
              <a:gd name="connsiteY2" fmla="*/ 3838140 h 3838140"/>
              <a:gd name="connsiteX3" fmla="*/ 0 w 2766452"/>
              <a:gd name="connsiteY3" fmla="*/ 3506931 h 3838140"/>
              <a:gd name="connsiteX4" fmla="*/ 742390 w 2766452"/>
              <a:gd name="connsiteY4" fmla="*/ 0 h 3838140"/>
              <a:gd name="connsiteX0" fmla="*/ 742390 w 2164137"/>
              <a:gd name="connsiteY0" fmla="*/ 0 h 3506931"/>
              <a:gd name="connsiteX1" fmla="*/ 2164137 w 2164137"/>
              <a:gd name="connsiteY1" fmla="*/ 655925 h 3506931"/>
              <a:gd name="connsiteX2" fmla="*/ 1155606 w 2164137"/>
              <a:gd name="connsiteY2" fmla="*/ 2734106 h 3506931"/>
              <a:gd name="connsiteX3" fmla="*/ 0 w 2164137"/>
              <a:gd name="connsiteY3" fmla="*/ 3506931 h 3506931"/>
              <a:gd name="connsiteX4" fmla="*/ 742390 w 2164137"/>
              <a:gd name="connsiteY4" fmla="*/ 0 h 3506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137" h="3506931">
                <a:moveTo>
                  <a:pt x="742390" y="0"/>
                </a:moveTo>
                <a:lnTo>
                  <a:pt x="2164137" y="655925"/>
                </a:lnTo>
                <a:lnTo>
                  <a:pt x="1155606" y="2734106"/>
                </a:lnTo>
                <a:lnTo>
                  <a:pt x="0" y="3506931"/>
                </a:lnTo>
                <a:lnTo>
                  <a:pt x="742390" y="0"/>
                </a:lnTo>
                <a:close/>
              </a:path>
            </a:pathLst>
          </a:custGeom>
          <a:solidFill>
            <a:srgbClr val="86B7FE">
              <a:alpha val="69804"/>
            </a:srgb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576385" y="1210866"/>
            <a:ext cx="1371600" cy="1918097"/>
          </a:xfrm>
          <a:custGeom>
            <a:avLst/>
            <a:gdLst>
              <a:gd name="connsiteX0" fmla="*/ 139700 w 1905000"/>
              <a:gd name="connsiteY0" fmla="*/ 0 h 1714500"/>
              <a:gd name="connsiteX1" fmla="*/ 1905000 w 1905000"/>
              <a:gd name="connsiteY1" fmla="*/ 25400 h 1714500"/>
              <a:gd name="connsiteX2" fmla="*/ 1866900 w 1905000"/>
              <a:gd name="connsiteY2" fmla="*/ 1651000 h 1714500"/>
              <a:gd name="connsiteX3" fmla="*/ 0 w 1905000"/>
              <a:gd name="connsiteY3" fmla="*/ 1714500 h 1714500"/>
              <a:gd name="connsiteX4" fmla="*/ 139700 w 1905000"/>
              <a:gd name="connsiteY4" fmla="*/ 0 h 1714500"/>
              <a:gd name="connsiteX0" fmla="*/ 0 w 3422650"/>
              <a:gd name="connsiteY0" fmla="*/ 0 h 2948940"/>
              <a:gd name="connsiteX1" fmla="*/ 3422650 w 3422650"/>
              <a:gd name="connsiteY1" fmla="*/ 1259840 h 2948940"/>
              <a:gd name="connsiteX2" fmla="*/ 3384550 w 3422650"/>
              <a:gd name="connsiteY2" fmla="*/ 2885440 h 2948940"/>
              <a:gd name="connsiteX3" fmla="*/ 1517650 w 3422650"/>
              <a:gd name="connsiteY3" fmla="*/ 2948940 h 2948940"/>
              <a:gd name="connsiteX4" fmla="*/ 0 w 3422650"/>
              <a:gd name="connsiteY4" fmla="*/ 0 h 2948940"/>
              <a:gd name="connsiteX0" fmla="*/ 0 w 4565650"/>
              <a:gd name="connsiteY0" fmla="*/ 2032 h 2950972"/>
              <a:gd name="connsiteX1" fmla="*/ 4565650 w 4565650"/>
              <a:gd name="connsiteY1" fmla="*/ 0 h 2950972"/>
              <a:gd name="connsiteX2" fmla="*/ 3384550 w 4565650"/>
              <a:gd name="connsiteY2" fmla="*/ 2887472 h 2950972"/>
              <a:gd name="connsiteX3" fmla="*/ 1517650 w 4565650"/>
              <a:gd name="connsiteY3" fmla="*/ 2950972 h 2950972"/>
              <a:gd name="connsiteX4" fmla="*/ 0 w 4565650"/>
              <a:gd name="connsiteY4" fmla="*/ 2032 h 2950972"/>
              <a:gd name="connsiteX0" fmla="*/ 0 w 4575175"/>
              <a:gd name="connsiteY0" fmla="*/ 2032 h 3292094"/>
              <a:gd name="connsiteX1" fmla="*/ 4565650 w 4575175"/>
              <a:gd name="connsiteY1" fmla="*/ 0 h 3292094"/>
              <a:gd name="connsiteX2" fmla="*/ 4575175 w 4575175"/>
              <a:gd name="connsiteY2" fmla="*/ 3292094 h 3292094"/>
              <a:gd name="connsiteX3" fmla="*/ 1517650 w 4575175"/>
              <a:gd name="connsiteY3" fmla="*/ 2950972 h 3292094"/>
              <a:gd name="connsiteX4" fmla="*/ 0 w 4575175"/>
              <a:gd name="connsiteY4" fmla="*/ 2032 h 3292094"/>
              <a:gd name="connsiteX0" fmla="*/ 0 w 4575175"/>
              <a:gd name="connsiteY0" fmla="*/ 2032 h 3292094"/>
              <a:gd name="connsiteX1" fmla="*/ 4565650 w 4575175"/>
              <a:gd name="connsiteY1" fmla="*/ 0 h 3292094"/>
              <a:gd name="connsiteX2" fmla="*/ 4575175 w 4575175"/>
              <a:gd name="connsiteY2" fmla="*/ 3292094 h 3292094"/>
              <a:gd name="connsiteX3" fmla="*/ 3175 w 4575175"/>
              <a:gd name="connsiteY3" fmla="*/ 3280156 h 3292094"/>
              <a:gd name="connsiteX4" fmla="*/ 0 w 4575175"/>
              <a:gd name="connsiteY4" fmla="*/ 2032 h 3292094"/>
              <a:gd name="connsiteX0" fmla="*/ 0 w 12766675"/>
              <a:gd name="connsiteY0" fmla="*/ 0 h 3840734"/>
              <a:gd name="connsiteX1" fmla="*/ 12757150 w 12766675"/>
              <a:gd name="connsiteY1" fmla="*/ 548640 h 3840734"/>
              <a:gd name="connsiteX2" fmla="*/ 12766675 w 12766675"/>
              <a:gd name="connsiteY2" fmla="*/ 3840734 h 3840734"/>
              <a:gd name="connsiteX3" fmla="*/ 8194675 w 12766675"/>
              <a:gd name="connsiteY3" fmla="*/ 3828796 h 3840734"/>
              <a:gd name="connsiteX4" fmla="*/ 0 w 12766675"/>
              <a:gd name="connsiteY4" fmla="*/ 0 h 3840734"/>
              <a:gd name="connsiteX0" fmla="*/ 0 w 12766675"/>
              <a:gd name="connsiteY0" fmla="*/ 0 h 3840734"/>
              <a:gd name="connsiteX1" fmla="*/ 12757150 w 12766675"/>
              <a:gd name="connsiteY1" fmla="*/ 548640 h 3840734"/>
              <a:gd name="connsiteX2" fmla="*/ 12766675 w 12766675"/>
              <a:gd name="connsiteY2" fmla="*/ 3840734 h 3840734"/>
              <a:gd name="connsiteX3" fmla="*/ 8194675 w 12766675"/>
              <a:gd name="connsiteY3" fmla="*/ 3828796 h 3840734"/>
              <a:gd name="connsiteX4" fmla="*/ 0 w 12766675"/>
              <a:gd name="connsiteY4" fmla="*/ 0 h 3840734"/>
              <a:gd name="connsiteX0" fmla="*/ 0 w 12766675"/>
              <a:gd name="connsiteY0" fmla="*/ 0 h 3840734"/>
              <a:gd name="connsiteX1" fmla="*/ 12757150 w 12766675"/>
              <a:gd name="connsiteY1" fmla="*/ 548640 h 3840734"/>
              <a:gd name="connsiteX2" fmla="*/ 12766675 w 12766675"/>
              <a:gd name="connsiteY2" fmla="*/ 3840734 h 3840734"/>
              <a:gd name="connsiteX3" fmla="*/ 0 w 12766675"/>
              <a:gd name="connsiteY3" fmla="*/ 3291840 h 3840734"/>
              <a:gd name="connsiteX4" fmla="*/ 0 w 12766675"/>
              <a:gd name="connsiteY4" fmla="*/ 0 h 3840734"/>
              <a:gd name="connsiteX0" fmla="*/ 0 w 12766675"/>
              <a:gd name="connsiteY0" fmla="*/ 0 h 3840734"/>
              <a:gd name="connsiteX1" fmla="*/ 4572000 w 12766675"/>
              <a:gd name="connsiteY1" fmla="*/ 0 h 3840734"/>
              <a:gd name="connsiteX2" fmla="*/ 12766675 w 12766675"/>
              <a:gd name="connsiteY2" fmla="*/ 3840734 h 3840734"/>
              <a:gd name="connsiteX3" fmla="*/ 0 w 12766675"/>
              <a:gd name="connsiteY3" fmla="*/ 3291840 h 3840734"/>
              <a:gd name="connsiteX4" fmla="*/ 0 w 12766675"/>
              <a:gd name="connsiteY4" fmla="*/ 0 h 3840734"/>
              <a:gd name="connsiteX0" fmla="*/ 0 w 4572000"/>
              <a:gd name="connsiteY0" fmla="*/ 0 h 3291840"/>
              <a:gd name="connsiteX1" fmla="*/ 4572000 w 4572000"/>
              <a:gd name="connsiteY1" fmla="*/ 0 h 3291840"/>
              <a:gd name="connsiteX2" fmla="*/ 3619500 w 4572000"/>
              <a:gd name="connsiteY2" fmla="*/ 1645920 h 3291840"/>
              <a:gd name="connsiteX3" fmla="*/ 0 w 4572000"/>
              <a:gd name="connsiteY3" fmla="*/ 3291840 h 3291840"/>
              <a:gd name="connsiteX4" fmla="*/ 0 w 4572000"/>
              <a:gd name="connsiteY4" fmla="*/ 0 h 3291840"/>
              <a:gd name="connsiteX0" fmla="*/ 0 w 4572000"/>
              <a:gd name="connsiteY0" fmla="*/ 0 h 3291840"/>
              <a:gd name="connsiteX1" fmla="*/ 4572000 w 4572000"/>
              <a:gd name="connsiteY1" fmla="*/ 0 h 3291840"/>
              <a:gd name="connsiteX2" fmla="*/ 4572000 w 4572000"/>
              <a:gd name="connsiteY2" fmla="*/ 3291840 h 3291840"/>
              <a:gd name="connsiteX3" fmla="*/ 0 w 4572000"/>
              <a:gd name="connsiteY3" fmla="*/ 3291840 h 3291840"/>
              <a:gd name="connsiteX4" fmla="*/ 0 w 4572000"/>
              <a:gd name="connsiteY4" fmla="*/ 0 h 3291840"/>
              <a:gd name="connsiteX0" fmla="*/ 0 w 19716750"/>
              <a:gd name="connsiteY0" fmla="*/ 0 h 4389120"/>
              <a:gd name="connsiteX1" fmla="*/ 19716750 w 19716750"/>
              <a:gd name="connsiteY1" fmla="*/ 1097280 h 4389120"/>
              <a:gd name="connsiteX2" fmla="*/ 19716750 w 19716750"/>
              <a:gd name="connsiteY2" fmla="*/ 4389120 h 4389120"/>
              <a:gd name="connsiteX3" fmla="*/ 15144750 w 19716750"/>
              <a:gd name="connsiteY3" fmla="*/ 4389120 h 4389120"/>
              <a:gd name="connsiteX4" fmla="*/ 0 w 19716750"/>
              <a:gd name="connsiteY4" fmla="*/ 0 h 4389120"/>
              <a:gd name="connsiteX0" fmla="*/ 0 w 19716750"/>
              <a:gd name="connsiteY0" fmla="*/ 0 h 4937760"/>
              <a:gd name="connsiteX1" fmla="*/ 19716750 w 19716750"/>
              <a:gd name="connsiteY1" fmla="*/ 1097280 h 4937760"/>
              <a:gd name="connsiteX2" fmla="*/ 19716750 w 19716750"/>
              <a:gd name="connsiteY2" fmla="*/ 4389120 h 4937760"/>
              <a:gd name="connsiteX3" fmla="*/ 0 w 19716750"/>
              <a:gd name="connsiteY3" fmla="*/ 4937760 h 4937760"/>
              <a:gd name="connsiteX4" fmla="*/ 0 w 19716750"/>
              <a:gd name="connsiteY4" fmla="*/ 0 h 4937760"/>
              <a:gd name="connsiteX0" fmla="*/ 0 w 19716750"/>
              <a:gd name="connsiteY0" fmla="*/ 0 h 4937760"/>
              <a:gd name="connsiteX1" fmla="*/ 19716750 w 19716750"/>
              <a:gd name="connsiteY1" fmla="*/ 1097280 h 4937760"/>
              <a:gd name="connsiteX2" fmla="*/ 6667500 w 19716750"/>
              <a:gd name="connsiteY2" fmla="*/ 4937760 h 4937760"/>
              <a:gd name="connsiteX3" fmla="*/ 0 w 19716750"/>
              <a:gd name="connsiteY3" fmla="*/ 4937760 h 4937760"/>
              <a:gd name="connsiteX4" fmla="*/ 0 w 19716750"/>
              <a:gd name="connsiteY4" fmla="*/ 0 h 4937760"/>
              <a:gd name="connsiteX0" fmla="*/ 0 w 19716750"/>
              <a:gd name="connsiteY0" fmla="*/ 0 h 4937760"/>
              <a:gd name="connsiteX1" fmla="*/ 19716750 w 19716750"/>
              <a:gd name="connsiteY1" fmla="*/ 1097280 h 4937760"/>
              <a:gd name="connsiteX2" fmla="*/ 16764000 w 19716750"/>
              <a:gd name="connsiteY2" fmla="*/ 4663440 h 4937760"/>
              <a:gd name="connsiteX3" fmla="*/ 6667500 w 19716750"/>
              <a:gd name="connsiteY3" fmla="*/ 4937760 h 4937760"/>
              <a:gd name="connsiteX4" fmla="*/ 0 w 19716750"/>
              <a:gd name="connsiteY4" fmla="*/ 4937760 h 4937760"/>
              <a:gd name="connsiteX5" fmla="*/ 0 w 19716750"/>
              <a:gd name="connsiteY5" fmla="*/ 0 h 4937760"/>
              <a:gd name="connsiteX0" fmla="*/ 0 w 19716750"/>
              <a:gd name="connsiteY0" fmla="*/ 0 h 4937760"/>
              <a:gd name="connsiteX1" fmla="*/ 19716750 w 19716750"/>
              <a:gd name="connsiteY1" fmla="*/ 1097280 h 4937760"/>
              <a:gd name="connsiteX2" fmla="*/ 6667500 w 19716750"/>
              <a:gd name="connsiteY2" fmla="*/ 4937760 h 4937760"/>
              <a:gd name="connsiteX3" fmla="*/ 0 w 19716750"/>
              <a:gd name="connsiteY3" fmla="*/ 4937760 h 4937760"/>
              <a:gd name="connsiteX4" fmla="*/ 0 w 19716750"/>
              <a:gd name="connsiteY4" fmla="*/ 0 h 4937760"/>
              <a:gd name="connsiteX0" fmla="*/ 0 w 19716750"/>
              <a:gd name="connsiteY0" fmla="*/ 1097280 h 6035040"/>
              <a:gd name="connsiteX1" fmla="*/ 10287000 w 19716750"/>
              <a:gd name="connsiteY1" fmla="*/ 0 h 6035040"/>
              <a:gd name="connsiteX2" fmla="*/ 19716750 w 19716750"/>
              <a:gd name="connsiteY2" fmla="*/ 2194560 h 6035040"/>
              <a:gd name="connsiteX3" fmla="*/ 6667500 w 19716750"/>
              <a:gd name="connsiteY3" fmla="*/ 6035040 h 6035040"/>
              <a:gd name="connsiteX4" fmla="*/ 0 w 19716750"/>
              <a:gd name="connsiteY4" fmla="*/ 6035040 h 6035040"/>
              <a:gd name="connsiteX5" fmla="*/ 0 w 19716750"/>
              <a:gd name="connsiteY5" fmla="*/ 1097280 h 6035040"/>
              <a:gd name="connsiteX0" fmla="*/ 0 w 16002000"/>
              <a:gd name="connsiteY0" fmla="*/ 1097280 h 6035040"/>
              <a:gd name="connsiteX1" fmla="*/ 10287000 w 16002000"/>
              <a:gd name="connsiteY1" fmla="*/ 0 h 6035040"/>
              <a:gd name="connsiteX2" fmla="*/ 16002000 w 16002000"/>
              <a:gd name="connsiteY2" fmla="*/ 4114800 h 6035040"/>
              <a:gd name="connsiteX3" fmla="*/ 6667500 w 16002000"/>
              <a:gd name="connsiteY3" fmla="*/ 6035040 h 6035040"/>
              <a:gd name="connsiteX4" fmla="*/ 0 w 16002000"/>
              <a:gd name="connsiteY4" fmla="*/ 6035040 h 6035040"/>
              <a:gd name="connsiteX5" fmla="*/ 0 w 16002000"/>
              <a:gd name="connsiteY5" fmla="*/ 1097280 h 6035040"/>
              <a:gd name="connsiteX0" fmla="*/ 0 w 16002000"/>
              <a:gd name="connsiteY0" fmla="*/ 0 h 4937760"/>
              <a:gd name="connsiteX1" fmla="*/ 16002000 w 16002000"/>
              <a:gd name="connsiteY1" fmla="*/ 3017520 h 4937760"/>
              <a:gd name="connsiteX2" fmla="*/ 6667500 w 16002000"/>
              <a:gd name="connsiteY2" fmla="*/ 4937760 h 4937760"/>
              <a:gd name="connsiteX3" fmla="*/ 0 w 16002000"/>
              <a:gd name="connsiteY3" fmla="*/ 4937760 h 4937760"/>
              <a:gd name="connsiteX4" fmla="*/ 0 w 16002000"/>
              <a:gd name="connsiteY4" fmla="*/ 0 h 4937760"/>
              <a:gd name="connsiteX0" fmla="*/ 0 w 6858000"/>
              <a:gd name="connsiteY0" fmla="*/ 0 h 4937760"/>
              <a:gd name="connsiteX1" fmla="*/ 6858000 w 6858000"/>
              <a:gd name="connsiteY1" fmla="*/ 0 h 4937760"/>
              <a:gd name="connsiteX2" fmla="*/ 6667500 w 6858000"/>
              <a:gd name="connsiteY2" fmla="*/ 4937760 h 4937760"/>
              <a:gd name="connsiteX3" fmla="*/ 0 w 6858000"/>
              <a:gd name="connsiteY3" fmla="*/ 4937760 h 4937760"/>
              <a:gd name="connsiteX4" fmla="*/ 0 w 6858000"/>
              <a:gd name="connsiteY4" fmla="*/ 0 h 4937760"/>
              <a:gd name="connsiteX0" fmla="*/ 0 w 6858000"/>
              <a:gd name="connsiteY0" fmla="*/ 0 h 4937760"/>
              <a:gd name="connsiteX1" fmla="*/ 6858000 w 6858000"/>
              <a:gd name="connsiteY1" fmla="*/ 0 h 4937760"/>
              <a:gd name="connsiteX2" fmla="*/ 6858000 w 6858000"/>
              <a:gd name="connsiteY2" fmla="*/ 4937760 h 4937760"/>
              <a:gd name="connsiteX3" fmla="*/ 0 w 6858000"/>
              <a:gd name="connsiteY3" fmla="*/ 4937760 h 4937760"/>
              <a:gd name="connsiteX4" fmla="*/ 0 w 6858000"/>
              <a:gd name="connsiteY4" fmla="*/ 0 h 4937760"/>
              <a:gd name="connsiteX0" fmla="*/ 0 w 6858000"/>
              <a:gd name="connsiteY0" fmla="*/ 0 h 7269480"/>
              <a:gd name="connsiteX1" fmla="*/ 6858000 w 6858000"/>
              <a:gd name="connsiteY1" fmla="*/ 0 h 7269480"/>
              <a:gd name="connsiteX2" fmla="*/ 5143500 w 6858000"/>
              <a:gd name="connsiteY2" fmla="*/ 7269480 h 7269480"/>
              <a:gd name="connsiteX3" fmla="*/ 0 w 6858000"/>
              <a:gd name="connsiteY3" fmla="*/ 4937760 h 7269480"/>
              <a:gd name="connsiteX4" fmla="*/ 0 w 6858000"/>
              <a:gd name="connsiteY4" fmla="*/ 0 h 7269480"/>
              <a:gd name="connsiteX0" fmla="*/ 0 w 6858000"/>
              <a:gd name="connsiteY0" fmla="*/ 0 h 7269480"/>
              <a:gd name="connsiteX1" fmla="*/ 6858000 w 6858000"/>
              <a:gd name="connsiteY1" fmla="*/ 0 h 7269480"/>
              <a:gd name="connsiteX2" fmla="*/ 5143500 w 6858000"/>
              <a:gd name="connsiteY2" fmla="*/ 7269480 h 7269480"/>
              <a:gd name="connsiteX3" fmla="*/ 571500 w 6858000"/>
              <a:gd name="connsiteY3" fmla="*/ 6172200 h 7269480"/>
              <a:gd name="connsiteX4" fmla="*/ 0 w 6858000"/>
              <a:gd name="connsiteY4" fmla="*/ 0 h 7269480"/>
              <a:gd name="connsiteX0" fmla="*/ 0 w 5143500"/>
              <a:gd name="connsiteY0" fmla="*/ 0 h 7269480"/>
              <a:gd name="connsiteX1" fmla="*/ 5143500 w 5143500"/>
              <a:gd name="connsiteY1" fmla="*/ 2331720 h 7269480"/>
              <a:gd name="connsiteX2" fmla="*/ 5143500 w 5143500"/>
              <a:gd name="connsiteY2" fmla="*/ 7269480 h 7269480"/>
              <a:gd name="connsiteX3" fmla="*/ 571500 w 5143500"/>
              <a:gd name="connsiteY3" fmla="*/ 6172200 h 7269480"/>
              <a:gd name="connsiteX4" fmla="*/ 0 w 5143500"/>
              <a:gd name="connsiteY4" fmla="*/ 0 h 7269480"/>
              <a:gd name="connsiteX0" fmla="*/ 1333500 w 4572000"/>
              <a:gd name="connsiteY0" fmla="*/ 0 h 5212080"/>
              <a:gd name="connsiteX1" fmla="*/ 4572000 w 4572000"/>
              <a:gd name="connsiteY1" fmla="*/ 274320 h 5212080"/>
              <a:gd name="connsiteX2" fmla="*/ 4572000 w 4572000"/>
              <a:gd name="connsiteY2" fmla="*/ 5212080 h 5212080"/>
              <a:gd name="connsiteX3" fmla="*/ 0 w 4572000"/>
              <a:gd name="connsiteY3" fmla="*/ 4114800 h 5212080"/>
              <a:gd name="connsiteX4" fmla="*/ 1333500 w 4572000"/>
              <a:gd name="connsiteY4" fmla="*/ 0 h 5212080"/>
              <a:gd name="connsiteX0" fmla="*/ 0 w 4572000"/>
              <a:gd name="connsiteY0" fmla="*/ 548640 h 4937760"/>
              <a:gd name="connsiteX1" fmla="*/ 4572000 w 4572000"/>
              <a:gd name="connsiteY1" fmla="*/ 0 h 4937760"/>
              <a:gd name="connsiteX2" fmla="*/ 4572000 w 4572000"/>
              <a:gd name="connsiteY2" fmla="*/ 4937760 h 4937760"/>
              <a:gd name="connsiteX3" fmla="*/ 0 w 4572000"/>
              <a:gd name="connsiteY3" fmla="*/ 3840480 h 4937760"/>
              <a:gd name="connsiteX4" fmla="*/ 0 w 4572000"/>
              <a:gd name="connsiteY4" fmla="*/ 548640 h 4937760"/>
              <a:gd name="connsiteX0" fmla="*/ 0 w 6346033"/>
              <a:gd name="connsiteY0" fmla="*/ 548640 h 3840480"/>
              <a:gd name="connsiteX1" fmla="*/ 4572000 w 6346033"/>
              <a:gd name="connsiteY1" fmla="*/ 0 h 3840480"/>
              <a:gd name="connsiteX2" fmla="*/ 6346033 w 6346033"/>
              <a:gd name="connsiteY2" fmla="*/ 2708910 h 3840480"/>
              <a:gd name="connsiteX3" fmla="*/ 0 w 6346033"/>
              <a:gd name="connsiteY3" fmla="*/ 3840480 h 3840480"/>
              <a:gd name="connsiteX4" fmla="*/ 0 w 6346033"/>
              <a:gd name="connsiteY4" fmla="*/ 548640 h 3840480"/>
              <a:gd name="connsiteX0" fmla="*/ 0 w 7608096"/>
              <a:gd name="connsiteY0" fmla="*/ 2443162 h 5735002"/>
              <a:gd name="connsiteX1" fmla="*/ 7608096 w 7608096"/>
              <a:gd name="connsiteY1" fmla="*/ 0 h 5735002"/>
              <a:gd name="connsiteX2" fmla="*/ 6346033 w 7608096"/>
              <a:gd name="connsiteY2" fmla="*/ 4603432 h 5735002"/>
              <a:gd name="connsiteX3" fmla="*/ 0 w 7608096"/>
              <a:gd name="connsiteY3" fmla="*/ 5735002 h 5735002"/>
              <a:gd name="connsiteX4" fmla="*/ 0 w 7608096"/>
              <a:gd name="connsiteY4" fmla="*/ 2443162 h 5735002"/>
              <a:gd name="connsiteX0" fmla="*/ 3036095 w 7608096"/>
              <a:gd name="connsiteY0" fmla="*/ 522922 h 5735002"/>
              <a:gd name="connsiteX1" fmla="*/ 7608096 w 7608096"/>
              <a:gd name="connsiteY1" fmla="*/ 0 h 5735002"/>
              <a:gd name="connsiteX2" fmla="*/ 6346033 w 7608096"/>
              <a:gd name="connsiteY2" fmla="*/ 4603432 h 5735002"/>
              <a:gd name="connsiteX3" fmla="*/ 0 w 7608096"/>
              <a:gd name="connsiteY3" fmla="*/ 5735002 h 5735002"/>
              <a:gd name="connsiteX4" fmla="*/ 3036095 w 7608096"/>
              <a:gd name="connsiteY4" fmla="*/ 522922 h 5735002"/>
              <a:gd name="connsiteX0" fmla="*/ 0 w 4572001"/>
              <a:gd name="connsiteY0" fmla="*/ 522922 h 4603432"/>
              <a:gd name="connsiteX1" fmla="*/ 4572001 w 4572001"/>
              <a:gd name="connsiteY1" fmla="*/ 0 h 4603432"/>
              <a:gd name="connsiteX2" fmla="*/ 3309938 w 4572001"/>
              <a:gd name="connsiteY2" fmla="*/ 4603432 h 4603432"/>
              <a:gd name="connsiteX3" fmla="*/ 1059656 w 4572001"/>
              <a:gd name="connsiteY3" fmla="*/ 4071937 h 4603432"/>
              <a:gd name="connsiteX4" fmla="*/ 0 w 4572001"/>
              <a:gd name="connsiteY4" fmla="*/ 522922 h 4603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1" h="4603432">
                <a:moveTo>
                  <a:pt x="0" y="522922"/>
                </a:moveTo>
                <a:lnTo>
                  <a:pt x="4572001" y="0"/>
                </a:lnTo>
                <a:lnTo>
                  <a:pt x="3309938" y="4603432"/>
                </a:lnTo>
                <a:lnTo>
                  <a:pt x="1059656" y="4071937"/>
                </a:lnTo>
                <a:lnTo>
                  <a:pt x="0" y="522922"/>
                </a:lnTo>
                <a:close/>
              </a:path>
            </a:pathLst>
          </a:custGeom>
          <a:solidFill>
            <a:srgbClr val="86B7FE">
              <a:alpha val="69804"/>
            </a:srgb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70514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Матрици</a:t>
            </a:r>
            <a:br>
              <a:rPr lang="bg-BG"/>
            </a:br>
            <a:r>
              <a:rPr lang="bg-BG"/>
              <a:t>на проекции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087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За удобство предполагаме</a:t>
                </a:r>
              </a:p>
              <a:p>
                <a:pPr lvl="1"/>
                <a:r>
                  <a:rPr lang="bg-BG" dirty="0" err="1"/>
                  <a:t>Проективната</a:t>
                </a:r>
                <a:r>
                  <a:rPr lang="bg-BG" dirty="0"/>
                  <a:t> равнина е успоредна на равнината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𝑋𝑌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и на разстояние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bg-BG" dirty="0"/>
                  <a:t> от нея</a:t>
                </a:r>
              </a:p>
              <a:p>
                <a:pPr lvl="1"/>
                <a:r>
                  <a:rPr lang="bg-BG" dirty="0" err="1"/>
                  <a:t>Проективните</a:t>
                </a:r>
                <a:r>
                  <a:rPr lang="bg-BG" dirty="0"/>
                  <a:t> лъчи са успоредни на оста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endParaRPr lang="bg-BG" dirty="0"/>
              </a:p>
              <a:p>
                <a:r>
                  <a:rPr lang="bg-BG" dirty="0"/>
                  <a:t>Проектиране на точка</a:t>
                </a:r>
              </a:p>
              <a:p>
                <a:pPr lvl="1"/>
                <a:r>
                  <a:rPr lang="bg-BG" dirty="0"/>
                  <a:t>Проектирането е тривиално</a:t>
                </a: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bg-BG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Ортогонална проекция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39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А като матрица?</a:t>
                </a:r>
                <a:endParaRPr lang="en-US" dirty="0"/>
              </a:p>
              <a:p>
                <a:pPr marL="457200" lvl="1" indent="0">
                  <a:spcBef>
                    <a:spcPts val="0"/>
                  </a:spcBef>
                  <a:buNone/>
                </a:pPr>
                <a:r>
                  <a:rPr lang="bg-BG" b="0" dirty="0"/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bg-BG" dirty="0"/>
                  <a:t> 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:endParaRPr lang="en-US" sz="800" dirty="0"/>
              </a:p>
              <a:p>
                <a:pPr lvl="1"/>
                <a:r>
                  <a:rPr lang="bg-BG" dirty="0"/>
                  <a:t>А като програма?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22"/>
              <p:cNvSpPr txBox="1">
                <a:spLocks noChangeArrowheads="1"/>
              </p:cNvSpPr>
              <p:nvPr/>
            </p:nvSpPr>
            <p:spPr bwMode="auto">
              <a:xfrm>
                <a:off x="6285244" y="971550"/>
                <a:ext cx="2477756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bg-BG" dirty="0">
                    <a:latin typeface="Calibri" pitchFamily="34" charset="0"/>
                  </a:rPr>
                  <a:t>Забележете как първо зануляваме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bg-BG" dirty="0">
                    <a:latin typeface="Calibri" pitchFamily="34" charset="0"/>
                  </a:rPr>
                  <a:t>, а после го н</a:t>
                </a:r>
                <a14:m>
                  <m:oMath xmlns:m="http://schemas.openxmlformats.org/officeDocument/2006/math">
                    <m:r>
                      <a:rPr lang="bg-BG" b="0" i="0" dirty="0" smtClean="0">
                        <a:latin typeface="Cambria Math"/>
                      </a:rPr>
                      <m:t>а</m:t>
                    </m:r>
                    <m:r>
                      <a:rPr lang="en-US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bg-BG" dirty="0">
                    <a:latin typeface="Calibri" pitchFamily="34" charset="0"/>
                  </a:rPr>
                  <a:t>ваме</a:t>
                </a:r>
                <a:endParaRPr lang="en-US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1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5244" y="971550"/>
                <a:ext cx="2477756" cy="923330"/>
              </a:xfrm>
              <a:prstGeom prst="rect">
                <a:avLst/>
              </a:prstGeom>
              <a:blipFill>
                <a:blip r:embed="rId3"/>
                <a:stretch>
                  <a:fillRect l="-1966" t="-3289" b="-921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077" name="Picture 21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949" t="17353" r="20255" b="9530"/>
          <a:stretch/>
        </p:blipFill>
        <p:spPr bwMode="auto">
          <a:xfrm>
            <a:off x="3200394" y="2686051"/>
            <a:ext cx="2743206" cy="171449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Freeform 3"/>
          <p:cNvSpPr/>
          <p:nvPr/>
        </p:nvSpPr>
        <p:spPr>
          <a:xfrm>
            <a:off x="3898760" y="1493632"/>
            <a:ext cx="2431701" cy="605091"/>
          </a:xfrm>
          <a:custGeom>
            <a:avLst/>
            <a:gdLst>
              <a:gd name="connsiteX0" fmla="*/ 30145 w 1045065"/>
              <a:gd name="connsiteY0" fmla="*/ 0 h 783936"/>
              <a:gd name="connsiteX1" fmla="*/ 1045029 w 1045065"/>
              <a:gd name="connsiteY1" fmla="*/ 723481 h 783936"/>
              <a:gd name="connsiteX2" fmla="*/ 0 w 1045065"/>
              <a:gd name="connsiteY2" fmla="*/ 693336 h 783936"/>
              <a:gd name="connsiteX0" fmla="*/ 30145 w 30145"/>
              <a:gd name="connsiteY0" fmla="*/ 0 h 693336"/>
              <a:gd name="connsiteX1" fmla="*/ 0 w 30145"/>
              <a:gd name="connsiteY1" fmla="*/ 693336 h 693336"/>
              <a:gd name="connsiteX0" fmla="*/ 0 w 2532184"/>
              <a:gd name="connsiteY0" fmla="*/ 0 h 1266092"/>
              <a:gd name="connsiteX1" fmla="*/ 2532184 w 2532184"/>
              <a:gd name="connsiteY1" fmla="*/ 1266092 h 1266092"/>
              <a:gd name="connsiteX0" fmla="*/ 0 w 2471894"/>
              <a:gd name="connsiteY0" fmla="*/ 0 h 241160"/>
              <a:gd name="connsiteX1" fmla="*/ 2471894 w 2471894"/>
              <a:gd name="connsiteY1" fmla="*/ 241160 h 241160"/>
              <a:gd name="connsiteX0" fmla="*/ 0 w 2471894"/>
              <a:gd name="connsiteY0" fmla="*/ 0 h 418944"/>
              <a:gd name="connsiteX1" fmla="*/ 2471894 w 2471894"/>
              <a:gd name="connsiteY1" fmla="*/ 241160 h 418944"/>
              <a:gd name="connsiteX0" fmla="*/ 0 w 2471894"/>
              <a:gd name="connsiteY0" fmla="*/ 0 h 544946"/>
              <a:gd name="connsiteX1" fmla="*/ 2471894 w 2471894"/>
              <a:gd name="connsiteY1" fmla="*/ 241160 h 544946"/>
              <a:gd name="connsiteX0" fmla="*/ 0 w 2431701"/>
              <a:gd name="connsiteY0" fmla="*/ 50242 h 444466"/>
              <a:gd name="connsiteX1" fmla="*/ 2431701 w 2431701"/>
              <a:gd name="connsiteY1" fmla="*/ 0 h 444466"/>
              <a:gd name="connsiteX0" fmla="*/ 0 w 2431701"/>
              <a:gd name="connsiteY0" fmla="*/ 50672 h 311033"/>
              <a:gd name="connsiteX1" fmla="*/ 2431701 w 2431701"/>
              <a:gd name="connsiteY1" fmla="*/ 430 h 311033"/>
              <a:gd name="connsiteX0" fmla="*/ 0 w 2431701"/>
              <a:gd name="connsiteY0" fmla="*/ 50464 h 605091"/>
              <a:gd name="connsiteX1" fmla="*/ 2431701 w 2431701"/>
              <a:gd name="connsiteY1" fmla="*/ 222 h 605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431701" h="605091">
                <a:moveTo>
                  <a:pt x="0" y="50464"/>
                </a:moveTo>
                <a:cubicBezTo>
                  <a:pt x="1647929" y="1336653"/>
                  <a:pt x="2090058" y="-19876"/>
                  <a:pt x="2431701" y="222"/>
                </a:cubicBezTo>
              </a:path>
            </a:pathLst>
          </a:custGeom>
          <a:ln w="12700">
            <a:solidFill>
              <a:srgbClr val="FF0000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86336009"/>
      </p:ext>
    </p:extLst>
  </p:cSld>
  <p:clrMapOvr>
    <a:masterClrMapping/>
  </p:clrMapOvr>
  <p:transition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За удобство предполагаме</a:t>
                </a:r>
              </a:p>
              <a:p>
                <a:pPr lvl="1"/>
                <a:r>
                  <a:rPr lang="bg-BG" dirty="0" err="1"/>
                  <a:t>Проективната</a:t>
                </a:r>
                <a:r>
                  <a:rPr lang="bg-BG" dirty="0"/>
                  <a:t> равнина е успоредна на равнината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𝑋𝑌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и на разстояние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</m:oMath>
                </a14:m>
                <a:r>
                  <a:rPr lang="bg-BG" dirty="0"/>
                  <a:t> от нея</a:t>
                </a:r>
              </a:p>
              <a:p>
                <a:pPr lvl="1"/>
                <a:r>
                  <a:rPr lang="bg-BG" dirty="0"/>
                  <a:t>Центърът на проекцията е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(0,</m:t>
                    </m:r>
                    <m:r>
                      <a:rPr lang="bg-BG" i="1" dirty="0" err="1" smtClean="0">
                        <a:latin typeface="Cambria Math"/>
                      </a:rPr>
                      <m:t>0</m:t>
                    </m:r>
                    <m:r>
                      <a:rPr lang="bg-BG" i="1" dirty="0" smtClean="0">
                        <a:latin typeface="Cambria Math"/>
                      </a:rPr>
                      <m:t>,</m:t>
                    </m:r>
                    <m:r>
                      <a:rPr lang="bg-BG" i="1" dirty="0" err="1" smtClean="0">
                        <a:latin typeface="Cambria Math"/>
                      </a:rPr>
                      <m:t>0</m:t>
                    </m:r>
                    <m:r>
                      <a:rPr lang="bg-BG" i="1" dirty="0" smtClean="0">
                        <a:latin typeface="Cambria Math"/>
                      </a:rPr>
                      <m:t>)</m:t>
                    </m:r>
                  </m:oMath>
                </a14:m>
                <a:endParaRPr lang="bg-BG" dirty="0"/>
              </a:p>
              <a:p>
                <a:r>
                  <a:rPr lang="bg-BG" dirty="0"/>
                  <a:t>Проектиране на точка</a:t>
                </a:r>
              </a:p>
              <a:p>
                <a:pPr lvl="1"/>
                <a:r>
                  <a:rPr lang="bg-BG" dirty="0"/>
                  <a:t>Проектирането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bg-BG" dirty="0"/>
                  <a:t> в хомогенни координати става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b="0" i="0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𝑓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𝑧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𝑓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/>
                              </a:rPr>
                              <m:t>𝑧</m:t>
                            </m:r>
                          </m:den>
                        </m:f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,1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  <m:r>
                          <a:rPr lang="en-US" i="1" dirty="0">
                            <a:latin typeface="Cambria Math"/>
                          </a:rPr>
                          <m:t>, </m:t>
                        </m:r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𝑧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𝑧</m:t>
                            </m:r>
                          </m:num>
                          <m:den>
                            <m:r>
                              <a:rPr lang="en-US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den>
                        </m:f>
                      </m:e>
                    </m:d>
                  </m:oMath>
                </a14:m>
                <a:endParaRPr lang="bg-BG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Централна проекция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bg-BG" dirty="0"/>
                  <a:t>Защо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𝑧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𝑃</m:t>
                    </m:r>
                  </m:oMath>
                </a14:m>
                <a:r>
                  <a:rPr lang="bg-BG" dirty="0"/>
                  <a:t> ?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:r>
                  <a:rPr lang="bg-BG" dirty="0"/>
                  <a:t>Аналогично получаваме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/>
          <p:cNvCxnSpPr/>
          <p:nvPr/>
        </p:nvCxnSpPr>
        <p:spPr>
          <a:xfrm>
            <a:off x="3160207" y="1550107"/>
            <a:ext cx="1371600" cy="0"/>
          </a:xfrm>
          <a:prstGeom prst="line">
            <a:avLst/>
          </a:prstGeom>
          <a:ln w="9525">
            <a:solidFill>
              <a:srgbClr val="0070C0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195376" y="1165610"/>
            <a:ext cx="2451798" cy="854109"/>
          </a:xfrm>
          <a:prstGeom prst="line">
            <a:avLst/>
          </a:prstGeom>
          <a:ln w="12700">
            <a:solidFill>
              <a:srgbClr val="0070C0"/>
            </a:solidFill>
            <a:prstDash val="sysDot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160207" y="2064457"/>
            <a:ext cx="348615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22"/>
          <p:cNvSpPr txBox="1">
            <a:spLocks noChangeArrowheads="1"/>
          </p:cNvSpPr>
          <p:nvPr/>
        </p:nvSpPr>
        <p:spPr bwMode="auto">
          <a:xfrm>
            <a:off x="6303457" y="2121607"/>
            <a:ext cx="3395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Z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160207" y="759532"/>
            <a:ext cx="0" cy="131445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2820051" y="651096"/>
            <a:ext cx="3395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X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5636707" y="1150057"/>
            <a:ext cx="0" cy="914400"/>
          </a:xfrm>
          <a:prstGeom prst="line">
            <a:avLst/>
          </a:prstGeom>
          <a:ln w="9525">
            <a:solidFill>
              <a:srgbClr val="0070C0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60207" y="1169107"/>
            <a:ext cx="2457450" cy="0"/>
          </a:xfrm>
          <a:prstGeom prst="line">
            <a:avLst/>
          </a:prstGeom>
          <a:ln w="9525"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5619355" y="1150057"/>
            <a:ext cx="3395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P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4531807" y="921457"/>
            <a:ext cx="0" cy="1257300"/>
          </a:xfrm>
          <a:prstGeom prst="line">
            <a:avLst/>
          </a:prstGeom>
          <a:ln w="28575">
            <a:solidFill>
              <a:srgbClr val="0070C0"/>
            </a:solidFill>
            <a:prstDash val="soli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Box 22"/>
          <p:cNvSpPr txBox="1">
            <a:spLocks noChangeArrowheads="1"/>
          </p:cNvSpPr>
          <p:nvPr/>
        </p:nvSpPr>
        <p:spPr bwMode="auto">
          <a:xfrm>
            <a:off x="4473217" y="1492957"/>
            <a:ext cx="5310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 pitchFamily="34" charset="0"/>
              </a:rPr>
              <a:t>P'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22"/>
              <p:cNvSpPr txBox="1">
                <a:spLocks noChangeArrowheads="1"/>
              </p:cNvSpPr>
              <p:nvPr/>
            </p:nvSpPr>
            <p:spPr bwMode="auto">
              <a:xfrm>
                <a:off x="5514580" y="1988257"/>
                <a:ext cx="339505" cy="392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3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4580" y="1988257"/>
                <a:ext cx="339505" cy="392993"/>
              </a:xfrm>
              <a:prstGeom prst="rect">
                <a:avLst/>
              </a:prstGeom>
              <a:blipFill rotWithShape="1">
                <a:blip r:embed="rId3"/>
                <a:stretch>
                  <a:fillRect l="-18182" b="-923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22"/>
              <p:cNvSpPr txBox="1">
                <a:spLocks noChangeArrowheads="1"/>
              </p:cNvSpPr>
              <p:nvPr/>
            </p:nvSpPr>
            <p:spPr bwMode="auto">
              <a:xfrm>
                <a:off x="3999050" y="2178757"/>
                <a:ext cx="1065515" cy="392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𝑧</m:t>
                          </m:r>
                        </m:sub>
                        <m:sup>
                          <m:r>
                            <a:rPr lang="en-US" sz="2000" b="0" i="1" dirty="0" smtClean="0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sz="2000" b="0" i="1" dirty="0" smtClean="0">
                          <a:latin typeface="Cambria Math"/>
                        </a:rPr>
                        <m:t>=</m:t>
                      </m:r>
                      <m:r>
                        <a:rPr lang="en-US" sz="2000" b="0" i="1" dirty="0" smtClean="0">
                          <a:latin typeface="Cambria Math"/>
                        </a:rPr>
                        <m:t>𝑓</m:t>
                      </m:r>
                    </m:oMath>
                  </m:oMathPara>
                </a14:m>
                <a:endParaRPr lang="en-US" sz="2000" baseline="-25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35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99050" y="2178757"/>
                <a:ext cx="1065515" cy="392993"/>
              </a:xfrm>
              <a:prstGeom prst="rect">
                <a:avLst/>
              </a:prstGeom>
              <a:blipFill rotWithShape="1">
                <a:blip r:embed="rId4"/>
                <a:stretch>
                  <a:fillRect b="-1692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2799955" y="982135"/>
                <a:ext cx="339505" cy="392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000" baseline="-25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7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9955" y="982135"/>
                <a:ext cx="339505" cy="392993"/>
              </a:xfrm>
              <a:prstGeom prst="rect">
                <a:avLst/>
              </a:prstGeom>
              <a:blipFill rotWithShape="1">
                <a:blip r:embed="rId5"/>
                <a:stretch>
                  <a:fillRect l="-17857" b="-9231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22"/>
              <p:cNvSpPr txBox="1">
                <a:spLocks noChangeArrowheads="1"/>
              </p:cNvSpPr>
              <p:nvPr/>
            </p:nvSpPr>
            <p:spPr bwMode="auto">
              <a:xfrm>
                <a:off x="2799954" y="1375128"/>
                <a:ext cx="339505" cy="392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𝑥</m:t>
                          </m:r>
                        </m:sub>
                        <m:sup>
                          <m:r>
                            <a:rPr lang="en-US" sz="2000" i="1" dirty="0">
                              <a:latin typeface="Cambria Math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000" baseline="-250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8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99954" y="1375128"/>
                <a:ext cx="339505" cy="392993"/>
              </a:xfrm>
              <a:prstGeom prst="rect">
                <a:avLst/>
              </a:prstGeom>
              <a:blipFill rotWithShape="1">
                <a:blip r:embed="rId6"/>
                <a:stretch>
                  <a:fillRect l="-17857" b="-1093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5595798" y="1114243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84695" y="1486958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64224"/>
      </p:ext>
    </p:extLst>
  </p:cSld>
  <p:clrMapOvr>
    <a:masterClrMapping/>
  </p:clrMapOvr>
  <p:transition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bg-BG" dirty="0"/>
                  <a:t>Матрицата на проекцията е тази</a:t>
                </a:r>
              </a:p>
              <a:p>
                <a:pPr marL="747713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bg-B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bg-BG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/</m:t>
                              </m:r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bg-B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bg-BG" sz="2000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bg-BG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𝑧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𝑧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eqArr>
                      </m:e>
                    </m:d>
                  </m:oMath>
                </a14:m>
                <a:r>
                  <a:rPr lang="bg-BG" sz="2000" dirty="0"/>
                  <a:t> </a:t>
                </a:r>
              </a:p>
              <a:p>
                <a:pPr lvl="1"/>
                <a:r>
                  <a:rPr lang="bg-BG" dirty="0"/>
                  <a:t>… и е абсолютно напълно тотално негодна. Защо?</a:t>
                </a:r>
                <a:endParaRPr lang="en-US" dirty="0"/>
              </a:p>
              <a:p>
                <a:r>
                  <a:rPr lang="bg-BG" dirty="0"/>
                  <a:t>Защото</a:t>
                </a:r>
              </a:p>
              <a:p>
                <a:pPr lvl="1"/>
                <a:r>
                  <a:rPr lang="bg-BG" dirty="0"/>
                  <a:t>В матрицата участва координата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Матрицата трябва да е всеобща и да не зависи от точките, над които се прилага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816389"/>
      </p:ext>
    </p:extLst>
  </p:cSld>
  <p:clrMapOvr>
    <a:masterClrMapping/>
  </p:clrMapOvr>
  <p:transition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Имаме</a:t>
                </a:r>
              </a:p>
              <a:p>
                <a:pPr lvl="1"/>
                <a:r>
                  <a:rPr lang="bg-BG" dirty="0"/>
                  <a:t>От последния ред на лошата матрица</a:t>
                </a: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𝑧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𝑓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𝑥</m:t>
                      </m:r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𝑦</m:t>
                      </m:r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𝑧</m:t>
                      </m:r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bg-BG" dirty="0"/>
              </a:p>
              <a:p>
                <a:r>
                  <a:rPr lang="bg-BG" dirty="0"/>
                  <a:t>Искаме</a:t>
                </a:r>
              </a:p>
              <a:p>
                <a:pPr lvl="1"/>
                <a:r>
                  <a:rPr lang="bg-BG" dirty="0"/>
                  <a:t>В квадратните скоби да няма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bg-BG" dirty="0"/>
                  <a:t> или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Използваме, че има още едно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Елементарно</a:t>
                </a:r>
                <a:r>
                  <a:rPr lang="en-US" dirty="0"/>
                  <a:t> </a:t>
                </a:r>
                <a:r>
                  <a:rPr lang="bg-BG" dirty="0"/>
                  <a:t>и хитро: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𝑧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𝑓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𝑧</m:t>
                    </m: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1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Справяне с матрицата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5167365" y="2169001"/>
            <a:ext cx="2691068" cy="1321448"/>
          </a:xfrm>
          <a:custGeom>
            <a:avLst/>
            <a:gdLst>
              <a:gd name="connsiteX0" fmla="*/ 30145 w 1045065"/>
              <a:gd name="connsiteY0" fmla="*/ 0 h 783936"/>
              <a:gd name="connsiteX1" fmla="*/ 1045029 w 1045065"/>
              <a:gd name="connsiteY1" fmla="*/ 723481 h 783936"/>
              <a:gd name="connsiteX2" fmla="*/ 0 w 1045065"/>
              <a:gd name="connsiteY2" fmla="*/ 693336 h 783936"/>
              <a:gd name="connsiteX0" fmla="*/ 30145 w 30145"/>
              <a:gd name="connsiteY0" fmla="*/ 0 h 693336"/>
              <a:gd name="connsiteX1" fmla="*/ 0 w 30145"/>
              <a:gd name="connsiteY1" fmla="*/ 693336 h 693336"/>
              <a:gd name="connsiteX0" fmla="*/ 0 w 2532184"/>
              <a:gd name="connsiteY0" fmla="*/ 0 h 1266092"/>
              <a:gd name="connsiteX1" fmla="*/ 2532184 w 2532184"/>
              <a:gd name="connsiteY1" fmla="*/ 1266092 h 1266092"/>
              <a:gd name="connsiteX0" fmla="*/ 0 w 2471894"/>
              <a:gd name="connsiteY0" fmla="*/ 0 h 241160"/>
              <a:gd name="connsiteX1" fmla="*/ 2471894 w 2471894"/>
              <a:gd name="connsiteY1" fmla="*/ 241160 h 241160"/>
              <a:gd name="connsiteX0" fmla="*/ 0 w 2471894"/>
              <a:gd name="connsiteY0" fmla="*/ 0 h 418944"/>
              <a:gd name="connsiteX1" fmla="*/ 2471894 w 2471894"/>
              <a:gd name="connsiteY1" fmla="*/ 241160 h 418944"/>
              <a:gd name="connsiteX0" fmla="*/ 0 w 2471894"/>
              <a:gd name="connsiteY0" fmla="*/ 0 h 544946"/>
              <a:gd name="connsiteX1" fmla="*/ 2471894 w 2471894"/>
              <a:gd name="connsiteY1" fmla="*/ 241160 h 544946"/>
              <a:gd name="connsiteX0" fmla="*/ 0 w 2431701"/>
              <a:gd name="connsiteY0" fmla="*/ 50242 h 444466"/>
              <a:gd name="connsiteX1" fmla="*/ 2431701 w 2431701"/>
              <a:gd name="connsiteY1" fmla="*/ 0 h 444466"/>
              <a:gd name="connsiteX0" fmla="*/ 0 w 2431701"/>
              <a:gd name="connsiteY0" fmla="*/ 50672 h 311033"/>
              <a:gd name="connsiteX1" fmla="*/ 2431701 w 2431701"/>
              <a:gd name="connsiteY1" fmla="*/ 430 h 311033"/>
              <a:gd name="connsiteX0" fmla="*/ 0 w 2431701"/>
              <a:gd name="connsiteY0" fmla="*/ 50464 h 605091"/>
              <a:gd name="connsiteX1" fmla="*/ 2431701 w 2431701"/>
              <a:gd name="connsiteY1" fmla="*/ 222 h 605091"/>
              <a:gd name="connsiteX0" fmla="*/ 0 w 2626237"/>
              <a:gd name="connsiteY0" fmla="*/ 0 h 736457"/>
              <a:gd name="connsiteX1" fmla="*/ 2626237 w 2626237"/>
              <a:gd name="connsiteY1" fmla="*/ 512467 h 736457"/>
              <a:gd name="connsiteX0" fmla="*/ 0 w 2626237"/>
              <a:gd name="connsiteY0" fmla="*/ 287638 h 800105"/>
              <a:gd name="connsiteX1" fmla="*/ 2626237 w 2626237"/>
              <a:gd name="connsiteY1" fmla="*/ 800105 h 800105"/>
              <a:gd name="connsiteX0" fmla="*/ 0 w 2539777"/>
              <a:gd name="connsiteY0" fmla="*/ 313246 h 664939"/>
              <a:gd name="connsiteX1" fmla="*/ 2539777 w 2539777"/>
              <a:gd name="connsiteY1" fmla="*/ 664939 h 664939"/>
              <a:gd name="connsiteX0" fmla="*/ 0 w 2539777"/>
              <a:gd name="connsiteY0" fmla="*/ 316382 h 668075"/>
              <a:gd name="connsiteX1" fmla="*/ 2539777 w 2539777"/>
              <a:gd name="connsiteY1" fmla="*/ 668075 h 668075"/>
              <a:gd name="connsiteX0" fmla="*/ 0 w 2539777"/>
              <a:gd name="connsiteY0" fmla="*/ 163248 h 514941"/>
              <a:gd name="connsiteX1" fmla="*/ 2539777 w 2539777"/>
              <a:gd name="connsiteY1" fmla="*/ 514941 h 514941"/>
              <a:gd name="connsiteX0" fmla="*/ 0 w 2539777"/>
              <a:gd name="connsiteY0" fmla="*/ 150352 h 602529"/>
              <a:gd name="connsiteX1" fmla="*/ 2539777 w 2539777"/>
              <a:gd name="connsiteY1" fmla="*/ 602529 h 602529"/>
              <a:gd name="connsiteX0" fmla="*/ 0 w 4377065"/>
              <a:gd name="connsiteY0" fmla="*/ 55634 h 2658160"/>
              <a:gd name="connsiteX1" fmla="*/ 4377065 w 4377065"/>
              <a:gd name="connsiteY1" fmla="*/ 2658161 h 2658160"/>
              <a:gd name="connsiteX0" fmla="*/ 0 w 4764810"/>
              <a:gd name="connsiteY0" fmla="*/ 55002 h 2657528"/>
              <a:gd name="connsiteX1" fmla="*/ 4377065 w 4764810"/>
              <a:gd name="connsiteY1" fmla="*/ 2657529 h 2657528"/>
              <a:gd name="connsiteX0" fmla="*/ 0 w 4774425"/>
              <a:gd name="connsiteY0" fmla="*/ 0 h 2602526"/>
              <a:gd name="connsiteX1" fmla="*/ 2566802 w 4774425"/>
              <a:gd name="connsiteY1" fmla="*/ 645805 h 2602526"/>
              <a:gd name="connsiteX2" fmla="*/ 4377065 w 4774425"/>
              <a:gd name="connsiteY2" fmla="*/ 2602527 h 2602526"/>
              <a:gd name="connsiteX0" fmla="*/ 0 w 4965616"/>
              <a:gd name="connsiteY0" fmla="*/ 0 h 2602526"/>
              <a:gd name="connsiteX1" fmla="*/ 2566802 w 4965616"/>
              <a:gd name="connsiteY1" fmla="*/ 645805 h 2602526"/>
              <a:gd name="connsiteX2" fmla="*/ 4377065 w 4965616"/>
              <a:gd name="connsiteY2" fmla="*/ 2602527 h 2602526"/>
              <a:gd name="connsiteX0" fmla="*/ 0 w 5127608"/>
              <a:gd name="connsiteY0" fmla="*/ 17388 h 2619914"/>
              <a:gd name="connsiteX1" fmla="*/ 3474638 w 5127608"/>
              <a:gd name="connsiteY1" fmla="*/ 0 h 2619914"/>
              <a:gd name="connsiteX2" fmla="*/ 4377065 w 5127608"/>
              <a:gd name="connsiteY2" fmla="*/ 2619915 h 2619914"/>
              <a:gd name="connsiteX0" fmla="*/ 0 w 5126266"/>
              <a:gd name="connsiteY0" fmla="*/ 17392 h 2619918"/>
              <a:gd name="connsiteX1" fmla="*/ 3474638 w 5126266"/>
              <a:gd name="connsiteY1" fmla="*/ 4 h 2619918"/>
              <a:gd name="connsiteX2" fmla="*/ 4377065 w 5126266"/>
              <a:gd name="connsiteY2" fmla="*/ 2619919 h 2619918"/>
              <a:gd name="connsiteX0" fmla="*/ 0 w 5126266"/>
              <a:gd name="connsiteY0" fmla="*/ 194494 h 2797020"/>
              <a:gd name="connsiteX1" fmla="*/ 3474638 w 5126266"/>
              <a:gd name="connsiteY1" fmla="*/ 177106 h 2797020"/>
              <a:gd name="connsiteX2" fmla="*/ 4377065 w 5126266"/>
              <a:gd name="connsiteY2" fmla="*/ 2797021 h 2797020"/>
              <a:gd name="connsiteX0" fmla="*/ 0 w 5126266"/>
              <a:gd name="connsiteY0" fmla="*/ 149996 h 2752522"/>
              <a:gd name="connsiteX1" fmla="*/ 3474638 w 5126266"/>
              <a:gd name="connsiteY1" fmla="*/ 132608 h 2752522"/>
              <a:gd name="connsiteX2" fmla="*/ 4377065 w 5126266"/>
              <a:gd name="connsiteY2" fmla="*/ 2752523 h 2752522"/>
              <a:gd name="connsiteX0" fmla="*/ 0 w 5287561"/>
              <a:gd name="connsiteY0" fmla="*/ 0 h 2602526"/>
              <a:gd name="connsiteX1" fmla="*/ 4079863 w 5287561"/>
              <a:gd name="connsiteY1" fmla="*/ 726191 h 2602526"/>
              <a:gd name="connsiteX2" fmla="*/ 4377065 w 5287561"/>
              <a:gd name="connsiteY2" fmla="*/ 2602527 h 2602526"/>
              <a:gd name="connsiteX0" fmla="*/ 0 w 4949845"/>
              <a:gd name="connsiteY0" fmla="*/ 0 h 2602526"/>
              <a:gd name="connsiteX1" fmla="*/ 2458728 w 4949845"/>
              <a:gd name="connsiteY1" fmla="*/ 1369288 h 2602526"/>
              <a:gd name="connsiteX2" fmla="*/ 4377065 w 4949845"/>
              <a:gd name="connsiteY2" fmla="*/ 2602527 h 2602526"/>
              <a:gd name="connsiteX0" fmla="*/ 0 w 5820640"/>
              <a:gd name="connsiteY0" fmla="*/ 49954 h 2652480"/>
              <a:gd name="connsiteX1" fmla="*/ 5247082 w 5820640"/>
              <a:gd name="connsiteY1" fmla="*/ 153146 h 2652480"/>
              <a:gd name="connsiteX2" fmla="*/ 4377065 w 5820640"/>
              <a:gd name="connsiteY2" fmla="*/ 2652481 h 2652480"/>
              <a:gd name="connsiteX0" fmla="*/ 0 w 5820640"/>
              <a:gd name="connsiteY0" fmla="*/ 5988 h 2608514"/>
              <a:gd name="connsiteX1" fmla="*/ 5247082 w 5820640"/>
              <a:gd name="connsiteY1" fmla="*/ 109180 h 2608514"/>
              <a:gd name="connsiteX2" fmla="*/ 4377065 w 5820640"/>
              <a:gd name="connsiteY2" fmla="*/ 2608515 h 2608514"/>
              <a:gd name="connsiteX0" fmla="*/ 0 w 5817529"/>
              <a:gd name="connsiteY0" fmla="*/ 110706 h 2713232"/>
              <a:gd name="connsiteX1" fmla="*/ 5247082 w 5817529"/>
              <a:gd name="connsiteY1" fmla="*/ 213898 h 2713232"/>
              <a:gd name="connsiteX2" fmla="*/ 4377065 w 5817529"/>
              <a:gd name="connsiteY2" fmla="*/ 2713233 h 2713232"/>
              <a:gd name="connsiteX0" fmla="*/ 0 w 5863466"/>
              <a:gd name="connsiteY0" fmla="*/ 233310 h 2835836"/>
              <a:gd name="connsiteX1" fmla="*/ 5247082 w 5863466"/>
              <a:gd name="connsiteY1" fmla="*/ 336502 h 2835836"/>
              <a:gd name="connsiteX2" fmla="*/ 4377065 w 5863466"/>
              <a:gd name="connsiteY2" fmla="*/ 2835837 h 2835836"/>
              <a:gd name="connsiteX0" fmla="*/ 0 w 5904711"/>
              <a:gd name="connsiteY0" fmla="*/ 102534 h 2705060"/>
              <a:gd name="connsiteX1" fmla="*/ 5311927 w 5904711"/>
              <a:gd name="connsiteY1" fmla="*/ 366501 h 2705060"/>
              <a:gd name="connsiteX2" fmla="*/ 4377065 w 5904711"/>
              <a:gd name="connsiteY2" fmla="*/ 2705061 h 2705060"/>
              <a:gd name="connsiteX0" fmla="*/ 0 w 5923647"/>
              <a:gd name="connsiteY0" fmla="*/ 0 h 2602528"/>
              <a:gd name="connsiteX1" fmla="*/ 5311927 w 5923647"/>
              <a:gd name="connsiteY1" fmla="*/ 263967 h 2602528"/>
              <a:gd name="connsiteX2" fmla="*/ 4614832 w 5923647"/>
              <a:gd name="connsiteY2" fmla="*/ 2602528 h 2602528"/>
              <a:gd name="connsiteX0" fmla="*/ 0 w 5929412"/>
              <a:gd name="connsiteY0" fmla="*/ 40600 h 2643128"/>
              <a:gd name="connsiteX1" fmla="*/ 5311927 w 5929412"/>
              <a:gd name="connsiteY1" fmla="*/ 304567 h 2643128"/>
              <a:gd name="connsiteX2" fmla="*/ 4614832 w 5929412"/>
              <a:gd name="connsiteY2" fmla="*/ 2643128 h 2643128"/>
              <a:gd name="connsiteX0" fmla="*/ 0 w 5928317"/>
              <a:gd name="connsiteY0" fmla="*/ 0 h 2602528"/>
              <a:gd name="connsiteX1" fmla="*/ 5311927 w 5928317"/>
              <a:gd name="connsiteY1" fmla="*/ 263967 h 2602528"/>
              <a:gd name="connsiteX2" fmla="*/ 4614832 w 5928317"/>
              <a:gd name="connsiteY2" fmla="*/ 2602528 h 2602528"/>
              <a:gd name="connsiteX0" fmla="*/ 0 w 4614832"/>
              <a:gd name="connsiteY0" fmla="*/ 0 h 2602528"/>
              <a:gd name="connsiteX1" fmla="*/ 4614832 w 4614832"/>
              <a:gd name="connsiteY1" fmla="*/ 2602528 h 2602528"/>
              <a:gd name="connsiteX0" fmla="*/ 0 w 5484936"/>
              <a:gd name="connsiteY0" fmla="*/ 0 h 2602528"/>
              <a:gd name="connsiteX1" fmla="*/ 4614832 w 5484936"/>
              <a:gd name="connsiteY1" fmla="*/ 2602528 h 2602528"/>
              <a:gd name="connsiteX0" fmla="*/ 0 w 5788794"/>
              <a:gd name="connsiteY0" fmla="*/ 40372 h 2642900"/>
              <a:gd name="connsiteX1" fmla="*/ 4614832 w 5788794"/>
              <a:gd name="connsiteY1" fmla="*/ 2642900 h 264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88794" h="2642900">
                <a:moveTo>
                  <a:pt x="0" y="40372"/>
                </a:moveTo>
                <a:cubicBezTo>
                  <a:pt x="4067251" y="-358213"/>
                  <a:pt x="7745428" y="2318004"/>
                  <a:pt x="4614832" y="2642900"/>
                </a:cubicBezTo>
              </a:path>
            </a:pathLst>
          </a:custGeom>
          <a:ln w="12700">
            <a:solidFill>
              <a:srgbClr val="FF0000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82015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Новата матрица</a:t>
                </a:r>
              </a:p>
              <a:p>
                <a:pPr lvl="1"/>
                <a:r>
                  <a:rPr lang="bg-BG" dirty="0"/>
                  <a:t>Матрица без зависимост от точките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bg-BG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bg-BG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1/</m:t>
                              </m:r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bg-BG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a:rPr lang="en-US" sz="1800" i="1"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r>
                              <a:rPr lang="en-US" sz="1800" i="1">
                                <a:latin typeface="Cambria Math"/>
                              </a:rPr>
                              <m:t>𝑧</m:t>
                            </m:r>
                          </m:e>
                          <m:e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bg-BG" sz="18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bg-BG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a:rPr lang="en-US" sz="1800" i="1"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r>
                              <a:rPr lang="en-US" sz="1800" i="1">
                                <a:latin typeface="Cambria Math"/>
                              </a:rPr>
                              <m:t>𝑧</m:t>
                            </m:r>
                          </m:e>
                          <m:e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𝑧</m:t>
                            </m:r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/</m:t>
                            </m:r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eqArr>
                      </m:e>
                    </m:d>
                  </m:oMath>
                </a14:m>
                <a:r>
                  <a:rPr lang="bg-BG" dirty="0"/>
                  <a:t> </a:t>
                </a:r>
              </a:p>
              <a:p>
                <a:pPr lvl="1"/>
                <a:r>
                  <a:rPr lang="bg-BG" dirty="0"/>
                  <a:t>Да я проверим, все пак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1" name="Picture 21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187" t="23593" r="24565" b="15379"/>
          <a:stretch/>
        </p:blipFill>
        <p:spPr bwMode="auto">
          <a:xfrm>
            <a:off x="3178320" y="2894576"/>
            <a:ext cx="2775328" cy="17345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532526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Дейности преди </a:t>
            </a:r>
            <a:r>
              <a:rPr lang="bg-BG" dirty="0" err="1"/>
              <a:t>растеризацията</a:t>
            </a:r>
            <a:endParaRPr lang="bg-BG" dirty="0"/>
          </a:p>
          <a:p>
            <a:pPr lvl="1"/>
            <a:r>
              <a:rPr lang="bg-BG" dirty="0"/>
              <a:t>Гледна точка – определяне коя част от модела виждаме и в каква ориентация</a:t>
            </a:r>
          </a:p>
          <a:p>
            <a:pPr lvl="1"/>
            <a:r>
              <a:rPr lang="bg-BG" dirty="0"/>
              <a:t>Проекция – определяне на </a:t>
            </a:r>
            <a:r>
              <a:rPr lang="en-US" dirty="0"/>
              <a:t>2D</a:t>
            </a:r>
            <a:r>
              <a:rPr lang="bg-BG" dirty="0"/>
              <a:t> образ на </a:t>
            </a:r>
            <a:r>
              <a:rPr lang="en-US" dirty="0"/>
              <a:t>3D </a:t>
            </a:r>
            <a:r>
              <a:rPr lang="bg-BG" dirty="0"/>
              <a:t>модел</a:t>
            </a:r>
          </a:p>
          <a:p>
            <a:pPr lvl="1"/>
            <a:r>
              <a:rPr lang="bg-BG" dirty="0"/>
              <a:t>Могат да се извършат заедно, но по-лесно е отделно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Преди растеризацията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970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Простоват</a:t>
            </a:r>
            <a:r>
              <a:rPr lang="bg-BG" dirty="0"/>
              <a:t> смартфон</a:t>
            </a:r>
          </a:p>
          <a:p>
            <a:pPr lvl="1"/>
            <a:r>
              <a:rPr lang="bg-BG" dirty="0"/>
              <a:t>Показва перспективна проекция на куб, който се върти някъде пред екрана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По-сложен пример</a:t>
            </a:r>
            <a:endParaRPr lang="en-US" dirty="0"/>
          </a:p>
        </p:txBody>
      </p:sp>
      <p:pic>
        <p:nvPicPr>
          <p:cNvPr id="110599" name="Picture 7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95589" y="2686051"/>
            <a:ext cx="2748011" cy="17100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>
            <a:hlinkClick r:id="rId2" action="ppaction://hlinkfile"/>
          </p:cNvPr>
          <p:cNvSpPr/>
          <p:nvPr/>
        </p:nvSpPr>
        <p:spPr>
          <a:xfrm>
            <a:off x="3048000" y="2581170"/>
            <a:ext cx="3048000" cy="190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8664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Трансформационна и </a:t>
                </a:r>
                <a:r>
                  <a:rPr lang="bg-BG" dirty="0" err="1"/>
                  <a:t>проективна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bg-BG" dirty="0"/>
              </a:p>
              <a:p>
                <a:pPr marL="10287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𝑀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44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 резюме за матриците</a:t>
            </a:r>
            <a:endParaRPr lang="en-US" dirty="0"/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6410036" y="2812018"/>
            <a:ext cx="205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bg-BG" dirty="0">
                <a:latin typeface="Calibri" pitchFamily="34" charset="0"/>
              </a:rPr>
              <a:t>Транслация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" name="Text Box 22"/>
          <p:cNvSpPr txBox="1">
            <a:spLocks noChangeArrowheads="1"/>
          </p:cNvSpPr>
          <p:nvPr/>
        </p:nvSpPr>
        <p:spPr bwMode="auto">
          <a:xfrm>
            <a:off x="5232400" y="3955018"/>
            <a:ext cx="3378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bg-BG" dirty="0">
                <a:latin typeface="Calibri" pitchFamily="34" charset="0"/>
              </a:rPr>
              <a:t>Глобално мащабиране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7" name="Text Box 22"/>
          <p:cNvSpPr txBox="1">
            <a:spLocks noChangeArrowheads="1"/>
          </p:cNvSpPr>
          <p:nvPr/>
        </p:nvSpPr>
        <p:spPr bwMode="auto">
          <a:xfrm>
            <a:off x="2433782" y="1620619"/>
            <a:ext cx="3581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bg-BG" dirty="0">
                <a:latin typeface="Calibri" pitchFamily="34" charset="0"/>
              </a:rPr>
              <a:t>Ротация, мащабиране,</a:t>
            </a:r>
            <a:br>
              <a:rPr lang="bg-BG" dirty="0">
                <a:latin typeface="Calibri" pitchFamily="34" charset="0"/>
              </a:rPr>
            </a:br>
            <a:r>
              <a:rPr lang="bg-BG" dirty="0">
                <a:latin typeface="Calibri" pitchFamily="34" charset="0"/>
              </a:rPr>
              <a:t>отражение, скосяване</a:t>
            </a:r>
            <a:endParaRPr lang="en-US" dirty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22"/>
              <p:cNvSpPr txBox="1">
                <a:spLocks noChangeArrowheads="1"/>
              </p:cNvSpPr>
              <p:nvPr/>
            </p:nvSpPr>
            <p:spPr bwMode="auto">
              <a:xfrm>
                <a:off x="762000" y="4044375"/>
                <a:ext cx="6832600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bg-BG" dirty="0">
                    <a:latin typeface="Calibri" pitchFamily="34" charset="0"/>
                  </a:rPr>
                  <a:t>Перспектива</a:t>
                </a:r>
                <a:br>
                  <a:rPr lang="bg-BG" dirty="0">
                    <a:latin typeface="Calibri" pitchFamily="34" charset="0"/>
                  </a:rPr>
                </a:br>
                <a:r>
                  <a:rPr lang="bg-BG" sz="1400" dirty="0">
                    <a:latin typeface="Calibri" pitchFamily="34" charset="0"/>
                  </a:rPr>
                  <a:t>(при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sz="1400" i="1" dirty="0" smtClean="0">
                            <a:latin typeface="Cambria Math"/>
                          </a:rPr>
                          <m:t>а</m:t>
                        </m:r>
                      </m:e>
                      <m:sub>
                        <m:r>
                          <a:rPr lang="en-US" sz="1400" b="0" i="1" dirty="0" smtClean="0">
                            <a:latin typeface="Cambria Math"/>
                          </a:rPr>
                          <m:t>41</m:t>
                        </m:r>
                      </m:sub>
                    </m:sSub>
                    <m:r>
                      <a:rPr lang="bg-BG" sz="140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sz="1400" i="1" dirty="0" smtClean="0">
                            <a:latin typeface="Cambria Math"/>
                          </a:rPr>
                          <m:t>а</m:t>
                        </m:r>
                      </m:e>
                      <m:sub>
                        <m:r>
                          <a:rPr lang="en-US" sz="1400" b="0" i="1" dirty="0" smtClean="0">
                            <a:latin typeface="Cambria Math"/>
                          </a:rPr>
                          <m:t>42</m:t>
                        </m:r>
                      </m:sub>
                    </m:sSub>
                    <m:r>
                      <a:rPr lang="bg-BG" sz="140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sz="1400" i="1" dirty="0" smtClean="0">
                            <a:latin typeface="Cambria Math"/>
                          </a:rPr>
                          <m:t>а</m:t>
                        </m:r>
                      </m:e>
                      <m:sub>
                        <m:r>
                          <a:rPr lang="en-US" sz="1400" b="0" i="1" dirty="0" smtClean="0">
                            <a:latin typeface="Cambria Math"/>
                          </a:rPr>
                          <m:t>43</m:t>
                        </m:r>
                      </m:sub>
                    </m:sSub>
                    <m:r>
                      <a:rPr lang="bg-BG" sz="1400" i="1" dirty="0" smtClean="0">
                        <a:latin typeface="Cambria Math"/>
                      </a:rPr>
                      <m:t>≠0</m:t>
                    </m:r>
                  </m:oMath>
                </a14:m>
                <a:r>
                  <a:rPr lang="bg-BG" sz="1400" dirty="0">
                    <a:latin typeface="Calibri" pitchFamily="34" charset="0"/>
                  </a:rPr>
                  <a:t> се получават 1/2/3-точкови перспективи</a:t>
                </a:r>
                <a:r>
                  <a:rPr lang="en-US" sz="1400" dirty="0">
                    <a:latin typeface="Calibri" pitchFamily="34" charset="0"/>
                  </a:rPr>
                  <a:t>)</a:t>
                </a:r>
                <a:endParaRPr lang="en-US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1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000" y="4044375"/>
                <a:ext cx="6832600" cy="584775"/>
              </a:xfrm>
              <a:prstGeom prst="rect">
                <a:avLst/>
              </a:prstGeom>
              <a:blipFill rotWithShape="1">
                <a:blip r:embed="rId6"/>
                <a:stretch>
                  <a:fillRect t="-5208" b="-937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415973" y="2493818"/>
            <a:ext cx="571500" cy="1031196"/>
          </a:xfrm>
          <a:prstGeom prst="rect">
            <a:avLst/>
          </a:prstGeom>
          <a:ln w="6350">
            <a:solidFill>
              <a:srgbClr val="FF0000"/>
            </a:solidFill>
            <a:prstDash val="sysDot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977082" y="2997026"/>
            <a:ext cx="495300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175000" y="2493817"/>
            <a:ext cx="2133600" cy="1031197"/>
          </a:xfrm>
          <a:prstGeom prst="rect">
            <a:avLst/>
          </a:prstGeom>
          <a:ln w="6350">
            <a:solidFill>
              <a:srgbClr val="FF0000"/>
            </a:solidFill>
            <a:prstDash val="sysDot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4224482" y="2225502"/>
            <a:ext cx="0" cy="270048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415973" y="3562350"/>
            <a:ext cx="571500" cy="282071"/>
          </a:xfrm>
          <a:prstGeom prst="rect">
            <a:avLst/>
          </a:prstGeom>
          <a:ln w="6350">
            <a:solidFill>
              <a:srgbClr val="FF0000"/>
            </a:solidFill>
            <a:prstDash val="sysDot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0" name="Rectangle 29"/>
          <p:cNvSpPr/>
          <p:nvPr/>
        </p:nvSpPr>
        <p:spPr>
          <a:xfrm>
            <a:off x="3175000" y="3562351"/>
            <a:ext cx="2133600" cy="282071"/>
          </a:xfrm>
          <a:prstGeom prst="rect">
            <a:avLst/>
          </a:prstGeom>
          <a:ln w="6350">
            <a:solidFill>
              <a:srgbClr val="FF0000"/>
            </a:solidFill>
            <a:prstDash val="sysDot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21018" y="3856759"/>
            <a:ext cx="0" cy="270048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987473" y="3856759"/>
            <a:ext cx="225136" cy="245976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4835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Сложност на проекциите</a:t>
                </a:r>
              </a:p>
              <a:p>
                <a:pPr lvl="1"/>
                <a:r>
                  <a:rPr lang="bg-BG" dirty="0"/>
                  <a:t>Често матриците са доста по-сложни</a:t>
                </a:r>
              </a:p>
              <a:p>
                <a:pPr lvl="1"/>
                <a:r>
                  <a:rPr lang="bg-BG" dirty="0"/>
                  <a:t>Включени са допълнителни действия</a:t>
                </a:r>
              </a:p>
              <a:p>
                <a:r>
                  <a:rPr lang="bg-BG" dirty="0"/>
                  <a:t>Примерно</a:t>
                </a:r>
              </a:p>
              <a:p>
                <a:pPr lvl="1"/>
                <a:r>
                  <a:rPr lang="bg-BG" dirty="0"/>
                  <a:t>Координатата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bg-BG" dirty="0"/>
                  <a:t> не се нулира,</a:t>
                </a:r>
                <a:r>
                  <a:rPr lang="en-US" dirty="0"/>
                  <a:t> </a:t>
                </a:r>
                <a:r>
                  <a:rPr lang="bg-BG" dirty="0"/>
                  <a:t>а се запазва за </a:t>
                </a:r>
                <a:r>
                  <a:rPr lang="en-US" dirty="0"/>
                  <a:t>Z-Buffer</a:t>
                </a:r>
                <a:endParaRPr lang="bg-BG" dirty="0"/>
              </a:p>
              <a:p>
                <a:pPr lvl="1"/>
                <a:r>
                  <a:rPr lang="bg-BG" dirty="0"/>
                  <a:t>3</a:t>
                </a:r>
                <a:r>
                  <a:rPr lang="en-US" dirty="0"/>
                  <a:t>D</a:t>
                </a:r>
                <a:r>
                  <a:rPr lang="bg-BG" dirty="0"/>
                  <a:t> сцената се изрязва до дадена зона</a:t>
                </a:r>
                <a:r>
                  <a:rPr lang="en-US" dirty="0"/>
                  <a:t> </a:t>
                </a:r>
                <a:r>
                  <a:rPr lang="bg-BG" dirty="0"/>
                  <a:t>(</a:t>
                </a:r>
                <a:r>
                  <a:rPr lang="en-US" i="1" dirty="0"/>
                  <a:t>frustum</a:t>
                </a:r>
                <a:r>
                  <a:rPr lang="en-US" dirty="0"/>
                  <a:t>)</a:t>
                </a:r>
                <a:endParaRPr lang="bg-BG" dirty="0"/>
              </a:p>
              <a:p>
                <a:pPr lvl="1"/>
                <a:r>
                  <a:rPr lang="bg-BG" dirty="0"/>
                  <a:t>Дълбочината се нормализира до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[−1,1]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Центърът на проекцията не е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(0,</m:t>
                    </m:r>
                    <m:r>
                      <a:rPr lang="bg-BG" i="1" dirty="0" err="1" smtClean="0">
                        <a:latin typeface="Cambria Math"/>
                      </a:rPr>
                      <m:t>0</m:t>
                    </m:r>
                    <m:r>
                      <a:rPr lang="bg-BG" i="1" dirty="0" smtClean="0">
                        <a:latin typeface="Cambria Math"/>
                      </a:rPr>
                      <m:t>,</m:t>
                    </m:r>
                    <m:r>
                      <a:rPr lang="bg-BG" i="1" dirty="0" err="1" smtClean="0">
                        <a:latin typeface="Cambria Math"/>
                      </a:rPr>
                      <m:t>0</m:t>
                    </m:r>
                    <m:r>
                      <a:rPr lang="bg-BG" i="1" dirty="0" smtClean="0">
                        <a:latin typeface="Cambria Math"/>
                      </a:rPr>
                      <m:t>)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Матрицата е вградена в друга матрица</a:t>
                </a:r>
                <a:endParaRPr lang="en-US" dirty="0"/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 r="-31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338352"/>
      </p:ext>
    </p:extLst>
  </p:cSld>
  <p:clrMapOvr>
    <a:masterClrMapping/>
  </p:clrMapOvr>
  <p:transition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0849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tabLst>
                <a:tab pos="1025525" algn="l"/>
                <a:tab pos="4059238" algn="l"/>
                <a:tab pos="5033963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ALZH</a:t>
            </a:r>
            <a:r>
              <a:rPr lang="en-US" b="0" dirty="0"/>
              <a:t>]	</a:t>
            </a:r>
            <a:r>
              <a:rPr lang="bg-BG" b="0" dirty="0"/>
              <a:t>гл. 5	</a:t>
            </a: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LENG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111-131</a:t>
            </a:r>
          </a:p>
          <a:p>
            <a:pPr>
              <a:tabLst>
                <a:tab pos="1025525" algn="l"/>
                <a:tab pos="4059238" algn="l"/>
                <a:tab pos="5033963" algn="l"/>
              </a:tabLst>
            </a:pPr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AGO1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161-166	[</a:t>
            </a:r>
            <a:r>
              <a:rPr lang="en-US" dirty="0">
                <a:solidFill>
                  <a:srgbClr val="0070C0"/>
                </a:solidFill>
              </a:rPr>
              <a:t>MORT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313-321</a:t>
            </a:r>
          </a:p>
          <a:p>
            <a:pPr>
              <a:tabLst>
                <a:tab pos="1025525" algn="l"/>
                <a:tab pos="4059238" algn="l"/>
                <a:tab pos="5033963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BAGL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136-137	[</a:t>
            </a:r>
            <a:r>
              <a:rPr lang="en-US" dirty="0">
                <a:solidFill>
                  <a:srgbClr val="0070C0"/>
                </a:solidFill>
              </a:rPr>
              <a:t>PARE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31-39, 46-48</a:t>
            </a:r>
          </a:p>
          <a:p>
            <a:pPr>
              <a:tabLst>
                <a:tab pos="1025525" algn="l"/>
                <a:tab pos="4059238" algn="l"/>
                <a:tab pos="5033963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KLAW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121-128	[</a:t>
            </a:r>
            <a:r>
              <a:rPr lang="en-US" dirty="0" err="1">
                <a:solidFill>
                  <a:srgbClr val="0070C0"/>
                </a:solidFill>
              </a:rPr>
              <a:t>SEAK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34</a:t>
            </a:r>
          </a:p>
          <a:p>
            <a:pPr>
              <a:tabLst>
                <a:tab pos="1025525" algn="l"/>
                <a:tab pos="4059238" algn="l"/>
                <a:tab pos="5033963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VINC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103-105	[</a:t>
            </a:r>
            <a:r>
              <a:rPr lang="en-US" dirty="0">
                <a:solidFill>
                  <a:srgbClr val="0070C0"/>
                </a:solidFill>
              </a:rPr>
              <a:t>AGO</a:t>
            </a:r>
            <a:r>
              <a:rPr lang="bg-BG" b="0" dirty="0"/>
              <a:t>2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1</a:t>
            </a:r>
            <a:r>
              <a:rPr lang="bg-BG" b="0" dirty="0"/>
              <a:t>1</a:t>
            </a:r>
            <a:r>
              <a:rPr lang="en-US" b="0" dirty="0"/>
              <a:t>1-</a:t>
            </a:r>
            <a:r>
              <a:rPr lang="bg-BG" b="0" dirty="0"/>
              <a:t>121, 138</a:t>
            </a:r>
            <a:endParaRPr lang="en-US" b="0" dirty="0"/>
          </a:p>
          <a:p>
            <a:pPr>
              <a:tabLst>
                <a:tab pos="1025525" algn="l"/>
                <a:tab pos="4059238" algn="l"/>
                <a:tab pos="5033963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ZHDA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247-252</a:t>
            </a:r>
            <a:endParaRPr lang="bg-BG" b="0" dirty="0"/>
          </a:p>
          <a:p>
            <a:endParaRPr lang="en-US" dirty="0"/>
          </a:p>
          <a:p>
            <a:r>
              <a:rPr lang="bg-BG" dirty="0"/>
              <a:t>А също и:</a:t>
            </a:r>
          </a:p>
          <a:p>
            <a:pPr lvl="1"/>
            <a:r>
              <a:rPr lang="en-US" dirty="0"/>
              <a:t>Perspective projections</a:t>
            </a:r>
            <a:endParaRPr lang="bg-BG" dirty="0"/>
          </a:p>
          <a:p>
            <a:pPr lvl="2"/>
            <a:r>
              <a:rPr lang="en-US" dirty="0">
                <a:hlinkClick r:id="rId3"/>
              </a:rPr>
              <a:t>http://web.iitd.ac.in/~hegde/cad/lecture/L9_persproj.pdf</a:t>
            </a:r>
            <a:endParaRPr lang="en-US" dirty="0"/>
          </a:p>
          <a:p>
            <a:pPr lvl="1"/>
            <a:r>
              <a:rPr lang="en-US" dirty="0"/>
              <a:t>Perspective and Orthographic Projection Matrix</a:t>
            </a:r>
            <a:endParaRPr lang="bg-BG" dirty="0"/>
          </a:p>
          <a:p>
            <a:pPr lvl="2"/>
            <a:r>
              <a:rPr lang="en-US" dirty="0">
                <a:hlinkClick r:id="rId4"/>
              </a:rPr>
              <a:t>http://www.scratchapixel.com/lessons/3d-advanced-lessons/perspective-and-orthographic-projection-matrix/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Повече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507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Край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Всяка сцена я включва</a:t>
            </a:r>
          </a:p>
          <a:p>
            <a:pPr lvl="1"/>
            <a:r>
              <a:rPr lang="bg-BG" dirty="0"/>
              <a:t>Явна или неявна, винаги я има</a:t>
            </a:r>
          </a:p>
          <a:p>
            <a:r>
              <a:rPr lang="bg-BG" dirty="0"/>
              <a:t>Използване</a:t>
            </a:r>
          </a:p>
          <a:p>
            <a:pPr lvl="1"/>
            <a:r>
              <a:rPr lang="bg-BG" dirty="0"/>
              <a:t>Определяне как се вижда сцената</a:t>
            </a:r>
          </a:p>
          <a:p>
            <a:pPr lvl="1"/>
            <a:r>
              <a:rPr lang="bg-BG" dirty="0"/>
              <a:t>Движение из тримерен свят</a:t>
            </a:r>
          </a:p>
          <a:p>
            <a:pPr lvl="1"/>
            <a:r>
              <a:rPr lang="bg-BG" dirty="0"/>
              <a:t>Плъзгане на образа и приближаване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Гледна точка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8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Идеи за въртене в кръг</a:t>
            </a:r>
          </a:p>
          <a:p>
            <a:pPr lvl="1"/>
            <a:r>
              <a:rPr lang="bg-BG" dirty="0"/>
              <a:t>Сцената се върти заедно с обектите ѝ</a:t>
            </a:r>
          </a:p>
          <a:p>
            <a:pPr lvl="2"/>
            <a:r>
              <a:rPr lang="bg-BG" dirty="0"/>
              <a:t>(като чиния в микровълнова печка)</a:t>
            </a:r>
          </a:p>
          <a:p>
            <a:pPr lvl="1"/>
            <a:r>
              <a:rPr lang="bg-BG" dirty="0"/>
              <a:t>Сцената е неподвижна, а ние се въртим около нея</a:t>
            </a:r>
          </a:p>
          <a:p>
            <a:pPr lvl="2"/>
            <a:r>
              <a:rPr lang="bg-BG" dirty="0"/>
              <a:t>(като акула около тюлен)</a:t>
            </a:r>
          </a:p>
          <a:p>
            <a:pPr lvl="1"/>
            <a:r>
              <a:rPr lang="bg-BG" dirty="0"/>
              <a:t>Неразличими математически и физически идеи</a:t>
            </a:r>
          </a:p>
          <a:p>
            <a:pPr lvl="1"/>
            <a:r>
              <a:rPr lang="bg-BG" dirty="0"/>
              <a:t>Различими от практическа гледна точка</a:t>
            </a:r>
          </a:p>
          <a:p>
            <a:pPr lvl="2"/>
            <a:r>
              <a:rPr lang="bg-BG" dirty="0"/>
              <a:t>(при статична сцена нещата са по-прости и по-бързи)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Неразличимост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44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pc="-50" dirty="0"/>
              <a:t>Това какво е и на какво е?</a:t>
            </a:r>
            <a:endParaRPr lang="en-US" spc="-50" dirty="0"/>
          </a:p>
        </p:txBody>
      </p:sp>
      <p:pic>
        <p:nvPicPr>
          <p:cNvPr id="4" name="Picture 2" descr="C:\Pavel\Courses\Materials\Course.OKG 2012-13\20. Projections\1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0800000">
            <a:off x="2895601" y="1200150"/>
            <a:ext cx="3347436" cy="350434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81503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2" descr="C:\Pavel\Courses\Materials\Course.OKG 2012-13\20. Projections\2.jp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9"/>
          <a:stretch/>
        </p:blipFill>
        <p:spPr bwMode="auto">
          <a:xfrm>
            <a:off x="2895600" y="733425"/>
            <a:ext cx="3347436" cy="350606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CBE57-4483-4F7C-8A5B-D3428D49B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Карта на част от Европа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5562599" y="438150"/>
            <a:ext cx="2452195" cy="2700387"/>
            <a:chOff x="5804402" y="783232"/>
            <a:chExt cx="3670238" cy="4041709"/>
          </a:xfrm>
        </p:grpSpPr>
        <p:grpSp>
          <p:nvGrpSpPr>
            <p:cNvPr id="35" name="Group 34"/>
            <p:cNvGrpSpPr/>
            <p:nvPr/>
          </p:nvGrpSpPr>
          <p:grpSpPr>
            <a:xfrm>
              <a:off x="6324600" y="1524000"/>
              <a:ext cx="2590800" cy="2590800"/>
              <a:chOff x="5410200" y="2286000"/>
              <a:chExt cx="4572000" cy="4572000"/>
            </a:xfrm>
          </p:grpSpPr>
          <p:sp>
            <p:nvSpPr>
              <p:cNvPr id="33" name="Donut 32"/>
              <p:cNvSpPr/>
              <p:nvPr/>
            </p:nvSpPr>
            <p:spPr>
              <a:xfrm>
                <a:off x="5778500" y="2667000"/>
                <a:ext cx="3810000" cy="3810000"/>
              </a:xfrm>
              <a:prstGeom prst="donut">
                <a:avLst>
                  <a:gd name="adj" fmla="val 10661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0" name="Group 19"/>
              <p:cNvGrpSpPr/>
              <p:nvPr/>
            </p:nvGrpSpPr>
            <p:grpSpPr>
              <a:xfrm rot="2700000">
                <a:off x="6198480" y="3071476"/>
                <a:ext cx="2995440" cy="2995440"/>
                <a:chOff x="5410200" y="2286000"/>
                <a:chExt cx="4572000" cy="4572000"/>
              </a:xfrm>
            </p:grpSpPr>
            <p:grpSp>
              <p:nvGrpSpPr>
                <p:cNvPr id="21" name="Group 8"/>
                <p:cNvGrpSpPr/>
                <p:nvPr/>
              </p:nvGrpSpPr>
              <p:grpSpPr>
                <a:xfrm>
                  <a:off x="7467600" y="2286000"/>
                  <a:ext cx="457200" cy="2057400"/>
                  <a:chOff x="7543800" y="2286000"/>
                  <a:chExt cx="457200" cy="2057400"/>
                </a:xfrm>
              </p:grpSpPr>
              <p:sp>
                <p:nvSpPr>
                  <p:cNvPr id="31" name="Right Triangle 30"/>
                  <p:cNvSpPr/>
                  <p:nvPr/>
                </p:nvSpPr>
                <p:spPr>
                  <a:xfrm>
                    <a:off x="7772400" y="2286000"/>
                    <a:ext cx="228600" cy="2057400"/>
                  </a:xfrm>
                  <a:prstGeom prst="rtTriangle">
                    <a:avLst/>
                  </a:prstGeom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 w="63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Right Triangle 31"/>
                  <p:cNvSpPr/>
                  <p:nvPr/>
                </p:nvSpPr>
                <p:spPr>
                  <a:xfrm flipH="1">
                    <a:off x="7543800" y="2286000"/>
                    <a:ext cx="228600" cy="2057400"/>
                  </a:xfrm>
                  <a:prstGeom prst="rtTriangle">
                    <a:avLst/>
                  </a:prstGeom>
                  <a:gradFill flip="none" rotWithShape="1">
                    <a:gsLst>
                      <a:gs pos="0">
                        <a:schemeClr val="bg2">
                          <a:lumMod val="75000"/>
                        </a:schemeClr>
                      </a:gs>
                      <a:gs pos="100000">
                        <a:schemeClr val="bg2"/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 w="63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" name="Group 9"/>
                <p:cNvGrpSpPr/>
                <p:nvPr/>
              </p:nvGrpSpPr>
              <p:grpSpPr>
                <a:xfrm rot="5400000">
                  <a:off x="8724900" y="3543300"/>
                  <a:ext cx="457200" cy="2057400"/>
                  <a:chOff x="7543800" y="2286000"/>
                  <a:chExt cx="457200" cy="2057400"/>
                </a:xfrm>
              </p:grpSpPr>
              <p:sp>
                <p:nvSpPr>
                  <p:cNvPr id="29" name="Right Triangle 28"/>
                  <p:cNvSpPr/>
                  <p:nvPr/>
                </p:nvSpPr>
                <p:spPr>
                  <a:xfrm>
                    <a:off x="7772400" y="2286000"/>
                    <a:ext cx="228600" cy="2057400"/>
                  </a:xfrm>
                  <a:prstGeom prst="rtTriangle">
                    <a:avLst/>
                  </a:prstGeom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 w="63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ight Triangle 29"/>
                  <p:cNvSpPr/>
                  <p:nvPr/>
                </p:nvSpPr>
                <p:spPr>
                  <a:xfrm flipH="1">
                    <a:off x="7543800" y="2286000"/>
                    <a:ext cx="228600" cy="2057400"/>
                  </a:xfrm>
                  <a:prstGeom prst="rtTriangle">
                    <a:avLst/>
                  </a:prstGeom>
                  <a:gradFill flip="none" rotWithShape="1">
                    <a:gsLst>
                      <a:gs pos="0">
                        <a:schemeClr val="bg2">
                          <a:lumMod val="75000"/>
                        </a:schemeClr>
                      </a:gs>
                      <a:gs pos="100000">
                        <a:schemeClr val="bg2"/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 w="63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" name="Group 12"/>
                <p:cNvGrpSpPr/>
                <p:nvPr/>
              </p:nvGrpSpPr>
              <p:grpSpPr>
                <a:xfrm rot="10800000">
                  <a:off x="7467600" y="4800600"/>
                  <a:ext cx="457200" cy="2057400"/>
                  <a:chOff x="7543800" y="2286000"/>
                  <a:chExt cx="457200" cy="2057400"/>
                </a:xfrm>
              </p:grpSpPr>
              <p:sp>
                <p:nvSpPr>
                  <p:cNvPr id="27" name="Right Triangle 26"/>
                  <p:cNvSpPr/>
                  <p:nvPr/>
                </p:nvSpPr>
                <p:spPr>
                  <a:xfrm>
                    <a:off x="7772400" y="2286000"/>
                    <a:ext cx="228600" cy="2057400"/>
                  </a:xfrm>
                  <a:prstGeom prst="rtTriangle">
                    <a:avLst/>
                  </a:prstGeom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 w="63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ight Triangle 27"/>
                  <p:cNvSpPr/>
                  <p:nvPr/>
                </p:nvSpPr>
                <p:spPr>
                  <a:xfrm flipH="1">
                    <a:off x="7543800" y="2286000"/>
                    <a:ext cx="228600" cy="2057400"/>
                  </a:xfrm>
                  <a:prstGeom prst="rtTriangle">
                    <a:avLst/>
                  </a:prstGeom>
                  <a:gradFill flip="none" rotWithShape="1">
                    <a:gsLst>
                      <a:gs pos="0">
                        <a:schemeClr val="bg2">
                          <a:lumMod val="75000"/>
                        </a:schemeClr>
                      </a:gs>
                      <a:gs pos="100000">
                        <a:schemeClr val="bg2"/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 w="63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" name="Group 15"/>
                <p:cNvGrpSpPr/>
                <p:nvPr/>
              </p:nvGrpSpPr>
              <p:grpSpPr>
                <a:xfrm rot="16200000">
                  <a:off x="6210300" y="3543300"/>
                  <a:ext cx="457200" cy="2057400"/>
                  <a:chOff x="7543800" y="2286000"/>
                  <a:chExt cx="457200" cy="2057400"/>
                </a:xfrm>
              </p:grpSpPr>
              <p:sp>
                <p:nvSpPr>
                  <p:cNvPr id="25" name="Right Triangle 24"/>
                  <p:cNvSpPr/>
                  <p:nvPr/>
                </p:nvSpPr>
                <p:spPr>
                  <a:xfrm>
                    <a:off x="7772400" y="2286000"/>
                    <a:ext cx="228600" cy="2057400"/>
                  </a:xfrm>
                  <a:prstGeom prst="rtTriangle">
                    <a:avLst/>
                  </a:prstGeom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 w="63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ight Triangle 25"/>
                  <p:cNvSpPr/>
                  <p:nvPr/>
                </p:nvSpPr>
                <p:spPr>
                  <a:xfrm flipH="1">
                    <a:off x="7543800" y="2286000"/>
                    <a:ext cx="228600" cy="2057400"/>
                  </a:xfrm>
                  <a:prstGeom prst="rtTriangle">
                    <a:avLst/>
                  </a:prstGeom>
                  <a:gradFill flip="none" rotWithShape="1">
                    <a:gsLst>
                      <a:gs pos="0">
                        <a:schemeClr val="bg2">
                          <a:lumMod val="75000"/>
                        </a:schemeClr>
                      </a:gs>
                      <a:gs pos="100000">
                        <a:schemeClr val="bg2"/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 w="63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" name="Group 18"/>
              <p:cNvGrpSpPr/>
              <p:nvPr/>
            </p:nvGrpSpPr>
            <p:grpSpPr>
              <a:xfrm>
                <a:off x="5410200" y="2286000"/>
                <a:ext cx="4572000" cy="4572000"/>
                <a:chOff x="5410200" y="2286000"/>
                <a:chExt cx="4572000" cy="4572000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7467600" y="2286000"/>
                  <a:ext cx="457200" cy="2057400"/>
                  <a:chOff x="7543800" y="2286000"/>
                  <a:chExt cx="457200" cy="2057400"/>
                </a:xfrm>
              </p:grpSpPr>
              <p:sp>
                <p:nvSpPr>
                  <p:cNvPr id="7" name="Right Triangle 6"/>
                  <p:cNvSpPr/>
                  <p:nvPr/>
                </p:nvSpPr>
                <p:spPr>
                  <a:xfrm>
                    <a:off x="7772400" y="2286000"/>
                    <a:ext cx="228600" cy="2057400"/>
                  </a:xfrm>
                  <a:prstGeom prst="rtTriangle">
                    <a:avLst/>
                  </a:prstGeom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 w="63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Right Triangle 7"/>
                  <p:cNvSpPr/>
                  <p:nvPr/>
                </p:nvSpPr>
                <p:spPr>
                  <a:xfrm flipH="1">
                    <a:off x="7543800" y="2286000"/>
                    <a:ext cx="228600" cy="2057400"/>
                  </a:xfrm>
                  <a:prstGeom prst="rtTriangle">
                    <a:avLst/>
                  </a:prstGeom>
                  <a:gradFill flip="none" rotWithShape="1">
                    <a:gsLst>
                      <a:gs pos="0">
                        <a:schemeClr val="bg2">
                          <a:lumMod val="75000"/>
                        </a:schemeClr>
                      </a:gs>
                      <a:gs pos="100000">
                        <a:schemeClr val="bg2"/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 w="63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" name="Group 9"/>
                <p:cNvGrpSpPr/>
                <p:nvPr/>
              </p:nvGrpSpPr>
              <p:grpSpPr>
                <a:xfrm rot="5400000">
                  <a:off x="8724900" y="3543300"/>
                  <a:ext cx="457200" cy="2057400"/>
                  <a:chOff x="7543800" y="2286000"/>
                  <a:chExt cx="457200" cy="2057400"/>
                </a:xfrm>
              </p:grpSpPr>
              <p:sp>
                <p:nvSpPr>
                  <p:cNvPr id="11" name="Right Triangle 10"/>
                  <p:cNvSpPr/>
                  <p:nvPr/>
                </p:nvSpPr>
                <p:spPr>
                  <a:xfrm>
                    <a:off x="7772400" y="2286000"/>
                    <a:ext cx="228600" cy="2057400"/>
                  </a:xfrm>
                  <a:prstGeom prst="rtTriangle">
                    <a:avLst/>
                  </a:prstGeom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 w="63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ight Triangle 11"/>
                  <p:cNvSpPr/>
                  <p:nvPr/>
                </p:nvSpPr>
                <p:spPr>
                  <a:xfrm flipH="1">
                    <a:off x="7543800" y="2286000"/>
                    <a:ext cx="228600" cy="2057400"/>
                  </a:xfrm>
                  <a:prstGeom prst="rtTriangle">
                    <a:avLst/>
                  </a:prstGeom>
                  <a:gradFill flip="none" rotWithShape="1">
                    <a:gsLst>
                      <a:gs pos="0">
                        <a:schemeClr val="bg2">
                          <a:lumMod val="75000"/>
                        </a:schemeClr>
                      </a:gs>
                      <a:gs pos="100000">
                        <a:schemeClr val="bg2"/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 w="63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" name="Group 12"/>
                <p:cNvGrpSpPr/>
                <p:nvPr/>
              </p:nvGrpSpPr>
              <p:grpSpPr>
                <a:xfrm rot="10800000">
                  <a:off x="7467600" y="4800600"/>
                  <a:ext cx="457200" cy="2057400"/>
                  <a:chOff x="7543800" y="2286000"/>
                  <a:chExt cx="457200" cy="2057400"/>
                </a:xfrm>
              </p:grpSpPr>
              <p:sp>
                <p:nvSpPr>
                  <p:cNvPr id="14" name="Right Triangle 13"/>
                  <p:cNvSpPr/>
                  <p:nvPr/>
                </p:nvSpPr>
                <p:spPr>
                  <a:xfrm>
                    <a:off x="7772400" y="2286000"/>
                    <a:ext cx="228600" cy="2057400"/>
                  </a:xfrm>
                  <a:prstGeom prst="rtTriangle">
                    <a:avLst/>
                  </a:prstGeom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 w="63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ight Triangle 14"/>
                  <p:cNvSpPr/>
                  <p:nvPr/>
                </p:nvSpPr>
                <p:spPr>
                  <a:xfrm flipH="1">
                    <a:off x="7543800" y="2286000"/>
                    <a:ext cx="228600" cy="2057400"/>
                  </a:xfrm>
                  <a:prstGeom prst="rtTriangle">
                    <a:avLst/>
                  </a:prstGeom>
                  <a:gradFill flip="none" rotWithShape="1">
                    <a:gsLst>
                      <a:gs pos="0">
                        <a:schemeClr val="bg2">
                          <a:lumMod val="75000"/>
                        </a:schemeClr>
                      </a:gs>
                      <a:gs pos="100000">
                        <a:schemeClr val="bg2"/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 w="63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" name="Group 15"/>
                <p:cNvGrpSpPr/>
                <p:nvPr/>
              </p:nvGrpSpPr>
              <p:grpSpPr>
                <a:xfrm rot="16200000">
                  <a:off x="6210300" y="3543300"/>
                  <a:ext cx="457200" cy="2057400"/>
                  <a:chOff x="7543800" y="2286000"/>
                  <a:chExt cx="457200" cy="2057400"/>
                </a:xfrm>
              </p:grpSpPr>
              <p:sp>
                <p:nvSpPr>
                  <p:cNvPr id="17" name="Right Triangle 16"/>
                  <p:cNvSpPr/>
                  <p:nvPr/>
                </p:nvSpPr>
                <p:spPr>
                  <a:xfrm>
                    <a:off x="7772400" y="2286000"/>
                    <a:ext cx="228600" cy="2057400"/>
                  </a:xfrm>
                  <a:prstGeom prst="rtTriangle">
                    <a:avLst/>
                  </a:prstGeom>
                  <a:gradFill flip="none" rotWithShape="1">
                    <a:gsLst>
                      <a:gs pos="0">
                        <a:schemeClr val="tx1"/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 w="63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ight Triangle 17"/>
                  <p:cNvSpPr/>
                  <p:nvPr/>
                </p:nvSpPr>
                <p:spPr>
                  <a:xfrm flipH="1">
                    <a:off x="7543800" y="2286000"/>
                    <a:ext cx="228600" cy="2057400"/>
                  </a:xfrm>
                  <a:prstGeom prst="rtTriangle">
                    <a:avLst/>
                  </a:prstGeom>
                  <a:gradFill flip="none" rotWithShape="1">
                    <a:gsLst>
                      <a:gs pos="0">
                        <a:schemeClr val="bg2">
                          <a:lumMod val="75000"/>
                        </a:schemeClr>
                      </a:gs>
                      <a:gs pos="100000">
                        <a:schemeClr val="bg2"/>
                      </a:gs>
                    </a:gsLst>
                    <a:path path="circle">
                      <a:fillToRect t="100000" r="100000"/>
                    </a:path>
                    <a:tileRect l="-100000" b="-100000"/>
                  </a:gradFill>
                  <a:ln w="635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34" name="Oval 33"/>
              <p:cNvSpPr/>
              <p:nvPr/>
            </p:nvSpPr>
            <p:spPr>
              <a:xfrm>
                <a:off x="7404100" y="4267200"/>
                <a:ext cx="609600" cy="6096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convex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7287050" y="3949700"/>
              <a:ext cx="511398" cy="875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N</a:t>
              </a:r>
              <a:endParaRPr lang="en-US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38371" y="783232"/>
              <a:ext cx="425025" cy="875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S</a:t>
              </a:r>
              <a:endParaRPr lang="en-US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804402" y="2379927"/>
              <a:ext cx="432224" cy="875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E</a:t>
              </a:r>
              <a:endParaRPr lang="en-US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849878" y="2379927"/>
              <a:ext cx="624762" cy="8752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W</a:t>
              </a:r>
              <a:endParaRPr lang="en-US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 rot="8100000">
              <a:off x="7937525" y="3268626"/>
              <a:ext cx="698658" cy="460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NW</a:t>
              </a:r>
              <a:endParaRPr lang="en-US" sz="10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 rot="2700000">
              <a:off x="7973233" y="1912711"/>
              <a:ext cx="646259" cy="460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SW</a:t>
              </a:r>
              <a:endParaRPr lang="en-US" sz="105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 rot="18900000">
              <a:off x="6659067" y="1895893"/>
              <a:ext cx="535510" cy="4606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SE</a:t>
              </a:r>
              <a:endParaRPr lang="en-US" sz="10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 rot="13500000">
              <a:off x="6643971" y="3284854"/>
              <a:ext cx="585895" cy="4606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a:rPr>
                <a:t>NE</a:t>
              </a:r>
              <a:endParaRPr lang="en-US" sz="10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4423883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1568</Words>
  <Application>Microsoft Office PowerPoint</Application>
  <PresentationFormat>On-screen Show (16:9)</PresentationFormat>
  <Paragraphs>341</Paragraphs>
  <Slides>55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Lucida Sans Unicode</vt:lpstr>
      <vt:lpstr>Symbol</vt:lpstr>
      <vt:lpstr>Times New Roman</vt:lpstr>
      <vt:lpstr>Office Theme</vt:lpstr>
      <vt:lpstr>PowerPoint Presentation</vt:lpstr>
      <vt:lpstr>Съдържание</vt:lpstr>
      <vt:lpstr>Гледна точка</vt:lpstr>
      <vt:lpstr>Да си припомним</vt:lpstr>
      <vt:lpstr>Преди растеризацията</vt:lpstr>
      <vt:lpstr>Гледна точка</vt:lpstr>
      <vt:lpstr>Неразличимост</vt:lpstr>
      <vt:lpstr>Това какво е и на какво е?</vt:lpstr>
      <vt:lpstr>PowerPoint Presentation</vt:lpstr>
      <vt:lpstr>Елементи</vt:lpstr>
      <vt:lpstr>PowerPoint Presentation</vt:lpstr>
      <vt:lpstr>Вектори „нагоре“</vt:lpstr>
      <vt:lpstr>Пример</vt:lpstr>
      <vt:lpstr>Традиционни чертежи</vt:lpstr>
      <vt:lpstr>PowerPoint Presentation</vt:lpstr>
      <vt:lpstr>Реализация</vt:lpstr>
      <vt:lpstr>Движение на гледната точка</vt:lpstr>
      <vt:lpstr>Движение</vt:lpstr>
      <vt:lpstr>PowerPoint Presentation</vt:lpstr>
      <vt:lpstr>Въртене в кръг</vt:lpstr>
      <vt:lpstr>PowerPoint Presentation</vt:lpstr>
      <vt:lpstr>PowerPoint Presentation</vt:lpstr>
      <vt:lpstr>Преход</vt:lpstr>
      <vt:lpstr>Илюстрация на преход</vt:lpstr>
      <vt:lpstr>Слалом</vt:lpstr>
      <vt:lpstr>PowerPoint Presentation</vt:lpstr>
      <vt:lpstr>PowerPoint Presentation</vt:lpstr>
      <vt:lpstr>PowerPoint Presentation</vt:lpstr>
      <vt:lpstr>Проекции</vt:lpstr>
      <vt:lpstr>Етимология</vt:lpstr>
      <vt:lpstr>Проекции в КГ</vt:lpstr>
      <vt:lpstr>Координатите</vt:lpstr>
      <vt:lpstr>Основни термини</vt:lpstr>
      <vt:lpstr>PowerPoint Presentation</vt:lpstr>
      <vt:lpstr>Видове проекции</vt:lpstr>
      <vt:lpstr>Примери с проекции</vt:lpstr>
      <vt:lpstr>PowerPoint Presentation</vt:lpstr>
      <vt:lpstr>PowerPoint Presentation</vt:lpstr>
      <vt:lpstr>Перспективни проекции</vt:lpstr>
      <vt:lpstr>PowerPoint Presentation</vt:lpstr>
      <vt:lpstr>PowerPoint Presentation</vt:lpstr>
      <vt:lpstr>Матрици на проекции</vt:lpstr>
      <vt:lpstr>Ортогонална проекция</vt:lpstr>
      <vt:lpstr>PowerPoint Presentation</vt:lpstr>
      <vt:lpstr>Централна проекция</vt:lpstr>
      <vt:lpstr>PowerPoint Presentation</vt:lpstr>
      <vt:lpstr>PowerPoint Presentation</vt:lpstr>
      <vt:lpstr>Справяне с матрицата</vt:lpstr>
      <vt:lpstr>PowerPoint Presentation</vt:lpstr>
      <vt:lpstr>По-сложен пример</vt:lpstr>
      <vt:lpstr>В резюме за матриците</vt:lpstr>
      <vt:lpstr>PowerPoint Presentation</vt:lpstr>
      <vt:lpstr>Въпроси?</vt:lpstr>
      <vt:lpstr>Повече информация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2012-07-22T14:27:25Z</dcterms:created>
  <dcterms:modified xsi:type="dcterms:W3CDTF">2021-10-13T07:55:44Z</dcterms:modified>
</cp:coreProperties>
</file>