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9900"/>
    <a:srgbClr val="0070C0"/>
    <a:srgbClr val="0000CC"/>
    <a:srgbClr val="0000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96" y="13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13-Oct-21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21.%20Dithering%20and%20antialiasing\AniLogo\AniLogo.wmv" TargetMode="External"/><Relationship Id="rId1" Type="http://schemas.microsoft.com/office/2007/relationships/media" Target="file:///D:\Pavel\Courses\Materials\Course.OKG%202021\Lectures%202021\21.%20Dithering%20and%20antialiasing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21.%20Dithering%20and%20antialiasing\AniLogo\AniLogo.wmv" TargetMode="External"/><Relationship Id="rId1" Type="http://schemas.microsoft.com/office/2007/relationships/media" Target="file:///D:\Pavel\Courses\Materials\Course.OKG%202021\Lectures%202021\21.%20Dithering%20and%20antialiasing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2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429000" y="2114550"/>
            <a:ext cx="2438400" cy="18288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429000" y="21145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4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1772" y="57150"/>
            <a:ext cx="1219200" cy="914400"/>
          </a:xfrm>
          <a:prstGeom prst="rect">
            <a:avLst/>
          </a:prstGeom>
        </p:spPr>
      </p:pic>
      <p:sp>
        <p:nvSpPr>
          <p:cNvPr id="5" name="Rectangle 4"/>
          <p:cNvSpPr>
            <a:spLocks noChangeAspect="1"/>
          </p:cNvSpPr>
          <p:nvPr userDrawn="1"/>
        </p:nvSpPr>
        <p:spPr>
          <a:xfrm>
            <a:off x="1772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"/>
            <a:ext cx="7848600" cy="4914900"/>
          </a:xfrm>
        </p:spPr>
        <p:txBody>
          <a:bodyPr/>
          <a:lstStyle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0829264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5.wdp"/><Relationship Id="rId4" Type="http://schemas.openxmlformats.org/officeDocument/2006/relationships/image" Target="../media/image3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Demos/m21411.html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Demos/m21481.html" TargetMode="Externa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cs.wisc.edu/graphics/Courses/559-s2004/docs/floyd-steinberg.pdf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urses.engr.illinois.edu/ece390/archive/archive-f2000/mp/mp4/anti.html" TargetMode="Externa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21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 sz="6000" dirty="0"/>
              <a:t>Щриховане и шлифоване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0714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 с чертеж</a:t>
            </a:r>
            <a:endParaRPr lang="en-US" dirty="0"/>
          </a:p>
        </p:txBody>
      </p:sp>
      <p:pic>
        <p:nvPicPr>
          <p:cNvPr id="88066" name="Picture 2"/>
          <p:cNvPicPr>
            <a:picLocks noChangeAspect="1" noChangeArrowheads="1"/>
          </p:cNvPicPr>
          <p:nvPr/>
        </p:nvPicPr>
        <p:blipFill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094" y="1143001"/>
            <a:ext cx="5306906" cy="3195557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599630127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Щриховането в КГ</a:t>
            </a:r>
          </a:p>
          <a:p>
            <a:pPr lvl="1"/>
            <a:r>
              <a:rPr lang="bg-BG" dirty="0"/>
              <a:t>Прилага се при конвертиране на </a:t>
            </a:r>
            <a:r>
              <a:rPr lang="bg-BG" dirty="0" err="1"/>
              <a:t>полутонови</a:t>
            </a:r>
            <a:r>
              <a:rPr lang="bg-BG" dirty="0"/>
              <a:t> изображения в черно-бели</a:t>
            </a:r>
          </a:p>
          <a:p>
            <a:pPr lvl="1"/>
            <a:r>
              <a:rPr lang="bg-BG" dirty="0"/>
              <a:t>Различната степен на интензитет от черно до бяло се представя чрез комбинации само от черно и бяло</a:t>
            </a:r>
          </a:p>
          <a:p>
            <a:pPr lvl="1"/>
            <a:r>
              <a:rPr lang="bg-BG" dirty="0"/>
              <a:t>Щриховането е чрез пиксели, а не чрез щрихи</a:t>
            </a:r>
          </a:p>
          <a:p>
            <a:pPr lvl="2"/>
            <a:r>
              <a:rPr lang="bg-BG" dirty="0"/>
              <a:t>(изключение са някои филтри)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компютърната графика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987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Щриховане се прилага</a:t>
            </a:r>
          </a:p>
          <a:p>
            <a:pPr lvl="1"/>
            <a:r>
              <a:rPr lang="bg-BG"/>
              <a:t>При представяне на пълноцветни изображения чрез краен, често малък брой цветове</a:t>
            </a:r>
          </a:p>
          <a:p>
            <a:pPr lvl="1"/>
            <a:r>
              <a:rPr lang="bg-BG"/>
              <a:t>Подходящо при конвертиране до </a:t>
            </a:r>
            <a:r>
              <a:rPr lang="en-US"/>
              <a:t>GIF,</a:t>
            </a:r>
            <a:br>
              <a:rPr lang="en-US"/>
            </a:br>
            <a:r>
              <a:rPr lang="en-US"/>
              <a:t>PNG8</a:t>
            </a:r>
            <a:r>
              <a:rPr lang="bg-BG"/>
              <a:t> или до изображения с фиксирани палитри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Обобщение на щриха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8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Най-масовите изображения</a:t>
            </a:r>
          </a:p>
          <a:p>
            <a:pPr lvl="1"/>
            <a:r>
              <a:rPr lang="bg-BG" dirty="0"/>
              <a:t>Имат 24-битови цветове: по 8 бита за червена, зелена и синя компоненти на цвета на всеки пиксел</a:t>
            </a:r>
          </a:p>
          <a:p>
            <a:pPr lvl="1"/>
            <a:r>
              <a:rPr lang="bg-BG" dirty="0"/>
              <a:t>Това е почти 17 милиона цвята</a:t>
            </a:r>
          </a:p>
          <a:p>
            <a:r>
              <a:rPr lang="bg-BG" dirty="0"/>
              <a:t>При намаляване на броя на цветовете</a:t>
            </a:r>
          </a:p>
          <a:p>
            <a:pPr lvl="1"/>
            <a:r>
              <a:rPr lang="bg-BG" dirty="0"/>
              <a:t>Трябва да жертваме някои</a:t>
            </a:r>
          </a:p>
          <a:p>
            <a:pPr lvl="1"/>
            <a:r>
              <a:rPr lang="bg-BG" dirty="0"/>
              <a:t>Кои и как – това се решава с </a:t>
            </a:r>
            <a:r>
              <a:rPr lang="en-US" dirty="0"/>
              <a:t>dithering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Брой цветове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53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 Пример</a:t>
            </a:r>
          </a:p>
          <a:p>
            <a:pPr marL="0" lvl="1" indent="0">
              <a:buNone/>
              <a:tabLst>
                <a:tab pos="690563" algn="l"/>
                <a:tab pos="4114800" algn="l"/>
              </a:tabLst>
            </a:pPr>
            <a:r>
              <a:rPr lang="bg-BG" dirty="0"/>
              <a:t>	17 милиона цвята 	64 цвята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949301" y="1085850"/>
            <a:ext cx="5257800" cy="3540967"/>
            <a:chOff x="914400" y="1085850"/>
            <a:chExt cx="7467600" cy="3771900"/>
          </a:xfrm>
        </p:grpSpPr>
        <p:pic>
          <p:nvPicPr>
            <p:cNvPr id="89090" name="Picture 2" descr="C:\Pavel\Courses\Materials\Course.OKG 2012-13\OKG-19. Dithering and antialiasing\c256^3.jpg"/>
            <p:cNvPicPr>
              <a:picLocks noChangeAspect="1" noChangeArrowheads="1"/>
            </p:cNvPicPr>
            <p:nvPr/>
          </p:nvPicPr>
          <p:blipFill>
            <a:blip r:embed="rId3" cstate="email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0" y="1085850"/>
              <a:ext cx="2946660" cy="274320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89093" name="Picture 5" descr="C:\Pavel\Courses\Materials\Course.OKG 2012-13\OKG-19. Dithering and antialiasing\c64.jpg"/>
            <p:cNvPicPr>
              <a:picLocks noChangeAspect="1" noChangeArrowheads="1"/>
            </p:cNvPicPr>
            <p:nvPr/>
          </p:nvPicPr>
          <p:blipFill>
            <a:blip r:embed="rId4" cstate="email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1085851"/>
              <a:ext cx="2971800" cy="2793206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7" name="Picture 2" descr="C:\Pavel\Courses\Materials\Course.OKG 2012-13\OKG-19. Dithering and antialiasing\c256^3.jpg"/>
            <p:cNvPicPr>
              <a:picLocks noChangeAspect="1" noChangeArrowheads="1"/>
            </p:cNvPicPr>
            <p:nvPr/>
          </p:nvPicPr>
          <p:blipFill>
            <a:blip r:embed="rId5" cstate="screen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429000"/>
              <a:ext cx="2944368" cy="142875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10" name="Picture 5" descr="C:\Pavel\Courses\Materials\Course.OKG 2012-13\OKG-19. Dithering and antialiasing\c64.jpg"/>
            <p:cNvPicPr>
              <a:picLocks noChangeAspect="1" noChangeArrowheads="1"/>
            </p:cNvPicPr>
            <p:nvPr/>
          </p:nvPicPr>
          <p:blipFill>
            <a:blip r:embed="rId6" cstate="screen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232" y="3429000"/>
              <a:ext cx="2944368" cy="142875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86961363"/>
      </p:ext>
    </p:extLst>
  </p:cSld>
  <p:clrMapOvr>
    <a:masterClrMapping/>
  </p:clrMapOvr>
  <p:transition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371600" lvl="1" indent="0">
              <a:buNone/>
              <a:tabLst>
                <a:tab pos="4348163" algn="l"/>
              </a:tabLst>
            </a:pPr>
            <a:r>
              <a:rPr lang="bg-BG" dirty="0"/>
              <a:t>8 цвята	3 цвята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52600" y="666750"/>
            <a:ext cx="5600700" cy="3771899"/>
            <a:chOff x="914400" y="1085851"/>
            <a:chExt cx="7467600" cy="3771899"/>
          </a:xfrm>
        </p:grpSpPr>
        <p:pic>
          <p:nvPicPr>
            <p:cNvPr id="89091" name="Picture 3" descr="C:\Pavel\Courses\Materials\Course.OKG 2012-13\OKG-19. Dithering and antialiasing\c3.jpg"/>
            <p:cNvPicPr>
              <a:picLocks noChangeAspect="1" noChangeArrowheads="1"/>
            </p:cNvPicPr>
            <p:nvPr/>
          </p:nvPicPr>
          <p:blipFill>
            <a:blip r:embed="rId3" cstate="email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1" y="1092994"/>
              <a:ext cx="2971799" cy="2793206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89092" name="Picture 4" descr="C:\Pavel\Courses\Materials\Course.OKG 2012-13\OKG-19. Dithering and antialiasing\c8.jpg"/>
            <p:cNvPicPr>
              <a:picLocks noChangeAspect="1" noChangeArrowheads="1"/>
            </p:cNvPicPr>
            <p:nvPr/>
          </p:nvPicPr>
          <p:blipFill>
            <a:blip r:embed="rId4" cstate="email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1601" y="1085851"/>
              <a:ext cx="2971799" cy="2743199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8" name="Picture 3" descr="C:\Pavel\Courses\Materials\Course.OKG 2012-13\OKG-19. Dithering and antialiasing\c3.jpg"/>
            <p:cNvPicPr>
              <a:picLocks noChangeAspect="1" noChangeArrowheads="1"/>
            </p:cNvPicPr>
            <p:nvPr/>
          </p:nvPicPr>
          <p:blipFill>
            <a:blip r:embed="rId5" cstate="screen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4232" y="3429000"/>
              <a:ext cx="2944368" cy="142875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9" name="Picture 4" descr="C:\Pavel\Courses\Materials\Course.OKG 2012-13\OKG-19. Dithering and antialiasing\c8.jpg"/>
            <p:cNvPicPr>
              <a:picLocks noChangeAspect="1" noChangeArrowheads="1"/>
            </p:cNvPicPr>
            <p:nvPr/>
          </p:nvPicPr>
          <p:blipFill>
            <a:blip r:embed="rId6" cstate="screen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3429000"/>
              <a:ext cx="2944368" cy="142875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91775991"/>
      </p:ext>
    </p:extLst>
  </p:cSld>
  <p:clrMapOvr>
    <a:masterClrMapping/>
  </p:clrMapOvr>
  <p:transition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Щриховане с черно и бяло</a:t>
            </a:r>
          </a:p>
          <a:p>
            <a:pPr lvl="1"/>
            <a:r>
              <a:rPr lang="bg-BG" dirty="0"/>
              <a:t>Кои точно пиксели да са бели и кои не</a:t>
            </a:r>
          </a:p>
          <a:p>
            <a:pPr lvl="1"/>
            <a:r>
              <a:rPr lang="bg-BG" dirty="0"/>
              <a:t>Максимална привлекателност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Щриховане с два цвята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295400" y="2571750"/>
            <a:ext cx="7848600" cy="23622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chemeClr val="tx1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rgbClr val="0070C0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2pPr>
            <a:lvl3pPr marL="746125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Решения</a:t>
            </a:r>
          </a:p>
          <a:p>
            <a:pPr lvl="1"/>
            <a:r>
              <a:rPr lang="bg-BG" dirty="0"/>
              <a:t>С граница на интензитета</a:t>
            </a:r>
          </a:p>
          <a:p>
            <a:pPr lvl="1"/>
            <a:r>
              <a:rPr lang="bg-BG" dirty="0"/>
              <a:t>С готови шаблони</a:t>
            </a:r>
          </a:p>
          <a:p>
            <a:pPr lvl="1"/>
            <a:r>
              <a:rPr lang="bg-BG" dirty="0"/>
              <a:t>С </a:t>
            </a:r>
            <a:r>
              <a:rPr lang="bg-BG" dirty="0" err="1"/>
              <a:t>интензитетен</a:t>
            </a:r>
            <a:r>
              <a:rPr lang="bg-BG" dirty="0"/>
              <a:t> шум</a:t>
            </a:r>
          </a:p>
          <a:p>
            <a:pPr lvl="1"/>
            <a:r>
              <a:rPr lang="bg-BG" dirty="0"/>
              <a:t>С разпространение на грешката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10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Алгоритъм</a:t>
            </a:r>
          </a:p>
          <a:p>
            <a:pPr lvl="1"/>
            <a:r>
              <a:rPr lang="bg-BG" dirty="0"/>
              <a:t>Определя се степен на интензитета</a:t>
            </a:r>
          </a:p>
          <a:p>
            <a:pPr lvl="1"/>
            <a:r>
              <a:rPr lang="bg-BG" dirty="0"/>
              <a:t>Всички по-тъмни пиксели стават черни</a:t>
            </a:r>
          </a:p>
          <a:p>
            <a:pPr lvl="1"/>
            <a:r>
              <a:rPr lang="bg-BG" dirty="0"/>
              <a:t>Всички по-светли стават бели</a:t>
            </a:r>
          </a:p>
          <a:p>
            <a:r>
              <a:rPr lang="bg-BG" dirty="0"/>
              <a:t>Особености</a:t>
            </a:r>
          </a:p>
          <a:p>
            <a:pPr lvl="1"/>
            <a:r>
              <a:rPr lang="bg-BG" dirty="0"/>
              <a:t>На английски се казва </a:t>
            </a:r>
            <a:r>
              <a:rPr lang="en-US" i="1" dirty="0"/>
              <a:t>thresholding</a:t>
            </a:r>
          </a:p>
          <a:p>
            <a:pPr lvl="1"/>
            <a:r>
              <a:rPr lang="bg-BG" dirty="0"/>
              <a:t>Много бърз алгоритъм, но с загуба на детайли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Граница на интензитета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42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697666" y="742950"/>
            <a:ext cx="5693734" cy="3795823"/>
            <a:chOff x="533400" y="742950"/>
            <a:chExt cx="8229600" cy="4114800"/>
          </a:xfrm>
        </p:grpSpPr>
        <p:pic>
          <p:nvPicPr>
            <p:cNvPr id="90117" name="Picture 5" descr="C:\Pavel\Courses\Materials\Course.OKG 2012-13\OKG-19. Dithering and antialiasing\1a.png"/>
            <p:cNvPicPr>
              <a:picLocks noChangeAspect="1" noChangeArrowheads="1"/>
            </p:cNvPicPr>
            <p:nvPr/>
          </p:nvPicPr>
          <p:blipFill>
            <a:blip r:embed="rId3" cstate="email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742950"/>
              <a:ext cx="5486400" cy="411480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90116" name="Picture 4" descr="C:\Pavel\Courses\Materials\Course.OKG 2012-13\OKG-19. Dithering and antialiasing\1.png"/>
            <p:cNvPicPr>
              <a:picLocks noChangeAspect="1" noChangeArrowheads="1"/>
            </p:cNvPicPr>
            <p:nvPr/>
          </p:nvPicPr>
          <p:blipFill>
            <a:blip r:embed="rId4" cstate="email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1485900"/>
              <a:ext cx="2946660" cy="274320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336680609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Наивен метод</a:t>
                </a:r>
              </a:p>
              <a:p>
                <a:pPr lvl="1"/>
                <a:r>
                  <a:rPr lang="bg-BG" dirty="0"/>
                  <a:t>Абсолютната среда (интензитет 127.5)</a:t>
                </a:r>
              </a:p>
              <a:p>
                <a:r>
                  <a:rPr lang="bg-BG" dirty="0"/>
                  <a:t>Чрез хистограма</a:t>
                </a:r>
              </a:p>
              <a:p>
                <a:pPr lvl="1"/>
                <a:r>
                  <a:rPr lang="bg-BG" dirty="0"/>
                  <a:t>Разглежда се броят пиксели от всеки интензитет:</a:t>
                </a:r>
                <a:br>
                  <a:rPr lang="bg-BG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255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bg-BG" dirty="0"/>
                  <a:t>Границата е „център</a:t>
                </a:r>
                <a:r>
                  <a:rPr lang="en-US" dirty="0"/>
                  <a:t> </a:t>
                </a:r>
                <a:r>
                  <a:rPr lang="bg-BG" dirty="0"/>
                  <a:t>на масата“</a:t>
                </a:r>
              </a:p>
              <a:p>
                <a:pPr lvl="1"/>
                <a:r>
                  <a:rPr lang="bg-BG" dirty="0"/>
                  <a:t>Двата цвята на щриха може да не са бял и черен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Намиране на границата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823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Тема </a:t>
            </a:r>
            <a:r>
              <a:rPr lang="en-US" dirty="0"/>
              <a:t>21</a:t>
            </a:r>
            <a:r>
              <a:rPr lang="bg-BG" dirty="0"/>
              <a:t>: Щриховане и шлифоване</a:t>
            </a:r>
          </a:p>
          <a:p>
            <a:pPr lvl="1"/>
            <a:r>
              <a:rPr lang="bg-BG" dirty="0"/>
              <a:t>Щриховане (</a:t>
            </a:r>
            <a:r>
              <a:rPr lang="en-US" i="1" dirty="0"/>
              <a:t>dithering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Шлифоване (</a:t>
            </a:r>
            <a:r>
              <a:rPr lang="en-US" i="1" dirty="0"/>
              <a:t>antialiasing</a:t>
            </a:r>
            <a:r>
              <a:rPr lang="en-US" dirty="0"/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33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Хистограма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1371600" y="819150"/>
            <a:ext cx="2015645" cy="3611563"/>
            <a:chOff x="6248400" y="1679912"/>
            <a:chExt cx="2687526" cy="4815417"/>
          </a:xfrm>
        </p:grpSpPr>
        <p:pic>
          <p:nvPicPr>
            <p:cNvPr id="92164" name="Picture 4" descr="C:\Pavel\Courses\Materials\Course.OKG 2012-13\OKG-19. Dithering and antialiasing\1b.jpg"/>
            <p:cNvPicPr>
              <a:picLocks noChangeAspect="1" noChangeArrowheads="1"/>
            </p:cNvPicPr>
            <p:nvPr/>
          </p:nvPicPr>
          <p:blipFill>
            <a:blip r:embed="rId3" cstate="email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1679912"/>
              <a:ext cx="2667000" cy="3310467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92168" name="Picture 8" descr="C:\Pavel\Courses\Materials\Course.OKG 2012-13\OKG-19. Dithering and antialiasing\k1.jpg"/>
            <p:cNvPicPr>
              <a:picLocks noChangeAspect="1" noChangeArrowheads="1"/>
            </p:cNvPicPr>
            <p:nvPr/>
          </p:nvPicPr>
          <p:blipFill>
            <a:blip r:embed="rId4" cstate="email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8400" y="5218979"/>
              <a:ext cx="2687526" cy="127635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</p:grpSp>
      <p:grpSp>
        <p:nvGrpSpPr>
          <p:cNvPr id="14" name="Group 13"/>
          <p:cNvGrpSpPr/>
          <p:nvPr/>
        </p:nvGrpSpPr>
        <p:grpSpPr>
          <a:xfrm>
            <a:off x="3543300" y="821784"/>
            <a:ext cx="2015645" cy="3611563"/>
            <a:chOff x="3256074" y="1679912"/>
            <a:chExt cx="2687526" cy="4815417"/>
          </a:xfrm>
        </p:grpSpPr>
        <p:pic>
          <p:nvPicPr>
            <p:cNvPr id="92162" name="Picture 2" descr="C:\Pavel\Courses\Materials\Course.OKG 2012-13\OKG-19. Dithering and antialiasing\0.jpg"/>
            <p:cNvPicPr>
              <a:picLocks noChangeAspect="1" noChangeArrowheads="1"/>
            </p:cNvPicPr>
            <p:nvPr/>
          </p:nvPicPr>
          <p:blipFill>
            <a:blip r:embed="rId5" cstate="email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1679912"/>
              <a:ext cx="2667000" cy="3310467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92169" name="Picture 9" descr="C:\Pavel\Courses\Materials\Course.OKG 2012-13\OKG-19. Dithering and antialiasing\k2.jpg"/>
            <p:cNvPicPr>
              <a:picLocks noChangeAspect="1" noChangeArrowheads="1"/>
            </p:cNvPicPr>
            <p:nvPr/>
          </p:nvPicPr>
          <p:blipFill>
            <a:blip r:embed="rId6" cstate="email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56074" y="5218979"/>
              <a:ext cx="2687526" cy="127635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</p:grpSp>
      <p:grpSp>
        <p:nvGrpSpPr>
          <p:cNvPr id="13" name="Group 12"/>
          <p:cNvGrpSpPr/>
          <p:nvPr/>
        </p:nvGrpSpPr>
        <p:grpSpPr>
          <a:xfrm>
            <a:off x="5730395" y="819150"/>
            <a:ext cx="2015645" cy="3614197"/>
            <a:chOff x="284274" y="1676400"/>
            <a:chExt cx="2687526" cy="4818929"/>
          </a:xfrm>
        </p:grpSpPr>
        <p:pic>
          <p:nvPicPr>
            <p:cNvPr id="92163" name="Picture 3" descr="C:\Pavel\Courses\Materials\Course.OKG 2012-13\OKG-19. Dithering and antialiasing\0a.jpg"/>
            <p:cNvPicPr>
              <a:picLocks noChangeAspect="1" noChangeArrowheads="1"/>
            </p:cNvPicPr>
            <p:nvPr/>
          </p:nvPicPr>
          <p:blipFill>
            <a:blip r:embed="rId7" cstate="email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04800" y="1676400"/>
              <a:ext cx="2667000" cy="3310466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92170" name="Picture 10" descr="C:\Pavel\Courses\Materials\Course.OKG 2012-13\OKG-19. Dithering and antialiasing\k3.jpg"/>
            <p:cNvPicPr>
              <a:picLocks noChangeAspect="1" noChangeArrowheads="1"/>
            </p:cNvPicPr>
            <p:nvPr/>
          </p:nvPicPr>
          <p:blipFill>
            <a:blip r:embed="rId8" cstate="email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84274" y="5218979"/>
              <a:ext cx="2687525" cy="127635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</p:grpSp>
      <p:sp>
        <p:nvSpPr>
          <p:cNvPr id="17" name="Isosceles Triangle 16"/>
          <p:cNvSpPr/>
          <p:nvPr/>
        </p:nvSpPr>
        <p:spPr>
          <a:xfrm>
            <a:off x="1482245" y="4214482"/>
            <a:ext cx="171450" cy="188925"/>
          </a:xfrm>
          <a:prstGeom prst="triangle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1958495" y="4214482"/>
            <a:ext cx="171450" cy="188925"/>
          </a:xfrm>
          <a:prstGeom prst="triangle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/>
          <p:cNvSpPr/>
          <p:nvPr/>
        </p:nvSpPr>
        <p:spPr>
          <a:xfrm>
            <a:off x="3928313" y="4214482"/>
            <a:ext cx="171450" cy="188925"/>
          </a:xfrm>
          <a:prstGeom prst="triangle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/>
          <p:cNvSpPr/>
          <p:nvPr/>
        </p:nvSpPr>
        <p:spPr>
          <a:xfrm>
            <a:off x="4730270" y="4214482"/>
            <a:ext cx="171450" cy="188925"/>
          </a:xfrm>
          <a:prstGeom prst="triangle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>
            <a:off x="6653701" y="4214482"/>
            <a:ext cx="171450" cy="188925"/>
          </a:xfrm>
          <a:prstGeom prst="triangle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>
            <a:off x="7225820" y="4214482"/>
            <a:ext cx="171450" cy="188925"/>
          </a:xfrm>
          <a:prstGeom prst="triangle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304988" y="4230701"/>
            <a:ext cx="22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658938" algn="l"/>
                <a:tab pos="2171700" algn="l"/>
              </a:tabLst>
            </a:pPr>
            <a:r>
              <a:rPr lang="bg-BG" sz="1100" b="1" dirty="0"/>
              <a:t>0 	255</a:t>
            </a:r>
            <a:endParaRPr lang="en-US" sz="11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476658" y="4230701"/>
            <a:ext cx="22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11325" algn="l"/>
                <a:tab pos="2171700" algn="l"/>
              </a:tabLst>
            </a:pPr>
            <a:r>
              <a:rPr lang="bg-BG" sz="1100" b="1" dirty="0"/>
              <a:t>0 	255</a:t>
            </a:r>
            <a:endParaRPr lang="en-US" sz="11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648358" y="4230701"/>
            <a:ext cx="22002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711325" algn="l"/>
                <a:tab pos="2171700" algn="l"/>
              </a:tabLst>
            </a:pPr>
            <a:r>
              <a:rPr lang="bg-BG" sz="1100" b="1" dirty="0"/>
              <a:t>0 	255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363258496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Набор от шаблони 2</a:t>
            </a:r>
            <a:r>
              <a:rPr lang="bg-BG" dirty="0">
                <a:sym typeface="Symbol"/>
              </a:rPr>
              <a:t></a:t>
            </a:r>
            <a:r>
              <a:rPr lang="bg-BG" dirty="0" err="1"/>
              <a:t>2</a:t>
            </a:r>
            <a:r>
              <a:rPr lang="bg-BG" dirty="0"/>
              <a:t>, 3</a:t>
            </a:r>
            <a:r>
              <a:rPr lang="bg-BG" dirty="0">
                <a:sym typeface="Symbol"/>
              </a:rPr>
              <a:t></a:t>
            </a:r>
            <a:r>
              <a:rPr lang="bg-BG" dirty="0" err="1"/>
              <a:t>3</a:t>
            </a:r>
            <a:r>
              <a:rPr lang="bg-BG" dirty="0"/>
              <a:t>, …</a:t>
            </a:r>
          </a:p>
          <a:p>
            <a:pPr lvl="1"/>
            <a:r>
              <a:rPr lang="bg-BG" dirty="0"/>
              <a:t>Фиксира се разпределение на бели и черни пиксели</a:t>
            </a:r>
          </a:p>
          <a:p>
            <a:pPr lvl="1"/>
            <a:r>
              <a:rPr lang="bg-BG" dirty="0"/>
              <a:t>На всеки шаблон отговаря диапазон от интензитета</a:t>
            </a:r>
          </a:p>
          <a:p>
            <a:r>
              <a:rPr lang="bg-BG" dirty="0"/>
              <a:t>Алгоритъм</a:t>
            </a:r>
          </a:p>
          <a:p>
            <a:pPr lvl="1"/>
            <a:r>
              <a:rPr lang="bg-BG" dirty="0"/>
              <a:t>Изображението се разбива на части</a:t>
            </a:r>
          </a:p>
          <a:p>
            <a:pPr lvl="1"/>
            <a:r>
              <a:rPr lang="bg-BG" dirty="0"/>
              <a:t>Всяка част се подменя с шаблон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Щриховане с шаблони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436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Предимства</a:t>
            </a:r>
          </a:p>
          <a:p>
            <a:pPr lvl="1"/>
            <a:r>
              <a:rPr lang="bg-BG" dirty="0"/>
              <a:t>Придава по-точно интензитета</a:t>
            </a:r>
          </a:p>
          <a:p>
            <a:pPr lvl="1"/>
            <a:r>
              <a:rPr lang="bg-BG" dirty="0"/>
              <a:t>Показва по-добре детайлите</a:t>
            </a:r>
          </a:p>
          <a:p>
            <a:pPr lvl="1"/>
            <a:r>
              <a:rPr lang="bg-BG" dirty="0"/>
              <a:t>Относително бърз алгоритъм</a:t>
            </a:r>
          </a:p>
          <a:p>
            <a:r>
              <a:rPr lang="bg-BG" dirty="0"/>
              <a:t>Недостатъци</a:t>
            </a:r>
          </a:p>
          <a:p>
            <a:pPr lvl="1"/>
            <a:r>
              <a:rPr lang="bg-BG" dirty="0"/>
              <a:t>Шаблоните придават неестественост, породена от специфичната им подредба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5479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1784499" y="742950"/>
            <a:ext cx="5562599" cy="3708400"/>
            <a:chOff x="533401" y="742950"/>
            <a:chExt cx="8229599" cy="4114800"/>
          </a:xfrm>
        </p:grpSpPr>
        <p:pic>
          <p:nvPicPr>
            <p:cNvPr id="90117" name="Picture 5" descr="C:\Pavel\Courses\Materials\Course.OKG 2012-13\OKG-19. Dithering and antialiasing\1a.png"/>
            <p:cNvPicPr>
              <a:picLocks noChangeAspect="1" noChangeArrowheads="1"/>
            </p:cNvPicPr>
            <p:nvPr/>
          </p:nvPicPr>
          <p:blipFill>
            <a:blip r:embed="rId3" cstate="email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76600" y="742950"/>
              <a:ext cx="5486400" cy="411480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90116" name="Picture 4" descr="C:\Pavel\Courses\Materials\Course.OKG 2012-13\OKG-19. Dithering and antialiasing\1.png"/>
            <p:cNvPicPr>
              <a:picLocks noChangeAspect="1" noChangeArrowheads="1"/>
            </p:cNvPicPr>
            <p:nvPr/>
          </p:nvPicPr>
          <p:blipFill>
            <a:blip r:embed="rId4" cstate="email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1" y="1485900"/>
              <a:ext cx="2946659" cy="274320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969818807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Примерен комплект шаблони 2</a:t>
            </a:r>
            <a:r>
              <a:rPr lang="bg-BG" dirty="0">
                <a:sym typeface="Symbol"/>
              </a:rPr>
              <a:t></a:t>
            </a:r>
            <a:r>
              <a:rPr lang="bg-BG" dirty="0" err="1"/>
              <a:t>2</a:t>
            </a:r>
            <a:endParaRPr lang="en-US" dirty="0"/>
          </a:p>
          <a:p>
            <a:pPr lvl="1"/>
            <a:r>
              <a:rPr lang="bg-BG" dirty="0"/>
              <a:t>Пет шаблона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Матрична дефиниция</a:t>
            </a:r>
          </a:p>
          <a:p>
            <a:pPr lvl="2"/>
            <a:r>
              <a:rPr lang="bg-BG" dirty="0"/>
              <a:t>(т.е. ред на запълване)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Шаблони</a:t>
            </a:r>
            <a:endParaRPr lang="en-US" dirty="0"/>
          </a:p>
        </p:txBody>
      </p:sp>
      <p:sp>
        <p:nvSpPr>
          <p:cNvPr id="312" name="TextBox 311"/>
          <p:cNvSpPr txBox="1"/>
          <p:nvPr/>
        </p:nvSpPr>
        <p:spPr>
          <a:xfrm>
            <a:off x="1892948" y="3115702"/>
            <a:ext cx="1005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171700" algn="l"/>
              </a:tabLst>
            </a:pPr>
            <a:r>
              <a:rPr lang="bg-BG" sz="1600" b="1" dirty="0"/>
              <a:t>0-50</a:t>
            </a:r>
          </a:p>
          <a:p>
            <a:pPr algn="ctr">
              <a:tabLst>
                <a:tab pos="2171700" algn="l"/>
              </a:tabLst>
            </a:pPr>
            <a:r>
              <a:rPr lang="bg-BG" sz="1400" dirty="0"/>
              <a:t>(0%)</a:t>
            </a:r>
            <a:endParaRPr lang="en-US" sz="1400" dirty="0"/>
          </a:p>
        </p:txBody>
      </p:sp>
      <p:sp>
        <p:nvSpPr>
          <p:cNvPr id="315" name="Rectangle 314"/>
          <p:cNvSpPr/>
          <p:nvPr/>
        </p:nvSpPr>
        <p:spPr>
          <a:xfrm>
            <a:off x="1938668" y="2201302"/>
            <a:ext cx="457200" cy="45720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/>
          <p:cNvSpPr/>
          <p:nvPr/>
        </p:nvSpPr>
        <p:spPr>
          <a:xfrm>
            <a:off x="2395868" y="2201302"/>
            <a:ext cx="457200" cy="45720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 316"/>
          <p:cNvSpPr/>
          <p:nvPr/>
        </p:nvSpPr>
        <p:spPr>
          <a:xfrm>
            <a:off x="1938668" y="2658502"/>
            <a:ext cx="457200" cy="45720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/>
          <p:cNvSpPr/>
          <p:nvPr/>
        </p:nvSpPr>
        <p:spPr>
          <a:xfrm>
            <a:off x="2395868" y="2658502"/>
            <a:ext cx="457200" cy="45720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/>
          <p:cNvSpPr/>
          <p:nvPr/>
        </p:nvSpPr>
        <p:spPr>
          <a:xfrm>
            <a:off x="3024518" y="2201302"/>
            <a:ext cx="457200" cy="45720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/>
          <p:cNvSpPr/>
          <p:nvPr/>
        </p:nvSpPr>
        <p:spPr>
          <a:xfrm>
            <a:off x="3481718" y="2201302"/>
            <a:ext cx="457200" cy="45720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/>
          <p:cNvSpPr/>
          <p:nvPr/>
        </p:nvSpPr>
        <p:spPr>
          <a:xfrm>
            <a:off x="3024518" y="265850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/>
          <p:cNvSpPr/>
          <p:nvPr/>
        </p:nvSpPr>
        <p:spPr>
          <a:xfrm>
            <a:off x="3481718" y="2658502"/>
            <a:ext cx="457200" cy="45720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Rectangle 322"/>
          <p:cNvSpPr/>
          <p:nvPr/>
        </p:nvSpPr>
        <p:spPr>
          <a:xfrm>
            <a:off x="4110368" y="2201302"/>
            <a:ext cx="457200" cy="45720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Rectangle 323"/>
          <p:cNvSpPr/>
          <p:nvPr/>
        </p:nvSpPr>
        <p:spPr>
          <a:xfrm>
            <a:off x="4567568" y="220130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5" name="Rectangle 324"/>
          <p:cNvSpPr/>
          <p:nvPr/>
        </p:nvSpPr>
        <p:spPr>
          <a:xfrm>
            <a:off x="4110368" y="265850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4567568" y="2658502"/>
            <a:ext cx="457200" cy="45720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" name="Rectangle 326"/>
          <p:cNvSpPr/>
          <p:nvPr/>
        </p:nvSpPr>
        <p:spPr>
          <a:xfrm>
            <a:off x="5196218" y="2201302"/>
            <a:ext cx="457200" cy="45720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8" name="Rectangle 327"/>
          <p:cNvSpPr/>
          <p:nvPr/>
        </p:nvSpPr>
        <p:spPr>
          <a:xfrm>
            <a:off x="5653418" y="220130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9" name="Rectangle 328"/>
          <p:cNvSpPr/>
          <p:nvPr/>
        </p:nvSpPr>
        <p:spPr>
          <a:xfrm>
            <a:off x="5196218" y="265850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0" name="Rectangle 329"/>
          <p:cNvSpPr/>
          <p:nvPr/>
        </p:nvSpPr>
        <p:spPr>
          <a:xfrm>
            <a:off x="5653418" y="265850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1" name="Rectangle 330"/>
          <p:cNvSpPr/>
          <p:nvPr/>
        </p:nvSpPr>
        <p:spPr>
          <a:xfrm>
            <a:off x="6282068" y="220130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2" name="Rectangle 331"/>
          <p:cNvSpPr/>
          <p:nvPr/>
        </p:nvSpPr>
        <p:spPr>
          <a:xfrm>
            <a:off x="6739268" y="220130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3" name="Rectangle 332"/>
          <p:cNvSpPr/>
          <p:nvPr/>
        </p:nvSpPr>
        <p:spPr>
          <a:xfrm>
            <a:off x="6282068" y="265850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4" name="Rectangle 333"/>
          <p:cNvSpPr/>
          <p:nvPr/>
        </p:nvSpPr>
        <p:spPr>
          <a:xfrm>
            <a:off x="6739268" y="265850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TextBox 334"/>
          <p:cNvSpPr txBox="1"/>
          <p:nvPr/>
        </p:nvSpPr>
        <p:spPr>
          <a:xfrm>
            <a:off x="2978798" y="3115702"/>
            <a:ext cx="1005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171700" algn="l"/>
              </a:tabLst>
            </a:pPr>
            <a:r>
              <a:rPr lang="bg-BG" sz="1600" b="1" dirty="0"/>
              <a:t>51-101</a:t>
            </a:r>
          </a:p>
          <a:p>
            <a:pPr algn="ctr">
              <a:tabLst>
                <a:tab pos="2171700" algn="l"/>
              </a:tabLst>
            </a:pPr>
            <a:r>
              <a:rPr lang="bg-BG" sz="1400" dirty="0"/>
              <a:t>(25%)</a:t>
            </a:r>
            <a:endParaRPr lang="en-US" sz="1400" dirty="0"/>
          </a:p>
        </p:txBody>
      </p:sp>
      <p:sp>
        <p:nvSpPr>
          <p:cNvPr id="336" name="TextBox 335"/>
          <p:cNvSpPr txBox="1"/>
          <p:nvPr/>
        </p:nvSpPr>
        <p:spPr>
          <a:xfrm>
            <a:off x="4064648" y="3115702"/>
            <a:ext cx="1005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171700" algn="l"/>
              </a:tabLst>
            </a:pPr>
            <a:r>
              <a:rPr lang="bg-BG" sz="1600" b="1" dirty="0"/>
              <a:t>102-152</a:t>
            </a:r>
          </a:p>
          <a:p>
            <a:pPr algn="ctr">
              <a:tabLst>
                <a:tab pos="2171700" algn="l"/>
              </a:tabLst>
            </a:pPr>
            <a:r>
              <a:rPr lang="bg-BG" sz="1400" dirty="0"/>
              <a:t>(50%)</a:t>
            </a:r>
            <a:endParaRPr lang="en-US" sz="1400" dirty="0"/>
          </a:p>
        </p:txBody>
      </p:sp>
      <p:sp>
        <p:nvSpPr>
          <p:cNvPr id="337" name="TextBox 336"/>
          <p:cNvSpPr txBox="1"/>
          <p:nvPr/>
        </p:nvSpPr>
        <p:spPr>
          <a:xfrm>
            <a:off x="5150498" y="3115702"/>
            <a:ext cx="1005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171700" algn="l"/>
              </a:tabLst>
            </a:pPr>
            <a:r>
              <a:rPr lang="bg-BG" sz="1600" b="1" dirty="0"/>
              <a:t>153-203</a:t>
            </a:r>
          </a:p>
          <a:p>
            <a:pPr algn="ctr">
              <a:tabLst>
                <a:tab pos="2171700" algn="l"/>
              </a:tabLst>
            </a:pPr>
            <a:r>
              <a:rPr lang="bg-BG" sz="1400" dirty="0"/>
              <a:t>(75%)</a:t>
            </a:r>
            <a:endParaRPr lang="en-US" sz="1400" dirty="0"/>
          </a:p>
        </p:txBody>
      </p:sp>
      <p:sp>
        <p:nvSpPr>
          <p:cNvPr id="338" name="TextBox 337"/>
          <p:cNvSpPr txBox="1"/>
          <p:nvPr/>
        </p:nvSpPr>
        <p:spPr>
          <a:xfrm>
            <a:off x="6236348" y="3115702"/>
            <a:ext cx="10058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171700" algn="l"/>
              </a:tabLst>
            </a:pPr>
            <a:r>
              <a:rPr lang="bg-BG" sz="1600" b="1" dirty="0"/>
              <a:t>204-255</a:t>
            </a:r>
          </a:p>
          <a:p>
            <a:pPr algn="ctr">
              <a:tabLst>
                <a:tab pos="2171700" algn="l"/>
              </a:tabLst>
            </a:pPr>
            <a:r>
              <a:rPr lang="bg-BG" sz="1400" dirty="0"/>
              <a:t>(100%)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953000" y="3922496"/>
                <a:ext cx="1085850" cy="554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bg-BG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3922496"/>
                <a:ext cx="1085850" cy="5542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9056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Примерен комплект шаблони 4х4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6668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93813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10958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8103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66682" y="1485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38132" y="1485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109582" y="1485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281032" y="1485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76668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3813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10958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28103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766682" y="18288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938132" y="18288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109582" y="18288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81032" y="18288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56678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373823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90968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08113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66782" y="1485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738232" y="1485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909682" y="1485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081132" y="1485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56678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373823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0968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08113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566782" y="18288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738232" y="18288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909682" y="18288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081132" y="18288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36688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453833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70978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488123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66882" y="1485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4538332" y="1485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09782" y="14859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881232" y="1485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36688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53833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470978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88123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366882" y="18288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538332" y="18288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709782" y="18288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4881232" y="18288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16698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533843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50988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568133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5166982" y="1485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5338432" y="1485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509882" y="14859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5681332" y="1485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516698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533843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550988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68133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5166982" y="18288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5338432" y="18288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5509882" y="18288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5681332" y="18288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96708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13853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30998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6481432" y="1314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5967082" y="14859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6138532" y="1485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6309982" y="14859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6481432" y="1485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596708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613853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630998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6481432" y="16573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5967082" y="18288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6138532" y="18288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6309982" y="18288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6481432" y="18288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3566782" y="2114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3738232" y="2114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909682" y="2114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081132" y="2114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66782" y="2286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738232" y="22860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909682" y="2286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4081132" y="22860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566782" y="2457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738232" y="24574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3909682" y="2457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4081132" y="2457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566782" y="26289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738232" y="2628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909682" y="26289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4081132" y="2628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4366882" y="2114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4538332" y="2114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4709782" y="2114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4881232" y="21145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4366882" y="2286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4538332" y="22860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4709782" y="2286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4881232" y="22860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4366882" y="2457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538332" y="24574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709782" y="2457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881232" y="2457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66882" y="26289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538332" y="2628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709782" y="26289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881232" y="2628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5166982" y="2114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5338432" y="2114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5509882" y="2114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5681332" y="21145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5166982" y="2286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5338432" y="22860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5509882" y="2286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5681332" y="22860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5166982" y="2457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5338432" y="24574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5509882" y="2457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5681332" y="24574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5166982" y="26289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338432" y="2628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5509882" y="26289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5681332" y="2628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967082" y="2114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6138532" y="21145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6309982" y="2114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6481432" y="21145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967082" y="2286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138532" y="22860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6309982" y="2286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6481432" y="22860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967082" y="2457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6138532" y="24574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6309982" y="24574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6481432" y="24574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967082" y="26289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6138532" y="2628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6309982" y="26289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6481432" y="26289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3566782" y="29146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3738232" y="2914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3909682" y="29146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081132" y="2914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3566782" y="3086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3738232" y="30861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909682" y="3086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>
            <a:off x="4081132" y="30861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/>
          <p:cNvSpPr/>
          <p:nvPr/>
        </p:nvSpPr>
        <p:spPr>
          <a:xfrm>
            <a:off x="3566782" y="3257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738232" y="32575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>
            <a:off x="3909682" y="3257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/>
          <p:cNvSpPr/>
          <p:nvPr/>
        </p:nvSpPr>
        <p:spPr>
          <a:xfrm>
            <a:off x="4081132" y="32575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3566782" y="3429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>
            <a:off x="3738232" y="3429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/>
          <p:cNvSpPr/>
          <p:nvPr/>
        </p:nvSpPr>
        <p:spPr>
          <a:xfrm>
            <a:off x="3909682" y="3429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4081132" y="34290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>
            <a:off x="4366882" y="29146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4538332" y="2914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>
            <a:off x="4709782" y="29146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>
            <a:off x="4881232" y="2914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4366882" y="3086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>
            <a:off x="4538332" y="30861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>
            <a:off x="4709782" y="3086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4881232" y="3086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>
            <a:off x="4366882" y="3257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4538332" y="32575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/>
          <p:cNvSpPr/>
          <p:nvPr/>
        </p:nvSpPr>
        <p:spPr>
          <a:xfrm>
            <a:off x="4709782" y="3257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/>
          <p:cNvSpPr/>
          <p:nvPr/>
        </p:nvSpPr>
        <p:spPr>
          <a:xfrm>
            <a:off x="4881232" y="32575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Rectangle 188"/>
          <p:cNvSpPr/>
          <p:nvPr/>
        </p:nvSpPr>
        <p:spPr>
          <a:xfrm>
            <a:off x="4366882" y="3429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/>
          <p:cNvSpPr/>
          <p:nvPr/>
        </p:nvSpPr>
        <p:spPr>
          <a:xfrm>
            <a:off x="4538332" y="3429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/>
          <p:cNvSpPr/>
          <p:nvPr/>
        </p:nvSpPr>
        <p:spPr>
          <a:xfrm>
            <a:off x="4709782" y="3429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 191"/>
          <p:cNvSpPr/>
          <p:nvPr/>
        </p:nvSpPr>
        <p:spPr>
          <a:xfrm>
            <a:off x="4881232" y="34290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/>
          <p:cNvSpPr/>
          <p:nvPr/>
        </p:nvSpPr>
        <p:spPr>
          <a:xfrm>
            <a:off x="5166982" y="29146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ctangle 194"/>
          <p:cNvSpPr/>
          <p:nvPr/>
        </p:nvSpPr>
        <p:spPr>
          <a:xfrm>
            <a:off x="5338432" y="2914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/>
          <p:cNvSpPr/>
          <p:nvPr/>
        </p:nvSpPr>
        <p:spPr>
          <a:xfrm>
            <a:off x="5509882" y="29146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/>
          <p:cNvSpPr/>
          <p:nvPr/>
        </p:nvSpPr>
        <p:spPr>
          <a:xfrm>
            <a:off x="5681332" y="2914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Rectangle 197"/>
          <p:cNvSpPr/>
          <p:nvPr/>
        </p:nvSpPr>
        <p:spPr>
          <a:xfrm>
            <a:off x="5166982" y="3086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/>
          <p:cNvSpPr/>
          <p:nvPr/>
        </p:nvSpPr>
        <p:spPr>
          <a:xfrm>
            <a:off x="5338432" y="308610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/>
          <p:cNvSpPr/>
          <p:nvPr/>
        </p:nvSpPr>
        <p:spPr>
          <a:xfrm>
            <a:off x="5509882" y="3086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/>
          <p:cNvSpPr/>
          <p:nvPr/>
        </p:nvSpPr>
        <p:spPr>
          <a:xfrm>
            <a:off x="5681332" y="3086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/>
          <p:cNvSpPr/>
          <p:nvPr/>
        </p:nvSpPr>
        <p:spPr>
          <a:xfrm>
            <a:off x="5166982" y="3257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/>
          <p:cNvSpPr/>
          <p:nvPr/>
        </p:nvSpPr>
        <p:spPr>
          <a:xfrm>
            <a:off x="5338432" y="32575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/>
          <p:cNvSpPr/>
          <p:nvPr/>
        </p:nvSpPr>
        <p:spPr>
          <a:xfrm>
            <a:off x="5509882" y="3257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5681332" y="32575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5166982" y="3429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/>
          <p:cNvSpPr/>
          <p:nvPr/>
        </p:nvSpPr>
        <p:spPr>
          <a:xfrm>
            <a:off x="5338432" y="3429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/>
          <p:cNvSpPr/>
          <p:nvPr/>
        </p:nvSpPr>
        <p:spPr>
          <a:xfrm>
            <a:off x="5509882" y="3429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/>
          <p:cNvSpPr/>
          <p:nvPr/>
        </p:nvSpPr>
        <p:spPr>
          <a:xfrm>
            <a:off x="5681332" y="3429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5967082" y="29146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138532" y="2914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309982" y="29146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481432" y="2914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5967082" y="3086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138532" y="3086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309982" y="3086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481432" y="3086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5967082" y="3257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138532" y="32575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309982" y="32575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481432" y="32575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 224"/>
          <p:cNvSpPr/>
          <p:nvPr/>
        </p:nvSpPr>
        <p:spPr>
          <a:xfrm>
            <a:off x="5967082" y="3429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>
            <a:off x="6138532" y="3429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>
            <a:off x="6309982" y="3429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227"/>
          <p:cNvSpPr/>
          <p:nvPr/>
        </p:nvSpPr>
        <p:spPr>
          <a:xfrm>
            <a:off x="6481432" y="34290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>
            <a:off x="3566782" y="37147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3738232" y="37147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3909682" y="37147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4081132" y="37147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Rectangle 233"/>
          <p:cNvSpPr/>
          <p:nvPr/>
        </p:nvSpPr>
        <p:spPr>
          <a:xfrm>
            <a:off x="3566782" y="38862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/>
          <p:cNvSpPr/>
          <p:nvPr/>
        </p:nvSpPr>
        <p:spPr>
          <a:xfrm>
            <a:off x="3738232" y="38862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3909682" y="38862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4081132" y="38862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3566782" y="4057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3738232" y="4057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3909682" y="40576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4081132" y="4057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3566782" y="4229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3738232" y="4229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3909682" y="4229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>
            <a:off x="4081132" y="4229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ectangle 246"/>
          <p:cNvSpPr/>
          <p:nvPr/>
        </p:nvSpPr>
        <p:spPr>
          <a:xfrm>
            <a:off x="4366882" y="37147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4538332" y="37147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Rectangle 248"/>
          <p:cNvSpPr/>
          <p:nvPr/>
        </p:nvSpPr>
        <p:spPr>
          <a:xfrm>
            <a:off x="4709782" y="37147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0" name="Rectangle 249"/>
          <p:cNvSpPr/>
          <p:nvPr/>
        </p:nvSpPr>
        <p:spPr>
          <a:xfrm>
            <a:off x="4881232" y="37147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>
            <a:off x="4366882" y="38862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/>
          <p:cNvSpPr/>
          <p:nvPr/>
        </p:nvSpPr>
        <p:spPr>
          <a:xfrm>
            <a:off x="4538332" y="38862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/>
          <p:cNvSpPr/>
          <p:nvPr/>
        </p:nvSpPr>
        <p:spPr>
          <a:xfrm>
            <a:off x="4709782" y="38862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Rectangle 253"/>
          <p:cNvSpPr/>
          <p:nvPr/>
        </p:nvSpPr>
        <p:spPr>
          <a:xfrm>
            <a:off x="4881232" y="38862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/>
          <p:cNvSpPr/>
          <p:nvPr/>
        </p:nvSpPr>
        <p:spPr>
          <a:xfrm>
            <a:off x="4366882" y="4057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Rectangle 255"/>
          <p:cNvSpPr/>
          <p:nvPr/>
        </p:nvSpPr>
        <p:spPr>
          <a:xfrm>
            <a:off x="4538332" y="4057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ectangle 256"/>
          <p:cNvSpPr/>
          <p:nvPr/>
        </p:nvSpPr>
        <p:spPr>
          <a:xfrm>
            <a:off x="4709782" y="40576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/>
          <p:cNvSpPr/>
          <p:nvPr/>
        </p:nvSpPr>
        <p:spPr>
          <a:xfrm>
            <a:off x="4881232" y="4057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/>
          <p:cNvSpPr/>
          <p:nvPr/>
        </p:nvSpPr>
        <p:spPr>
          <a:xfrm>
            <a:off x="4366882" y="4229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/>
          <p:cNvSpPr/>
          <p:nvPr/>
        </p:nvSpPr>
        <p:spPr>
          <a:xfrm>
            <a:off x="4538332" y="4229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/>
          <p:cNvSpPr/>
          <p:nvPr/>
        </p:nvSpPr>
        <p:spPr>
          <a:xfrm>
            <a:off x="4709782" y="4229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/>
          <p:cNvSpPr/>
          <p:nvPr/>
        </p:nvSpPr>
        <p:spPr>
          <a:xfrm>
            <a:off x="4881232" y="4229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/>
          <p:cNvSpPr/>
          <p:nvPr/>
        </p:nvSpPr>
        <p:spPr>
          <a:xfrm>
            <a:off x="5166982" y="3714750"/>
            <a:ext cx="171450" cy="171450"/>
          </a:xfrm>
          <a:prstGeom prst="rect">
            <a:avLst/>
          </a:prstGeom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/>
          <p:cNvSpPr/>
          <p:nvPr/>
        </p:nvSpPr>
        <p:spPr>
          <a:xfrm>
            <a:off x="5338432" y="37147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/>
          <p:cNvSpPr/>
          <p:nvPr/>
        </p:nvSpPr>
        <p:spPr>
          <a:xfrm>
            <a:off x="5509882" y="37147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7" name="Rectangle 266"/>
          <p:cNvSpPr/>
          <p:nvPr/>
        </p:nvSpPr>
        <p:spPr>
          <a:xfrm>
            <a:off x="5681332" y="37147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Rectangle 267"/>
          <p:cNvSpPr/>
          <p:nvPr/>
        </p:nvSpPr>
        <p:spPr>
          <a:xfrm>
            <a:off x="5166982" y="38862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Rectangle 268"/>
          <p:cNvSpPr/>
          <p:nvPr/>
        </p:nvSpPr>
        <p:spPr>
          <a:xfrm>
            <a:off x="5338432" y="38862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Rectangle 269"/>
          <p:cNvSpPr/>
          <p:nvPr/>
        </p:nvSpPr>
        <p:spPr>
          <a:xfrm>
            <a:off x="5509882" y="38862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Rectangle 270"/>
          <p:cNvSpPr/>
          <p:nvPr/>
        </p:nvSpPr>
        <p:spPr>
          <a:xfrm>
            <a:off x="5681332" y="38862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Rectangle 271"/>
          <p:cNvSpPr/>
          <p:nvPr/>
        </p:nvSpPr>
        <p:spPr>
          <a:xfrm>
            <a:off x="5166982" y="4057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Rectangle 272"/>
          <p:cNvSpPr/>
          <p:nvPr/>
        </p:nvSpPr>
        <p:spPr>
          <a:xfrm>
            <a:off x="5338432" y="4057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Rectangle 273"/>
          <p:cNvSpPr/>
          <p:nvPr/>
        </p:nvSpPr>
        <p:spPr>
          <a:xfrm>
            <a:off x="5509882" y="4057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Rectangle 274"/>
          <p:cNvSpPr/>
          <p:nvPr/>
        </p:nvSpPr>
        <p:spPr>
          <a:xfrm>
            <a:off x="5681332" y="4057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Rectangle 275"/>
          <p:cNvSpPr/>
          <p:nvPr/>
        </p:nvSpPr>
        <p:spPr>
          <a:xfrm>
            <a:off x="5166982" y="4229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>
            <a:off x="5338432" y="4229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Rectangle 277"/>
          <p:cNvSpPr/>
          <p:nvPr/>
        </p:nvSpPr>
        <p:spPr>
          <a:xfrm>
            <a:off x="5509882" y="4229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9" name="Rectangle 278"/>
          <p:cNvSpPr/>
          <p:nvPr/>
        </p:nvSpPr>
        <p:spPr>
          <a:xfrm>
            <a:off x="5681332" y="4229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Rectangle 280"/>
          <p:cNvSpPr/>
          <p:nvPr/>
        </p:nvSpPr>
        <p:spPr>
          <a:xfrm>
            <a:off x="5967082" y="37147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2" name="Rectangle 281"/>
          <p:cNvSpPr/>
          <p:nvPr/>
        </p:nvSpPr>
        <p:spPr>
          <a:xfrm>
            <a:off x="6138532" y="37147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3" name="Rectangle 282"/>
          <p:cNvSpPr/>
          <p:nvPr/>
        </p:nvSpPr>
        <p:spPr>
          <a:xfrm>
            <a:off x="6309982" y="37147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4" name="Rectangle 283"/>
          <p:cNvSpPr/>
          <p:nvPr/>
        </p:nvSpPr>
        <p:spPr>
          <a:xfrm>
            <a:off x="6481432" y="37147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5" name="Rectangle 284"/>
          <p:cNvSpPr/>
          <p:nvPr/>
        </p:nvSpPr>
        <p:spPr>
          <a:xfrm>
            <a:off x="5967082" y="38862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Rectangle 285"/>
          <p:cNvSpPr/>
          <p:nvPr/>
        </p:nvSpPr>
        <p:spPr>
          <a:xfrm>
            <a:off x="6138532" y="38862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7" name="Rectangle 286"/>
          <p:cNvSpPr/>
          <p:nvPr/>
        </p:nvSpPr>
        <p:spPr>
          <a:xfrm>
            <a:off x="6309982" y="38862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Rectangle 287"/>
          <p:cNvSpPr/>
          <p:nvPr/>
        </p:nvSpPr>
        <p:spPr>
          <a:xfrm>
            <a:off x="6481432" y="38862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9" name="Rectangle 288"/>
          <p:cNvSpPr/>
          <p:nvPr/>
        </p:nvSpPr>
        <p:spPr>
          <a:xfrm>
            <a:off x="5967082" y="4057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/>
          <p:cNvSpPr/>
          <p:nvPr/>
        </p:nvSpPr>
        <p:spPr>
          <a:xfrm>
            <a:off x="6138532" y="4057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Rectangle 290"/>
          <p:cNvSpPr/>
          <p:nvPr/>
        </p:nvSpPr>
        <p:spPr>
          <a:xfrm>
            <a:off x="6309982" y="4057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Rectangle 291"/>
          <p:cNvSpPr/>
          <p:nvPr/>
        </p:nvSpPr>
        <p:spPr>
          <a:xfrm>
            <a:off x="6481432" y="405765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3" name="Rectangle 292"/>
          <p:cNvSpPr/>
          <p:nvPr/>
        </p:nvSpPr>
        <p:spPr>
          <a:xfrm>
            <a:off x="5967082" y="4229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4" name="Rectangle 293"/>
          <p:cNvSpPr/>
          <p:nvPr/>
        </p:nvSpPr>
        <p:spPr>
          <a:xfrm>
            <a:off x="6138532" y="4229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/>
          <p:cNvSpPr/>
          <p:nvPr/>
        </p:nvSpPr>
        <p:spPr>
          <a:xfrm>
            <a:off x="6309982" y="4229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Rectangle 295"/>
          <p:cNvSpPr/>
          <p:nvPr/>
        </p:nvSpPr>
        <p:spPr>
          <a:xfrm>
            <a:off x="6481432" y="4229100"/>
            <a:ext cx="171450" cy="1714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/>
          <p:cNvSpPr txBox="1"/>
          <p:nvPr/>
        </p:nvSpPr>
        <p:spPr>
          <a:xfrm>
            <a:off x="2080882" y="1371601"/>
            <a:ext cx="685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tabLst>
                <a:tab pos="2171700" algn="l"/>
              </a:tabLst>
            </a:pPr>
            <a:r>
              <a:rPr lang="bg-BG" sz="1600" b="1" dirty="0"/>
              <a:t>0-14</a:t>
            </a:r>
          </a:p>
          <a:p>
            <a:pPr algn="r">
              <a:tabLst>
                <a:tab pos="2171700" algn="l"/>
              </a:tabLst>
            </a:pPr>
            <a:r>
              <a:rPr lang="bg-BG" sz="1400" dirty="0"/>
              <a:t>(0%)</a:t>
            </a:r>
            <a:endParaRPr lang="en-US" sz="1400" dirty="0"/>
          </a:p>
        </p:txBody>
      </p:sp>
      <p:sp>
        <p:nvSpPr>
          <p:cNvPr id="304" name="TextBox 303"/>
          <p:cNvSpPr txBox="1"/>
          <p:nvPr/>
        </p:nvSpPr>
        <p:spPr>
          <a:xfrm>
            <a:off x="6652882" y="2228851"/>
            <a:ext cx="111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71700" algn="l"/>
              </a:tabLst>
            </a:pPr>
            <a:r>
              <a:rPr lang="bg-BG" sz="1600" b="1" dirty="0"/>
              <a:t>121-136</a:t>
            </a:r>
          </a:p>
          <a:p>
            <a:pPr>
              <a:tabLst>
                <a:tab pos="2171700" algn="l"/>
              </a:tabLst>
            </a:pPr>
            <a:r>
              <a:rPr lang="bg-BG" sz="1400" dirty="0"/>
              <a:t>(50%)</a:t>
            </a:r>
            <a:endParaRPr lang="en-US" sz="1400" dirty="0"/>
          </a:p>
        </p:txBody>
      </p:sp>
      <p:sp>
        <p:nvSpPr>
          <p:cNvPr id="305" name="TextBox 304"/>
          <p:cNvSpPr txBox="1"/>
          <p:nvPr/>
        </p:nvSpPr>
        <p:spPr>
          <a:xfrm>
            <a:off x="6652882" y="2971800"/>
            <a:ext cx="111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71700" algn="l"/>
              </a:tabLst>
            </a:pPr>
            <a:r>
              <a:rPr lang="bg-BG" sz="1600" b="1" dirty="0"/>
              <a:t>181-195</a:t>
            </a:r>
          </a:p>
          <a:p>
            <a:pPr>
              <a:tabLst>
                <a:tab pos="2171700" algn="l"/>
              </a:tabLst>
            </a:pPr>
            <a:r>
              <a:rPr lang="bg-BG" sz="1400" dirty="0"/>
              <a:t>(75%)</a:t>
            </a:r>
            <a:endParaRPr lang="en-US" sz="1400" dirty="0"/>
          </a:p>
        </p:txBody>
      </p:sp>
      <p:sp>
        <p:nvSpPr>
          <p:cNvPr id="306" name="TextBox 305"/>
          <p:cNvSpPr txBox="1"/>
          <p:nvPr/>
        </p:nvSpPr>
        <p:spPr>
          <a:xfrm>
            <a:off x="6652882" y="3829051"/>
            <a:ext cx="111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71700" algn="l"/>
              </a:tabLst>
            </a:pPr>
            <a:r>
              <a:rPr lang="bg-BG" sz="1600" b="1" dirty="0"/>
              <a:t>240-255</a:t>
            </a:r>
          </a:p>
          <a:p>
            <a:pPr>
              <a:tabLst>
                <a:tab pos="2171700" algn="l"/>
              </a:tabLst>
            </a:pPr>
            <a:r>
              <a:rPr lang="bg-BG" sz="1400" dirty="0"/>
              <a:t>(100%)</a:t>
            </a:r>
            <a:endParaRPr lang="en-US" sz="1400" dirty="0"/>
          </a:p>
        </p:txBody>
      </p:sp>
      <p:sp>
        <p:nvSpPr>
          <p:cNvPr id="307" name="TextBox 306"/>
          <p:cNvSpPr txBox="1"/>
          <p:nvPr/>
        </p:nvSpPr>
        <p:spPr>
          <a:xfrm>
            <a:off x="6652882" y="1401202"/>
            <a:ext cx="11195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171700" algn="l"/>
              </a:tabLst>
            </a:pPr>
            <a:r>
              <a:rPr lang="bg-BG" sz="1600" b="1" dirty="0"/>
              <a:t>60-74</a:t>
            </a:r>
          </a:p>
          <a:p>
            <a:pPr>
              <a:tabLst>
                <a:tab pos="2171700" algn="l"/>
              </a:tabLst>
            </a:pPr>
            <a:r>
              <a:rPr lang="bg-BG" sz="1400" dirty="0"/>
              <a:t>(25%)</a:t>
            </a:r>
            <a:endParaRPr 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/>
              <p:cNvSpPr txBox="1"/>
              <p:nvPr/>
            </p:nvSpPr>
            <p:spPr>
              <a:xfrm>
                <a:off x="940909" y="3151262"/>
                <a:ext cx="2088264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bg-BG" b="0" i="1" smtClean="0">
                                    <a:solidFill>
                                      <a:srgbClr val="FF99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bg-BG" b="0" i="1" smtClean="0">
                                    <a:solidFill>
                                      <a:srgbClr val="FF9900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rgbClr val="FF9900"/>
                                    </a:solidFill>
                                    <a:latin typeface="Cambria Math"/>
                                  </a:rPr>
                                  <m:t>14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bg-BG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b="0" i="1" smtClean="0">
                                    <a:solidFill>
                                      <a:srgbClr val="FF9900"/>
                                    </a:solidFill>
                                    <a:latin typeface="Cambria Math"/>
                                  </a:rPr>
                                  <m:t>13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rgbClr val="FF9900"/>
                                    </a:solidFill>
                                    <a:latin typeface="Cambria Math"/>
                                  </a:rPr>
                                  <m:t>15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rgbClr val="7030A0"/>
                                    </a:solidFill>
                                    <a:latin typeface="Cambria Math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bg-BG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bg-BG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21" name="TextBox 3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909" y="3151262"/>
                <a:ext cx="2088264" cy="1126975"/>
              </a:xfrm>
              <a:prstGeom prst="rect">
                <a:avLst/>
              </a:prstGeom>
              <a:blipFill rotWithShape="1">
                <a:blip r:embed="rId3"/>
                <a:stretch>
                  <a:fillRect r="-145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" name="Rectangle 327"/>
          <p:cNvSpPr/>
          <p:nvPr/>
        </p:nvSpPr>
        <p:spPr>
          <a:xfrm>
            <a:off x="1356982" y="3593432"/>
            <a:ext cx="941050" cy="545431"/>
          </a:xfrm>
          <a:prstGeom prst="rect">
            <a:avLst/>
          </a:prstGeom>
          <a:noFill/>
          <a:ln w="6350">
            <a:solidFill>
              <a:srgbClr val="0070C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5680179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Шум (случаен цвят на пиксел)</a:t>
            </a:r>
          </a:p>
          <a:p>
            <a:pPr lvl="1"/>
            <a:r>
              <a:rPr lang="bg-BG" dirty="0"/>
              <a:t>Интензитетът на пиксел определя вероятността да стане бял или черен</a:t>
            </a:r>
          </a:p>
          <a:p>
            <a:r>
              <a:rPr lang="bg-BG" dirty="0"/>
              <a:t>Особености</a:t>
            </a:r>
          </a:p>
          <a:p>
            <a:pPr lvl="1"/>
            <a:r>
              <a:rPr lang="bg-BG" dirty="0"/>
              <a:t>Положителна: елиминира шаблонните артефакти</a:t>
            </a:r>
          </a:p>
          <a:p>
            <a:pPr lvl="1"/>
            <a:r>
              <a:rPr lang="bg-BG" dirty="0"/>
              <a:t>Отрицателна: получава се прекалено хаотична за човек </a:t>
            </a:r>
            <a:r>
              <a:rPr lang="bg-BG" dirty="0" err="1"/>
              <a:t>щриховка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Интензитетен шум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9666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90117" name="Picture 5" descr="C:\Pavel\Courses\Materials\Course.OKG 2012-13\OKG-19. Dithering and antialiasing\1a.png"/>
          <p:cNvPicPr>
            <a:picLocks noChangeAspect="1" noChangeArrowheads="1"/>
          </p:cNvPicPr>
          <p:nvPr/>
        </p:nvPicPr>
        <p:blipFill>
          <a:blip r:embed="rId3" cstate="email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42807" y="742950"/>
            <a:ext cx="3708400" cy="37084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90116" name="Picture 4" descr="C:\Pavel\Courses\Materials\Course.OKG 2012-13\OKG-19. Dithering and antialiasing\1.png"/>
          <p:cNvPicPr>
            <a:picLocks noChangeAspect="1" noChangeArrowheads="1"/>
          </p:cNvPicPr>
          <p:nvPr/>
        </p:nvPicPr>
        <p:blipFill>
          <a:blip r:embed="rId4" cstate="email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88608" y="1412523"/>
            <a:ext cx="1991723" cy="2472266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847873576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Основна идея</a:t>
            </a:r>
          </a:p>
          <a:p>
            <a:pPr lvl="1"/>
            <a:r>
              <a:rPr lang="bg-BG" dirty="0"/>
              <a:t>След замяната на цвета на пиксел, се намира разликата </a:t>
            </a:r>
            <a:r>
              <a:rPr lang="bg-BG"/>
              <a:t>до оригиналния </a:t>
            </a:r>
            <a:r>
              <a:rPr lang="bg-BG" dirty="0"/>
              <a:t>цвят на пиксела</a:t>
            </a:r>
          </a:p>
          <a:p>
            <a:pPr lvl="1"/>
            <a:r>
              <a:rPr lang="bg-BG" dirty="0"/>
              <a:t>Тази разлика се нарича „грешка“</a:t>
            </a:r>
          </a:p>
          <a:p>
            <a:pPr lvl="1"/>
            <a:r>
              <a:rPr lang="bg-BG" dirty="0"/>
              <a:t>Грешката се разпределя из пикселите под и вдясно от този пиксел</a:t>
            </a:r>
          </a:p>
          <a:p>
            <a:pPr lvl="1"/>
            <a:r>
              <a:rPr lang="bg-BG" dirty="0"/>
              <a:t>Най-известен алгоритъм е този на </a:t>
            </a:r>
            <a:r>
              <a:rPr lang="bg-BG" dirty="0" err="1"/>
              <a:t>Флойд-Щайнберг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Разпространение на грешката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29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28800" y="742950"/>
            <a:ext cx="5486400" cy="3657600"/>
            <a:chOff x="533400" y="742950"/>
            <a:chExt cx="8229600" cy="4114800"/>
          </a:xfrm>
        </p:grpSpPr>
        <p:pic>
          <p:nvPicPr>
            <p:cNvPr id="90117" name="Picture 5" descr="C:\Pavel\Courses\Materials\Course.OKG 2012-13\OKG-19. Dithering and antialiasing\1a.png"/>
            <p:cNvPicPr>
              <a:picLocks noChangeAspect="1" noChangeArrowheads="1"/>
            </p:cNvPicPr>
            <p:nvPr/>
          </p:nvPicPr>
          <p:blipFill>
            <a:blip r:embed="rId3" cstate="email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76600" y="742950"/>
              <a:ext cx="5486400" cy="4114800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  <p:pic>
          <p:nvPicPr>
            <p:cNvPr id="90116" name="Picture 4" descr="C:\Pavel\Courses\Materials\Course.OKG 2012-13\OKG-19. Dithering and antialiasing\1.png"/>
            <p:cNvPicPr>
              <a:picLocks noChangeAspect="1" noChangeArrowheads="1"/>
            </p:cNvPicPr>
            <p:nvPr/>
          </p:nvPicPr>
          <p:blipFill>
            <a:blip r:embed="rId4" cstate="email">
              <a:lum contrast="3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533400" y="1485901"/>
              <a:ext cx="2946658" cy="2743199"/>
            </a:xfrm>
            <a:prstGeom prst="rect">
              <a:avLst/>
            </a:prstGeom>
            <a:ln w="12700" cap="sq">
              <a:solidFill>
                <a:srgbClr val="000000"/>
              </a:solidFill>
              <a:prstDash val="solid"/>
              <a:miter lim="800000"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1500069206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Щриховане</a:t>
            </a: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2549317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Предимства</a:t>
            </a:r>
          </a:p>
          <a:p>
            <a:pPr lvl="1"/>
            <a:r>
              <a:rPr lang="bg-BG" dirty="0"/>
              <a:t>Пикселите са без шаблон и почти няма артефакти</a:t>
            </a:r>
          </a:p>
          <a:p>
            <a:pPr lvl="1"/>
            <a:r>
              <a:rPr lang="bg-BG" dirty="0"/>
              <a:t>Детайлите са видими</a:t>
            </a:r>
          </a:p>
          <a:p>
            <a:r>
              <a:rPr lang="bg-BG" dirty="0"/>
              <a:t>Недостатъци</a:t>
            </a:r>
          </a:p>
          <a:p>
            <a:pPr lvl="1"/>
            <a:r>
              <a:rPr lang="bg-BG" dirty="0"/>
              <a:t>Най-бавен метод за щриховане</a:t>
            </a:r>
          </a:p>
          <a:p>
            <a:pPr lvl="2"/>
            <a:r>
              <a:rPr lang="bg-BG" dirty="0"/>
              <a:t>(спрямо предишните три)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8017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Алгоритъм на </a:t>
            </a:r>
            <a:r>
              <a:rPr lang="bg-BG" dirty="0" err="1"/>
              <a:t>Флойд-Щайнберг</a:t>
            </a:r>
            <a:endParaRPr lang="bg-BG" dirty="0"/>
          </a:p>
          <a:p>
            <a:pPr lvl="1"/>
            <a:r>
              <a:rPr lang="bg-BG" dirty="0"/>
              <a:t>Пикселите се обхождат надясно и надолу</a:t>
            </a:r>
          </a:p>
          <a:p>
            <a:pPr lvl="1"/>
            <a:r>
              <a:rPr lang="bg-BG" dirty="0"/>
              <a:t>Интензитетът на пиксел се подменя с най-близкия допустим интензитет</a:t>
            </a:r>
          </a:p>
          <a:p>
            <a:pPr lvl="1"/>
            <a:r>
              <a:rPr lang="bg-BG" dirty="0"/>
              <a:t>Разликата между двата интензитета („грешката“) се разпределя в пикселите под и вдясно от текущия пиксел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Алгоритъм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867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Ефект от разпределението</a:t>
                </a:r>
              </a:p>
              <a:p>
                <a:pPr lvl="1"/>
                <a:r>
                  <a:rPr lang="bg-BG" dirty="0"/>
                  <a:t>Ако пиксел е станал по-светъл, отколкото е бил оригинално, за околните пиксели е по-вероятно да станат по-тъмни</a:t>
                </a:r>
              </a:p>
              <a:p>
                <a:pPr lvl="1"/>
                <a:r>
                  <a:rPr lang="bg-BG" dirty="0"/>
                  <a:t>Разпределението на грешката е такова, че сумарната грешка от всички пиксели е почти нула</a:t>
                </a:r>
              </a:p>
              <a:p>
                <a:r>
                  <a:rPr lang="bg-BG" dirty="0"/>
                  <a:t>Разпределение на грешката</a:t>
                </a:r>
              </a:p>
              <a:p>
                <a:pPr lvl="1"/>
                <a:r>
                  <a:rPr lang="bg-BG" dirty="0"/>
                  <a:t>Извършва се от проста схема</a:t>
                </a:r>
              </a:p>
              <a:p>
                <a:pPr lvl="1"/>
                <a:r>
                  <a:rPr lang="bg-BG" dirty="0"/>
                  <a:t>Ако грешката е </a:t>
                </a:r>
                <a14:m>
                  <m:oMath xmlns:m="http://schemas.openxmlformats.org/officeDocument/2006/math">
                    <m:r>
                      <a:rPr lang="bg-BG" i="1" smtClean="0"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bg-BG" dirty="0">
                    <a:sym typeface="Symbol"/>
                  </a:rPr>
                  <a:t>, то схемата е: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 r="-186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526298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286250" y="1752600"/>
                <a:ext cx="800100" cy="742950"/>
              </a:xfrm>
              <a:prstGeom prst="rect">
                <a:avLst/>
              </a:prstGeom>
              <a:solidFill>
                <a:srgbClr val="0070C0"/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274320"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400" i="1" smtClean="0">
                          <a:effectLst/>
                          <a:latin typeface="Cambria Math"/>
                          <a:ea typeface="Cambria Math"/>
                        </a:rPr>
                        <m:t>𝜀</m:t>
                      </m:r>
                    </m:oMath>
                  </m:oMathPara>
                </a14:m>
                <a:endParaRPr lang="en-US" sz="4400" dirty="0">
                  <a:effectLst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0" y="1752600"/>
                <a:ext cx="800100" cy="7429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00650" y="1752600"/>
                <a:ext cx="800100" cy="742950"/>
              </a:xfrm>
              <a:prstGeom prst="rect">
                <a:avLst/>
              </a:prstGeom>
              <a:solidFill>
                <a:srgbClr val="C00000"/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274320" rtlCol="0" anchor="t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bg-BG" sz="2800" b="0" i="1" dirty="0" smtClean="0">
                            <a:effectLst/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bg-BG" sz="2800" b="0" i="1" dirty="0" smtClean="0">
                            <a:effectLst/>
                            <a:latin typeface="Cambria Math"/>
                            <a:sym typeface="Symbol"/>
                          </a:rPr>
                          <m:t>7</m:t>
                        </m:r>
                      </m:num>
                      <m:den>
                        <m:r>
                          <a:rPr lang="bg-BG" sz="2800" b="0" i="1" dirty="0" smtClean="0">
                            <a:effectLst/>
                            <a:latin typeface="Cambria Math"/>
                            <a:sym typeface="Symbol"/>
                          </a:rPr>
                          <m:t>16</m:t>
                        </m:r>
                      </m:den>
                    </m:f>
                  </m:oMath>
                </a14:m>
                <a:r>
                  <a:rPr lang="bg-BG" sz="1100" dirty="0">
                    <a:ea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bg-BG" sz="4400" i="1" dirty="0">
                        <a:latin typeface="Cambria Math"/>
                        <a:ea typeface="Cambria Math"/>
                        <a:sym typeface="Symbol"/>
                      </a:rPr>
                      <m:t>𝜀</m:t>
                    </m:r>
                  </m:oMath>
                </a14:m>
                <a:endParaRPr lang="en-US" sz="1400" dirty="0">
                  <a:effectLst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0" y="1752600"/>
                <a:ext cx="800100" cy="7429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115050" y="1752600"/>
            <a:ext cx="800100" cy="74295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tIns="0" rIns="0" bIns="274320" rtlCol="0" anchor="t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00650" y="2609850"/>
                <a:ext cx="800100" cy="742950"/>
              </a:xfrm>
              <a:prstGeom prst="rect">
                <a:avLst/>
              </a:prstGeom>
              <a:solidFill>
                <a:srgbClr val="C00000"/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274320" rtlCol="0" anchor="t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bg-BG" sz="280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  <a:sym typeface="Symbol"/>
                          </a:rPr>
                          <m:t>1</m:t>
                        </m:r>
                      </m:num>
                      <m:den>
                        <m:r>
                          <a:rPr lang="bg-BG" sz="2800" i="1" dirty="0">
                            <a:latin typeface="Cambria Math"/>
                            <a:sym typeface="Symbol"/>
                          </a:rPr>
                          <m:t>16</m:t>
                        </m:r>
                      </m:den>
                    </m:f>
                  </m:oMath>
                </a14:m>
                <a:r>
                  <a:rPr lang="bg-BG" sz="1100" dirty="0">
                    <a:ea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bg-BG" sz="4400" i="1" dirty="0">
                        <a:latin typeface="Cambria Math"/>
                        <a:ea typeface="Cambria Math"/>
                        <a:sym typeface="Symbol"/>
                      </a:rPr>
                      <m:t>𝜀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650" y="2609850"/>
                <a:ext cx="800100" cy="7429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286250" y="2609850"/>
                <a:ext cx="800100" cy="742950"/>
              </a:xfrm>
              <a:prstGeom prst="rect">
                <a:avLst/>
              </a:prstGeom>
              <a:solidFill>
                <a:srgbClr val="C00000"/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274320" rtlCol="0" anchor="t"/>
              <a:lstStyle/>
              <a:p>
                <a:pPr lvl="0" algn="ctr"/>
                <a14:m>
                  <m:oMath xmlns:m="http://schemas.openxmlformats.org/officeDocument/2006/math">
                    <m:f>
                      <m:fPr>
                        <m:ctrlPr>
                          <a:rPr lang="bg-BG" sz="2800" i="1" dirty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5</m:t>
                        </m:r>
                      </m:num>
                      <m:den>
                        <m:r>
                          <a:rPr lang="bg-BG" sz="2800" i="1" dirty="0">
                            <a:solidFill>
                              <a:prstClr val="white"/>
                            </a:solidFill>
                            <a:latin typeface="Cambria Math"/>
                            <a:sym typeface="Symbol"/>
                          </a:rPr>
                          <m:t>16</m:t>
                        </m:r>
                      </m:den>
                    </m:f>
                  </m:oMath>
                </a14:m>
                <a:r>
                  <a:rPr lang="bg-BG" sz="1100" dirty="0">
                    <a:solidFill>
                      <a:prstClr val="white"/>
                    </a:solidFill>
                    <a:ea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bg-BG" sz="4400" i="1" dirty="0">
                        <a:solidFill>
                          <a:prstClr val="white"/>
                        </a:solidFill>
                        <a:latin typeface="Cambria Math"/>
                        <a:ea typeface="Cambria Math"/>
                        <a:sym typeface="Symbol"/>
                      </a:rPr>
                      <m:t>𝜀</m:t>
                    </m:r>
                  </m:oMath>
                </a14:m>
                <a:endParaRPr lang="en-US" sz="1400" dirty="0">
                  <a:solidFill>
                    <a:prstClr val="white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250" y="2609850"/>
                <a:ext cx="800100" cy="7429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71850" y="2609850"/>
                <a:ext cx="800100" cy="742950"/>
              </a:xfrm>
              <a:prstGeom prst="rect">
                <a:avLst/>
              </a:prstGeom>
              <a:solidFill>
                <a:srgbClr val="C00000"/>
              </a:solidFill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wrap="none" lIns="0" tIns="0" rIns="0" bIns="274320" rtlCol="0" anchor="t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bg-BG" sz="2800" i="1" dirty="0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/>
                            <a:sym typeface="Symbol"/>
                          </a:rPr>
                          <m:t>3</m:t>
                        </m:r>
                      </m:num>
                      <m:den>
                        <m:r>
                          <a:rPr lang="bg-BG" sz="2800" i="1" dirty="0">
                            <a:latin typeface="Cambria Math"/>
                            <a:sym typeface="Symbol"/>
                          </a:rPr>
                          <m:t>16</m:t>
                        </m:r>
                      </m:den>
                    </m:f>
                  </m:oMath>
                </a14:m>
                <a:r>
                  <a:rPr lang="bg-BG" sz="1100" dirty="0">
                    <a:ea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bg-BG" sz="4400" i="1" dirty="0">
                        <a:latin typeface="Cambria Math"/>
                        <a:ea typeface="Cambria Math"/>
                        <a:sym typeface="Symbol"/>
                      </a:rPr>
                      <m:t>𝜀</m:t>
                    </m:r>
                  </m:oMath>
                </a14:m>
                <a:endParaRPr lang="en-US" sz="105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850" y="2609850"/>
                <a:ext cx="800100" cy="7429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115050" y="2609850"/>
            <a:ext cx="800100" cy="74295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tIns="0" rIns="0" bIns="274320" rtlCol="0" anchor="t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115050" y="3467100"/>
            <a:ext cx="800100" cy="74295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tIns="0" rIns="0" bIns="274320" rtlCol="0" anchor="t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200650" y="3467100"/>
            <a:ext cx="800100" cy="74295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tIns="0" rIns="0" bIns="274320" rtlCol="0" anchor="t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86250" y="3467100"/>
            <a:ext cx="800100" cy="74295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tIns="0" rIns="0" bIns="274320" rtlCol="0" anchor="t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71850" y="3467100"/>
            <a:ext cx="800100" cy="74295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tIns="0" rIns="0" bIns="274320" rtlCol="0" anchor="t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457450" y="3467100"/>
            <a:ext cx="800100" cy="74295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tIns="0" rIns="0" bIns="274320" rtlCol="0" anchor="t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457450" y="2609850"/>
            <a:ext cx="800100" cy="742950"/>
          </a:xfrm>
          <a:prstGeom prst="rect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tIns="0" rIns="0" bIns="274320" rtlCol="0" anchor="t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457450" y="1752600"/>
            <a:ext cx="800100" cy="74295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274320" rtlCol="0" anchor="t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371850" y="1752600"/>
            <a:ext cx="800100" cy="74295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274320" rtlCol="0" anchor="t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457450" y="895350"/>
            <a:ext cx="800100" cy="74295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274320" rtlCol="0" anchor="t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371850" y="895350"/>
            <a:ext cx="800100" cy="74295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274320" rtlCol="0" anchor="t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286250" y="895350"/>
            <a:ext cx="800100" cy="74295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274320" rtlCol="0" anchor="t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200650" y="895350"/>
            <a:ext cx="800100" cy="74295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274320" rtlCol="0" anchor="t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115050" y="895350"/>
            <a:ext cx="800100" cy="742950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lIns="0" tIns="0" rIns="0" bIns="274320" rtlCol="0" anchor="t"/>
          <a:lstStyle/>
          <a:p>
            <a:pPr algn="ctr"/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157424" y="943659"/>
            <a:ext cx="1485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>
                <a:solidFill>
                  <a:schemeClr val="bg1">
                    <a:lumMod val="65000"/>
                  </a:schemeClr>
                </a:solidFill>
              </a:rPr>
              <a:t>Обработени пиксели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247354" y="3371850"/>
            <a:ext cx="257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/>
              <a:t>Необработени</a:t>
            </a:r>
          </a:p>
          <a:p>
            <a:pPr algn="r"/>
            <a:r>
              <a:rPr lang="bg-BG" dirty="0"/>
              <a:t>пиксели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5800" y="1800909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>
                <a:solidFill>
                  <a:srgbClr val="0070C0"/>
                </a:solidFill>
              </a:rPr>
              <a:t>Текущ пиксел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1676400" y="2124074"/>
            <a:ext cx="2609850" cy="1"/>
          </a:xfrm>
          <a:prstGeom prst="straightConnector1">
            <a:avLst/>
          </a:prstGeom>
          <a:ln w="5715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10400" y="1198674"/>
            <a:ext cx="1818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>
                <a:solidFill>
                  <a:srgbClr val="C00000"/>
                </a:solidFill>
              </a:rPr>
              <a:t>Необработени пиксели, които поемат част от</a:t>
            </a:r>
            <a:endParaRPr lang="en-US" dirty="0">
              <a:solidFill>
                <a:srgbClr val="C00000"/>
              </a:solidFill>
            </a:endParaRPr>
          </a:p>
          <a:p>
            <a:pPr algn="r"/>
            <a:r>
              <a:rPr lang="en-US" dirty="0">
                <a:solidFill>
                  <a:srgbClr val="C00000"/>
                </a:solidFill>
              </a:rPr>
              <a:t>      </a:t>
            </a:r>
            <a:r>
              <a:rPr lang="bg-BG" dirty="0">
                <a:solidFill>
                  <a:srgbClr val="C00000"/>
                </a:solidFill>
              </a:rPr>
              <a:t>грешката на</a:t>
            </a:r>
            <a:endParaRPr lang="en-US" dirty="0">
              <a:solidFill>
                <a:srgbClr val="C00000"/>
              </a:solidFill>
            </a:endParaRPr>
          </a:p>
          <a:p>
            <a:pPr algn="r"/>
            <a:r>
              <a:rPr lang="bg-BG" dirty="0">
                <a:solidFill>
                  <a:srgbClr val="C00000"/>
                </a:solidFill>
              </a:rPr>
              <a:t>текущия пиксел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6000961" y="2228850"/>
            <a:ext cx="1380914" cy="0"/>
          </a:xfrm>
          <a:prstGeom prst="straightConnector1">
            <a:avLst/>
          </a:prstGeom>
          <a:ln w="57150">
            <a:solidFill>
              <a:srgbClr val="C0000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1676400" y="1266824"/>
            <a:ext cx="800100" cy="1"/>
          </a:xfrm>
          <a:prstGeom prst="straightConnector1">
            <a:avLst/>
          </a:prstGeom>
          <a:ln w="57150">
            <a:solidFill>
              <a:schemeClr val="bg1">
                <a:lumMod val="75000"/>
              </a:schemeClr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915150" y="3838575"/>
            <a:ext cx="9334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6780420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За всяко</a:t>
            </a:r>
            <a:r>
              <a:rPr lang="en-US" dirty="0"/>
              <a:t> Y </a:t>
            </a:r>
            <a:r>
              <a:rPr lang="bg-BG" dirty="0"/>
              <a:t>отгоре-надолу</a:t>
            </a:r>
            <a:endParaRPr lang="en-US" dirty="0"/>
          </a:p>
          <a:p>
            <a:r>
              <a:rPr lang="bg-BG" dirty="0"/>
              <a:t>За всяко </a:t>
            </a:r>
            <a:r>
              <a:rPr lang="en-US" dirty="0"/>
              <a:t>Y</a:t>
            </a:r>
            <a:r>
              <a:rPr lang="bg-BG" dirty="0"/>
              <a:t> отляво-надясно</a:t>
            </a:r>
          </a:p>
          <a:p>
            <a:pPr marL="457200" lvl="1" indent="0">
              <a:buNone/>
            </a:pPr>
            <a:r>
              <a:rPr lang="bg-BG" dirty="0"/>
              <a:t>стар ← пиксел(</a:t>
            </a:r>
            <a:r>
              <a:rPr lang="en-US" dirty="0" err="1"/>
              <a:t>X,Y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bg-BG" dirty="0"/>
              <a:t>нов  ← нов-интензитет(стар)</a:t>
            </a:r>
          </a:p>
          <a:p>
            <a:pPr marL="457200" lvl="1" indent="0">
              <a:buNone/>
            </a:pPr>
            <a:r>
              <a:rPr lang="bg-BG" dirty="0">
                <a:sym typeface="Symbol"/>
              </a:rPr>
              <a:t></a:t>
            </a:r>
            <a:r>
              <a:rPr lang="bg-BG" dirty="0"/>
              <a:t>       ← стар-нов</a:t>
            </a:r>
            <a:endParaRPr lang="en-US" dirty="0"/>
          </a:p>
          <a:p>
            <a:pPr marL="457200" lvl="1" indent="0">
              <a:buNone/>
            </a:pPr>
            <a:r>
              <a:rPr lang="bg-BG" dirty="0"/>
              <a:t>пиксел(</a:t>
            </a:r>
            <a:r>
              <a:rPr lang="en-US" dirty="0" err="1"/>
              <a:t>X,Y</a:t>
            </a:r>
            <a:r>
              <a:rPr lang="bg-BG" dirty="0"/>
              <a:t>) ←  нов </a:t>
            </a:r>
            <a:endParaRPr lang="en-US" dirty="0"/>
          </a:p>
          <a:p>
            <a:pPr marL="457200" lvl="1" indent="0">
              <a:buNone/>
            </a:pPr>
            <a:r>
              <a:rPr lang="bg-BG" dirty="0"/>
              <a:t>пиксел(</a:t>
            </a:r>
            <a:r>
              <a:rPr lang="en-US" dirty="0"/>
              <a:t>X+1,Y)   += 7/16</a:t>
            </a:r>
            <a:r>
              <a:rPr lang="en-US" dirty="0">
                <a:sym typeface="Symbol"/>
              </a:rPr>
              <a:t>*</a:t>
            </a:r>
            <a:r>
              <a:rPr lang="bg-BG" dirty="0">
                <a:sym typeface="Symbol"/>
              </a:rPr>
              <a:t></a:t>
            </a:r>
            <a:endParaRPr lang="en-US" dirty="0"/>
          </a:p>
          <a:p>
            <a:pPr marL="457200" lvl="1" indent="0">
              <a:buNone/>
            </a:pPr>
            <a:r>
              <a:rPr lang="bg-BG" dirty="0"/>
              <a:t>пиксел(</a:t>
            </a:r>
            <a:r>
              <a:rPr lang="en-US" dirty="0"/>
              <a:t>X-1,Y+1) += 3/16</a:t>
            </a:r>
            <a:r>
              <a:rPr lang="en-US" dirty="0">
                <a:sym typeface="Symbol"/>
              </a:rPr>
              <a:t>*</a:t>
            </a:r>
            <a:r>
              <a:rPr lang="bg-BG" dirty="0">
                <a:sym typeface="Symbol"/>
              </a:rPr>
              <a:t></a:t>
            </a:r>
            <a:endParaRPr lang="en-US" dirty="0"/>
          </a:p>
          <a:p>
            <a:pPr marL="457200" lvl="1" indent="0">
              <a:buNone/>
            </a:pPr>
            <a:r>
              <a:rPr lang="bg-BG" dirty="0"/>
              <a:t>пиксел(</a:t>
            </a:r>
            <a:r>
              <a:rPr lang="en-US" dirty="0"/>
              <a:t>X,  Y+1) += 5/16</a:t>
            </a:r>
            <a:r>
              <a:rPr lang="en-US" dirty="0">
                <a:sym typeface="Symbol"/>
              </a:rPr>
              <a:t>*</a:t>
            </a:r>
            <a:r>
              <a:rPr lang="bg-BG" dirty="0">
                <a:sym typeface="Symbol"/>
              </a:rPr>
              <a:t></a:t>
            </a:r>
            <a:endParaRPr lang="en-US" dirty="0"/>
          </a:p>
          <a:p>
            <a:pPr marL="457200" lvl="1" indent="0">
              <a:buNone/>
            </a:pPr>
            <a:r>
              <a:rPr lang="bg-BG" dirty="0"/>
              <a:t>пиксел(</a:t>
            </a:r>
            <a:r>
              <a:rPr lang="en-US" dirty="0"/>
              <a:t>X+1,Y+1) += 1/16</a:t>
            </a:r>
            <a:r>
              <a:rPr lang="en-US" dirty="0">
                <a:sym typeface="Symbol"/>
              </a:rPr>
              <a:t>*</a:t>
            </a:r>
            <a:r>
              <a:rPr lang="bg-BG" dirty="0">
                <a:sym typeface="Symbol"/>
              </a:rPr>
              <a:t>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Псевдокод</a:t>
            </a:r>
            <a:endParaRPr lang="en-US" dirty="0"/>
          </a:p>
        </p:txBody>
      </p:sp>
      <p:sp>
        <p:nvSpPr>
          <p:cNvPr id="4" name="Line Callout 2 3"/>
          <p:cNvSpPr/>
          <p:nvPr/>
        </p:nvSpPr>
        <p:spPr>
          <a:xfrm>
            <a:off x="6543152" y="544494"/>
            <a:ext cx="1447800" cy="285750"/>
          </a:xfrm>
          <a:prstGeom prst="borderCallout2">
            <a:avLst>
              <a:gd name="adj1" fmla="val 52083"/>
              <a:gd name="adj2" fmla="val -8333"/>
              <a:gd name="adj3" fmla="val 52083"/>
              <a:gd name="adj4" fmla="val -128389"/>
              <a:gd name="adj5" fmla="val 632734"/>
              <a:gd name="adj6" fmla="val -231905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dirty="0">
                <a:solidFill>
                  <a:srgbClr val="C00000"/>
                </a:solidFill>
              </a:rPr>
              <a:t>Това е тире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5" name="Line Callout 2 4"/>
          <p:cNvSpPr/>
          <p:nvPr/>
        </p:nvSpPr>
        <p:spPr>
          <a:xfrm>
            <a:off x="7040544" y="960456"/>
            <a:ext cx="1752600" cy="285750"/>
          </a:xfrm>
          <a:prstGeom prst="borderCallout2">
            <a:avLst>
              <a:gd name="adj1" fmla="val 52083"/>
              <a:gd name="adj2" fmla="val -8333"/>
              <a:gd name="adj3" fmla="val 52083"/>
              <a:gd name="adj4" fmla="val -131379"/>
              <a:gd name="adj5" fmla="val 608851"/>
              <a:gd name="adj6" fmla="val -213397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dirty="0">
                <a:solidFill>
                  <a:srgbClr val="C00000"/>
                </a:solidFill>
              </a:rPr>
              <a:t>А това - минус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6" name="Line Callout 2 5"/>
          <p:cNvSpPr/>
          <p:nvPr/>
        </p:nvSpPr>
        <p:spPr>
          <a:xfrm>
            <a:off x="7772400" y="1932006"/>
            <a:ext cx="1066800" cy="457200"/>
          </a:xfrm>
          <a:prstGeom prst="borderCallout2">
            <a:avLst>
              <a:gd name="adj1" fmla="val 52083"/>
              <a:gd name="adj2" fmla="val -8333"/>
              <a:gd name="adj3" fmla="val 49885"/>
              <a:gd name="adj4" fmla="val -67329"/>
              <a:gd name="adj5" fmla="val -167234"/>
              <a:gd name="adj6" fmla="val 1331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dirty="0">
                <a:solidFill>
                  <a:srgbClr val="C00000"/>
                </a:solidFill>
              </a:rPr>
              <a:t>Това също</a:t>
            </a:r>
            <a:br>
              <a:rPr lang="bg-BG" sz="1600" dirty="0">
                <a:solidFill>
                  <a:srgbClr val="C00000"/>
                </a:solidFill>
              </a:rPr>
            </a:br>
            <a:r>
              <a:rPr lang="bg-BG" sz="1600" dirty="0">
                <a:solidFill>
                  <a:srgbClr val="C00000"/>
                </a:solidFill>
              </a:rPr>
              <a:t>е тире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7" name="Line Callout 2 6"/>
          <p:cNvSpPr/>
          <p:nvPr/>
        </p:nvSpPr>
        <p:spPr>
          <a:xfrm>
            <a:off x="762000" y="4095750"/>
            <a:ext cx="914400" cy="439271"/>
          </a:xfrm>
          <a:prstGeom prst="borderCallout2">
            <a:avLst>
              <a:gd name="adj1" fmla="val 52083"/>
              <a:gd name="adj2" fmla="val -8333"/>
              <a:gd name="adj3" fmla="val 52083"/>
              <a:gd name="adj4" fmla="val -49433"/>
              <a:gd name="adj5" fmla="val -528860"/>
              <a:gd name="adj6" fmla="val 208038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1600" dirty="0">
                <a:solidFill>
                  <a:srgbClr val="C00000"/>
                </a:solidFill>
              </a:rPr>
              <a:t>На кого </a:t>
            </a:r>
            <a:r>
              <a:rPr lang="en-US" sz="1600" dirty="0">
                <a:solidFill>
                  <a:srgbClr val="C00000"/>
                </a:solidFill>
              </a:rPr>
              <a:t>2 </a:t>
            </a:r>
            <a:r>
              <a:rPr lang="bg-BG" sz="1600" dirty="0">
                <a:solidFill>
                  <a:srgbClr val="C00000"/>
                </a:solidFill>
              </a:rPr>
              <a:t>точки?</a:t>
            </a:r>
            <a:endParaRPr lang="en-US" sz="16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27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Шлифоване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60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Шлифовам, шлайфам</a:t>
            </a:r>
          </a:p>
          <a:p>
            <a:pPr lvl="1"/>
            <a:r>
              <a:rPr lang="bg-BG" dirty="0"/>
              <a:t>От немски </a:t>
            </a:r>
            <a:r>
              <a:rPr lang="en-US" i="1" dirty="0" err="1"/>
              <a:t>schliff</a:t>
            </a:r>
            <a:r>
              <a:rPr lang="bg-BG" dirty="0"/>
              <a:t>, </a:t>
            </a:r>
            <a:r>
              <a:rPr lang="en-US" i="1" dirty="0" err="1"/>
              <a:t>schleif</a:t>
            </a:r>
            <a:r>
              <a:rPr lang="bg-BG" i="1" dirty="0"/>
              <a:t> – изрязвам</a:t>
            </a:r>
            <a:r>
              <a:rPr lang="en-US" dirty="0"/>
              <a:t>, </a:t>
            </a:r>
            <a:r>
              <a:rPr lang="bg-BG" i="1" dirty="0"/>
              <a:t>шлайфам </a:t>
            </a:r>
          </a:p>
          <a:p>
            <a:r>
              <a:rPr lang="bg-BG" dirty="0"/>
              <a:t>Обаче</a:t>
            </a:r>
          </a:p>
          <a:p>
            <a:pPr lvl="1"/>
            <a:r>
              <a:rPr lang="bg-BG" dirty="0"/>
              <a:t>На английски: </a:t>
            </a:r>
            <a:r>
              <a:rPr lang="en-US" i="1" dirty="0"/>
              <a:t>antialiasing</a:t>
            </a:r>
          </a:p>
          <a:p>
            <a:pPr lvl="1"/>
            <a:r>
              <a:rPr lang="bg-BG" dirty="0"/>
              <a:t>В обработката на сигнали </a:t>
            </a:r>
            <a:r>
              <a:rPr lang="en-US" i="1" dirty="0"/>
              <a:t>aliasing</a:t>
            </a:r>
            <a:r>
              <a:rPr lang="bg-BG" dirty="0"/>
              <a:t> е дефект от дигитализацията или понижаването на честотата на сигнала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Етимология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808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Проблеми в КГ</a:t>
            </a:r>
          </a:p>
          <a:p>
            <a:pPr lvl="1"/>
            <a:r>
              <a:rPr lang="bg-BG" dirty="0"/>
              <a:t>При растеризация на почти всички примитиви</a:t>
            </a:r>
          </a:p>
          <a:p>
            <a:pPr lvl="2"/>
            <a:r>
              <a:rPr lang="bg-BG" dirty="0"/>
              <a:t>(дори линиите и точките)</a:t>
            </a:r>
          </a:p>
          <a:p>
            <a:pPr lvl="1"/>
            <a:r>
              <a:rPr lang="bg-BG" dirty="0"/>
              <a:t>Наклонените линии изглеждат „на стълбички“</a:t>
            </a:r>
          </a:p>
          <a:p>
            <a:pPr lvl="1"/>
            <a:r>
              <a:rPr lang="bg-BG" dirty="0"/>
              <a:t>Извивките на буквите изглеждат „ръбести“</a:t>
            </a:r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 компютърната графика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73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ontent Placeholder 4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Изглаждане при линии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Примери</a:t>
            </a:r>
            <a:endParaRPr lang="en-US" dirty="0"/>
          </a:p>
        </p:txBody>
      </p:sp>
      <p:pic>
        <p:nvPicPr>
          <p:cNvPr id="136194" name="Picture 2" descr="C:\Pavel\Courses\Materials\Course.OKG 2012-13\OKG-19. Dithering and antialiasing\aa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82161"/>
            <a:ext cx="5354726" cy="3023189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8565870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Изглаждане при символи</a:t>
            </a:r>
          </a:p>
        </p:txBody>
      </p:sp>
      <p:pic>
        <p:nvPicPr>
          <p:cNvPr id="136195" name="Picture 3" descr="C:\Pavel\Courses\Materials\Course.OKG 2012-13\OKG-19. Dithering and antialiasing\ab.jpg"/>
          <p:cNvPicPr>
            <a:picLocks noChangeAspect="1" noChangeArrowheads="1"/>
          </p:cNvPicPr>
          <p:nvPr/>
        </p:nvPicPr>
        <p:blipFill>
          <a:blip r:embed="rId3" cstate="email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669" y="742950"/>
            <a:ext cx="6079331" cy="3850481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42019518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Щрих</a:t>
            </a:r>
          </a:p>
          <a:p>
            <a:pPr lvl="1"/>
            <a:r>
              <a:rPr lang="bg-BG" dirty="0"/>
              <a:t>От немски </a:t>
            </a:r>
            <a:r>
              <a:rPr lang="en-US" i="1" dirty="0" err="1"/>
              <a:t>strich</a:t>
            </a:r>
            <a:r>
              <a:rPr lang="en-US" i="1" dirty="0"/>
              <a:t> – </a:t>
            </a:r>
            <a:r>
              <a:rPr lang="bg-BG" i="1" dirty="0"/>
              <a:t>линия</a:t>
            </a:r>
            <a:r>
              <a:rPr lang="bg-BG" dirty="0"/>
              <a:t>, </a:t>
            </a:r>
            <a:r>
              <a:rPr lang="bg-BG" i="1" dirty="0"/>
              <a:t>черта</a:t>
            </a:r>
            <a:r>
              <a:rPr lang="bg-BG" dirty="0"/>
              <a:t> </a:t>
            </a:r>
          </a:p>
          <a:p>
            <a:r>
              <a:rPr lang="bg-BG" dirty="0"/>
              <a:t>Най-често</a:t>
            </a:r>
          </a:p>
          <a:p>
            <a:pPr lvl="1"/>
            <a:r>
              <a:rPr lang="bg-BG" dirty="0"/>
              <a:t>Къса и тънка чертичка</a:t>
            </a:r>
          </a:p>
          <a:p>
            <a:r>
              <a:rPr lang="bg-BG" dirty="0"/>
              <a:t>Още по-най-често</a:t>
            </a:r>
          </a:p>
          <a:p>
            <a:pPr lvl="1"/>
            <a:r>
              <a:rPr lang="bg-BG" dirty="0"/>
              <a:t>В съседство с други подобни линии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Етимология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0268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Заглаждане при текстури</a:t>
            </a:r>
          </a:p>
        </p:txBody>
      </p:sp>
      <p:pic>
        <p:nvPicPr>
          <p:cNvPr id="137218" name="Picture 2" descr="C:\Pavel\Courses\Materials\Course.OKG 2012-13\OKG-19. Dithering and antialiasing\ad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742950"/>
            <a:ext cx="3100388" cy="40290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37219" name="Picture 3" descr="C:\Pavel\Courses\Materials\Course.OKG 2012-13\OKG-19. Dithering and antialiasing\ac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212" y="742950"/>
            <a:ext cx="3100388" cy="4029075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638386853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Да го видим</a:t>
            </a:r>
          </a:p>
        </p:txBody>
      </p:sp>
      <p:pic>
        <p:nvPicPr>
          <p:cNvPr id="2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7162" y="899641"/>
            <a:ext cx="2736438" cy="17147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1990900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Алгоритми за изглаждане</a:t>
            </a:r>
          </a:p>
          <a:p>
            <a:pPr lvl="1"/>
            <a:r>
              <a:rPr lang="bg-BG" dirty="0"/>
              <a:t>Чрез работа на </a:t>
            </a:r>
            <a:r>
              <a:rPr lang="bg-BG" dirty="0" err="1"/>
              <a:t>подпикселно</a:t>
            </a:r>
            <a:r>
              <a:rPr lang="bg-BG" dirty="0"/>
              <a:t> ниво</a:t>
            </a:r>
          </a:p>
          <a:p>
            <a:pPr lvl="1"/>
            <a:r>
              <a:rPr lang="bg-BG" dirty="0"/>
              <a:t>Чрез оценка на </a:t>
            </a:r>
            <a:r>
              <a:rPr lang="bg-BG" dirty="0" err="1"/>
              <a:t>припокрита</a:t>
            </a:r>
            <a:r>
              <a:rPr lang="bg-BG" dirty="0"/>
              <a:t> площ</a:t>
            </a:r>
          </a:p>
          <a:p>
            <a:pPr lvl="1"/>
            <a:r>
              <a:rPr lang="bg-BG" dirty="0"/>
              <a:t>Чрез разстояние до примитива</a:t>
            </a:r>
          </a:p>
          <a:p>
            <a:r>
              <a:rPr lang="bg-BG" dirty="0"/>
              <a:t>В тази лекция</a:t>
            </a:r>
          </a:p>
          <a:p>
            <a:pPr lvl="1"/>
            <a:r>
              <a:rPr lang="bg-BG" dirty="0"/>
              <a:t>Ще разгледаме първия алгоритъм</a:t>
            </a:r>
          </a:p>
          <a:p>
            <a:pPr lvl="1"/>
            <a:r>
              <a:rPr lang="bg-BG" dirty="0"/>
              <a:t>Останалите вижте в допълнителната литература</a:t>
            </a:r>
          </a:p>
          <a:p>
            <a:pPr lvl="2"/>
            <a:r>
              <a:rPr lang="bg-BG" dirty="0"/>
              <a:t>(най-вече в </a:t>
            </a:r>
            <a:r>
              <a:rPr lang="en-US" dirty="0"/>
              <a:t>[</a:t>
            </a:r>
            <a:r>
              <a:rPr lang="en-US" dirty="0" err="1"/>
              <a:t>LUKI</a:t>
            </a:r>
            <a:r>
              <a:rPr lang="en-US" dirty="0"/>
              <a:t>])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 се изглажда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380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Основна идея</a:t>
            </a:r>
          </a:p>
          <a:p>
            <a:pPr lvl="1"/>
            <a:r>
              <a:rPr lang="bg-BG" dirty="0"/>
              <a:t>Всеки пиксел се разбива на мрежа от по-малки </a:t>
            </a:r>
            <a:r>
              <a:rPr lang="bg-BG" i="1" dirty="0" err="1"/>
              <a:t>подпиксели</a:t>
            </a:r>
            <a:r>
              <a:rPr lang="bg-BG" dirty="0"/>
              <a:t> (</a:t>
            </a:r>
            <a:r>
              <a:rPr lang="en-US" i="1" dirty="0"/>
              <a:t>subpixels</a:t>
            </a:r>
            <a:r>
              <a:rPr lang="en-US" dirty="0"/>
              <a:t>)</a:t>
            </a:r>
          </a:p>
          <a:p>
            <a:pPr lvl="1"/>
            <a:r>
              <a:rPr lang="bg-BG" dirty="0" err="1"/>
              <a:t>Растеризирането</a:t>
            </a:r>
            <a:r>
              <a:rPr lang="bg-BG" dirty="0"/>
              <a:t> се извършва с </a:t>
            </a:r>
            <a:r>
              <a:rPr lang="bg-BG" dirty="0" err="1"/>
              <a:t>подпикселите</a:t>
            </a:r>
            <a:endParaRPr lang="bg-BG" dirty="0"/>
          </a:p>
          <a:p>
            <a:pPr lvl="1"/>
            <a:r>
              <a:rPr lang="bg-BG" dirty="0"/>
              <a:t>Интензитетът на оригиналните пиксели се определя от броя бели и черни </a:t>
            </a:r>
            <a:r>
              <a:rPr lang="bg-BG" dirty="0" err="1"/>
              <a:t>подпиксели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Подпикселно ниво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35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2949820" y="2237014"/>
            <a:ext cx="3222171" cy="2013857"/>
          </a:xfrm>
          <a:prstGeom prst="line">
            <a:avLst/>
          </a:prstGeom>
          <a:ln w="609600">
            <a:solidFill>
              <a:srgbClr val="4A7EBB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949821" y="3848101"/>
            <a:ext cx="402771" cy="4055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7" name="Rectangle 46"/>
          <p:cNvSpPr/>
          <p:nvPr/>
        </p:nvSpPr>
        <p:spPr>
          <a:xfrm>
            <a:off x="3352593" y="3848101"/>
            <a:ext cx="402771" cy="4055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8" name="Rectangle 47"/>
          <p:cNvSpPr/>
          <p:nvPr/>
        </p:nvSpPr>
        <p:spPr>
          <a:xfrm>
            <a:off x="3755364" y="3445330"/>
            <a:ext cx="402771" cy="4055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49" name="Rectangle 48"/>
          <p:cNvSpPr/>
          <p:nvPr/>
        </p:nvSpPr>
        <p:spPr>
          <a:xfrm>
            <a:off x="4158135" y="3042558"/>
            <a:ext cx="402771" cy="4055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0" name="Rectangle 49"/>
          <p:cNvSpPr/>
          <p:nvPr/>
        </p:nvSpPr>
        <p:spPr>
          <a:xfrm>
            <a:off x="4560907" y="3042558"/>
            <a:ext cx="402771" cy="4055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>
            <a:off x="4963678" y="2639787"/>
            <a:ext cx="402771" cy="4055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2" name="Rectangle 51"/>
          <p:cNvSpPr/>
          <p:nvPr/>
        </p:nvSpPr>
        <p:spPr>
          <a:xfrm>
            <a:off x="5366450" y="2237015"/>
            <a:ext cx="402771" cy="4055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3" name="Rectangle 52"/>
          <p:cNvSpPr/>
          <p:nvPr/>
        </p:nvSpPr>
        <p:spPr>
          <a:xfrm>
            <a:off x="5769221" y="2237015"/>
            <a:ext cx="402771" cy="405511"/>
          </a:xfrm>
          <a:prstGeom prst="rect">
            <a:avLst/>
          </a:prstGeom>
          <a:solidFill>
            <a:schemeClr val="tx1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Растеризация на ниво пиксели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2446356" y="1834243"/>
            <a:ext cx="4229100" cy="2819400"/>
            <a:chOff x="1143000" y="2133600"/>
            <a:chExt cx="4724763" cy="4267200"/>
          </a:xfrm>
          <a:effectLst/>
        </p:grpSpPr>
        <p:cxnSp>
          <p:nvCxnSpPr>
            <p:cNvPr id="19" name="Straight Connector 18"/>
            <p:cNvCxnSpPr/>
            <p:nvPr/>
          </p:nvCxnSpPr>
          <p:spPr>
            <a:xfrm>
              <a:off x="1143000" y="2743200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43363" y="5785822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43363" y="5176222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43363" y="4566622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43363" y="3957022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43363" y="3347422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143000" y="6400800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143000" y="2133600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2547049" y="1733550"/>
            <a:ext cx="4027714" cy="3020786"/>
            <a:chOff x="914400" y="3271221"/>
            <a:chExt cx="6096000" cy="290097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243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339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435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3531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9627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723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819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7915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400800" y="3276600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010400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3271221"/>
              <a:ext cx="0" cy="2895599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13245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2878015" y="2154115"/>
            <a:ext cx="3376246" cy="2110154"/>
          </a:xfrm>
          <a:prstGeom prst="line">
            <a:avLst/>
          </a:prstGeom>
          <a:ln w="609600">
            <a:solidFill>
              <a:srgbClr val="4A7EBB">
                <a:alpha val="50196"/>
              </a:srgb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878016" y="4053255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8" name="Rectangle 67"/>
          <p:cNvSpPr/>
          <p:nvPr/>
        </p:nvSpPr>
        <p:spPr>
          <a:xfrm>
            <a:off x="2878015" y="4264270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69" name="Rectangle 68"/>
          <p:cNvSpPr/>
          <p:nvPr/>
        </p:nvSpPr>
        <p:spPr>
          <a:xfrm>
            <a:off x="3089031" y="4053255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0" name="Rectangle 69"/>
          <p:cNvSpPr/>
          <p:nvPr/>
        </p:nvSpPr>
        <p:spPr>
          <a:xfrm>
            <a:off x="3089031" y="3842240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1" name="Rectangle 70"/>
          <p:cNvSpPr/>
          <p:nvPr/>
        </p:nvSpPr>
        <p:spPr>
          <a:xfrm>
            <a:off x="3300046" y="4053255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2" name="Rectangle 71"/>
          <p:cNvSpPr/>
          <p:nvPr/>
        </p:nvSpPr>
        <p:spPr>
          <a:xfrm>
            <a:off x="3300046" y="3842240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6" name="Rectangle 75"/>
          <p:cNvSpPr/>
          <p:nvPr/>
        </p:nvSpPr>
        <p:spPr>
          <a:xfrm>
            <a:off x="3511062" y="3842240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7" name="Rectangle 76"/>
          <p:cNvSpPr/>
          <p:nvPr/>
        </p:nvSpPr>
        <p:spPr>
          <a:xfrm>
            <a:off x="3300046" y="3631224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8" name="Rectangle 77"/>
          <p:cNvSpPr/>
          <p:nvPr/>
        </p:nvSpPr>
        <p:spPr>
          <a:xfrm>
            <a:off x="3511062" y="3631224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79" name="Rectangle 78"/>
          <p:cNvSpPr/>
          <p:nvPr/>
        </p:nvSpPr>
        <p:spPr>
          <a:xfrm>
            <a:off x="3722077" y="3631224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0" name="Rectangle 79"/>
          <p:cNvSpPr/>
          <p:nvPr/>
        </p:nvSpPr>
        <p:spPr>
          <a:xfrm>
            <a:off x="3722077" y="3420209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1" name="Rectangle 80"/>
          <p:cNvSpPr/>
          <p:nvPr/>
        </p:nvSpPr>
        <p:spPr>
          <a:xfrm>
            <a:off x="3933092" y="3420209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2" name="Rectangle 81"/>
          <p:cNvSpPr/>
          <p:nvPr/>
        </p:nvSpPr>
        <p:spPr>
          <a:xfrm>
            <a:off x="3933092" y="3631224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3" name="Rectangle 82"/>
          <p:cNvSpPr/>
          <p:nvPr/>
        </p:nvSpPr>
        <p:spPr>
          <a:xfrm>
            <a:off x="4144108" y="3420209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4" name="Rectangle 83"/>
          <p:cNvSpPr/>
          <p:nvPr/>
        </p:nvSpPr>
        <p:spPr>
          <a:xfrm>
            <a:off x="4144108" y="3209192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5" name="Rectangle 84"/>
          <p:cNvSpPr/>
          <p:nvPr/>
        </p:nvSpPr>
        <p:spPr>
          <a:xfrm>
            <a:off x="4355123" y="3209192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6" name="Rectangle 85"/>
          <p:cNvSpPr/>
          <p:nvPr/>
        </p:nvSpPr>
        <p:spPr>
          <a:xfrm>
            <a:off x="4355123" y="3420209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7" name="Rectangle 86"/>
          <p:cNvSpPr/>
          <p:nvPr/>
        </p:nvSpPr>
        <p:spPr>
          <a:xfrm>
            <a:off x="4566138" y="3209192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8" name="Rectangle 87"/>
          <p:cNvSpPr/>
          <p:nvPr/>
        </p:nvSpPr>
        <p:spPr>
          <a:xfrm>
            <a:off x="4355123" y="2998178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89" name="Rectangle 88"/>
          <p:cNvSpPr/>
          <p:nvPr/>
        </p:nvSpPr>
        <p:spPr>
          <a:xfrm>
            <a:off x="4566138" y="2998178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0" name="Rectangle 89"/>
          <p:cNvSpPr/>
          <p:nvPr/>
        </p:nvSpPr>
        <p:spPr>
          <a:xfrm>
            <a:off x="4777154" y="2998178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1" name="Rectangle 90"/>
          <p:cNvSpPr/>
          <p:nvPr/>
        </p:nvSpPr>
        <p:spPr>
          <a:xfrm>
            <a:off x="4988169" y="2998178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2" name="Rectangle 91"/>
          <p:cNvSpPr/>
          <p:nvPr/>
        </p:nvSpPr>
        <p:spPr>
          <a:xfrm>
            <a:off x="4777154" y="2787163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3" name="Rectangle 92"/>
          <p:cNvSpPr/>
          <p:nvPr/>
        </p:nvSpPr>
        <p:spPr>
          <a:xfrm>
            <a:off x="4988169" y="2787163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4" name="Rectangle 93"/>
          <p:cNvSpPr/>
          <p:nvPr/>
        </p:nvSpPr>
        <p:spPr>
          <a:xfrm>
            <a:off x="5199185" y="2787163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5" name="Rectangle 94"/>
          <p:cNvSpPr/>
          <p:nvPr/>
        </p:nvSpPr>
        <p:spPr>
          <a:xfrm>
            <a:off x="5199185" y="2576147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6" name="Rectangle 95"/>
          <p:cNvSpPr/>
          <p:nvPr/>
        </p:nvSpPr>
        <p:spPr>
          <a:xfrm>
            <a:off x="4988169" y="2576147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7" name="Rectangle 96"/>
          <p:cNvSpPr/>
          <p:nvPr/>
        </p:nvSpPr>
        <p:spPr>
          <a:xfrm>
            <a:off x="5621215" y="2576147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8" name="Rectangle 97"/>
          <p:cNvSpPr/>
          <p:nvPr/>
        </p:nvSpPr>
        <p:spPr>
          <a:xfrm>
            <a:off x="5410200" y="2576147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9" name="Rectangle 98"/>
          <p:cNvSpPr/>
          <p:nvPr/>
        </p:nvSpPr>
        <p:spPr>
          <a:xfrm>
            <a:off x="5410200" y="2365132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5621215" y="2365132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1" name="Rectangle 100"/>
          <p:cNvSpPr/>
          <p:nvPr/>
        </p:nvSpPr>
        <p:spPr>
          <a:xfrm>
            <a:off x="5832231" y="2365132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2" name="Rectangle 101"/>
          <p:cNvSpPr/>
          <p:nvPr/>
        </p:nvSpPr>
        <p:spPr>
          <a:xfrm>
            <a:off x="6043246" y="2365132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3" name="Rectangle 102"/>
          <p:cNvSpPr/>
          <p:nvPr/>
        </p:nvSpPr>
        <p:spPr>
          <a:xfrm>
            <a:off x="6043246" y="2154116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4" name="Rectangle 103"/>
          <p:cNvSpPr/>
          <p:nvPr/>
        </p:nvSpPr>
        <p:spPr>
          <a:xfrm>
            <a:off x="6043246" y="1943101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5" name="Rectangle 104"/>
          <p:cNvSpPr/>
          <p:nvPr/>
        </p:nvSpPr>
        <p:spPr>
          <a:xfrm>
            <a:off x="5832231" y="2154116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Rectangle 105"/>
          <p:cNvSpPr/>
          <p:nvPr/>
        </p:nvSpPr>
        <p:spPr>
          <a:xfrm>
            <a:off x="5621215" y="2154116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3933092" y="3209192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>
            <a:off x="2878015" y="3842240"/>
            <a:ext cx="211015" cy="213886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Rectangle 108"/>
          <p:cNvSpPr/>
          <p:nvPr/>
        </p:nvSpPr>
        <p:spPr>
          <a:xfrm>
            <a:off x="2455985" y="2154115"/>
            <a:ext cx="422031" cy="422031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5" name="Rectangle 114"/>
          <p:cNvSpPr/>
          <p:nvPr/>
        </p:nvSpPr>
        <p:spPr>
          <a:xfrm>
            <a:off x="2455985" y="1732085"/>
            <a:ext cx="211015" cy="211015"/>
          </a:xfrm>
          <a:prstGeom prst="rect">
            <a:avLst/>
          </a:prstGeom>
          <a:solidFill>
            <a:srgbClr val="0070C0"/>
          </a:solidFill>
          <a:ln w="12700"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Растеризация</a:t>
            </a:r>
            <a:r>
              <a:rPr lang="bg-BG" dirty="0"/>
              <a:t> на ниво </a:t>
            </a:r>
            <a:r>
              <a:rPr lang="bg-BG" dirty="0" err="1"/>
              <a:t>подпиксели</a:t>
            </a:r>
            <a:endParaRPr lang="bg-BG" dirty="0"/>
          </a:p>
          <a:p>
            <a:pPr lvl="1"/>
            <a:r>
              <a:rPr lang="bg-BG" dirty="0" err="1"/>
              <a:t>Растеризира</a:t>
            </a:r>
            <a:r>
              <a:rPr lang="bg-BG" dirty="0"/>
              <a:t> се линия с дебелина</a:t>
            </a:r>
          </a:p>
          <a:p>
            <a:pPr lvl="1"/>
            <a:r>
              <a:rPr lang="bg-BG" dirty="0"/>
              <a:t>Един пиксел = 2</a:t>
            </a:r>
            <a:r>
              <a:rPr lang="bg-BG" dirty="0">
                <a:sym typeface="Symbol"/>
              </a:rPr>
              <a:t></a:t>
            </a:r>
            <a:r>
              <a:rPr lang="bg-BG" dirty="0" err="1"/>
              <a:t>2</a:t>
            </a:r>
            <a:r>
              <a:rPr lang="bg-BG" dirty="0"/>
              <a:t> </a:t>
            </a:r>
            <a:r>
              <a:rPr lang="bg-BG" dirty="0" err="1"/>
              <a:t>подпиксела</a:t>
            </a:r>
            <a:endParaRPr lang="bg-BG" dirty="0"/>
          </a:p>
        </p:txBody>
      </p:sp>
      <p:grpSp>
        <p:nvGrpSpPr>
          <p:cNvPr id="6" name="Group 53"/>
          <p:cNvGrpSpPr/>
          <p:nvPr/>
        </p:nvGrpSpPr>
        <p:grpSpPr>
          <a:xfrm>
            <a:off x="2350477" y="1732085"/>
            <a:ext cx="4431323" cy="2954216"/>
            <a:chOff x="1143000" y="2133600"/>
            <a:chExt cx="4724763" cy="42672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143000" y="2743200"/>
              <a:ext cx="4724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43363" y="5785822"/>
              <a:ext cx="4724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43363" y="5176222"/>
              <a:ext cx="4724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43363" y="4566622"/>
              <a:ext cx="4724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43363" y="3957022"/>
              <a:ext cx="4724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43363" y="3347422"/>
              <a:ext cx="4724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143000" y="6400800"/>
              <a:ext cx="4724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143000" y="2133600"/>
              <a:ext cx="4724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5"/>
          <p:cNvGrpSpPr/>
          <p:nvPr/>
        </p:nvGrpSpPr>
        <p:grpSpPr>
          <a:xfrm>
            <a:off x="2455985" y="1626577"/>
            <a:ext cx="4220308" cy="3165231"/>
            <a:chOff x="914400" y="3271221"/>
            <a:chExt cx="6096000" cy="290097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24363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33963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43563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353163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962763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72363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81963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791563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400800" y="3276600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010400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3271221"/>
              <a:ext cx="0" cy="289559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55"/>
          <p:cNvGrpSpPr/>
          <p:nvPr/>
        </p:nvGrpSpPr>
        <p:grpSpPr>
          <a:xfrm>
            <a:off x="2667000" y="1626577"/>
            <a:ext cx="3798277" cy="3165231"/>
            <a:chOff x="914400" y="3271221"/>
            <a:chExt cx="5486400" cy="290097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5243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339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435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3531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9627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5723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1819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7915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400800" y="3276600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14400" y="3271221"/>
              <a:ext cx="0" cy="2895599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3"/>
          <p:cNvGrpSpPr/>
          <p:nvPr/>
        </p:nvGrpSpPr>
        <p:grpSpPr>
          <a:xfrm>
            <a:off x="2350477" y="1943100"/>
            <a:ext cx="4431323" cy="2532185"/>
            <a:chOff x="1143000" y="2743200"/>
            <a:chExt cx="4724763" cy="36576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143000" y="2743200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143363" y="5785822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143363" y="5176222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143363" y="4566622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143363" y="3957022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143363" y="3347422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143000" y="6400800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TextBox 109"/>
          <p:cNvSpPr txBox="1"/>
          <p:nvPr/>
        </p:nvSpPr>
        <p:spPr>
          <a:xfrm>
            <a:off x="600302" y="2160412"/>
            <a:ext cx="1121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/>
              <a:t>Пиксел</a:t>
            </a:r>
            <a:endParaRPr lang="en-US" dirty="0"/>
          </a:p>
        </p:txBody>
      </p:sp>
      <p:sp>
        <p:nvSpPr>
          <p:cNvPr id="117" name="TextBox 116"/>
          <p:cNvSpPr txBox="1"/>
          <p:nvPr/>
        </p:nvSpPr>
        <p:spPr>
          <a:xfrm>
            <a:off x="457201" y="1684564"/>
            <a:ext cx="1295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sz="1200" dirty="0" err="1"/>
              <a:t>Подпиксел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1676400" y="1837592"/>
            <a:ext cx="778330" cy="526236"/>
            <a:chOff x="1340454" y="1837592"/>
            <a:chExt cx="1114276" cy="526236"/>
          </a:xfrm>
        </p:grpSpPr>
        <p:cxnSp>
          <p:nvCxnSpPr>
            <p:cNvPr id="111" name="Straight Arrow Connector 110"/>
            <p:cNvCxnSpPr/>
            <p:nvPr/>
          </p:nvCxnSpPr>
          <p:spPr>
            <a:xfrm flipV="1">
              <a:off x="1340454" y="2363828"/>
              <a:ext cx="1110342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 w="med" len="med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/>
            <p:cNvCxnSpPr/>
            <p:nvPr/>
          </p:nvCxnSpPr>
          <p:spPr>
            <a:xfrm>
              <a:off x="1371600" y="1837592"/>
              <a:ext cx="1083130" cy="1802"/>
            </a:xfrm>
            <a:prstGeom prst="straightConnector1">
              <a:avLst/>
            </a:prstGeom>
            <a:ln w="19050">
              <a:solidFill>
                <a:srgbClr val="0070C0"/>
              </a:solidFill>
              <a:headEnd type="none" w="med" len="med"/>
              <a:tailEnd type="triangle" w="med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9790862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8" name="Straight Connector 57"/>
          <p:cNvCxnSpPr/>
          <p:nvPr/>
        </p:nvCxnSpPr>
        <p:spPr>
          <a:xfrm flipV="1">
            <a:off x="2873404" y="2149225"/>
            <a:ext cx="3380235" cy="2112647"/>
          </a:xfrm>
          <a:prstGeom prst="line">
            <a:avLst/>
          </a:prstGeom>
          <a:ln w="609600">
            <a:solidFill>
              <a:srgbClr val="4A7EBB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 152"/>
          <p:cNvSpPr/>
          <p:nvPr/>
        </p:nvSpPr>
        <p:spPr>
          <a:xfrm>
            <a:off x="2873404" y="3839342"/>
            <a:ext cx="422529" cy="42252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4" name="Rectangle 153"/>
          <p:cNvSpPr/>
          <p:nvPr/>
        </p:nvSpPr>
        <p:spPr>
          <a:xfrm>
            <a:off x="3718462" y="3416813"/>
            <a:ext cx="422529" cy="42252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5" name="Rectangle 154"/>
          <p:cNvSpPr/>
          <p:nvPr/>
        </p:nvSpPr>
        <p:spPr>
          <a:xfrm>
            <a:off x="4986050" y="2571754"/>
            <a:ext cx="422529" cy="42252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6" name="Rectangle 155"/>
          <p:cNvSpPr/>
          <p:nvPr/>
        </p:nvSpPr>
        <p:spPr>
          <a:xfrm>
            <a:off x="5831109" y="2149225"/>
            <a:ext cx="422529" cy="422529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7" name="Rectangle 156"/>
          <p:cNvSpPr/>
          <p:nvPr/>
        </p:nvSpPr>
        <p:spPr>
          <a:xfrm>
            <a:off x="2873404" y="4261871"/>
            <a:ext cx="422529" cy="4225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8" name="Rectangle 157"/>
          <p:cNvSpPr/>
          <p:nvPr/>
        </p:nvSpPr>
        <p:spPr>
          <a:xfrm>
            <a:off x="5831109" y="1726695"/>
            <a:ext cx="422529" cy="4225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9" name="Rectangle 158"/>
          <p:cNvSpPr/>
          <p:nvPr/>
        </p:nvSpPr>
        <p:spPr>
          <a:xfrm>
            <a:off x="4563521" y="2571754"/>
            <a:ext cx="422529" cy="4225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0" name="Rectangle 159"/>
          <p:cNvSpPr/>
          <p:nvPr/>
        </p:nvSpPr>
        <p:spPr>
          <a:xfrm>
            <a:off x="4986050" y="2994283"/>
            <a:ext cx="422529" cy="4225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1" name="Rectangle 160"/>
          <p:cNvSpPr/>
          <p:nvPr/>
        </p:nvSpPr>
        <p:spPr>
          <a:xfrm>
            <a:off x="3718462" y="2994283"/>
            <a:ext cx="422529" cy="4225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2" name="Rectangle 161"/>
          <p:cNvSpPr/>
          <p:nvPr/>
        </p:nvSpPr>
        <p:spPr>
          <a:xfrm>
            <a:off x="5408580" y="2149225"/>
            <a:ext cx="422529" cy="422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3" name="Rectangle 162"/>
          <p:cNvSpPr/>
          <p:nvPr/>
        </p:nvSpPr>
        <p:spPr>
          <a:xfrm>
            <a:off x="4563521" y="2994283"/>
            <a:ext cx="422529" cy="422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4" name="Rectangle 163"/>
          <p:cNvSpPr/>
          <p:nvPr/>
        </p:nvSpPr>
        <p:spPr>
          <a:xfrm>
            <a:off x="4140992" y="2994283"/>
            <a:ext cx="422529" cy="422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5" name="Rectangle 164"/>
          <p:cNvSpPr/>
          <p:nvPr/>
        </p:nvSpPr>
        <p:spPr>
          <a:xfrm>
            <a:off x="3295933" y="3839342"/>
            <a:ext cx="422529" cy="422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6" name="Rectangle 165"/>
          <p:cNvSpPr/>
          <p:nvPr/>
        </p:nvSpPr>
        <p:spPr>
          <a:xfrm>
            <a:off x="3295933" y="3416813"/>
            <a:ext cx="422529" cy="4225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7" name="Rectangle 166"/>
          <p:cNvSpPr/>
          <p:nvPr/>
        </p:nvSpPr>
        <p:spPr>
          <a:xfrm>
            <a:off x="4140992" y="3416813"/>
            <a:ext cx="422529" cy="4225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8" name="Rectangle 167"/>
          <p:cNvSpPr/>
          <p:nvPr/>
        </p:nvSpPr>
        <p:spPr>
          <a:xfrm>
            <a:off x="5408580" y="2571754"/>
            <a:ext cx="422529" cy="42252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 ниво пиксели - 5 степени на сивост</a:t>
            </a:r>
          </a:p>
        </p:txBody>
      </p:sp>
      <p:grpSp>
        <p:nvGrpSpPr>
          <p:cNvPr id="2" name="Group 53"/>
          <p:cNvGrpSpPr/>
          <p:nvPr/>
        </p:nvGrpSpPr>
        <p:grpSpPr>
          <a:xfrm>
            <a:off x="2345242" y="1726695"/>
            <a:ext cx="4436558" cy="2957705"/>
            <a:chOff x="1143000" y="2133600"/>
            <a:chExt cx="4724763" cy="42672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143000" y="2743200"/>
              <a:ext cx="4724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143363" y="5785822"/>
              <a:ext cx="4724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143363" y="5176222"/>
              <a:ext cx="4724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143363" y="4566622"/>
              <a:ext cx="4724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1143363" y="3957022"/>
              <a:ext cx="4724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143363" y="3347422"/>
              <a:ext cx="4724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1143000" y="6400800"/>
              <a:ext cx="4724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1143000" y="2133600"/>
              <a:ext cx="4724400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5"/>
          <p:cNvGrpSpPr/>
          <p:nvPr/>
        </p:nvGrpSpPr>
        <p:grpSpPr>
          <a:xfrm>
            <a:off x="2450874" y="1621063"/>
            <a:ext cx="4225293" cy="3168970"/>
            <a:chOff x="914400" y="3271221"/>
            <a:chExt cx="6096000" cy="2900979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524363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133963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743563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353163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962763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572363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181963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791563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400800" y="3276600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010400" y="3271222"/>
              <a:ext cx="0" cy="289560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914400" y="3271221"/>
              <a:ext cx="0" cy="289559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55"/>
          <p:cNvGrpSpPr/>
          <p:nvPr/>
        </p:nvGrpSpPr>
        <p:grpSpPr>
          <a:xfrm>
            <a:off x="2662139" y="1621063"/>
            <a:ext cx="3802764" cy="3168970"/>
            <a:chOff x="914400" y="3271221"/>
            <a:chExt cx="5486400" cy="2900979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15243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339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7435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3531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9627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5723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1819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791563" y="3271222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6400800" y="3276600"/>
              <a:ext cx="0" cy="289560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914400" y="3271221"/>
              <a:ext cx="0" cy="2895599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53"/>
          <p:cNvGrpSpPr/>
          <p:nvPr/>
        </p:nvGrpSpPr>
        <p:grpSpPr>
          <a:xfrm>
            <a:off x="2345242" y="1937960"/>
            <a:ext cx="4436558" cy="2535176"/>
            <a:chOff x="1143000" y="2743200"/>
            <a:chExt cx="4724763" cy="365760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1143000" y="2743200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1143363" y="5785822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143363" y="5176222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143363" y="4566622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143363" y="3957022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143363" y="3347422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1143000" y="6400800"/>
              <a:ext cx="4724400" cy="0"/>
            </a:xfrm>
            <a:prstGeom prst="line">
              <a:avLst/>
            </a:prstGeom>
            <a:ln w="3175">
              <a:solidFill>
                <a:schemeClr val="tx1">
                  <a:lumMod val="75000"/>
                  <a:lumOff val="25000"/>
                </a:schemeClr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/>
          <p:nvPr/>
        </p:nvSpPr>
        <p:spPr>
          <a:xfrm>
            <a:off x="1437752" y="836707"/>
            <a:ext cx="219242" cy="2222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2" name="Rectangle 101"/>
          <p:cNvSpPr/>
          <p:nvPr/>
        </p:nvSpPr>
        <p:spPr>
          <a:xfrm>
            <a:off x="1437752" y="1055949"/>
            <a:ext cx="219242" cy="2222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3" name="Rectangle 102"/>
          <p:cNvSpPr/>
          <p:nvPr/>
        </p:nvSpPr>
        <p:spPr>
          <a:xfrm>
            <a:off x="1656994" y="836707"/>
            <a:ext cx="219242" cy="2222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4" name="Rectangle 103"/>
          <p:cNvSpPr/>
          <p:nvPr/>
        </p:nvSpPr>
        <p:spPr>
          <a:xfrm>
            <a:off x="1656994" y="1055949"/>
            <a:ext cx="219242" cy="2222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5" name="Rectangle 104"/>
          <p:cNvSpPr/>
          <p:nvPr/>
        </p:nvSpPr>
        <p:spPr>
          <a:xfrm>
            <a:off x="2862826" y="1083845"/>
            <a:ext cx="219242" cy="222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6" name="Rectangle 105"/>
          <p:cNvSpPr/>
          <p:nvPr/>
        </p:nvSpPr>
        <p:spPr>
          <a:xfrm>
            <a:off x="2862826" y="1303087"/>
            <a:ext cx="219242" cy="2222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7" name="Rectangle 106"/>
          <p:cNvSpPr/>
          <p:nvPr/>
        </p:nvSpPr>
        <p:spPr>
          <a:xfrm>
            <a:off x="3082068" y="1083845"/>
            <a:ext cx="219242" cy="2222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8" name="Rectangle 107"/>
          <p:cNvSpPr/>
          <p:nvPr/>
        </p:nvSpPr>
        <p:spPr>
          <a:xfrm>
            <a:off x="3082068" y="1303087"/>
            <a:ext cx="219242" cy="2222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5" name="Rectangle 124"/>
          <p:cNvSpPr/>
          <p:nvPr/>
        </p:nvSpPr>
        <p:spPr>
          <a:xfrm>
            <a:off x="4178278" y="590550"/>
            <a:ext cx="219242" cy="2222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6" name="Rectangle 125"/>
          <p:cNvSpPr/>
          <p:nvPr/>
        </p:nvSpPr>
        <p:spPr>
          <a:xfrm>
            <a:off x="4178278" y="809792"/>
            <a:ext cx="219242" cy="222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7" name="Rectangle 126"/>
          <p:cNvSpPr/>
          <p:nvPr/>
        </p:nvSpPr>
        <p:spPr>
          <a:xfrm>
            <a:off x="4397520" y="590550"/>
            <a:ext cx="219242" cy="2222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8" name="Rectangle 127"/>
          <p:cNvSpPr/>
          <p:nvPr/>
        </p:nvSpPr>
        <p:spPr>
          <a:xfrm>
            <a:off x="4397520" y="809792"/>
            <a:ext cx="219242" cy="222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8" name="Rectangle 137"/>
          <p:cNvSpPr/>
          <p:nvPr/>
        </p:nvSpPr>
        <p:spPr>
          <a:xfrm>
            <a:off x="5493731" y="1080862"/>
            <a:ext cx="219242" cy="222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9" name="Rectangle 138"/>
          <p:cNvSpPr/>
          <p:nvPr/>
        </p:nvSpPr>
        <p:spPr>
          <a:xfrm>
            <a:off x="5493731" y="1300104"/>
            <a:ext cx="219242" cy="222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0" name="Rectangle 139"/>
          <p:cNvSpPr/>
          <p:nvPr/>
        </p:nvSpPr>
        <p:spPr>
          <a:xfrm>
            <a:off x="5712973" y="1080862"/>
            <a:ext cx="219242" cy="222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1" name="Rectangle 140"/>
          <p:cNvSpPr/>
          <p:nvPr/>
        </p:nvSpPr>
        <p:spPr>
          <a:xfrm>
            <a:off x="5712973" y="1300104"/>
            <a:ext cx="219242" cy="2222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2" name="Rectangle 141"/>
          <p:cNvSpPr/>
          <p:nvPr/>
        </p:nvSpPr>
        <p:spPr>
          <a:xfrm>
            <a:off x="4178278" y="1083845"/>
            <a:ext cx="219242" cy="222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3" name="Rectangle 142"/>
          <p:cNvSpPr/>
          <p:nvPr/>
        </p:nvSpPr>
        <p:spPr>
          <a:xfrm>
            <a:off x="4178278" y="1303087"/>
            <a:ext cx="219242" cy="2222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4" name="Rectangle 143"/>
          <p:cNvSpPr/>
          <p:nvPr/>
        </p:nvSpPr>
        <p:spPr>
          <a:xfrm>
            <a:off x="4397520" y="1083845"/>
            <a:ext cx="219242" cy="222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5" name="Rectangle 144"/>
          <p:cNvSpPr/>
          <p:nvPr/>
        </p:nvSpPr>
        <p:spPr>
          <a:xfrm>
            <a:off x="4397520" y="1303087"/>
            <a:ext cx="219242" cy="2222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9" name="Rectangle 168"/>
          <p:cNvSpPr/>
          <p:nvPr/>
        </p:nvSpPr>
        <p:spPr>
          <a:xfrm>
            <a:off x="5493731" y="590550"/>
            <a:ext cx="219242" cy="2222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0" name="Rectangle 169"/>
          <p:cNvSpPr/>
          <p:nvPr/>
        </p:nvSpPr>
        <p:spPr>
          <a:xfrm>
            <a:off x="5493731" y="809792"/>
            <a:ext cx="219242" cy="222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1" name="Rectangle 170"/>
          <p:cNvSpPr/>
          <p:nvPr/>
        </p:nvSpPr>
        <p:spPr>
          <a:xfrm>
            <a:off x="5712973" y="590550"/>
            <a:ext cx="219242" cy="222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2" name="Rectangle 171"/>
          <p:cNvSpPr/>
          <p:nvPr/>
        </p:nvSpPr>
        <p:spPr>
          <a:xfrm>
            <a:off x="5712973" y="809792"/>
            <a:ext cx="219242" cy="222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3" name="Rectangle 172"/>
          <p:cNvSpPr/>
          <p:nvPr/>
        </p:nvSpPr>
        <p:spPr>
          <a:xfrm>
            <a:off x="1985857" y="836707"/>
            <a:ext cx="438484" cy="438484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4" name="Rectangle 173"/>
          <p:cNvSpPr/>
          <p:nvPr/>
        </p:nvSpPr>
        <p:spPr>
          <a:xfrm>
            <a:off x="2862826" y="590550"/>
            <a:ext cx="219242" cy="2222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5" name="Rectangle 174"/>
          <p:cNvSpPr/>
          <p:nvPr/>
        </p:nvSpPr>
        <p:spPr>
          <a:xfrm>
            <a:off x="2862826" y="809792"/>
            <a:ext cx="219242" cy="2222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6" name="Rectangle 175"/>
          <p:cNvSpPr/>
          <p:nvPr/>
        </p:nvSpPr>
        <p:spPr>
          <a:xfrm>
            <a:off x="3082068" y="590550"/>
            <a:ext cx="219242" cy="222225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7" name="Rectangle 176"/>
          <p:cNvSpPr/>
          <p:nvPr/>
        </p:nvSpPr>
        <p:spPr>
          <a:xfrm>
            <a:off x="3082068" y="809792"/>
            <a:ext cx="219242" cy="222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8" name="Rectangle 177"/>
          <p:cNvSpPr/>
          <p:nvPr/>
        </p:nvSpPr>
        <p:spPr>
          <a:xfrm>
            <a:off x="3356120" y="839690"/>
            <a:ext cx="438484" cy="4384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9" name="Rectangle 178"/>
          <p:cNvSpPr/>
          <p:nvPr/>
        </p:nvSpPr>
        <p:spPr>
          <a:xfrm>
            <a:off x="4671573" y="839690"/>
            <a:ext cx="438484" cy="43848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0" name="Rectangle 179"/>
          <p:cNvSpPr/>
          <p:nvPr/>
        </p:nvSpPr>
        <p:spPr>
          <a:xfrm>
            <a:off x="5987026" y="839690"/>
            <a:ext cx="438484" cy="438484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1" name="Rectangle 180"/>
          <p:cNvSpPr/>
          <p:nvPr/>
        </p:nvSpPr>
        <p:spPr>
          <a:xfrm>
            <a:off x="6754373" y="836707"/>
            <a:ext cx="219242" cy="222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2" name="Rectangle 181"/>
          <p:cNvSpPr/>
          <p:nvPr/>
        </p:nvSpPr>
        <p:spPr>
          <a:xfrm>
            <a:off x="6754373" y="1055949"/>
            <a:ext cx="219242" cy="222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3" name="Rectangle 182"/>
          <p:cNvSpPr/>
          <p:nvPr/>
        </p:nvSpPr>
        <p:spPr>
          <a:xfrm>
            <a:off x="6973615" y="836707"/>
            <a:ext cx="219242" cy="222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4" name="Rectangle 183"/>
          <p:cNvSpPr/>
          <p:nvPr/>
        </p:nvSpPr>
        <p:spPr>
          <a:xfrm>
            <a:off x="6973615" y="1055949"/>
            <a:ext cx="219242" cy="22222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5" name="Rectangle 184"/>
          <p:cNvSpPr/>
          <p:nvPr/>
        </p:nvSpPr>
        <p:spPr>
          <a:xfrm>
            <a:off x="7247668" y="836707"/>
            <a:ext cx="438484" cy="43848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8332268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Краен резултат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295400" y="1175104"/>
            <a:ext cx="4572000" cy="3200400"/>
            <a:chOff x="1295400" y="1175104"/>
            <a:chExt cx="4572000" cy="3200400"/>
          </a:xfrm>
        </p:grpSpPr>
        <p:sp>
          <p:nvSpPr>
            <p:cNvPr id="153" name="Rectangle 152"/>
            <p:cNvSpPr/>
            <p:nvPr/>
          </p:nvSpPr>
          <p:spPr>
            <a:xfrm>
              <a:off x="1752600" y="3461104"/>
              <a:ext cx="457200" cy="457200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667000" y="3003904"/>
              <a:ext cx="457200" cy="457200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4038600" y="2089504"/>
              <a:ext cx="457200" cy="457200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953000" y="1632304"/>
              <a:ext cx="457200" cy="457200"/>
            </a:xfrm>
            <a:prstGeom prst="rect">
              <a:avLst/>
            </a:prstGeom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1752600" y="3918304"/>
              <a:ext cx="4572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4953000" y="1175104"/>
              <a:ext cx="4572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581400" y="2089504"/>
              <a:ext cx="4572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038600" y="2546704"/>
              <a:ext cx="4572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2667000" y="2546704"/>
              <a:ext cx="457200" cy="4572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4495800" y="1632304"/>
              <a:ext cx="457200" cy="457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3581400" y="2546704"/>
              <a:ext cx="457200" cy="457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3124200" y="2546704"/>
              <a:ext cx="457200" cy="457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209800" y="3461104"/>
              <a:ext cx="457200" cy="45720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209800" y="3003904"/>
              <a:ext cx="457200" cy="457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124200" y="3003904"/>
              <a:ext cx="457200" cy="457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495800" y="2089504"/>
              <a:ext cx="457200" cy="4572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95800" y="1175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4038600" y="1175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4038600" y="1632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581400" y="1175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581400" y="1632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124200" y="1175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124200" y="1632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2667000" y="1175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2667000" y="1632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2209800" y="1175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2209800" y="1632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1752600" y="1175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1752600" y="1632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2209800" y="20895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2209800" y="25467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1752600" y="20895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1752600" y="25467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3124200" y="3461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3124200" y="3918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2667000" y="3461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2667000" y="3918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4038600" y="3461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038600" y="3918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3581400" y="3461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3581400" y="3918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953000" y="3461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4953000" y="3918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495800" y="3461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495800" y="3918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4953000" y="25467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4953000" y="30039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4495800" y="25467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4495800" y="30039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1295400" y="1175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1295400" y="1632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1295400" y="20895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95400" y="25467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5410200" y="1175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410200" y="1632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5410200" y="20895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5410200" y="25467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410200" y="30039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5410200" y="3461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5410200" y="3918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1295400" y="30039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1295400" y="34611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1295400" y="3918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2209800" y="39183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752600" y="30039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4953000" y="20895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4038600" y="30039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581400" y="30039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2670477" y="20895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3127677" y="2089504"/>
              <a:ext cx="45720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096000" y="2936211"/>
            <a:ext cx="756374" cy="663958"/>
            <a:chOff x="6540525" y="2251621"/>
            <a:chExt cx="1120607" cy="983687"/>
          </a:xfrm>
        </p:grpSpPr>
        <p:sp>
          <p:nvSpPr>
            <p:cNvPr id="148" name="Rectangle 147"/>
            <p:cNvSpPr/>
            <p:nvPr/>
          </p:nvSpPr>
          <p:spPr>
            <a:xfrm>
              <a:off x="6540525" y="2955857"/>
              <a:ext cx="139725" cy="139725"/>
            </a:xfrm>
            <a:prstGeom prst="rect">
              <a:avLst/>
            </a:prstGeom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6819976" y="2813327"/>
              <a:ext cx="139725" cy="139725"/>
            </a:xfrm>
            <a:prstGeom prst="rect">
              <a:avLst/>
            </a:prstGeom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7239152" y="2533877"/>
              <a:ext cx="139725" cy="139725"/>
            </a:xfrm>
            <a:prstGeom prst="rect">
              <a:avLst/>
            </a:prstGeom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7521407" y="2391346"/>
              <a:ext cx="139725" cy="139725"/>
            </a:xfrm>
            <a:prstGeom prst="rect">
              <a:avLst/>
            </a:prstGeom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6540525" y="3095583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7521407" y="2251621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7099427" y="2533877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239152" y="2673602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6819976" y="2673602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7378877" y="2394151"/>
              <a:ext cx="139725" cy="1397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7099427" y="2673602"/>
              <a:ext cx="139725" cy="1397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6959701" y="2673602"/>
              <a:ext cx="139725" cy="1397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6680251" y="2953052"/>
              <a:ext cx="139725" cy="1397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6680251" y="2813327"/>
              <a:ext cx="139725" cy="1397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6959701" y="2813327"/>
              <a:ext cx="139725" cy="1397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7378877" y="2533877"/>
              <a:ext cx="139725" cy="1397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59" name="Group 258"/>
          <p:cNvGrpSpPr/>
          <p:nvPr/>
        </p:nvGrpSpPr>
        <p:grpSpPr>
          <a:xfrm>
            <a:off x="6756814" y="2556138"/>
            <a:ext cx="756374" cy="663958"/>
            <a:chOff x="6540525" y="2251621"/>
            <a:chExt cx="1120607" cy="983687"/>
          </a:xfrm>
        </p:grpSpPr>
        <p:sp>
          <p:nvSpPr>
            <p:cNvPr id="260" name="Rectangle 259"/>
            <p:cNvSpPr/>
            <p:nvPr/>
          </p:nvSpPr>
          <p:spPr>
            <a:xfrm>
              <a:off x="6540525" y="2955857"/>
              <a:ext cx="139725" cy="139725"/>
            </a:xfrm>
            <a:prstGeom prst="rect">
              <a:avLst/>
            </a:prstGeom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1" name="Rectangle 260"/>
            <p:cNvSpPr/>
            <p:nvPr/>
          </p:nvSpPr>
          <p:spPr>
            <a:xfrm>
              <a:off x="6819976" y="2813327"/>
              <a:ext cx="139725" cy="139725"/>
            </a:xfrm>
            <a:prstGeom prst="rect">
              <a:avLst/>
            </a:prstGeom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2" name="Rectangle 261"/>
            <p:cNvSpPr/>
            <p:nvPr/>
          </p:nvSpPr>
          <p:spPr>
            <a:xfrm>
              <a:off x="7239152" y="2533877"/>
              <a:ext cx="139725" cy="139725"/>
            </a:xfrm>
            <a:prstGeom prst="rect">
              <a:avLst/>
            </a:prstGeom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3" name="Rectangle 262"/>
            <p:cNvSpPr/>
            <p:nvPr/>
          </p:nvSpPr>
          <p:spPr>
            <a:xfrm>
              <a:off x="7521407" y="2391346"/>
              <a:ext cx="139725" cy="139725"/>
            </a:xfrm>
            <a:prstGeom prst="rect">
              <a:avLst/>
            </a:prstGeom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64" name="Rectangle 263"/>
            <p:cNvSpPr/>
            <p:nvPr/>
          </p:nvSpPr>
          <p:spPr>
            <a:xfrm>
              <a:off x="6540525" y="3095583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5" name="Rectangle 334"/>
            <p:cNvSpPr/>
            <p:nvPr/>
          </p:nvSpPr>
          <p:spPr>
            <a:xfrm>
              <a:off x="7521407" y="2251621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6" name="Rectangle 335"/>
            <p:cNvSpPr/>
            <p:nvPr/>
          </p:nvSpPr>
          <p:spPr>
            <a:xfrm>
              <a:off x="7099427" y="2533877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8" name="Rectangle 337"/>
            <p:cNvSpPr/>
            <p:nvPr/>
          </p:nvSpPr>
          <p:spPr>
            <a:xfrm>
              <a:off x="7239152" y="2673602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39" name="Rectangle 338"/>
            <p:cNvSpPr/>
            <p:nvPr/>
          </p:nvSpPr>
          <p:spPr>
            <a:xfrm>
              <a:off x="6819976" y="2673602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40" name="Rectangle 339"/>
            <p:cNvSpPr/>
            <p:nvPr/>
          </p:nvSpPr>
          <p:spPr>
            <a:xfrm>
              <a:off x="7378877" y="2394151"/>
              <a:ext cx="139725" cy="1397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41" name="Rectangle 340"/>
            <p:cNvSpPr/>
            <p:nvPr/>
          </p:nvSpPr>
          <p:spPr>
            <a:xfrm>
              <a:off x="7099427" y="2673602"/>
              <a:ext cx="139725" cy="1397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42" name="Rectangle 341"/>
            <p:cNvSpPr/>
            <p:nvPr/>
          </p:nvSpPr>
          <p:spPr>
            <a:xfrm>
              <a:off x="6959701" y="2673602"/>
              <a:ext cx="139725" cy="1397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43" name="Rectangle 342"/>
            <p:cNvSpPr/>
            <p:nvPr/>
          </p:nvSpPr>
          <p:spPr>
            <a:xfrm>
              <a:off x="6680251" y="2953052"/>
              <a:ext cx="139725" cy="1397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44" name="Rectangle 343"/>
            <p:cNvSpPr/>
            <p:nvPr/>
          </p:nvSpPr>
          <p:spPr>
            <a:xfrm>
              <a:off x="6680251" y="2813327"/>
              <a:ext cx="139725" cy="1397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45" name="Rectangle 344"/>
            <p:cNvSpPr/>
            <p:nvPr/>
          </p:nvSpPr>
          <p:spPr>
            <a:xfrm>
              <a:off x="6959701" y="2813327"/>
              <a:ext cx="139725" cy="1397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46" name="Rectangle 345"/>
            <p:cNvSpPr/>
            <p:nvPr/>
          </p:nvSpPr>
          <p:spPr>
            <a:xfrm>
              <a:off x="7378877" y="2533877"/>
              <a:ext cx="139725" cy="1397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64" name="Group 363"/>
          <p:cNvGrpSpPr/>
          <p:nvPr/>
        </p:nvGrpSpPr>
        <p:grpSpPr>
          <a:xfrm>
            <a:off x="7422012" y="2176435"/>
            <a:ext cx="756374" cy="663958"/>
            <a:chOff x="6540525" y="2251621"/>
            <a:chExt cx="1120607" cy="983687"/>
          </a:xfrm>
        </p:grpSpPr>
        <p:sp>
          <p:nvSpPr>
            <p:cNvPr id="365" name="Rectangle 364"/>
            <p:cNvSpPr/>
            <p:nvPr/>
          </p:nvSpPr>
          <p:spPr>
            <a:xfrm>
              <a:off x="6540525" y="2955857"/>
              <a:ext cx="139725" cy="139725"/>
            </a:xfrm>
            <a:prstGeom prst="rect">
              <a:avLst/>
            </a:prstGeom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66" name="Rectangle 365"/>
            <p:cNvSpPr/>
            <p:nvPr/>
          </p:nvSpPr>
          <p:spPr>
            <a:xfrm>
              <a:off x="6819976" y="2813327"/>
              <a:ext cx="139725" cy="139725"/>
            </a:xfrm>
            <a:prstGeom prst="rect">
              <a:avLst/>
            </a:prstGeom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67" name="Rectangle 366"/>
            <p:cNvSpPr/>
            <p:nvPr/>
          </p:nvSpPr>
          <p:spPr>
            <a:xfrm>
              <a:off x="7239152" y="2533877"/>
              <a:ext cx="139725" cy="139725"/>
            </a:xfrm>
            <a:prstGeom prst="rect">
              <a:avLst/>
            </a:prstGeom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68" name="Rectangle 367"/>
            <p:cNvSpPr/>
            <p:nvPr/>
          </p:nvSpPr>
          <p:spPr>
            <a:xfrm>
              <a:off x="7521407" y="2391346"/>
              <a:ext cx="139725" cy="139725"/>
            </a:xfrm>
            <a:prstGeom prst="rect">
              <a:avLst/>
            </a:prstGeom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69" name="Rectangle 368"/>
            <p:cNvSpPr/>
            <p:nvPr/>
          </p:nvSpPr>
          <p:spPr>
            <a:xfrm>
              <a:off x="6540525" y="3095583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70" name="Rectangle 369"/>
            <p:cNvSpPr/>
            <p:nvPr/>
          </p:nvSpPr>
          <p:spPr>
            <a:xfrm>
              <a:off x="7521407" y="2251621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71" name="Rectangle 370"/>
            <p:cNvSpPr/>
            <p:nvPr/>
          </p:nvSpPr>
          <p:spPr>
            <a:xfrm>
              <a:off x="7099427" y="2533877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72" name="Rectangle 371"/>
            <p:cNvSpPr/>
            <p:nvPr/>
          </p:nvSpPr>
          <p:spPr>
            <a:xfrm>
              <a:off x="7239152" y="2673602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73" name="Rectangle 372"/>
            <p:cNvSpPr/>
            <p:nvPr/>
          </p:nvSpPr>
          <p:spPr>
            <a:xfrm>
              <a:off x="6819976" y="2673602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74" name="Rectangle 373"/>
            <p:cNvSpPr/>
            <p:nvPr/>
          </p:nvSpPr>
          <p:spPr>
            <a:xfrm>
              <a:off x="7378877" y="2394151"/>
              <a:ext cx="139725" cy="1397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75" name="Rectangle 374"/>
            <p:cNvSpPr/>
            <p:nvPr/>
          </p:nvSpPr>
          <p:spPr>
            <a:xfrm>
              <a:off x="7099427" y="2673602"/>
              <a:ext cx="139725" cy="1397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76" name="Rectangle 375"/>
            <p:cNvSpPr/>
            <p:nvPr/>
          </p:nvSpPr>
          <p:spPr>
            <a:xfrm>
              <a:off x="6959701" y="2673602"/>
              <a:ext cx="139725" cy="1397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77" name="Rectangle 376"/>
            <p:cNvSpPr/>
            <p:nvPr/>
          </p:nvSpPr>
          <p:spPr>
            <a:xfrm>
              <a:off x="6680251" y="2953052"/>
              <a:ext cx="139725" cy="1397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78" name="Rectangle 377"/>
            <p:cNvSpPr/>
            <p:nvPr/>
          </p:nvSpPr>
          <p:spPr>
            <a:xfrm>
              <a:off x="6680251" y="2813327"/>
              <a:ext cx="139725" cy="1397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79" name="Rectangle 378"/>
            <p:cNvSpPr/>
            <p:nvPr/>
          </p:nvSpPr>
          <p:spPr>
            <a:xfrm>
              <a:off x="6959701" y="2813327"/>
              <a:ext cx="139725" cy="1397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0" name="Rectangle 379"/>
            <p:cNvSpPr/>
            <p:nvPr/>
          </p:nvSpPr>
          <p:spPr>
            <a:xfrm>
              <a:off x="7378877" y="2533877"/>
              <a:ext cx="139725" cy="1397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8082826" y="1796362"/>
            <a:ext cx="756374" cy="663958"/>
            <a:chOff x="6540525" y="2251621"/>
            <a:chExt cx="1120607" cy="983687"/>
          </a:xfrm>
        </p:grpSpPr>
        <p:sp>
          <p:nvSpPr>
            <p:cNvPr id="382" name="Rectangle 381"/>
            <p:cNvSpPr/>
            <p:nvPr/>
          </p:nvSpPr>
          <p:spPr>
            <a:xfrm>
              <a:off x="6540525" y="2955857"/>
              <a:ext cx="139725" cy="139725"/>
            </a:xfrm>
            <a:prstGeom prst="rect">
              <a:avLst/>
            </a:prstGeom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3" name="Rectangle 382"/>
            <p:cNvSpPr/>
            <p:nvPr/>
          </p:nvSpPr>
          <p:spPr>
            <a:xfrm>
              <a:off x="6819976" y="2813327"/>
              <a:ext cx="139725" cy="139725"/>
            </a:xfrm>
            <a:prstGeom prst="rect">
              <a:avLst/>
            </a:prstGeom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4" name="Rectangle 383"/>
            <p:cNvSpPr/>
            <p:nvPr/>
          </p:nvSpPr>
          <p:spPr>
            <a:xfrm>
              <a:off x="7239152" y="2533877"/>
              <a:ext cx="139725" cy="139725"/>
            </a:xfrm>
            <a:prstGeom prst="rect">
              <a:avLst/>
            </a:prstGeom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5" name="Rectangle 384"/>
            <p:cNvSpPr/>
            <p:nvPr/>
          </p:nvSpPr>
          <p:spPr>
            <a:xfrm>
              <a:off x="7521407" y="2391346"/>
              <a:ext cx="139725" cy="139725"/>
            </a:xfrm>
            <a:prstGeom prst="rect">
              <a:avLst/>
            </a:prstGeom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6" name="Rectangle 385"/>
            <p:cNvSpPr/>
            <p:nvPr/>
          </p:nvSpPr>
          <p:spPr>
            <a:xfrm>
              <a:off x="6540525" y="3095583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7" name="Rectangle 386"/>
            <p:cNvSpPr/>
            <p:nvPr/>
          </p:nvSpPr>
          <p:spPr>
            <a:xfrm>
              <a:off x="7521407" y="2251621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8" name="Rectangle 387"/>
            <p:cNvSpPr/>
            <p:nvPr/>
          </p:nvSpPr>
          <p:spPr>
            <a:xfrm>
              <a:off x="7099427" y="2533877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89" name="Rectangle 388"/>
            <p:cNvSpPr/>
            <p:nvPr/>
          </p:nvSpPr>
          <p:spPr>
            <a:xfrm>
              <a:off x="7239152" y="2673602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90" name="Rectangle 389"/>
            <p:cNvSpPr/>
            <p:nvPr/>
          </p:nvSpPr>
          <p:spPr>
            <a:xfrm>
              <a:off x="6819976" y="2673602"/>
              <a:ext cx="139725" cy="1397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91" name="Rectangle 390"/>
            <p:cNvSpPr/>
            <p:nvPr/>
          </p:nvSpPr>
          <p:spPr>
            <a:xfrm>
              <a:off x="7378877" y="2394151"/>
              <a:ext cx="139725" cy="1397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92" name="Rectangle 391"/>
            <p:cNvSpPr/>
            <p:nvPr/>
          </p:nvSpPr>
          <p:spPr>
            <a:xfrm>
              <a:off x="7099427" y="2673602"/>
              <a:ext cx="139725" cy="1397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93" name="Rectangle 392"/>
            <p:cNvSpPr/>
            <p:nvPr/>
          </p:nvSpPr>
          <p:spPr>
            <a:xfrm>
              <a:off x="6959701" y="2673602"/>
              <a:ext cx="139725" cy="1397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94" name="Rectangle 393"/>
            <p:cNvSpPr/>
            <p:nvPr/>
          </p:nvSpPr>
          <p:spPr>
            <a:xfrm>
              <a:off x="6680251" y="2953052"/>
              <a:ext cx="139725" cy="139725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95" name="Rectangle 394"/>
            <p:cNvSpPr/>
            <p:nvPr/>
          </p:nvSpPr>
          <p:spPr>
            <a:xfrm>
              <a:off x="6680251" y="2813327"/>
              <a:ext cx="139725" cy="1397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96" name="Rectangle 395"/>
            <p:cNvSpPr/>
            <p:nvPr/>
          </p:nvSpPr>
          <p:spPr>
            <a:xfrm>
              <a:off x="6959701" y="2813327"/>
              <a:ext cx="139725" cy="1397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97" name="Rectangle 396"/>
            <p:cNvSpPr/>
            <p:nvPr/>
          </p:nvSpPr>
          <p:spPr>
            <a:xfrm>
              <a:off x="7378877" y="2533877"/>
              <a:ext cx="139725" cy="139725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3175"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78620767"/>
      </p:ext>
    </p:extLst>
  </p:cSld>
  <p:clrMapOvr>
    <a:masterClrMapping/>
  </p:clrMapOvr>
  <p:transition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Демонстрация</a:t>
            </a:r>
          </a:p>
          <a:p>
            <a:pPr lvl="1"/>
            <a:r>
              <a:rPr lang="bg-BG" dirty="0"/>
              <a:t>Изглаждане с </a:t>
            </a:r>
            <a:r>
              <a:rPr lang="bg-BG" dirty="0" err="1"/>
              <a:t>подпиксели</a:t>
            </a:r>
            <a:r>
              <a:rPr lang="bg-BG" dirty="0"/>
              <a:t> 3</a:t>
            </a:r>
            <a:r>
              <a:rPr lang="bg-BG" dirty="0">
                <a:sym typeface="Symbol"/>
              </a:rPr>
              <a:t></a:t>
            </a:r>
            <a:r>
              <a:rPr lang="bg-BG" dirty="0" err="1"/>
              <a:t>3</a:t>
            </a:r>
            <a:endParaRPr lang="bg-BG" dirty="0"/>
          </a:p>
        </p:txBody>
      </p:sp>
      <p:pic>
        <p:nvPicPr>
          <p:cNvPr id="3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7162" y="1200150"/>
            <a:ext cx="2736438" cy="171473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251563"/>
      </p:ext>
    </p:extLst>
  </p:cSld>
  <p:clrMapOvr>
    <a:masterClrMapping/>
  </p:clrMapOvr>
  <p:transition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09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Официалният термин</a:t>
            </a:r>
          </a:p>
          <a:p>
            <a:pPr lvl="1"/>
            <a:r>
              <a:rPr lang="bg-BG" dirty="0"/>
              <a:t>От английски </a:t>
            </a:r>
            <a:r>
              <a:rPr lang="en-US" i="1" dirty="0"/>
              <a:t>dithering </a:t>
            </a:r>
            <a:r>
              <a:rPr lang="bg-BG" dirty="0"/>
              <a:t>– </a:t>
            </a:r>
            <a:r>
              <a:rPr lang="bg-BG" i="1" dirty="0"/>
              <a:t>треперя</a:t>
            </a:r>
            <a:r>
              <a:rPr lang="bg-BG" dirty="0"/>
              <a:t>, </a:t>
            </a:r>
            <a:r>
              <a:rPr lang="bg-BG" i="1" dirty="0"/>
              <a:t>колебая</a:t>
            </a:r>
          </a:p>
          <a:p>
            <a:r>
              <a:rPr lang="bg-BG" dirty="0"/>
              <a:t>На български</a:t>
            </a:r>
          </a:p>
          <a:p>
            <a:pPr lvl="1"/>
            <a:r>
              <a:rPr lang="bg-BG" dirty="0"/>
              <a:t>Често се превежда като „разпространяване на грешката“, но това всъщност е само един от класовете алгоритми за щриховане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Но на английски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340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LUKI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69-75</a:t>
            </a:r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AGO2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48</a:t>
            </a:r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KLAW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70-74, 87-89</a:t>
            </a:r>
          </a:p>
          <a:p>
            <a:pPr>
              <a:tabLst>
                <a:tab pos="1376363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SEAK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60-61, 165</a:t>
            </a:r>
          </a:p>
          <a:p>
            <a:pPr lvl="1"/>
            <a:endParaRPr lang="en-US" dirty="0"/>
          </a:p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Floyd-Steinberg Dithering</a:t>
            </a:r>
          </a:p>
          <a:p>
            <a:pPr lvl="2"/>
            <a:r>
              <a:rPr lang="en-US" dirty="0">
                <a:hlinkClick r:id="rId3"/>
              </a:rPr>
              <a:t>http://research.cs.wisc.edu/graphics/Courses/559-s2004/docs/floyd-steinberg.pdf</a:t>
            </a:r>
            <a:endParaRPr lang="bg-BG" dirty="0"/>
          </a:p>
          <a:p>
            <a:pPr lvl="1"/>
            <a:r>
              <a:rPr lang="en-US" dirty="0"/>
              <a:t>Anti-Aliased Line Drawing</a:t>
            </a:r>
          </a:p>
          <a:p>
            <a:pPr lvl="2"/>
            <a:r>
              <a:rPr lang="en-US" dirty="0">
                <a:hlinkClick r:id="rId4"/>
              </a:rPr>
              <a:t>http://courses.engr.illinois.edu/ece390/archive/archive-f2000/mp/mp4/anti.html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1739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37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Основна цел</a:t>
            </a:r>
          </a:p>
          <a:p>
            <a:pPr lvl="1"/>
            <a:r>
              <a:rPr lang="bg-BG" dirty="0"/>
              <a:t>Представяне на различен интензитет на изображение чрез щрихи</a:t>
            </a:r>
          </a:p>
          <a:p>
            <a:pPr lvl="1"/>
            <a:r>
              <a:rPr lang="bg-BG" dirty="0"/>
              <a:t>Щрихите са с фиксиран цвят и интензитет</a:t>
            </a:r>
          </a:p>
          <a:p>
            <a:r>
              <a:rPr lang="bg-BG" dirty="0"/>
              <a:t>Цветът се постига чрез</a:t>
            </a:r>
          </a:p>
          <a:p>
            <a:pPr lvl="1"/>
            <a:r>
              <a:rPr lang="bg-BG" dirty="0"/>
              <a:t>Промяна на дебелината на щрихите</a:t>
            </a:r>
          </a:p>
          <a:p>
            <a:pPr lvl="1"/>
            <a:r>
              <a:rPr lang="bg-BG" dirty="0"/>
              <a:t>Промяна на гъстотата на щрихите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Цел на щриховането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3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В изкуството</a:t>
            </a:r>
          </a:p>
          <a:p>
            <a:pPr lvl="1"/>
            <a:r>
              <a:rPr lang="bg-BG"/>
              <a:t>Полутонове с едно и също мастило</a:t>
            </a:r>
          </a:p>
          <a:p>
            <a:pPr lvl="1"/>
            <a:r>
              <a:rPr lang="bg-BG"/>
              <a:t>Относително рядко в картини</a:t>
            </a:r>
          </a:p>
          <a:p>
            <a:pPr lvl="1"/>
            <a:r>
              <a:rPr lang="bg-BG"/>
              <a:t>Много по-често при илюстрации в книги поради техническо недостъпен полутонов и цветен печат</a:t>
            </a:r>
          </a:p>
          <a:p>
            <a:pPr lvl="1"/>
            <a:r>
              <a:rPr lang="bg-BG"/>
              <a:t>Днес – за имитация на старинен стил</a:t>
            </a:r>
            <a:endParaRPr lang="en-US"/>
          </a:p>
          <a:p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Използване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998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 с илюстрация</a:t>
            </a:r>
            <a:endParaRPr lang="bg-BG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4514851"/>
            <a:ext cx="6390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/>
              <a:t>Илюстрация на Хю </a:t>
            </a:r>
            <a:r>
              <a:rPr lang="bg-BG" sz="1600" dirty="0" err="1"/>
              <a:t>Томсън</a:t>
            </a:r>
            <a:r>
              <a:rPr lang="bg-BG" sz="1600" dirty="0"/>
              <a:t> „Той изряза дълга къдрица от косата ѝ“</a:t>
            </a:r>
            <a:br>
              <a:rPr lang="bg-BG" sz="1600" dirty="0"/>
            </a:br>
            <a:r>
              <a:rPr lang="bg-BG" sz="1600" dirty="0"/>
              <a:t>от книгата на Джейн Остен „Чувство и чувствителност“</a:t>
            </a:r>
            <a:endParaRPr lang="en-US" sz="1600" dirty="0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3" cstate="email">
            <a:lum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942868"/>
            <a:ext cx="2571750" cy="3514832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Freeform 7"/>
          <p:cNvSpPr/>
          <p:nvPr/>
        </p:nvSpPr>
        <p:spPr>
          <a:xfrm>
            <a:off x="2005700" y="939302"/>
            <a:ext cx="2307180" cy="3520461"/>
          </a:xfrm>
          <a:custGeom>
            <a:avLst/>
            <a:gdLst>
              <a:gd name="connsiteX0" fmla="*/ 0 w 1435100"/>
              <a:gd name="connsiteY0" fmla="*/ 190500 h 1473200"/>
              <a:gd name="connsiteX1" fmla="*/ 0 w 1435100"/>
              <a:gd name="connsiteY1" fmla="*/ 1231900 h 1473200"/>
              <a:gd name="connsiteX2" fmla="*/ 1435100 w 1435100"/>
              <a:gd name="connsiteY2" fmla="*/ 1473200 h 1473200"/>
              <a:gd name="connsiteX3" fmla="*/ 1422400 w 1435100"/>
              <a:gd name="connsiteY3" fmla="*/ 0 h 1473200"/>
              <a:gd name="connsiteX4" fmla="*/ 0 w 1435100"/>
              <a:gd name="connsiteY4" fmla="*/ 190500 h 1473200"/>
              <a:gd name="connsiteX0" fmla="*/ 0 w 1667510"/>
              <a:gd name="connsiteY0" fmla="*/ 373380 h 1473200"/>
              <a:gd name="connsiteX1" fmla="*/ 232410 w 1667510"/>
              <a:gd name="connsiteY1" fmla="*/ 1231900 h 1473200"/>
              <a:gd name="connsiteX2" fmla="*/ 1667510 w 1667510"/>
              <a:gd name="connsiteY2" fmla="*/ 1473200 h 1473200"/>
              <a:gd name="connsiteX3" fmla="*/ 1654810 w 1667510"/>
              <a:gd name="connsiteY3" fmla="*/ 0 h 1473200"/>
              <a:gd name="connsiteX4" fmla="*/ 0 w 1667510"/>
              <a:gd name="connsiteY4" fmla="*/ 373380 h 1473200"/>
              <a:gd name="connsiteX0" fmla="*/ 0 w 1667510"/>
              <a:gd name="connsiteY0" fmla="*/ 373380 h 1473200"/>
              <a:gd name="connsiteX1" fmla="*/ 133350 w 1667510"/>
              <a:gd name="connsiteY1" fmla="*/ 1106170 h 1473200"/>
              <a:gd name="connsiteX2" fmla="*/ 1667510 w 1667510"/>
              <a:gd name="connsiteY2" fmla="*/ 1473200 h 1473200"/>
              <a:gd name="connsiteX3" fmla="*/ 1654810 w 1667510"/>
              <a:gd name="connsiteY3" fmla="*/ 0 h 1473200"/>
              <a:gd name="connsiteX4" fmla="*/ 0 w 1667510"/>
              <a:gd name="connsiteY4" fmla="*/ 373380 h 1473200"/>
              <a:gd name="connsiteX0" fmla="*/ 7620 w 1675130"/>
              <a:gd name="connsiteY0" fmla="*/ 373380 h 1473200"/>
              <a:gd name="connsiteX1" fmla="*/ 0 w 1675130"/>
              <a:gd name="connsiteY1" fmla="*/ 938530 h 1473200"/>
              <a:gd name="connsiteX2" fmla="*/ 1675130 w 1675130"/>
              <a:gd name="connsiteY2" fmla="*/ 1473200 h 1473200"/>
              <a:gd name="connsiteX3" fmla="*/ 1662430 w 1675130"/>
              <a:gd name="connsiteY3" fmla="*/ 0 h 1473200"/>
              <a:gd name="connsiteX4" fmla="*/ 7620 w 1675130"/>
              <a:gd name="connsiteY4" fmla="*/ 373380 h 1473200"/>
              <a:gd name="connsiteX0" fmla="*/ 0 w 1667510"/>
              <a:gd name="connsiteY0" fmla="*/ 373380 h 1473200"/>
              <a:gd name="connsiteX1" fmla="*/ 7620 w 1667510"/>
              <a:gd name="connsiteY1" fmla="*/ 866140 h 1473200"/>
              <a:gd name="connsiteX2" fmla="*/ 1667510 w 1667510"/>
              <a:gd name="connsiteY2" fmla="*/ 1473200 h 1473200"/>
              <a:gd name="connsiteX3" fmla="*/ 1654810 w 1667510"/>
              <a:gd name="connsiteY3" fmla="*/ 0 h 1473200"/>
              <a:gd name="connsiteX4" fmla="*/ 0 w 1667510"/>
              <a:gd name="connsiteY4" fmla="*/ 373380 h 1473200"/>
              <a:gd name="connsiteX0" fmla="*/ 0 w 3559810"/>
              <a:gd name="connsiteY0" fmla="*/ 1186180 h 2286000"/>
              <a:gd name="connsiteX1" fmla="*/ 7620 w 3559810"/>
              <a:gd name="connsiteY1" fmla="*/ 1678940 h 2286000"/>
              <a:gd name="connsiteX2" fmla="*/ 1667510 w 3559810"/>
              <a:gd name="connsiteY2" fmla="*/ 2286000 h 2286000"/>
              <a:gd name="connsiteX3" fmla="*/ 3559810 w 3559810"/>
              <a:gd name="connsiteY3" fmla="*/ 0 h 2286000"/>
              <a:gd name="connsiteX4" fmla="*/ 0 w 3559810"/>
              <a:gd name="connsiteY4" fmla="*/ 1186180 h 2286000"/>
              <a:gd name="connsiteX0" fmla="*/ 0 w 3585210"/>
              <a:gd name="connsiteY0" fmla="*/ 1186180 h 2679700"/>
              <a:gd name="connsiteX1" fmla="*/ 7620 w 3585210"/>
              <a:gd name="connsiteY1" fmla="*/ 1678940 h 2679700"/>
              <a:gd name="connsiteX2" fmla="*/ 3585210 w 3585210"/>
              <a:gd name="connsiteY2" fmla="*/ 2679700 h 2679700"/>
              <a:gd name="connsiteX3" fmla="*/ 3559810 w 3585210"/>
              <a:gd name="connsiteY3" fmla="*/ 0 h 2679700"/>
              <a:gd name="connsiteX4" fmla="*/ 0 w 3585210"/>
              <a:gd name="connsiteY4" fmla="*/ 1186180 h 2679700"/>
              <a:gd name="connsiteX0" fmla="*/ 0 w 3593709"/>
              <a:gd name="connsiteY0" fmla="*/ 1196610 h 2690130"/>
              <a:gd name="connsiteX1" fmla="*/ 7620 w 3593709"/>
              <a:gd name="connsiteY1" fmla="*/ 1689370 h 2690130"/>
              <a:gd name="connsiteX2" fmla="*/ 3585210 w 3593709"/>
              <a:gd name="connsiteY2" fmla="*/ 2690130 h 2690130"/>
              <a:gd name="connsiteX3" fmla="*/ 3593709 w 3593709"/>
              <a:gd name="connsiteY3" fmla="*/ 0 h 2690130"/>
              <a:gd name="connsiteX4" fmla="*/ 0 w 3593709"/>
              <a:gd name="connsiteY4" fmla="*/ 1196610 h 2690130"/>
              <a:gd name="connsiteX0" fmla="*/ 0 w 3661410"/>
              <a:gd name="connsiteY0" fmla="*/ 1196610 h 2423430"/>
              <a:gd name="connsiteX1" fmla="*/ 7620 w 3661410"/>
              <a:gd name="connsiteY1" fmla="*/ 1689370 h 2423430"/>
              <a:gd name="connsiteX2" fmla="*/ 3661410 w 3661410"/>
              <a:gd name="connsiteY2" fmla="*/ 2423430 h 2423430"/>
              <a:gd name="connsiteX3" fmla="*/ 3593709 w 3661410"/>
              <a:gd name="connsiteY3" fmla="*/ 0 h 2423430"/>
              <a:gd name="connsiteX4" fmla="*/ 0 w 3661410"/>
              <a:gd name="connsiteY4" fmla="*/ 1196610 h 2423430"/>
              <a:gd name="connsiteX0" fmla="*/ 0 w 3598248"/>
              <a:gd name="connsiteY0" fmla="*/ 1196610 h 2707369"/>
              <a:gd name="connsiteX1" fmla="*/ 7620 w 3598248"/>
              <a:gd name="connsiteY1" fmla="*/ 1689370 h 2707369"/>
              <a:gd name="connsiteX2" fmla="*/ 3598248 w 3598248"/>
              <a:gd name="connsiteY2" fmla="*/ 2707369 h 2707369"/>
              <a:gd name="connsiteX3" fmla="*/ 3593709 w 3598248"/>
              <a:gd name="connsiteY3" fmla="*/ 0 h 2707369"/>
              <a:gd name="connsiteX4" fmla="*/ 0 w 3598248"/>
              <a:gd name="connsiteY4" fmla="*/ 1196610 h 2707369"/>
              <a:gd name="connsiteX0" fmla="*/ 0 w 3598248"/>
              <a:gd name="connsiteY0" fmla="*/ 1197888 h 2708647"/>
              <a:gd name="connsiteX1" fmla="*/ 7620 w 3598248"/>
              <a:gd name="connsiteY1" fmla="*/ 1690648 h 2708647"/>
              <a:gd name="connsiteX2" fmla="*/ 3598248 w 3598248"/>
              <a:gd name="connsiteY2" fmla="*/ 2708647 h 2708647"/>
              <a:gd name="connsiteX3" fmla="*/ 3351056 w 3598248"/>
              <a:gd name="connsiteY3" fmla="*/ 0 h 2708647"/>
              <a:gd name="connsiteX4" fmla="*/ 0 w 3598248"/>
              <a:gd name="connsiteY4" fmla="*/ 1197888 h 2708647"/>
              <a:gd name="connsiteX0" fmla="*/ 0 w 3351056"/>
              <a:gd name="connsiteY0" fmla="*/ 1197888 h 2687559"/>
              <a:gd name="connsiteX1" fmla="*/ 7620 w 3351056"/>
              <a:gd name="connsiteY1" fmla="*/ 1690648 h 2687559"/>
              <a:gd name="connsiteX2" fmla="*/ 3350838 w 3351056"/>
              <a:gd name="connsiteY2" fmla="*/ 2687559 h 2687559"/>
              <a:gd name="connsiteX3" fmla="*/ 3351056 w 3351056"/>
              <a:gd name="connsiteY3" fmla="*/ 0 h 2687559"/>
              <a:gd name="connsiteX4" fmla="*/ 0 w 3351056"/>
              <a:gd name="connsiteY4" fmla="*/ 1197888 h 2687559"/>
              <a:gd name="connsiteX0" fmla="*/ 0 w 3351056"/>
              <a:gd name="connsiteY0" fmla="*/ 1197888 h 2687559"/>
              <a:gd name="connsiteX1" fmla="*/ 7620 w 3351056"/>
              <a:gd name="connsiteY1" fmla="*/ 1905359 h 2687559"/>
              <a:gd name="connsiteX2" fmla="*/ 3350838 w 3351056"/>
              <a:gd name="connsiteY2" fmla="*/ 2687559 h 2687559"/>
              <a:gd name="connsiteX3" fmla="*/ 3351056 w 3351056"/>
              <a:gd name="connsiteY3" fmla="*/ 0 h 2687559"/>
              <a:gd name="connsiteX4" fmla="*/ 0 w 3351056"/>
              <a:gd name="connsiteY4" fmla="*/ 1197888 h 2687559"/>
              <a:gd name="connsiteX0" fmla="*/ 0 w 3347249"/>
              <a:gd name="connsiteY0" fmla="*/ 1579383 h 2687559"/>
              <a:gd name="connsiteX1" fmla="*/ 3813 w 3347249"/>
              <a:gd name="connsiteY1" fmla="*/ 1905359 h 2687559"/>
              <a:gd name="connsiteX2" fmla="*/ 3347031 w 3347249"/>
              <a:gd name="connsiteY2" fmla="*/ 2687559 h 2687559"/>
              <a:gd name="connsiteX3" fmla="*/ 3347249 w 3347249"/>
              <a:gd name="connsiteY3" fmla="*/ 0 h 2687559"/>
              <a:gd name="connsiteX4" fmla="*/ 0 w 3347249"/>
              <a:gd name="connsiteY4" fmla="*/ 1579383 h 2687559"/>
              <a:gd name="connsiteX0" fmla="*/ 0 w 3347249"/>
              <a:gd name="connsiteY0" fmla="*/ 1579383 h 2687559"/>
              <a:gd name="connsiteX1" fmla="*/ 7620 w 3347249"/>
              <a:gd name="connsiteY1" fmla="*/ 1913027 h 2687559"/>
              <a:gd name="connsiteX2" fmla="*/ 3347031 w 3347249"/>
              <a:gd name="connsiteY2" fmla="*/ 2687559 h 2687559"/>
              <a:gd name="connsiteX3" fmla="*/ 3347249 w 3347249"/>
              <a:gd name="connsiteY3" fmla="*/ 0 h 2687559"/>
              <a:gd name="connsiteX4" fmla="*/ 0 w 3347249"/>
              <a:gd name="connsiteY4" fmla="*/ 1579383 h 2687559"/>
              <a:gd name="connsiteX0" fmla="*/ 0 w 3347249"/>
              <a:gd name="connsiteY0" fmla="*/ 1579383 h 2687559"/>
              <a:gd name="connsiteX1" fmla="*/ 394377 w 3347249"/>
              <a:gd name="connsiteY1" fmla="*/ 1541183 h 2687559"/>
              <a:gd name="connsiteX2" fmla="*/ 7620 w 3347249"/>
              <a:gd name="connsiteY2" fmla="*/ 1913027 h 2687559"/>
              <a:gd name="connsiteX3" fmla="*/ 3347031 w 3347249"/>
              <a:gd name="connsiteY3" fmla="*/ 2687559 h 2687559"/>
              <a:gd name="connsiteX4" fmla="*/ 3347249 w 3347249"/>
              <a:gd name="connsiteY4" fmla="*/ 0 h 2687559"/>
              <a:gd name="connsiteX5" fmla="*/ 0 w 3347249"/>
              <a:gd name="connsiteY5" fmla="*/ 1579383 h 2687559"/>
              <a:gd name="connsiteX0" fmla="*/ 0 w 3347249"/>
              <a:gd name="connsiteY0" fmla="*/ 1579383 h 2687559"/>
              <a:gd name="connsiteX1" fmla="*/ 394377 w 3347249"/>
              <a:gd name="connsiteY1" fmla="*/ 1541183 h 2687559"/>
              <a:gd name="connsiteX2" fmla="*/ 693014 w 3347249"/>
              <a:gd name="connsiteY2" fmla="*/ 1942275 h 2687559"/>
              <a:gd name="connsiteX3" fmla="*/ 7620 w 3347249"/>
              <a:gd name="connsiteY3" fmla="*/ 1913027 h 2687559"/>
              <a:gd name="connsiteX4" fmla="*/ 3347031 w 3347249"/>
              <a:gd name="connsiteY4" fmla="*/ 2687559 h 2687559"/>
              <a:gd name="connsiteX5" fmla="*/ 3347249 w 3347249"/>
              <a:gd name="connsiteY5" fmla="*/ 0 h 2687559"/>
              <a:gd name="connsiteX6" fmla="*/ 0 w 3347249"/>
              <a:gd name="connsiteY6" fmla="*/ 1579383 h 2687559"/>
              <a:gd name="connsiteX0" fmla="*/ 0 w 3347249"/>
              <a:gd name="connsiteY0" fmla="*/ 1579383 h 2687559"/>
              <a:gd name="connsiteX1" fmla="*/ 394377 w 3347249"/>
              <a:gd name="connsiteY1" fmla="*/ 1541183 h 2687559"/>
              <a:gd name="connsiteX2" fmla="*/ 778339 w 3347249"/>
              <a:gd name="connsiteY2" fmla="*/ 1569832 h 2687559"/>
              <a:gd name="connsiteX3" fmla="*/ 693014 w 3347249"/>
              <a:gd name="connsiteY3" fmla="*/ 1942275 h 2687559"/>
              <a:gd name="connsiteX4" fmla="*/ 7620 w 3347249"/>
              <a:gd name="connsiteY4" fmla="*/ 1913027 h 2687559"/>
              <a:gd name="connsiteX5" fmla="*/ 3347031 w 3347249"/>
              <a:gd name="connsiteY5" fmla="*/ 2687559 h 2687559"/>
              <a:gd name="connsiteX6" fmla="*/ 3347249 w 3347249"/>
              <a:gd name="connsiteY6" fmla="*/ 0 h 2687559"/>
              <a:gd name="connsiteX7" fmla="*/ 0 w 3347249"/>
              <a:gd name="connsiteY7" fmla="*/ 1579383 h 2687559"/>
              <a:gd name="connsiteX0" fmla="*/ 0 w 3347249"/>
              <a:gd name="connsiteY0" fmla="*/ 1579383 h 2687559"/>
              <a:gd name="connsiteX1" fmla="*/ 394377 w 3347249"/>
              <a:gd name="connsiteY1" fmla="*/ 1541183 h 2687559"/>
              <a:gd name="connsiteX2" fmla="*/ 778339 w 3347249"/>
              <a:gd name="connsiteY2" fmla="*/ 1569832 h 2687559"/>
              <a:gd name="connsiteX3" fmla="*/ 806781 w 3347249"/>
              <a:gd name="connsiteY3" fmla="*/ 1884976 h 2687559"/>
              <a:gd name="connsiteX4" fmla="*/ 693014 w 3347249"/>
              <a:gd name="connsiteY4" fmla="*/ 1942275 h 2687559"/>
              <a:gd name="connsiteX5" fmla="*/ 7620 w 3347249"/>
              <a:gd name="connsiteY5" fmla="*/ 1913027 h 2687559"/>
              <a:gd name="connsiteX6" fmla="*/ 3347031 w 3347249"/>
              <a:gd name="connsiteY6" fmla="*/ 2687559 h 2687559"/>
              <a:gd name="connsiteX7" fmla="*/ 3347249 w 3347249"/>
              <a:gd name="connsiteY7" fmla="*/ 0 h 2687559"/>
              <a:gd name="connsiteX8" fmla="*/ 0 w 3347249"/>
              <a:gd name="connsiteY8" fmla="*/ 1579383 h 2687559"/>
              <a:gd name="connsiteX0" fmla="*/ 76387 w 3339629"/>
              <a:gd name="connsiteY0" fmla="*/ 1541719 h 2687559"/>
              <a:gd name="connsiteX1" fmla="*/ 386757 w 3339629"/>
              <a:gd name="connsiteY1" fmla="*/ 1541183 h 2687559"/>
              <a:gd name="connsiteX2" fmla="*/ 770719 w 3339629"/>
              <a:gd name="connsiteY2" fmla="*/ 1569832 h 2687559"/>
              <a:gd name="connsiteX3" fmla="*/ 799161 w 3339629"/>
              <a:gd name="connsiteY3" fmla="*/ 1884976 h 2687559"/>
              <a:gd name="connsiteX4" fmla="*/ 685394 w 3339629"/>
              <a:gd name="connsiteY4" fmla="*/ 1942275 h 2687559"/>
              <a:gd name="connsiteX5" fmla="*/ 0 w 3339629"/>
              <a:gd name="connsiteY5" fmla="*/ 1913027 h 2687559"/>
              <a:gd name="connsiteX6" fmla="*/ 3339411 w 3339629"/>
              <a:gd name="connsiteY6" fmla="*/ 2687559 h 2687559"/>
              <a:gd name="connsiteX7" fmla="*/ 3339629 w 3339629"/>
              <a:gd name="connsiteY7" fmla="*/ 0 h 2687559"/>
              <a:gd name="connsiteX8" fmla="*/ 76387 w 3339629"/>
              <a:gd name="connsiteY8" fmla="*/ 1541719 h 2687559"/>
              <a:gd name="connsiteX0" fmla="*/ 76387 w 3339629"/>
              <a:gd name="connsiteY0" fmla="*/ 1541719 h 2687559"/>
              <a:gd name="connsiteX1" fmla="*/ 386757 w 3339629"/>
              <a:gd name="connsiteY1" fmla="*/ 1541183 h 2687559"/>
              <a:gd name="connsiteX2" fmla="*/ 750952 w 3339629"/>
              <a:gd name="connsiteY2" fmla="*/ 1595717 h 2687559"/>
              <a:gd name="connsiteX3" fmla="*/ 799161 w 3339629"/>
              <a:gd name="connsiteY3" fmla="*/ 1884976 h 2687559"/>
              <a:gd name="connsiteX4" fmla="*/ 685394 w 3339629"/>
              <a:gd name="connsiteY4" fmla="*/ 1942275 h 2687559"/>
              <a:gd name="connsiteX5" fmla="*/ 0 w 3339629"/>
              <a:gd name="connsiteY5" fmla="*/ 1913027 h 2687559"/>
              <a:gd name="connsiteX6" fmla="*/ 3339411 w 3339629"/>
              <a:gd name="connsiteY6" fmla="*/ 2687559 h 2687559"/>
              <a:gd name="connsiteX7" fmla="*/ 3339629 w 3339629"/>
              <a:gd name="connsiteY7" fmla="*/ 0 h 2687559"/>
              <a:gd name="connsiteX8" fmla="*/ 76387 w 3339629"/>
              <a:gd name="connsiteY8" fmla="*/ 1541719 h 2687559"/>
              <a:gd name="connsiteX0" fmla="*/ 76387 w 3339629"/>
              <a:gd name="connsiteY0" fmla="*/ 1541719 h 2687559"/>
              <a:gd name="connsiteX1" fmla="*/ 695113 w 3339629"/>
              <a:gd name="connsiteY1" fmla="*/ 1553129 h 2687559"/>
              <a:gd name="connsiteX2" fmla="*/ 750952 w 3339629"/>
              <a:gd name="connsiteY2" fmla="*/ 1595717 h 2687559"/>
              <a:gd name="connsiteX3" fmla="*/ 799161 w 3339629"/>
              <a:gd name="connsiteY3" fmla="*/ 1884976 h 2687559"/>
              <a:gd name="connsiteX4" fmla="*/ 685394 w 3339629"/>
              <a:gd name="connsiteY4" fmla="*/ 1942275 h 2687559"/>
              <a:gd name="connsiteX5" fmla="*/ 0 w 3339629"/>
              <a:gd name="connsiteY5" fmla="*/ 1913027 h 2687559"/>
              <a:gd name="connsiteX6" fmla="*/ 3339411 w 3339629"/>
              <a:gd name="connsiteY6" fmla="*/ 2687559 h 2687559"/>
              <a:gd name="connsiteX7" fmla="*/ 3339629 w 3339629"/>
              <a:gd name="connsiteY7" fmla="*/ 0 h 2687559"/>
              <a:gd name="connsiteX8" fmla="*/ 76387 w 3339629"/>
              <a:gd name="connsiteY8" fmla="*/ 1541719 h 2687559"/>
              <a:gd name="connsiteX0" fmla="*/ 21041 w 3284283"/>
              <a:gd name="connsiteY0" fmla="*/ 1541719 h 2687559"/>
              <a:gd name="connsiteX1" fmla="*/ 639767 w 3284283"/>
              <a:gd name="connsiteY1" fmla="*/ 1553129 h 2687559"/>
              <a:gd name="connsiteX2" fmla="*/ 695606 w 3284283"/>
              <a:gd name="connsiteY2" fmla="*/ 1595717 h 2687559"/>
              <a:gd name="connsiteX3" fmla="*/ 743815 w 3284283"/>
              <a:gd name="connsiteY3" fmla="*/ 1884976 h 2687559"/>
              <a:gd name="connsiteX4" fmla="*/ 630048 w 3284283"/>
              <a:gd name="connsiteY4" fmla="*/ 1942275 h 2687559"/>
              <a:gd name="connsiteX5" fmla="*/ 0 w 3284283"/>
              <a:gd name="connsiteY5" fmla="*/ 1930947 h 2687559"/>
              <a:gd name="connsiteX6" fmla="*/ 3284065 w 3284283"/>
              <a:gd name="connsiteY6" fmla="*/ 2687559 h 2687559"/>
              <a:gd name="connsiteX7" fmla="*/ 3284283 w 3284283"/>
              <a:gd name="connsiteY7" fmla="*/ 0 h 2687559"/>
              <a:gd name="connsiteX8" fmla="*/ 21041 w 3284283"/>
              <a:gd name="connsiteY8" fmla="*/ 1541719 h 2687559"/>
              <a:gd name="connsiteX0" fmla="*/ 21041 w 3284283"/>
              <a:gd name="connsiteY0" fmla="*/ 1541719 h 2687559"/>
              <a:gd name="connsiteX1" fmla="*/ 639767 w 3284283"/>
              <a:gd name="connsiteY1" fmla="*/ 1553129 h 2687559"/>
              <a:gd name="connsiteX2" fmla="*/ 695606 w 3284283"/>
              <a:gd name="connsiteY2" fmla="*/ 1595717 h 2687559"/>
              <a:gd name="connsiteX3" fmla="*/ 743815 w 3284283"/>
              <a:gd name="connsiteY3" fmla="*/ 1884976 h 2687559"/>
              <a:gd name="connsiteX4" fmla="*/ 602376 w 3284283"/>
              <a:gd name="connsiteY4" fmla="*/ 1936302 h 2687559"/>
              <a:gd name="connsiteX5" fmla="*/ 0 w 3284283"/>
              <a:gd name="connsiteY5" fmla="*/ 1930947 h 2687559"/>
              <a:gd name="connsiteX6" fmla="*/ 3284065 w 3284283"/>
              <a:gd name="connsiteY6" fmla="*/ 2687559 h 2687559"/>
              <a:gd name="connsiteX7" fmla="*/ 3284283 w 3284283"/>
              <a:gd name="connsiteY7" fmla="*/ 0 h 2687559"/>
              <a:gd name="connsiteX8" fmla="*/ 21041 w 3284283"/>
              <a:gd name="connsiteY8" fmla="*/ 1541719 h 2687559"/>
              <a:gd name="connsiteX0" fmla="*/ 21041 w 3284283"/>
              <a:gd name="connsiteY0" fmla="*/ 1541719 h 2687559"/>
              <a:gd name="connsiteX1" fmla="*/ 639767 w 3284283"/>
              <a:gd name="connsiteY1" fmla="*/ 1553129 h 2687559"/>
              <a:gd name="connsiteX2" fmla="*/ 695606 w 3284283"/>
              <a:gd name="connsiteY2" fmla="*/ 1595717 h 2687559"/>
              <a:gd name="connsiteX3" fmla="*/ 692422 w 3284283"/>
              <a:gd name="connsiteY3" fmla="*/ 1898914 h 2687559"/>
              <a:gd name="connsiteX4" fmla="*/ 602376 w 3284283"/>
              <a:gd name="connsiteY4" fmla="*/ 1936302 h 2687559"/>
              <a:gd name="connsiteX5" fmla="*/ 0 w 3284283"/>
              <a:gd name="connsiteY5" fmla="*/ 1930947 h 2687559"/>
              <a:gd name="connsiteX6" fmla="*/ 3284065 w 3284283"/>
              <a:gd name="connsiteY6" fmla="*/ 2687559 h 2687559"/>
              <a:gd name="connsiteX7" fmla="*/ 3284283 w 3284283"/>
              <a:gd name="connsiteY7" fmla="*/ 0 h 2687559"/>
              <a:gd name="connsiteX8" fmla="*/ 21041 w 3284283"/>
              <a:gd name="connsiteY8" fmla="*/ 1541719 h 2687559"/>
              <a:gd name="connsiteX0" fmla="*/ 21041 w 3535352"/>
              <a:gd name="connsiteY0" fmla="*/ 1710150 h 2855990"/>
              <a:gd name="connsiteX1" fmla="*/ 639767 w 3535352"/>
              <a:gd name="connsiteY1" fmla="*/ 1721560 h 2855990"/>
              <a:gd name="connsiteX2" fmla="*/ 695606 w 3535352"/>
              <a:gd name="connsiteY2" fmla="*/ 1764148 h 2855990"/>
              <a:gd name="connsiteX3" fmla="*/ 692422 w 3535352"/>
              <a:gd name="connsiteY3" fmla="*/ 2067345 h 2855990"/>
              <a:gd name="connsiteX4" fmla="*/ 602376 w 3535352"/>
              <a:gd name="connsiteY4" fmla="*/ 2104733 h 2855990"/>
              <a:gd name="connsiteX5" fmla="*/ 0 w 3535352"/>
              <a:gd name="connsiteY5" fmla="*/ 2099378 h 2855990"/>
              <a:gd name="connsiteX6" fmla="*/ 3284065 w 3535352"/>
              <a:gd name="connsiteY6" fmla="*/ 2855990 h 2855990"/>
              <a:gd name="connsiteX7" fmla="*/ 3314320 w 3535352"/>
              <a:gd name="connsiteY7" fmla="*/ 343099 h 2855990"/>
              <a:gd name="connsiteX8" fmla="*/ 3284283 w 3535352"/>
              <a:gd name="connsiteY8" fmla="*/ 168431 h 2855990"/>
              <a:gd name="connsiteX9" fmla="*/ 21041 w 3535352"/>
              <a:gd name="connsiteY9" fmla="*/ 1710150 h 2855990"/>
              <a:gd name="connsiteX0" fmla="*/ 21041 w 3537658"/>
              <a:gd name="connsiteY0" fmla="*/ 1710150 h 2855990"/>
              <a:gd name="connsiteX1" fmla="*/ 639767 w 3537658"/>
              <a:gd name="connsiteY1" fmla="*/ 1721560 h 2855990"/>
              <a:gd name="connsiteX2" fmla="*/ 695606 w 3537658"/>
              <a:gd name="connsiteY2" fmla="*/ 1764148 h 2855990"/>
              <a:gd name="connsiteX3" fmla="*/ 692422 w 3537658"/>
              <a:gd name="connsiteY3" fmla="*/ 2067345 h 2855990"/>
              <a:gd name="connsiteX4" fmla="*/ 602376 w 3537658"/>
              <a:gd name="connsiteY4" fmla="*/ 2104733 h 2855990"/>
              <a:gd name="connsiteX5" fmla="*/ 0 w 3537658"/>
              <a:gd name="connsiteY5" fmla="*/ 2099378 h 2855990"/>
              <a:gd name="connsiteX6" fmla="*/ 3284065 w 3537658"/>
              <a:gd name="connsiteY6" fmla="*/ 2855990 h 2855990"/>
              <a:gd name="connsiteX7" fmla="*/ 3314320 w 3537658"/>
              <a:gd name="connsiteY7" fmla="*/ 343099 h 2855990"/>
              <a:gd name="connsiteX8" fmla="*/ 3284283 w 3537658"/>
              <a:gd name="connsiteY8" fmla="*/ 168431 h 2855990"/>
              <a:gd name="connsiteX9" fmla="*/ 21041 w 3537658"/>
              <a:gd name="connsiteY9" fmla="*/ 1710150 h 2855990"/>
              <a:gd name="connsiteX0" fmla="*/ 21041 w 3556298"/>
              <a:gd name="connsiteY0" fmla="*/ 1621519 h 2767359"/>
              <a:gd name="connsiteX1" fmla="*/ 639767 w 3556298"/>
              <a:gd name="connsiteY1" fmla="*/ 1632929 h 2767359"/>
              <a:gd name="connsiteX2" fmla="*/ 695606 w 3556298"/>
              <a:gd name="connsiteY2" fmla="*/ 1675517 h 2767359"/>
              <a:gd name="connsiteX3" fmla="*/ 692422 w 3556298"/>
              <a:gd name="connsiteY3" fmla="*/ 1978714 h 2767359"/>
              <a:gd name="connsiteX4" fmla="*/ 602376 w 3556298"/>
              <a:gd name="connsiteY4" fmla="*/ 2016102 h 2767359"/>
              <a:gd name="connsiteX5" fmla="*/ 0 w 3556298"/>
              <a:gd name="connsiteY5" fmla="*/ 2010747 h 2767359"/>
              <a:gd name="connsiteX6" fmla="*/ 3284065 w 3556298"/>
              <a:gd name="connsiteY6" fmla="*/ 2767359 h 2767359"/>
              <a:gd name="connsiteX7" fmla="*/ 3314320 w 3556298"/>
              <a:gd name="connsiteY7" fmla="*/ 254468 h 2767359"/>
              <a:gd name="connsiteX8" fmla="*/ 3284283 w 3556298"/>
              <a:gd name="connsiteY8" fmla="*/ 79800 h 2767359"/>
              <a:gd name="connsiteX9" fmla="*/ 21041 w 3556298"/>
              <a:gd name="connsiteY9" fmla="*/ 1621519 h 2767359"/>
              <a:gd name="connsiteX0" fmla="*/ 21041 w 3600003"/>
              <a:gd name="connsiteY0" fmla="*/ 1685528 h 2831368"/>
              <a:gd name="connsiteX1" fmla="*/ 639767 w 3600003"/>
              <a:gd name="connsiteY1" fmla="*/ 1696938 h 2831368"/>
              <a:gd name="connsiteX2" fmla="*/ 695606 w 3600003"/>
              <a:gd name="connsiteY2" fmla="*/ 1739526 h 2831368"/>
              <a:gd name="connsiteX3" fmla="*/ 692422 w 3600003"/>
              <a:gd name="connsiteY3" fmla="*/ 2042723 h 2831368"/>
              <a:gd name="connsiteX4" fmla="*/ 602376 w 3600003"/>
              <a:gd name="connsiteY4" fmla="*/ 2080111 h 2831368"/>
              <a:gd name="connsiteX5" fmla="*/ 0 w 3600003"/>
              <a:gd name="connsiteY5" fmla="*/ 2074756 h 2831368"/>
              <a:gd name="connsiteX6" fmla="*/ 3284065 w 3600003"/>
              <a:gd name="connsiteY6" fmla="*/ 2831368 h 2831368"/>
              <a:gd name="connsiteX7" fmla="*/ 3314320 w 3600003"/>
              <a:gd name="connsiteY7" fmla="*/ 318477 h 2831368"/>
              <a:gd name="connsiteX8" fmla="*/ 3368865 w 3600003"/>
              <a:gd name="connsiteY8" fmla="*/ 184167 h 2831368"/>
              <a:gd name="connsiteX9" fmla="*/ 21041 w 3600003"/>
              <a:gd name="connsiteY9" fmla="*/ 1685528 h 2831368"/>
              <a:gd name="connsiteX0" fmla="*/ 21041 w 3600003"/>
              <a:gd name="connsiteY0" fmla="*/ 1685528 h 2831368"/>
              <a:gd name="connsiteX1" fmla="*/ 639767 w 3600003"/>
              <a:gd name="connsiteY1" fmla="*/ 1696938 h 2831368"/>
              <a:gd name="connsiteX2" fmla="*/ 695606 w 3600003"/>
              <a:gd name="connsiteY2" fmla="*/ 1739526 h 2831368"/>
              <a:gd name="connsiteX3" fmla="*/ 692422 w 3600003"/>
              <a:gd name="connsiteY3" fmla="*/ 2042723 h 2831368"/>
              <a:gd name="connsiteX4" fmla="*/ 602376 w 3600003"/>
              <a:gd name="connsiteY4" fmla="*/ 2080111 h 2831368"/>
              <a:gd name="connsiteX5" fmla="*/ 0 w 3600003"/>
              <a:gd name="connsiteY5" fmla="*/ 2074756 h 2831368"/>
              <a:gd name="connsiteX6" fmla="*/ 3284065 w 3600003"/>
              <a:gd name="connsiteY6" fmla="*/ 2831368 h 2831368"/>
              <a:gd name="connsiteX7" fmla="*/ 3314320 w 3600003"/>
              <a:gd name="connsiteY7" fmla="*/ 318477 h 2831368"/>
              <a:gd name="connsiteX8" fmla="*/ 3368865 w 3600003"/>
              <a:gd name="connsiteY8" fmla="*/ 184167 h 2831368"/>
              <a:gd name="connsiteX9" fmla="*/ 21041 w 3600003"/>
              <a:gd name="connsiteY9" fmla="*/ 1685528 h 2831368"/>
              <a:gd name="connsiteX0" fmla="*/ 21041 w 3534379"/>
              <a:gd name="connsiteY0" fmla="*/ 1589894 h 2735734"/>
              <a:gd name="connsiteX1" fmla="*/ 639767 w 3534379"/>
              <a:gd name="connsiteY1" fmla="*/ 1601304 h 2735734"/>
              <a:gd name="connsiteX2" fmla="*/ 695606 w 3534379"/>
              <a:gd name="connsiteY2" fmla="*/ 1643892 h 2735734"/>
              <a:gd name="connsiteX3" fmla="*/ 692422 w 3534379"/>
              <a:gd name="connsiteY3" fmla="*/ 1947089 h 2735734"/>
              <a:gd name="connsiteX4" fmla="*/ 602376 w 3534379"/>
              <a:gd name="connsiteY4" fmla="*/ 1984477 h 2735734"/>
              <a:gd name="connsiteX5" fmla="*/ 0 w 3534379"/>
              <a:gd name="connsiteY5" fmla="*/ 1979122 h 2735734"/>
              <a:gd name="connsiteX6" fmla="*/ 3284065 w 3534379"/>
              <a:gd name="connsiteY6" fmla="*/ 2735734 h 2735734"/>
              <a:gd name="connsiteX7" fmla="*/ 3314320 w 3534379"/>
              <a:gd name="connsiteY7" fmla="*/ 222843 h 2735734"/>
              <a:gd name="connsiteX8" fmla="*/ 3368865 w 3534379"/>
              <a:gd name="connsiteY8" fmla="*/ 88533 h 2735734"/>
              <a:gd name="connsiteX9" fmla="*/ 21041 w 3534379"/>
              <a:gd name="connsiteY9" fmla="*/ 1589894 h 2735734"/>
              <a:gd name="connsiteX0" fmla="*/ 21041 w 3544642"/>
              <a:gd name="connsiteY0" fmla="*/ 1501361 h 2647201"/>
              <a:gd name="connsiteX1" fmla="*/ 639767 w 3544642"/>
              <a:gd name="connsiteY1" fmla="*/ 1512771 h 2647201"/>
              <a:gd name="connsiteX2" fmla="*/ 695606 w 3544642"/>
              <a:gd name="connsiteY2" fmla="*/ 1555359 h 2647201"/>
              <a:gd name="connsiteX3" fmla="*/ 692422 w 3544642"/>
              <a:gd name="connsiteY3" fmla="*/ 1858556 h 2647201"/>
              <a:gd name="connsiteX4" fmla="*/ 602376 w 3544642"/>
              <a:gd name="connsiteY4" fmla="*/ 1895944 h 2647201"/>
              <a:gd name="connsiteX5" fmla="*/ 0 w 3544642"/>
              <a:gd name="connsiteY5" fmla="*/ 1890589 h 2647201"/>
              <a:gd name="connsiteX6" fmla="*/ 3284065 w 3544642"/>
              <a:gd name="connsiteY6" fmla="*/ 2647201 h 2647201"/>
              <a:gd name="connsiteX7" fmla="*/ 3314320 w 3544642"/>
              <a:gd name="connsiteY7" fmla="*/ 134310 h 2647201"/>
              <a:gd name="connsiteX8" fmla="*/ 3368865 w 3544642"/>
              <a:gd name="connsiteY8" fmla="*/ 0 h 2647201"/>
              <a:gd name="connsiteX9" fmla="*/ 21041 w 3544642"/>
              <a:gd name="connsiteY9" fmla="*/ 1501361 h 2647201"/>
              <a:gd name="connsiteX0" fmla="*/ 21041 w 3695662"/>
              <a:gd name="connsiteY0" fmla="*/ 1589730 h 2733328"/>
              <a:gd name="connsiteX1" fmla="*/ 639767 w 3695662"/>
              <a:gd name="connsiteY1" fmla="*/ 1601140 h 2733328"/>
              <a:gd name="connsiteX2" fmla="*/ 695606 w 3695662"/>
              <a:gd name="connsiteY2" fmla="*/ 1643728 h 2733328"/>
              <a:gd name="connsiteX3" fmla="*/ 692422 w 3695662"/>
              <a:gd name="connsiteY3" fmla="*/ 1946925 h 2733328"/>
              <a:gd name="connsiteX4" fmla="*/ 602376 w 3695662"/>
              <a:gd name="connsiteY4" fmla="*/ 1984313 h 2733328"/>
              <a:gd name="connsiteX5" fmla="*/ 0 w 3695662"/>
              <a:gd name="connsiteY5" fmla="*/ 1978958 h 2733328"/>
              <a:gd name="connsiteX6" fmla="*/ 3484394 w 3695662"/>
              <a:gd name="connsiteY6" fmla="*/ 2733328 h 2733328"/>
              <a:gd name="connsiteX7" fmla="*/ 3314320 w 3695662"/>
              <a:gd name="connsiteY7" fmla="*/ 222679 h 2733328"/>
              <a:gd name="connsiteX8" fmla="*/ 3368865 w 3695662"/>
              <a:gd name="connsiteY8" fmla="*/ 88369 h 2733328"/>
              <a:gd name="connsiteX9" fmla="*/ 21041 w 3695662"/>
              <a:gd name="connsiteY9" fmla="*/ 1589730 h 2733328"/>
              <a:gd name="connsiteX0" fmla="*/ 21041 w 3484394"/>
              <a:gd name="connsiteY0" fmla="*/ 1589730 h 2733328"/>
              <a:gd name="connsiteX1" fmla="*/ 639767 w 3484394"/>
              <a:gd name="connsiteY1" fmla="*/ 1601140 h 2733328"/>
              <a:gd name="connsiteX2" fmla="*/ 695606 w 3484394"/>
              <a:gd name="connsiteY2" fmla="*/ 1643728 h 2733328"/>
              <a:gd name="connsiteX3" fmla="*/ 692422 w 3484394"/>
              <a:gd name="connsiteY3" fmla="*/ 1946925 h 2733328"/>
              <a:gd name="connsiteX4" fmla="*/ 602376 w 3484394"/>
              <a:gd name="connsiteY4" fmla="*/ 1984313 h 2733328"/>
              <a:gd name="connsiteX5" fmla="*/ 0 w 3484394"/>
              <a:gd name="connsiteY5" fmla="*/ 1978958 h 2733328"/>
              <a:gd name="connsiteX6" fmla="*/ 3484394 w 3484394"/>
              <a:gd name="connsiteY6" fmla="*/ 2733328 h 2733328"/>
              <a:gd name="connsiteX7" fmla="*/ 3314320 w 3484394"/>
              <a:gd name="connsiteY7" fmla="*/ 222679 h 2733328"/>
              <a:gd name="connsiteX8" fmla="*/ 3368865 w 3484394"/>
              <a:gd name="connsiteY8" fmla="*/ 88369 h 2733328"/>
              <a:gd name="connsiteX9" fmla="*/ 21041 w 3484394"/>
              <a:gd name="connsiteY9" fmla="*/ 1589730 h 2733328"/>
              <a:gd name="connsiteX0" fmla="*/ 21041 w 3857441"/>
              <a:gd name="connsiteY0" fmla="*/ 1501361 h 2644959"/>
              <a:gd name="connsiteX1" fmla="*/ 639767 w 3857441"/>
              <a:gd name="connsiteY1" fmla="*/ 1512771 h 2644959"/>
              <a:gd name="connsiteX2" fmla="*/ 695606 w 3857441"/>
              <a:gd name="connsiteY2" fmla="*/ 1555359 h 2644959"/>
              <a:gd name="connsiteX3" fmla="*/ 692422 w 3857441"/>
              <a:gd name="connsiteY3" fmla="*/ 1858556 h 2644959"/>
              <a:gd name="connsiteX4" fmla="*/ 602376 w 3857441"/>
              <a:gd name="connsiteY4" fmla="*/ 1895944 h 2644959"/>
              <a:gd name="connsiteX5" fmla="*/ 0 w 3857441"/>
              <a:gd name="connsiteY5" fmla="*/ 1890589 h 2644959"/>
              <a:gd name="connsiteX6" fmla="*/ 3484394 w 3857441"/>
              <a:gd name="connsiteY6" fmla="*/ 2644959 h 2644959"/>
              <a:gd name="connsiteX7" fmla="*/ 3368865 w 3857441"/>
              <a:gd name="connsiteY7" fmla="*/ 0 h 2644959"/>
              <a:gd name="connsiteX8" fmla="*/ 21041 w 3857441"/>
              <a:gd name="connsiteY8" fmla="*/ 1501361 h 2644959"/>
              <a:gd name="connsiteX0" fmla="*/ 21041 w 3690162"/>
              <a:gd name="connsiteY0" fmla="*/ 1501361 h 2644959"/>
              <a:gd name="connsiteX1" fmla="*/ 639767 w 3690162"/>
              <a:gd name="connsiteY1" fmla="*/ 1512771 h 2644959"/>
              <a:gd name="connsiteX2" fmla="*/ 695606 w 3690162"/>
              <a:gd name="connsiteY2" fmla="*/ 1555359 h 2644959"/>
              <a:gd name="connsiteX3" fmla="*/ 692422 w 3690162"/>
              <a:gd name="connsiteY3" fmla="*/ 1858556 h 2644959"/>
              <a:gd name="connsiteX4" fmla="*/ 602376 w 3690162"/>
              <a:gd name="connsiteY4" fmla="*/ 1895944 h 2644959"/>
              <a:gd name="connsiteX5" fmla="*/ 0 w 3690162"/>
              <a:gd name="connsiteY5" fmla="*/ 1890589 h 2644959"/>
              <a:gd name="connsiteX6" fmla="*/ 3484394 w 3690162"/>
              <a:gd name="connsiteY6" fmla="*/ 2644959 h 2644959"/>
              <a:gd name="connsiteX7" fmla="*/ 3368865 w 3690162"/>
              <a:gd name="connsiteY7" fmla="*/ 0 h 2644959"/>
              <a:gd name="connsiteX8" fmla="*/ 21041 w 3690162"/>
              <a:gd name="connsiteY8" fmla="*/ 1501361 h 2644959"/>
              <a:gd name="connsiteX0" fmla="*/ 21041 w 3681656"/>
              <a:gd name="connsiteY0" fmla="*/ 1521717 h 2665315"/>
              <a:gd name="connsiteX1" fmla="*/ 639767 w 3681656"/>
              <a:gd name="connsiteY1" fmla="*/ 1533127 h 2665315"/>
              <a:gd name="connsiteX2" fmla="*/ 695606 w 3681656"/>
              <a:gd name="connsiteY2" fmla="*/ 1575715 h 2665315"/>
              <a:gd name="connsiteX3" fmla="*/ 692422 w 3681656"/>
              <a:gd name="connsiteY3" fmla="*/ 1878912 h 2665315"/>
              <a:gd name="connsiteX4" fmla="*/ 602376 w 3681656"/>
              <a:gd name="connsiteY4" fmla="*/ 1916300 h 2665315"/>
              <a:gd name="connsiteX5" fmla="*/ 0 w 3681656"/>
              <a:gd name="connsiteY5" fmla="*/ 1910945 h 2665315"/>
              <a:gd name="connsiteX6" fmla="*/ 3484394 w 3681656"/>
              <a:gd name="connsiteY6" fmla="*/ 2665315 h 2665315"/>
              <a:gd name="connsiteX7" fmla="*/ 3319467 w 3681656"/>
              <a:gd name="connsiteY7" fmla="*/ 0 h 2665315"/>
              <a:gd name="connsiteX8" fmla="*/ 21041 w 3681656"/>
              <a:gd name="connsiteY8" fmla="*/ 1521717 h 2665315"/>
              <a:gd name="connsiteX0" fmla="*/ 21041 w 3550871"/>
              <a:gd name="connsiteY0" fmla="*/ 1521717 h 2647221"/>
              <a:gd name="connsiteX1" fmla="*/ 639767 w 3550871"/>
              <a:gd name="connsiteY1" fmla="*/ 1533127 h 2647221"/>
              <a:gd name="connsiteX2" fmla="*/ 695606 w 3550871"/>
              <a:gd name="connsiteY2" fmla="*/ 1575715 h 2647221"/>
              <a:gd name="connsiteX3" fmla="*/ 692422 w 3550871"/>
              <a:gd name="connsiteY3" fmla="*/ 1878912 h 2647221"/>
              <a:gd name="connsiteX4" fmla="*/ 602376 w 3550871"/>
              <a:gd name="connsiteY4" fmla="*/ 1916300 h 2647221"/>
              <a:gd name="connsiteX5" fmla="*/ 0 w 3550871"/>
              <a:gd name="connsiteY5" fmla="*/ 1910945 h 2647221"/>
              <a:gd name="connsiteX6" fmla="*/ 3322726 w 3550871"/>
              <a:gd name="connsiteY6" fmla="*/ 2647221 h 2647221"/>
              <a:gd name="connsiteX7" fmla="*/ 3319467 w 3550871"/>
              <a:gd name="connsiteY7" fmla="*/ 0 h 2647221"/>
              <a:gd name="connsiteX8" fmla="*/ 21041 w 3550871"/>
              <a:gd name="connsiteY8" fmla="*/ 1521717 h 2647221"/>
              <a:gd name="connsiteX0" fmla="*/ 21041 w 3385979"/>
              <a:gd name="connsiteY0" fmla="*/ 1521717 h 2647221"/>
              <a:gd name="connsiteX1" fmla="*/ 639767 w 3385979"/>
              <a:gd name="connsiteY1" fmla="*/ 1533127 h 2647221"/>
              <a:gd name="connsiteX2" fmla="*/ 695606 w 3385979"/>
              <a:gd name="connsiteY2" fmla="*/ 1575715 h 2647221"/>
              <a:gd name="connsiteX3" fmla="*/ 692422 w 3385979"/>
              <a:gd name="connsiteY3" fmla="*/ 1878912 h 2647221"/>
              <a:gd name="connsiteX4" fmla="*/ 602376 w 3385979"/>
              <a:gd name="connsiteY4" fmla="*/ 1916300 h 2647221"/>
              <a:gd name="connsiteX5" fmla="*/ 0 w 3385979"/>
              <a:gd name="connsiteY5" fmla="*/ 1910945 h 2647221"/>
              <a:gd name="connsiteX6" fmla="*/ 3322726 w 3385979"/>
              <a:gd name="connsiteY6" fmla="*/ 2647221 h 2647221"/>
              <a:gd name="connsiteX7" fmla="*/ 3319467 w 3385979"/>
              <a:gd name="connsiteY7" fmla="*/ 0 h 2647221"/>
              <a:gd name="connsiteX8" fmla="*/ 21041 w 3385979"/>
              <a:gd name="connsiteY8" fmla="*/ 1521717 h 2647221"/>
              <a:gd name="connsiteX0" fmla="*/ 0 w 3444619"/>
              <a:gd name="connsiteY0" fmla="*/ 1529744 h 2647221"/>
              <a:gd name="connsiteX1" fmla="*/ 698407 w 3444619"/>
              <a:gd name="connsiteY1" fmla="*/ 1533127 h 2647221"/>
              <a:gd name="connsiteX2" fmla="*/ 754246 w 3444619"/>
              <a:gd name="connsiteY2" fmla="*/ 1575715 h 2647221"/>
              <a:gd name="connsiteX3" fmla="*/ 751062 w 3444619"/>
              <a:gd name="connsiteY3" fmla="*/ 1878912 h 2647221"/>
              <a:gd name="connsiteX4" fmla="*/ 661016 w 3444619"/>
              <a:gd name="connsiteY4" fmla="*/ 1916300 h 2647221"/>
              <a:gd name="connsiteX5" fmla="*/ 58640 w 3444619"/>
              <a:gd name="connsiteY5" fmla="*/ 1910945 h 2647221"/>
              <a:gd name="connsiteX6" fmla="*/ 3381366 w 3444619"/>
              <a:gd name="connsiteY6" fmla="*/ 2647221 h 2647221"/>
              <a:gd name="connsiteX7" fmla="*/ 3378107 w 3444619"/>
              <a:gd name="connsiteY7" fmla="*/ 0 h 2647221"/>
              <a:gd name="connsiteX8" fmla="*/ 0 w 3444619"/>
              <a:gd name="connsiteY8" fmla="*/ 1529744 h 2647221"/>
              <a:gd name="connsiteX0" fmla="*/ 0 w 3444619"/>
              <a:gd name="connsiteY0" fmla="*/ 1529744 h 2647221"/>
              <a:gd name="connsiteX1" fmla="*/ 766136 w 3444619"/>
              <a:gd name="connsiteY1" fmla="*/ 1529114 h 2647221"/>
              <a:gd name="connsiteX2" fmla="*/ 754246 w 3444619"/>
              <a:gd name="connsiteY2" fmla="*/ 1575715 h 2647221"/>
              <a:gd name="connsiteX3" fmla="*/ 751062 w 3444619"/>
              <a:gd name="connsiteY3" fmla="*/ 1878912 h 2647221"/>
              <a:gd name="connsiteX4" fmla="*/ 661016 w 3444619"/>
              <a:gd name="connsiteY4" fmla="*/ 1916300 h 2647221"/>
              <a:gd name="connsiteX5" fmla="*/ 58640 w 3444619"/>
              <a:gd name="connsiteY5" fmla="*/ 1910945 h 2647221"/>
              <a:gd name="connsiteX6" fmla="*/ 3381366 w 3444619"/>
              <a:gd name="connsiteY6" fmla="*/ 2647221 h 2647221"/>
              <a:gd name="connsiteX7" fmla="*/ 3378107 w 3444619"/>
              <a:gd name="connsiteY7" fmla="*/ 0 h 2647221"/>
              <a:gd name="connsiteX8" fmla="*/ 0 w 3444619"/>
              <a:gd name="connsiteY8" fmla="*/ 1529744 h 2647221"/>
              <a:gd name="connsiteX0" fmla="*/ 0 w 3444619"/>
              <a:gd name="connsiteY0" fmla="*/ 1529744 h 2647221"/>
              <a:gd name="connsiteX1" fmla="*/ 766136 w 3444619"/>
              <a:gd name="connsiteY1" fmla="*/ 1529114 h 2647221"/>
              <a:gd name="connsiteX2" fmla="*/ 754246 w 3444619"/>
              <a:gd name="connsiteY2" fmla="*/ 1575715 h 2647221"/>
              <a:gd name="connsiteX3" fmla="*/ 751062 w 3444619"/>
              <a:gd name="connsiteY3" fmla="*/ 1878912 h 2647221"/>
              <a:gd name="connsiteX4" fmla="*/ 661016 w 3444619"/>
              <a:gd name="connsiteY4" fmla="*/ 1916300 h 2647221"/>
              <a:gd name="connsiteX5" fmla="*/ 2863 w 3444619"/>
              <a:gd name="connsiteY5" fmla="*/ 1914958 h 2647221"/>
              <a:gd name="connsiteX6" fmla="*/ 3381366 w 3444619"/>
              <a:gd name="connsiteY6" fmla="*/ 2647221 h 2647221"/>
              <a:gd name="connsiteX7" fmla="*/ 3378107 w 3444619"/>
              <a:gd name="connsiteY7" fmla="*/ 0 h 2647221"/>
              <a:gd name="connsiteX8" fmla="*/ 0 w 3444619"/>
              <a:gd name="connsiteY8" fmla="*/ 1529744 h 2647221"/>
              <a:gd name="connsiteX0" fmla="*/ 0 w 3444619"/>
              <a:gd name="connsiteY0" fmla="*/ 1529744 h 2647221"/>
              <a:gd name="connsiteX1" fmla="*/ 766136 w 3444619"/>
              <a:gd name="connsiteY1" fmla="*/ 1529114 h 2647221"/>
              <a:gd name="connsiteX2" fmla="*/ 754246 w 3444619"/>
              <a:gd name="connsiteY2" fmla="*/ 1575715 h 2647221"/>
              <a:gd name="connsiteX3" fmla="*/ 763014 w 3444619"/>
              <a:gd name="connsiteY3" fmla="*/ 1915030 h 2647221"/>
              <a:gd name="connsiteX4" fmla="*/ 661016 w 3444619"/>
              <a:gd name="connsiteY4" fmla="*/ 1916300 h 2647221"/>
              <a:gd name="connsiteX5" fmla="*/ 2863 w 3444619"/>
              <a:gd name="connsiteY5" fmla="*/ 1914958 h 2647221"/>
              <a:gd name="connsiteX6" fmla="*/ 3381366 w 3444619"/>
              <a:gd name="connsiteY6" fmla="*/ 2647221 h 2647221"/>
              <a:gd name="connsiteX7" fmla="*/ 3378107 w 3444619"/>
              <a:gd name="connsiteY7" fmla="*/ 0 h 2647221"/>
              <a:gd name="connsiteX8" fmla="*/ 0 w 3444619"/>
              <a:gd name="connsiteY8" fmla="*/ 1529744 h 2647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44619" h="2647221">
                <a:moveTo>
                  <a:pt x="0" y="1529744"/>
                </a:moveTo>
                <a:lnTo>
                  <a:pt x="766136" y="1529114"/>
                </a:lnTo>
                <a:lnTo>
                  <a:pt x="754246" y="1575715"/>
                </a:lnTo>
                <a:cubicBezTo>
                  <a:pt x="753185" y="1676781"/>
                  <a:pt x="764075" y="1813964"/>
                  <a:pt x="763014" y="1915030"/>
                </a:cubicBezTo>
                <a:lnTo>
                  <a:pt x="661016" y="1916300"/>
                </a:lnTo>
                <a:lnTo>
                  <a:pt x="2863" y="1914958"/>
                </a:lnTo>
                <a:lnTo>
                  <a:pt x="3381366" y="2647221"/>
                </a:lnTo>
                <a:cubicBezTo>
                  <a:pt x="3565618" y="2314029"/>
                  <a:pt x="3278670" y="239926"/>
                  <a:pt x="3378107" y="0"/>
                </a:cubicBezTo>
                <a:lnTo>
                  <a:pt x="0" y="1529744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alpha val="60000"/>
                </a:srgbClr>
              </a:gs>
              <a:gs pos="29000">
                <a:srgbClr val="0070C0">
                  <a:alpha val="20000"/>
                </a:srgbClr>
              </a:gs>
              <a:gs pos="86000">
                <a:schemeClr val="bg1">
                  <a:alpha val="50000"/>
                </a:schemeClr>
              </a:gs>
              <a:gs pos="100000">
                <a:srgbClr val="0070C0"/>
              </a:gs>
            </a:gsLst>
            <a:lin ang="10800000" scaled="1"/>
            <a:tileRect/>
          </a:gradFill>
          <a:ln w="31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email">
            <a:lum contrast="3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356" y="942865"/>
            <a:ext cx="3501958" cy="351483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Rounded Rectangle 6"/>
          <p:cNvSpPr/>
          <p:nvPr/>
        </p:nvSpPr>
        <p:spPr>
          <a:xfrm>
            <a:off x="2000250" y="2971800"/>
            <a:ext cx="514350" cy="514350"/>
          </a:xfrm>
          <a:prstGeom prst="roundRect">
            <a:avLst>
              <a:gd name="adj" fmla="val 0"/>
            </a:avLst>
          </a:prstGeom>
          <a:solidFill>
            <a:srgbClr val="0070C0">
              <a:alpha val="10000"/>
            </a:srgbClr>
          </a:solidFill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334000" y="210304"/>
            <a:ext cx="3654571" cy="2496097"/>
            <a:chOff x="5334000" y="210304"/>
            <a:chExt cx="3654571" cy="2496097"/>
          </a:xfrm>
        </p:grpSpPr>
        <p:sp>
          <p:nvSpPr>
            <p:cNvPr id="10" name="Freeform 9"/>
            <p:cNvSpPr/>
            <p:nvPr/>
          </p:nvSpPr>
          <p:spPr>
            <a:xfrm>
              <a:off x="5343707" y="210304"/>
              <a:ext cx="3644864" cy="2496097"/>
            </a:xfrm>
            <a:custGeom>
              <a:avLst/>
              <a:gdLst>
                <a:gd name="connsiteX0" fmla="*/ 0 w 1435100"/>
                <a:gd name="connsiteY0" fmla="*/ 190500 h 1473200"/>
                <a:gd name="connsiteX1" fmla="*/ 0 w 1435100"/>
                <a:gd name="connsiteY1" fmla="*/ 1231900 h 1473200"/>
                <a:gd name="connsiteX2" fmla="*/ 1435100 w 1435100"/>
                <a:gd name="connsiteY2" fmla="*/ 1473200 h 1473200"/>
                <a:gd name="connsiteX3" fmla="*/ 1422400 w 1435100"/>
                <a:gd name="connsiteY3" fmla="*/ 0 h 1473200"/>
                <a:gd name="connsiteX4" fmla="*/ 0 w 1435100"/>
                <a:gd name="connsiteY4" fmla="*/ 190500 h 1473200"/>
                <a:gd name="connsiteX0" fmla="*/ 0 w 1667510"/>
                <a:gd name="connsiteY0" fmla="*/ 373380 h 1473200"/>
                <a:gd name="connsiteX1" fmla="*/ 232410 w 1667510"/>
                <a:gd name="connsiteY1" fmla="*/ 1231900 h 1473200"/>
                <a:gd name="connsiteX2" fmla="*/ 1667510 w 1667510"/>
                <a:gd name="connsiteY2" fmla="*/ 1473200 h 1473200"/>
                <a:gd name="connsiteX3" fmla="*/ 1654810 w 1667510"/>
                <a:gd name="connsiteY3" fmla="*/ 0 h 1473200"/>
                <a:gd name="connsiteX4" fmla="*/ 0 w 1667510"/>
                <a:gd name="connsiteY4" fmla="*/ 373380 h 1473200"/>
                <a:gd name="connsiteX0" fmla="*/ 0 w 1667510"/>
                <a:gd name="connsiteY0" fmla="*/ 373380 h 1473200"/>
                <a:gd name="connsiteX1" fmla="*/ 133350 w 1667510"/>
                <a:gd name="connsiteY1" fmla="*/ 1106170 h 1473200"/>
                <a:gd name="connsiteX2" fmla="*/ 1667510 w 1667510"/>
                <a:gd name="connsiteY2" fmla="*/ 1473200 h 1473200"/>
                <a:gd name="connsiteX3" fmla="*/ 1654810 w 1667510"/>
                <a:gd name="connsiteY3" fmla="*/ 0 h 1473200"/>
                <a:gd name="connsiteX4" fmla="*/ 0 w 1667510"/>
                <a:gd name="connsiteY4" fmla="*/ 373380 h 1473200"/>
                <a:gd name="connsiteX0" fmla="*/ 7620 w 1675130"/>
                <a:gd name="connsiteY0" fmla="*/ 373380 h 1473200"/>
                <a:gd name="connsiteX1" fmla="*/ 0 w 1675130"/>
                <a:gd name="connsiteY1" fmla="*/ 938530 h 1473200"/>
                <a:gd name="connsiteX2" fmla="*/ 1675130 w 1675130"/>
                <a:gd name="connsiteY2" fmla="*/ 1473200 h 1473200"/>
                <a:gd name="connsiteX3" fmla="*/ 1662430 w 1675130"/>
                <a:gd name="connsiteY3" fmla="*/ 0 h 1473200"/>
                <a:gd name="connsiteX4" fmla="*/ 7620 w 1675130"/>
                <a:gd name="connsiteY4" fmla="*/ 373380 h 1473200"/>
                <a:gd name="connsiteX0" fmla="*/ 0 w 1667510"/>
                <a:gd name="connsiteY0" fmla="*/ 373380 h 1473200"/>
                <a:gd name="connsiteX1" fmla="*/ 7620 w 1667510"/>
                <a:gd name="connsiteY1" fmla="*/ 866140 h 1473200"/>
                <a:gd name="connsiteX2" fmla="*/ 1667510 w 1667510"/>
                <a:gd name="connsiteY2" fmla="*/ 1473200 h 1473200"/>
                <a:gd name="connsiteX3" fmla="*/ 1654810 w 1667510"/>
                <a:gd name="connsiteY3" fmla="*/ 0 h 1473200"/>
                <a:gd name="connsiteX4" fmla="*/ 0 w 1667510"/>
                <a:gd name="connsiteY4" fmla="*/ 373380 h 1473200"/>
                <a:gd name="connsiteX0" fmla="*/ 0 w 3559810"/>
                <a:gd name="connsiteY0" fmla="*/ 1186180 h 2286000"/>
                <a:gd name="connsiteX1" fmla="*/ 7620 w 3559810"/>
                <a:gd name="connsiteY1" fmla="*/ 1678940 h 2286000"/>
                <a:gd name="connsiteX2" fmla="*/ 1667510 w 3559810"/>
                <a:gd name="connsiteY2" fmla="*/ 2286000 h 2286000"/>
                <a:gd name="connsiteX3" fmla="*/ 3559810 w 3559810"/>
                <a:gd name="connsiteY3" fmla="*/ 0 h 2286000"/>
                <a:gd name="connsiteX4" fmla="*/ 0 w 3559810"/>
                <a:gd name="connsiteY4" fmla="*/ 1186180 h 2286000"/>
                <a:gd name="connsiteX0" fmla="*/ 0 w 3585210"/>
                <a:gd name="connsiteY0" fmla="*/ 1186180 h 2679700"/>
                <a:gd name="connsiteX1" fmla="*/ 7620 w 3585210"/>
                <a:gd name="connsiteY1" fmla="*/ 1678940 h 2679700"/>
                <a:gd name="connsiteX2" fmla="*/ 3585210 w 3585210"/>
                <a:gd name="connsiteY2" fmla="*/ 2679700 h 2679700"/>
                <a:gd name="connsiteX3" fmla="*/ 3559810 w 3585210"/>
                <a:gd name="connsiteY3" fmla="*/ 0 h 2679700"/>
                <a:gd name="connsiteX4" fmla="*/ 0 w 3585210"/>
                <a:gd name="connsiteY4" fmla="*/ 1186180 h 2679700"/>
                <a:gd name="connsiteX0" fmla="*/ 0 w 3593709"/>
                <a:gd name="connsiteY0" fmla="*/ 1196610 h 2690130"/>
                <a:gd name="connsiteX1" fmla="*/ 7620 w 3593709"/>
                <a:gd name="connsiteY1" fmla="*/ 1689370 h 2690130"/>
                <a:gd name="connsiteX2" fmla="*/ 3585210 w 3593709"/>
                <a:gd name="connsiteY2" fmla="*/ 2690130 h 2690130"/>
                <a:gd name="connsiteX3" fmla="*/ 3593709 w 3593709"/>
                <a:gd name="connsiteY3" fmla="*/ 0 h 2690130"/>
                <a:gd name="connsiteX4" fmla="*/ 0 w 3593709"/>
                <a:gd name="connsiteY4" fmla="*/ 1196610 h 2690130"/>
                <a:gd name="connsiteX0" fmla="*/ 0 w 3661410"/>
                <a:gd name="connsiteY0" fmla="*/ 1196610 h 2423430"/>
                <a:gd name="connsiteX1" fmla="*/ 7620 w 3661410"/>
                <a:gd name="connsiteY1" fmla="*/ 1689370 h 2423430"/>
                <a:gd name="connsiteX2" fmla="*/ 3661410 w 3661410"/>
                <a:gd name="connsiteY2" fmla="*/ 2423430 h 2423430"/>
                <a:gd name="connsiteX3" fmla="*/ 3593709 w 3661410"/>
                <a:gd name="connsiteY3" fmla="*/ 0 h 2423430"/>
                <a:gd name="connsiteX4" fmla="*/ 0 w 3661410"/>
                <a:gd name="connsiteY4" fmla="*/ 1196610 h 2423430"/>
                <a:gd name="connsiteX0" fmla="*/ 0 w 3598248"/>
                <a:gd name="connsiteY0" fmla="*/ 1196610 h 2707369"/>
                <a:gd name="connsiteX1" fmla="*/ 7620 w 3598248"/>
                <a:gd name="connsiteY1" fmla="*/ 1689370 h 2707369"/>
                <a:gd name="connsiteX2" fmla="*/ 3598248 w 3598248"/>
                <a:gd name="connsiteY2" fmla="*/ 2707369 h 2707369"/>
                <a:gd name="connsiteX3" fmla="*/ 3593709 w 3598248"/>
                <a:gd name="connsiteY3" fmla="*/ 0 h 2707369"/>
                <a:gd name="connsiteX4" fmla="*/ 0 w 3598248"/>
                <a:gd name="connsiteY4" fmla="*/ 1196610 h 2707369"/>
                <a:gd name="connsiteX0" fmla="*/ 0 w 3598248"/>
                <a:gd name="connsiteY0" fmla="*/ 1197888 h 2708647"/>
                <a:gd name="connsiteX1" fmla="*/ 7620 w 3598248"/>
                <a:gd name="connsiteY1" fmla="*/ 1690648 h 2708647"/>
                <a:gd name="connsiteX2" fmla="*/ 3598248 w 3598248"/>
                <a:gd name="connsiteY2" fmla="*/ 2708647 h 2708647"/>
                <a:gd name="connsiteX3" fmla="*/ 3351056 w 3598248"/>
                <a:gd name="connsiteY3" fmla="*/ 0 h 2708647"/>
                <a:gd name="connsiteX4" fmla="*/ 0 w 3598248"/>
                <a:gd name="connsiteY4" fmla="*/ 1197888 h 2708647"/>
                <a:gd name="connsiteX0" fmla="*/ 0 w 3351056"/>
                <a:gd name="connsiteY0" fmla="*/ 1197888 h 2687559"/>
                <a:gd name="connsiteX1" fmla="*/ 7620 w 3351056"/>
                <a:gd name="connsiteY1" fmla="*/ 1690648 h 2687559"/>
                <a:gd name="connsiteX2" fmla="*/ 3350838 w 3351056"/>
                <a:gd name="connsiteY2" fmla="*/ 2687559 h 2687559"/>
                <a:gd name="connsiteX3" fmla="*/ 3351056 w 3351056"/>
                <a:gd name="connsiteY3" fmla="*/ 0 h 2687559"/>
                <a:gd name="connsiteX4" fmla="*/ 0 w 3351056"/>
                <a:gd name="connsiteY4" fmla="*/ 1197888 h 2687559"/>
                <a:gd name="connsiteX0" fmla="*/ 0 w 3351056"/>
                <a:gd name="connsiteY0" fmla="*/ 1197888 h 2687559"/>
                <a:gd name="connsiteX1" fmla="*/ 7620 w 3351056"/>
                <a:gd name="connsiteY1" fmla="*/ 1905359 h 2687559"/>
                <a:gd name="connsiteX2" fmla="*/ 3350838 w 3351056"/>
                <a:gd name="connsiteY2" fmla="*/ 2687559 h 2687559"/>
                <a:gd name="connsiteX3" fmla="*/ 3351056 w 3351056"/>
                <a:gd name="connsiteY3" fmla="*/ 0 h 2687559"/>
                <a:gd name="connsiteX4" fmla="*/ 0 w 3351056"/>
                <a:gd name="connsiteY4" fmla="*/ 1197888 h 2687559"/>
                <a:gd name="connsiteX0" fmla="*/ 0 w 3347249"/>
                <a:gd name="connsiteY0" fmla="*/ 1579383 h 2687559"/>
                <a:gd name="connsiteX1" fmla="*/ 3813 w 3347249"/>
                <a:gd name="connsiteY1" fmla="*/ 1905359 h 2687559"/>
                <a:gd name="connsiteX2" fmla="*/ 3347031 w 3347249"/>
                <a:gd name="connsiteY2" fmla="*/ 2687559 h 2687559"/>
                <a:gd name="connsiteX3" fmla="*/ 3347249 w 3347249"/>
                <a:gd name="connsiteY3" fmla="*/ 0 h 2687559"/>
                <a:gd name="connsiteX4" fmla="*/ 0 w 3347249"/>
                <a:gd name="connsiteY4" fmla="*/ 1579383 h 2687559"/>
                <a:gd name="connsiteX0" fmla="*/ 0 w 3347249"/>
                <a:gd name="connsiteY0" fmla="*/ 1579383 h 2687559"/>
                <a:gd name="connsiteX1" fmla="*/ 7620 w 3347249"/>
                <a:gd name="connsiteY1" fmla="*/ 1913027 h 2687559"/>
                <a:gd name="connsiteX2" fmla="*/ 3347031 w 3347249"/>
                <a:gd name="connsiteY2" fmla="*/ 2687559 h 2687559"/>
                <a:gd name="connsiteX3" fmla="*/ 3347249 w 3347249"/>
                <a:gd name="connsiteY3" fmla="*/ 0 h 2687559"/>
                <a:gd name="connsiteX4" fmla="*/ 0 w 3347249"/>
                <a:gd name="connsiteY4" fmla="*/ 1579383 h 2687559"/>
                <a:gd name="connsiteX0" fmla="*/ 0 w 3347249"/>
                <a:gd name="connsiteY0" fmla="*/ 1579383 h 2687559"/>
                <a:gd name="connsiteX1" fmla="*/ 394377 w 3347249"/>
                <a:gd name="connsiteY1" fmla="*/ 1541183 h 2687559"/>
                <a:gd name="connsiteX2" fmla="*/ 7620 w 3347249"/>
                <a:gd name="connsiteY2" fmla="*/ 1913027 h 2687559"/>
                <a:gd name="connsiteX3" fmla="*/ 3347031 w 3347249"/>
                <a:gd name="connsiteY3" fmla="*/ 2687559 h 2687559"/>
                <a:gd name="connsiteX4" fmla="*/ 3347249 w 3347249"/>
                <a:gd name="connsiteY4" fmla="*/ 0 h 2687559"/>
                <a:gd name="connsiteX5" fmla="*/ 0 w 3347249"/>
                <a:gd name="connsiteY5" fmla="*/ 1579383 h 2687559"/>
                <a:gd name="connsiteX0" fmla="*/ 0 w 3347249"/>
                <a:gd name="connsiteY0" fmla="*/ 1579383 h 2687559"/>
                <a:gd name="connsiteX1" fmla="*/ 394377 w 3347249"/>
                <a:gd name="connsiteY1" fmla="*/ 1541183 h 2687559"/>
                <a:gd name="connsiteX2" fmla="*/ 693014 w 3347249"/>
                <a:gd name="connsiteY2" fmla="*/ 1942275 h 2687559"/>
                <a:gd name="connsiteX3" fmla="*/ 7620 w 3347249"/>
                <a:gd name="connsiteY3" fmla="*/ 1913027 h 2687559"/>
                <a:gd name="connsiteX4" fmla="*/ 3347031 w 3347249"/>
                <a:gd name="connsiteY4" fmla="*/ 2687559 h 2687559"/>
                <a:gd name="connsiteX5" fmla="*/ 3347249 w 3347249"/>
                <a:gd name="connsiteY5" fmla="*/ 0 h 2687559"/>
                <a:gd name="connsiteX6" fmla="*/ 0 w 3347249"/>
                <a:gd name="connsiteY6" fmla="*/ 1579383 h 2687559"/>
                <a:gd name="connsiteX0" fmla="*/ 0 w 3347249"/>
                <a:gd name="connsiteY0" fmla="*/ 1579383 h 2687559"/>
                <a:gd name="connsiteX1" fmla="*/ 394377 w 3347249"/>
                <a:gd name="connsiteY1" fmla="*/ 1541183 h 2687559"/>
                <a:gd name="connsiteX2" fmla="*/ 778339 w 3347249"/>
                <a:gd name="connsiteY2" fmla="*/ 1569832 h 2687559"/>
                <a:gd name="connsiteX3" fmla="*/ 693014 w 3347249"/>
                <a:gd name="connsiteY3" fmla="*/ 1942275 h 2687559"/>
                <a:gd name="connsiteX4" fmla="*/ 7620 w 3347249"/>
                <a:gd name="connsiteY4" fmla="*/ 1913027 h 2687559"/>
                <a:gd name="connsiteX5" fmla="*/ 3347031 w 3347249"/>
                <a:gd name="connsiteY5" fmla="*/ 2687559 h 2687559"/>
                <a:gd name="connsiteX6" fmla="*/ 3347249 w 3347249"/>
                <a:gd name="connsiteY6" fmla="*/ 0 h 2687559"/>
                <a:gd name="connsiteX7" fmla="*/ 0 w 3347249"/>
                <a:gd name="connsiteY7" fmla="*/ 1579383 h 2687559"/>
                <a:gd name="connsiteX0" fmla="*/ 0 w 3347249"/>
                <a:gd name="connsiteY0" fmla="*/ 1579383 h 2687559"/>
                <a:gd name="connsiteX1" fmla="*/ 394377 w 3347249"/>
                <a:gd name="connsiteY1" fmla="*/ 1541183 h 2687559"/>
                <a:gd name="connsiteX2" fmla="*/ 778339 w 3347249"/>
                <a:gd name="connsiteY2" fmla="*/ 1569832 h 2687559"/>
                <a:gd name="connsiteX3" fmla="*/ 806781 w 3347249"/>
                <a:gd name="connsiteY3" fmla="*/ 1884976 h 2687559"/>
                <a:gd name="connsiteX4" fmla="*/ 693014 w 3347249"/>
                <a:gd name="connsiteY4" fmla="*/ 1942275 h 2687559"/>
                <a:gd name="connsiteX5" fmla="*/ 7620 w 3347249"/>
                <a:gd name="connsiteY5" fmla="*/ 1913027 h 2687559"/>
                <a:gd name="connsiteX6" fmla="*/ 3347031 w 3347249"/>
                <a:gd name="connsiteY6" fmla="*/ 2687559 h 2687559"/>
                <a:gd name="connsiteX7" fmla="*/ 3347249 w 3347249"/>
                <a:gd name="connsiteY7" fmla="*/ 0 h 2687559"/>
                <a:gd name="connsiteX8" fmla="*/ 0 w 3347249"/>
                <a:gd name="connsiteY8" fmla="*/ 1579383 h 2687559"/>
                <a:gd name="connsiteX0" fmla="*/ 76387 w 3339629"/>
                <a:gd name="connsiteY0" fmla="*/ 1541719 h 2687559"/>
                <a:gd name="connsiteX1" fmla="*/ 386757 w 3339629"/>
                <a:gd name="connsiteY1" fmla="*/ 1541183 h 2687559"/>
                <a:gd name="connsiteX2" fmla="*/ 770719 w 3339629"/>
                <a:gd name="connsiteY2" fmla="*/ 1569832 h 2687559"/>
                <a:gd name="connsiteX3" fmla="*/ 799161 w 3339629"/>
                <a:gd name="connsiteY3" fmla="*/ 1884976 h 2687559"/>
                <a:gd name="connsiteX4" fmla="*/ 685394 w 3339629"/>
                <a:gd name="connsiteY4" fmla="*/ 1942275 h 2687559"/>
                <a:gd name="connsiteX5" fmla="*/ 0 w 3339629"/>
                <a:gd name="connsiteY5" fmla="*/ 1913027 h 2687559"/>
                <a:gd name="connsiteX6" fmla="*/ 3339411 w 3339629"/>
                <a:gd name="connsiteY6" fmla="*/ 2687559 h 2687559"/>
                <a:gd name="connsiteX7" fmla="*/ 3339629 w 3339629"/>
                <a:gd name="connsiteY7" fmla="*/ 0 h 2687559"/>
                <a:gd name="connsiteX8" fmla="*/ 76387 w 3339629"/>
                <a:gd name="connsiteY8" fmla="*/ 1541719 h 2687559"/>
                <a:gd name="connsiteX0" fmla="*/ 76387 w 3339629"/>
                <a:gd name="connsiteY0" fmla="*/ 1541719 h 2687559"/>
                <a:gd name="connsiteX1" fmla="*/ 386757 w 3339629"/>
                <a:gd name="connsiteY1" fmla="*/ 1541183 h 2687559"/>
                <a:gd name="connsiteX2" fmla="*/ 750952 w 3339629"/>
                <a:gd name="connsiteY2" fmla="*/ 1595717 h 2687559"/>
                <a:gd name="connsiteX3" fmla="*/ 799161 w 3339629"/>
                <a:gd name="connsiteY3" fmla="*/ 1884976 h 2687559"/>
                <a:gd name="connsiteX4" fmla="*/ 685394 w 3339629"/>
                <a:gd name="connsiteY4" fmla="*/ 1942275 h 2687559"/>
                <a:gd name="connsiteX5" fmla="*/ 0 w 3339629"/>
                <a:gd name="connsiteY5" fmla="*/ 1913027 h 2687559"/>
                <a:gd name="connsiteX6" fmla="*/ 3339411 w 3339629"/>
                <a:gd name="connsiteY6" fmla="*/ 2687559 h 2687559"/>
                <a:gd name="connsiteX7" fmla="*/ 3339629 w 3339629"/>
                <a:gd name="connsiteY7" fmla="*/ 0 h 2687559"/>
                <a:gd name="connsiteX8" fmla="*/ 76387 w 3339629"/>
                <a:gd name="connsiteY8" fmla="*/ 1541719 h 2687559"/>
                <a:gd name="connsiteX0" fmla="*/ 76387 w 3339629"/>
                <a:gd name="connsiteY0" fmla="*/ 1541719 h 2687559"/>
                <a:gd name="connsiteX1" fmla="*/ 695113 w 3339629"/>
                <a:gd name="connsiteY1" fmla="*/ 1553129 h 2687559"/>
                <a:gd name="connsiteX2" fmla="*/ 750952 w 3339629"/>
                <a:gd name="connsiteY2" fmla="*/ 1595717 h 2687559"/>
                <a:gd name="connsiteX3" fmla="*/ 799161 w 3339629"/>
                <a:gd name="connsiteY3" fmla="*/ 1884976 h 2687559"/>
                <a:gd name="connsiteX4" fmla="*/ 685394 w 3339629"/>
                <a:gd name="connsiteY4" fmla="*/ 1942275 h 2687559"/>
                <a:gd name="connsiteX5" fmla="*/ 0 w 3339629"/>
                <a:gd name="connsiteY5" fmla="*/ 1913027 h 2687559"/>
                <a:gd name="connsiteX6" fmla="*/ 3339411 w 3339629"/>
                <a:gd name="connsiteY6" fmla="*/ 2687559 h 2687559"/>
                <a:gd name="connsiteX7" fmla="*/ 3339629 w 3339629"/>
                <a:gd name="connsiteY7" fmla="*/ 0 h 2687559"/>
                <a:gd name="connsiteX8" fmla="*/ 76387 w 3339629"/>
                <a:gd name="connsiteY8" fmla="*/ 1541719 h 2687559"/>
                <a:gd name="connsiteX0" fmla="*/ 21041 w 3284283"/>
                <a:gd name="connsiteY0" fmla="*/ 1541719 h 2687559"/>
                <a:gd name="connsiteX1" fmla="*/ 639767 w 3284283"/>
                <a:gd name="connsiteY1" fmla="*/ 1553129 h 2687559"/>
                <a:gd name="connsiteX2" fmla="*/ 695606 w 3284283"/>
                <a:gd name="connsiteY2" fmla="*/ 1595717 h 2687559"/>
                <a:gd name="connsiteX3" fmla="*/ 743815 w 3284283"/>
                <a:gd name="connsiteY3" fmla="*/ 1884976 h 2687559"/>
                <a:gd name="connsiteX4" fmla="*/ 630048 w 3284283"/>
                <a:gd name="connsiteY4" fmla="*/ 1942275 h 2687559"/>
                <a:gd name="connsiteX5" fmla="*/ 0 w 3284283"/>
                <a:gd name="connsiteY5" fmla="*/ 1930947 h 2687559"/>
                <a:gd name="connsiteX6" fmla="*/ 3284065 w 3284283"/>
                <a:gd name="connsiteY6" fmla="*/ 2687559 h 2687559"/>
                <a:gd name="connsiteX7" fmla="*/ 3284283 w 3284283"/>
                <a:gd name="connsiteY7" fmla="*/ 0 h 2687559"/>
                <a:gd name="connsiteX8" fmla="*/ 21041 w 3284283"/>
                <a:gd name="connsiteY8" fmla="*/ 1541719 h 2687559"/>
                <a:gd name="connsiteX0" fmla="*/ 21041 w 3284283"/>
                <a:gd name="connsiteY0" fmla="*/ 1541719 h 2687559"/>
                <a:gd name="connsiteX1" fmla="*/ 639767 w 3284283"/>
                <a:gd name="connsiteY1" fmla="*/ 1553129 h 2687559"/>
                <a:gd name="connsiteX2" fmla="*/ 695606 w 3284283"/>
                <a:gd name="connsiteY2" fmla="*/ 1595717 h 2687559"/>
                <a:gd name="connsiteX3" fmla="*/ 743815 w 3284283"/>
                <a:gd name="connsiteY3" fmla="*/ 1884976 h 2687559"/>
                <a:gd name="connsiteX4" fmla="*/ 602376 w 3284283"/>
                <a:gd name="connsiteY4" fmla="*/ 1936302 h 2687559"/>
                <a:gd name="connsiteX5" fmla="*/ 0 w 3284283"/>
                <a:gd name="connsiteY5" fmla="*/ 1930947 h 2687559"/>
                <a:gd name="connsiteX6" fmla="*/ 3284065 w 3284283"/>
                <a:gd name="connsiteY6" fmla="*/ 2687559 h 2687559"/>
                <a:gd name="connsiteX7" fmla="*/ 3284283 w 3284283"/>
                <a:gd name="connsiteY7" fmla="*/ 0 h 2687559"/>
                <a:gd name="connsiteX8" fmla="*/ 21041 w 3284283"/>
                <a:gd name="connsiteY8" fmla="*/ 1541719 h 2687559"/>
                <a:gd name="connsiteX0" fmla="*/ 21041 w 3284283"/>
                <a:gd name="connsiteY0" fmla="*/ 1541719 h 2687559"/>
                <a:gd name="connsiteX1" fmla="*/ 639767 w 3284283"/>
                <a:gd name="connsiteY1" fmla="*/ 1553129 h 2687559"/>
                <a:gd name="connsiteX2" fmla="*/ 695606 w 3284283"/>
                <a:gd name="connsiteY2" fmla="*/ 1595717 h 2687559"/>
                <a:gd name="connsiteX3" fmla="*/ 692422 w 3284283"/>
                <a:gd name="connsiteY3" fmla="*/ 1898914 h 2687559"/>
                <a:gd name="connsiteX4" fmla="*/ 602376 w 3284283"/>
                <a:gd name="connsiteY4" fmla="*/ 1936302 h 2687559"/>
                <a:gd name="connsiteX5" fmla="*/ 0 w 3284283"/>
                <a:gd name="connsiteY5" fmla="*/ 1930947 h 2687559"/>
                <a:gd name="connsiteX6" fmla="*/ 3284065 w 3284283"/>
                <a:gd name="connsiteY6" fmla="*/ 2687559 h 2687559"/>
                <a:gd name="connsiteX7" fmla="*/ 3284283 w 3284283"/>
                <a:gd name="connsiteY7" fmla="*/ 0 h 2687559"/>
                <a:gd name="connsiteX8" fmla="*/ 21041 w 3284283"/>
                <a:gd name="connsiteY8" fmla="*/ 1541719 h 2687559"/>
                <a:gd name="connsiteX0" fmla="*/ 21041 w 3535352"/>
                <a:gd name="connsiteY0" fmla="*/ 1710150 h 2855990"/>
                <a:gd name="connsiteX1" fmla="*/ 639767 w 3535352"/>
                <a:gd name="connsiteY1" fmla="*/ 1721560 h 2855990"/>
                <a:gd name="connsiteX2" fmla="*/ 695606 w 3535352"/>
                <a:gd name="connsiteY2" fmla="*/ 1764148 h 2855990"/>
                <a:gd name="connsiteX3" fmla="*/ 692422 w 3535352"/>
                <a:gd name="connsiteY3" fmla="*/ 2067345 h 2855990"/>
                <a:gd name="connsiteX4" fmla="*/ 602376 w 3535352"/>
                <a:gd name="connsiteY4" fmla="*/ 2104733 h 2855990"/>
                <a:gd name="connsiteX5" fmla="*/ 0 w 3535352"/>
                <a:gd name="connsiteY5" fmla="*/ 2099378 h 2855990"/>
                <a:gd name="connsiteX6" fmla="*/ 3284065 w 3535352"/>
                <a:gd name="connsiteY6" fmla="*/ 2855990 h 2855990"/>
                <a:gd name="connsiteX7" fmla="*/ 3314320 w 3535352"/>
                <a:gd name="connsiteY7" fmla="*/ 343099 h 2855990"/>
                <a:gd name="connsiteX8" fmla="*/ 3284283 w 3535352"/>
                <a:gd name="connsiteY8" fmla="*/ 168431 h 2855990"/>
                <a:gd name="connsiteX9" fmla="*/ 21041 w 3535352"/>
                <a:gd name="connsiteY9" fmla="*/ 1710150 h 2855990"/>
                <a:gd name="connsiteX0" fmla="*/ 21041 w 3537658"/>
                <a:gd name="connsiteY0" fmla="*/ 1710150 h 2855990"/>
                <a:gd name="connsiteX1" fmla="*/ 639767 w 3537658"/>
                <a:gd name="connsiteY1" fmla="*/ 1721560 h 2855990"/>
                <a:gd name="connsiteX2" fmla="*/ 695606 w 3537658"/>
                <a:gd name="connsiteY2" fmla="*/ 1764148 h 2855990"/>
                <a:gd name="connsiteX3" fmla="*/ 692422 w 3537658"/>
                <a:gd name="connsiteY3" fmla="*/ 2067345 h 2855990"/>
                <a:gd name="connsiteX4" fmla="*/ 602376 w 3537658"/>
                <a:gd name="connsiteY4" fmla="*/ 2104733 h 2855990"/>
                <a:gd name="connsiteX5" fmla="*/ 0 w 3537658"/>
                <a:gd name="connsiteY5" fmla="*/ 2099378 h 2855990"/>
                <a:gd name="connsiteX6" fmla="*/ 3284065 w 3537658"/>
                <a:gd name="connsiteY6" fmla="*/ 2855990 h 2855990"/>
                <a:gd name="connsiteX7" fmla="*/ 3314320 w 3537658"/>
                <a:gd name="connsiteY7" fmla="*/ 343099 h 2855990"/>
                <a:gd name="connsiteX8" fmla="*/ 3284283 w 3537658"/>
                <a:gd name="connsiteY8" fmla="*/ 168431 h 2855990"/>
                <a:gd name="connsiteX9" fmla="*/ 21041 w 3537658"/>
                <a:gd name="connsiteY9" fmla="*/ 1710150 h 2855990"/>
                <a:gd name="connsiteX0" fmla="*/ 21041 w 3556298"/>
                <a:gd name="connsiteY0" fmla="*/ 1621519 h 2767359"/>
                <a:gd name="connsiteX1" fmla="*/ 639767 w 3556298"/>
                <a:gd name="connsiteY1" fmla="*/ 1632929 h 2767359"/>
                <a:gd name="connsiteX2" fmla="*/ 695606 w 3556298"/>
                <a:gd name="connsiteY2" fmla="*/ 1675517 h 2767359"/>
                <a:gd name="connsiteX3" fmla="*/ 692422 w 3556298"/>
                <a:gd name="connsiteY3" fmla="*/ 1978714 h 2767359"/>
                <a:gd name="connsiteX4" fmla="*/ 602376 w 3556298"/>
                <a:gd name="connsiteY4" fmla="*/ 2016102 h 2767359"/>
                <a:gd name="connsiteX5" fmla="*/ 0 w 3556298"/>
                <a:gd name="connsiteY5" fmla="*/ 2010747 h 2767359"/>
                <a:gd name="connsiteX6" fmla="*/ 3284065 w 3556298"/>
                <a:gd name="connsiteY6" fmla="*/ 2767359 h 2767359"/>
                <a:gd name="connsiteX7" fmla="*/ 3314320 w 3556298"/>
                <a:gd name="connsiteY7" fmla="*/ 254468 h 2767359"/>
                <a:gd name="connsiteX8" fmla="*/ 3284283 w 3556298"/>
                <a:gd name="connsiteY8" fmla="*/ 79800 h 2767359"/>
                <a:gd name="connsiteX9" fmla="*/ 21041 w 3556298"/>
                <a:gd name="connsiteY9" fmla="*/ 1621519 h 2767359"/>
                <a:gd name="connsiteX0" fmla="*/ 21041 w 3600003"/>
                <a:gd name="connsiteY0" fmla="*/ 1685528 h 2831368"/>
                <a:gd name="connsiteX1" fmla="*/ 639767 w 3600003"/>
                <a:gd name="connsiteY1" fmla="*/ 1696938 h 2831368"/>
                <a:gd name="connsiteX2" fmla="*/ 695606 w 3600003"/>
                <a:gd name="connsiteY2" fmla="*/ 1739526 h 2831368"/>
                <a:gd name="connsiteX3" fmla="*/ 692422 w 3600003"/>
                <a:gd name="connsiteY3" fmla="*/ 2042723 h 2831368"/>
                <a:gd name="connsiteX4" fmla="*/ 602376 w 3600003"/>
                <a:gd name="connsiteY4" fmla="*/ 2080111 h 2831368"/>
                <a:gd name="connsiteX5" fmla="*/ 0 w 3600003"/>
                <a:gd name="connsiteY5" fmla="*/ 2074756 h 2831368"/>
                <a:gd name="connsiteX6" fmla="*/ 3284065 w 3600003"/>
                <a:gd name="connsiteY6" fmla="*/ 2831368 h 2831368"/>
                <a:gd name="connsiteX7" fmla="*/ 3314320 w 3600003"/>
                <a:gd name="connsiteY7" fmla="*/ 318477 h 2831368"/>
                <a:gd name="connsiteX8" fmla="*/ 3368865 w 3600003"/>
                <a:gd name="connsiteY8" fmla="*/ 184167 h 2831368"/>
                <a:gd name="connsiteX9" fmla="*/ 21041 w 3600003"/>
                <a:gd name="connsiteY9" fmla="*/ 1685528 h 2831368"/>
                <a:gd name="connsiteX0" fmla="*/ 21041 w 3600003"/>
                <a:gd name="connsiteY0" fmla="*/ 1685528 h 2831368"/>
                <a:gd name="connsiteX1" fmla="*/ 639767 w 3600003"/>
                <a:gd name="connsiteY1" fmla="*/ 1696938 h 2831368"/>
                <a:gd name="connsiteX2" fmla="*/ 695606 w 3600003"/>
                <a:gd name="connsiteY2" fmla="*/ 1739526 h 2831368"/>
                <a:gd name="connsiteX3" fmla="*/ 692422 w 3600003"/>
                <a:gd name="connsiteY3" fmla="*/ 2042723 h 2831368"/>
                <a:gd name="connsiteX4" fmla="*/ 602376 w 3600003"/>
                <a:gd name="connsiteY4" fmla="*/ 2080111 h 2831368"/>
                <a:gd name="connsiteX5" fmla="*/ 0 w 3600003"/>
                <a:gd name="connsiteY5" fmla="*/ 2074756 h 2831368"/>
                <a:gd name="connsiteX6" fmla="*/ 3284065 w 3600003"/>
                <a:gd name="connsiteY6" fmla="*/ 2831368 h 2831368"/>
                <a:gd name="connsiteX7" fmla="*/ 3314320 w 3600003"/>
                <a:gd name="connsiteY7" fmla="*/ 318477 h 2831368"/>
                <a:gd name="connsiteX8" fmla="*/ 3368865 w 3600003"/>
                <a:gd name="connsiteY8" fmla="*/ 184167 h 2831368"/>
                <a:gd name="connsiteX9" fmla="*/ 21041 w 3600003"/>
                <a:gd name="connsiteY9" fmla="*/ 1685528 h 2831368"/>
                <a:gd name="connsiteX0" fmla="*/ 21041 w 3534379"/>
                <a:gd name="connsiteY0" fmla="*/ 1589894 h 2735734"/>
                <a:gd name="connsiteX1" fmla="*/ 639767 w 3534379"/>
                <a:gd name="connsiteY1" fmla="*/ 1601304 h 2735734"/>
                <a:gd name="connsiteX2" fmla="*/ 695606 w 3534379"/>
                <a:gd name="connsiteY2" fmla="*/ 1643892 h 2735734"/>
                <a:gd name="connsiteX3" fmla="*/ 692422 w 3534379"/>
                <a:gd name="connsiteY3" fmla="*/ 1947089 h 2735734"/>
                <a:gd name="connsiteX4" fmla="*/ 602376 w 3534379"/>
                <a:gd name="connsiteY4" fmla="*/ 1984477 h 2735734"/>
                <a:gd name="connsiteX5" fmla="*/ 0 w 3534379"/>
                <a:gd name="connsiteY5" fmla="*/ 1979122 h 2735734"/>
                <a:gd name="connsiteX6" fmla="*/ 3284065 w 3534379"/>
                <a:gd name="connsiteY6" fmla="*/ 2735734 h 2735734"/>
                <a:gd name="connsiteX7" fmla="*/ 3314320 w 3534379"/>
                <a:gd name="connsiteY7" fmla="*/ 222843 h 2735734"/>
                <a:gd name="connsiteX8" fmla="*/ 3368865 w 3534379"/>
                <a:gd name="connsiteY8" fmla="*/ 88533 h 2735734"/>
                <a:gd name="connsiteX9" fmla="*/ 21041 w 3534379"/>
                <a:gd name="connsiteY9" fmla="*/ 1589894 h 2735734"/>
                <a:gd name="connsiteX0" fmla="*/ 21041 w 3544642"/>
                <a:gd name="connsiteY0" fmla="*/ 1501361 h 2647201"/>
                <a:gd name="connsiteX1" fmla="*/ 639767 w 3544642"/>
                <a:gd name="connsiteY1" fmla="*/ 1512771 h 2647201"/>
                <a:gd name="connsiteX2" fmla="*/ 695606 w 3544642"/>
                <a:gd name="connsiteY2" fmla="*/ 1555359 h 2647201"/>
                <a:gd name="connsiteX3" fmla="*/ 692422 w 3544642"/>
                <a:gd name="connsiteY3" fmla="*/ 1858556 h 2647201"/>
                <a:gd name="connsiteX4" fmla="*/ 602376 w 3544642"/>
                <a:gd name="connsiteY4" fmla="*/ 1895944 h 2647201"/>
                <a:gd name="connsiteX5" fmla="*/ 0 w 3544642"/>
                <a:gd name="connsiteY5" fmla="*/ 1890589 h 2647201"/>
                <a:gd name="connsiteX6" fmla="*/ 3284065 w 3544642"/>
                <a:gd name="connsiteY6" fmla="*/ 2647201 h 2647201"/>
                <a:gd name="connsiteX7" fmla="*/ 3314320 w 3544642"/>
                <a:gd name="connsiteY7" fmla="*/ 134310 h 2647201"/>
                <a:gd name="connsiteX8" fmla="*/ 3368865 w 3544642"/>
                <a:gd name="connsiteY8" fmla="*/ 0 h 2647201"/>
                <a:gd name="connsiteX9" fmla="*/ 21041 w 3544642"/>
                <a:gd name="connsiteY9" fmla="*/ 1501361 h 2647201"/>
                <a:gd name="connsiteX0" fmla="*/ 21041 w 3695662"/>
                <a:gd name="connsiteY0" fmla="*/ 1589730 h 2733328"/>
                <a:gd name="connsiteX1" fmla="*/ 639767 w 3695662"/>
                <a:gd name="connsiteY1" fmla="*/ 1601140 h 2733328"/>
                <a:gd name="connsiteX2" fmla="*/ 695606 w 3695662"/>
                <a:gd name="connsiteY2" fmla="*/ 1643728 h 2733328"/>
                <a:gd name="connsiteX3" fmla="*/ 692422 w 3695662"/>
                <a:gd name="connsiteY3" fmla="*/ 1946925 h 2733328"/>
                <a:gd name="connsiteX4" fmla="*/ 602376 w 3695662"/>
                <a:gd name="connsiteY4" fmla="*/ 1984313 h 2733328"/>
                <a:gd name="connsiteX5" fmla="*/ 0 w 3695662"/>
                <a:gd name="connsiteY5" fmla="*/ 1978958 h 2733328"/>
                <a:gd name="connsiteX6" fmla="*/ 3484394 w 3695662"/>
                <a:gd name="connsiteY6" fmla="*/ 2733328 h 2733328"/>
                <a:gd name="connsiteX7" fmla="*/ 3314320 w 3695662"/>
                <a:gd name="connsiteY7" fmla="*/ 222679 h 2733328"/>
                <a:gd name="connsiteX8" fmla="*/ 3368865 w 3695662"/>
                <a:gd name="connsiteY8" fmla="*/ 88369 h 2733328"/>
                <a:gd name="connsiteX9" fmla="*/ 21041 w 3695662"/>
                <a:gd name="connsiteY9" fmla="*/ 1589730 h 2733328"/>
                <a:gd name="connsiteX0" fmla="*/ 21041 w 3484394"/>
                <a:gd name="connsiteY0" fmla="*/ 1589730 h 2733328"/>
                <a:gd name="connsiteX1" fmla="*/ 639767 w 3484394"/>
                <a:gd name="connsiteY1" fmla="*/ 1601140 h 2733328"/>
                <a:gd name="connsiteX2" fmla="*/ 695606 w 3484394"/>
                <a:gd name="connsiteY2" fmla="*/ 1643728 h 2733328"/>
                <a:gd name="connsiteX3" fmla="*/ 692422 w 3484394"/>
                <a:gd name="connsiteY3" fmla="*/ 1946925 h 2733328"/>
                <a:gd name="connsiteX4" fmla="*/ 602376 w 3484394"/>
                <a:gd name="connsiteY4" fmla="*/ 1984313 h 2733328"/>
                <a:gd name="connsiteX5" fmla="*/ 0 w 3484394"/>
                <a:gd name="connsiteY5" fmla="*/ 1978958 h 2733328"/>
                <a:gd name="connsiteX6" fmla="*/ 3484394 w 3484394"/>
                <a:gd name="connsiteY6" fmla="*/ 2733328 h 2733328"/>
                <a:gd name="connsiteX7" fmla="*/ 3314320 w 3484394"/>
                <a:gd name="connsiteY7" fmla="*/ 222679 h 2733328"/>
                <a:gd name="connsiteX8" fmla="*/ 3368865 w 3484394"/>
                <a:gd name="connsiteY8" fmla="*/ 88369 h 2733328"/>
                <a:gd name="connsiteX9" fmla="*/ 21041 w 3484394"/>
                <a:gd name="connsiteY9" fmla="*/ 1589730 h 2733328"/>
                <a:gd name="connsiteX0" fmla="*/ 21041 w 3857441"/>
                <a:gd name="connsiteY0" fmla="*/ 1501361 h 2644959"/>
                <a:gd name="connsiteX1" fmla="*/ 639767 w 3857441"/>
                <a:gd name="connsiteY1" fmla="*/ 1512771 h 2644959"/>
                <a:gd name="connsiteX2" fmla="*/ 695606 w 3857441"/>
                <a:gd name="connsiteY2" fmla="*/ 1555359 h 2644959"/>
                <a:gd name="connsiteX3" fmla="*/ 692422 w 3857441"/>
                <a:gd name="connsiteY3" fmla="*/ 1858556 h 2644959"/>
                <a:gd name="connsiteX4" fmla="*/ 602376 w 3857441"/>
                <a:gd name="connsiteY4" fmla="*/ 1895944 h 2644959"/>
                <a:gd name="connsiteX5" fmla="*/ 0 w 3857441"/>
                <a:gd name="connsiteY5" fmla="*/ 1890589 h 2644959"/>
                <a:gd name="connsiteX6" fmla="*/ 3484394 w 3857441"/>
                <a:gd name="connsiteY6" fmla="*/ 2644959 h 2644959"/>
                <a:gd name="connsiteX7" fmla="*/ 3368865 w 3857441"/>
                <a:gd name="connsiteY7" fmla="*/ 0 h 2644959"/>
                <a:gd name="connsiteX8" fmla="*/ 21041 w 3857441"/>
                <a:gd name="connsiteY8" fmla="*/ 1501361 h 2644959"/>
                <a:gd name="connsiteX0" fmla="*/ 21041 w 3690162"/>
                <a:gd name="connsiteY0" fmla="*/ 1501361 h 2644959"/>
                <a:gd name="connsiteX1" fmla="*/ 639767 w 3690162"/>
                <a:gd name="connsiteY1" fmla="*/ 1512771 h 2644959"/>
                <a:gd name="connsiteX2" fmla="*/ 695606 w 3690162"/>
                <a:gd name="connsiteY2" fmla="*/ 1555359 h 2644959"/>
                <a:gd name="connsiteX3" fmla="*/ 692422 w 3690162"/>
                <a:gd name="connsiteY3" fmla="*/ 1858556 h 2644959"/>
                <a:gd name="connsiteX4" fmla="*/ 602376 w 3690162"/>
                <a:gd name="connsiteY4" fmla="*/ 1895944 h 2644959"/>
                <a:gd name="connsiteX5" fmla="*/ 0 w 3690162"/>
                <a:gd name="connsiteY5" fmla="*/ 1890589 h 2644959"/>
                <a:gd name="connsiteX6" fmla="*/ 3484394 w 3690162"/>
                <a:gd name="connsiteY6" fmla="*/ 2644959 h 2644959"/>
                <a:gd name="connsiteX7" fmla="*/ 3368865 w 3690162"/>
                <a:gd name="connsiteY7" fmla="*/ 0 h 2644959"/>
                <a:gd name="connsiteX8" fmla="*/ 21041 w 3690162"/>
                <a:gd name="connsiteY8" fmla="*/ 1501361 h 2644959"/>
                <a:gd name="connsiteX0" fmla="*/ 21041 w 3681656"/>
                <a:gd name="connsiteY0" fmla="*/ 1521717 h 2665315"/>
                <a:gd name="connsiteX1" fmla="*/ 639767 w 3681656"/>
                <a:gd name="connsiteY1" fmla="*/ 1533127 h 2665315"/>
                <a:gd name="connsiteX2" fmla="*/ 695606 w 3681656"/>
                <a:gd name="connsiteY2" fmla="*/ 1575715 h 2665315"/>
                <a:gd name="connsiteX3" fmla="*/ 692422 w 3681656"/>
                <a:gd name="connsiteY3" fmla="*/ 1878912 h 2665315"/>
                <a:gd name="connsiteX4" fmla="*/ 602376 w 3681656"/>
                <a:gd name="connsiteY4" fmla="*/ 1916300 h 2665315"/>
                <a:gd name="connsiteX5" fmla="*/ 0 w 3681656"/>
                <a:gd name="connsiteY5" fmla="*/ 1910945 h 2665315"/>
                <a:gd name="connsiteX6" fmla="*/ 3484394 w 3681656"/>
                <a:gd name="connsiteY6" fmla="*/ 2665315 h 2665315"/>
                <a:gd name="connsiteX7" fmla="*/ 3319467 w 3681656"/>
                <a:gd name="connsiteY7" fmla="*/ 0 h 2665315"/>
                <a:gd name="connsiteX8" fmla="*/ 21041 w 3681656"/>
                <a:gd name="connsiteY8" fmla="*/ 1521717 h 2665315"/>
                <a:gd name="connsiteX0" fmla="*/ 21041 w 3550871"/>
                <a:gd name="connsiteY0" fmla="*/ 1521717 h 2647221"/>
                <a:gd name="connsiteX1" fmla="*/ 639767 w 3550871"/>
                <a:gd name="connsiteY1" fmla="*/ 1533127 h 2647221"/>
                <a:gd name="connsiteX2" fmla="*/ 695606 w 3550871"/>
                <a:gd name="connsiteY2" fmla="*/ 1575715 h 2647221"/>
                <a:gd name="connsiteX3" fmla="*/ 692422 w 3550871"/>
                <a:gd name="connsiteY3" fmla="*/ 1878912 h 2647221"/>
                <a:gd name="connsiteX4" fmla="*/ 602376 w 3550871"/>
                <a:gd name="connsiteY4" fmla="*/ 1916300 h 2647221"/>
                <a:gd name="connsiteX5" fmla="*/ 0 w 3550871"/>
                <a:gd name="connsiteY5" fmla="*/ 1910945 h 2647221"/>
                <a:gd name="connsiteX6" fmla="*/ 3322726 w 3550871"/>
                <a:gd name="connsiteY6" fmla="*/ 2647221 h 2647221"/>
                <a:gd name="connsiteX7" fmla="*/ 3319467 w 3550871"/>
                <a:gd name="connsiteY7" fmla="*/ 0 h 2647221"/>
                <a:gd name="connsiteX8" fmla="*/ 21041 w 3550871"/>
                <a:gd name="connsiteY8" fmla="*/ 1521717 h 2647221"/>
                <a:gd name="connsiteX0" fmla="*/ 21041 w 3385979"/>
                <a:gd name="connsiteY0" fmla="*/ 1521717 h 2647221"/>
                <a:gd name="connsiteX1" fmla="*/ 639767 w 3385979"/>
                <a:gd name="connsiteY1" fmla="*/ 1533127 h 2647221"/>
                <a:gd name="connsiteX2" fmla="*/ 695606 w 3385979"/>
                <a:gd name="connsiteY2" fmla="*/ 1575715 h 2647221"/>
                <a:gd name="connsiteX3" fmla="*/ 692422 w 3385979"/>
                <a:gd name="connsiteY3" fmla="*/ 1878912 h 2647221"/>
                <a:gd name="connsiteX4" fmla="*/ 602376 w 3385979"/>
                <a:gd name="connsiteY4" fmla="*/ 1916300 h 2647221"/>
                <a:gd name="connsiteX5" fmla="*/ 0 w 3385979"/>
                <a:gd name="connsiteY5" fmla="*/ 1910945 h 2647221"/>
                <a:gd name="connsiteX6" fmla="*/ 3322726 w 3385979"/>
                <a:gd name="connsiteY6" fmla="*/ 2647221 h 2647221"/>
                <a:gd name="connsiteX7" fmla="*/ 3319467 w 3385979"/>
                <a:gd name="connsiteY7" fmla="*/ 0 h 2647221"/>
                <a:gd name="connsiteX8" fmla="*/ 21041 w 3385979"/>
                <a:gd name="connsiteY8" fmla="*/ 1521717 h 2647221"/>
                <a:gd name="connsiteX0" fmla="*/ 0 w 3444619"/>
                <a:gd name="connsiteY0" fmla="*/ 1529744 h 2647221"/>
                <a:gd name="connsiteX1" fmla="*/ 698407 w 3444619"/>
                <a:gd name="connsiteY1" fmla="*/ 1533127 h 2647221"/>
                <a:gd name="connsiteX2" fmla="*/ 754246 w 3444619"/>
                <a:gd name="connsiteY2" fmla="*/ 1575715 h 2647221"/>
                <a:gd name="connsiteX3" fmla="*/ 751062 w 3444619"/>
                <a:gd name="connsiteY3" fmla="*/ 1878912 h 2647221"/>
                <a:gd name="connsiteX4" fmla="*/ 661016 w 3444619"/>
                <a:gd name="connsiteY4" fmla="*/ 1916300 h 2647221"/>
                <a:gd name="connsiteX5" fmla="*/ 58640 w 3444619"/>
                <a:gd name="connsiteY5" fmla="*/ 1910945 h 2647221"/>
                <a:gd name="connsiteX6" fmla="*/ 3381366 w 3444619"/>
                <a:gd name="connsiteY6" fmla="*/ 2647221 h 2647221"/>
                <a:gd name="connsiteX7" fmla="*/ 3378107 w 3444619"/>
                <a:gd name="connsiteY7" fmla="*/ 0 h 2647221"/>
                <a:gd name="connsiteX8" fmla="*/ 0 w 3444619"/>
                <a:gd name="connsiteY8" fmla="*/ 1529744 h 2647221"/>
                <a:gd name="connsiteX0" fmla="*/ 0 w 3444619"/>
                <a:gd name="connsiteY0" fmla="*/ 1529744 h 2647221"/>
                <a:gd name="connsiteX1" fmla="*/ 766136 w 3444619"/>
                <a:gd name="connsiteY1" fmla="*/ 1529114 h 2647221"/>
                <a:gd name="connsiteX2" fmla="*/ 754246 w 3444619"/>
                <a:gd name="connsiteY2" fmla="*/ 1575715 h 2647221"/>
                <a:gd name="connsiteX3" fmla="*/ 751062 w 3444619"/>
                <a:gd name="connsiteY3" fmla="*/ 1878912 h 2647221"/>
                <a:gd name="connsiteX4" fmla="*/ 661016 w 3444619"/>
                <a:gd name="connsiteY4" fmla="*/ 1916300 h 2647221"/>
                <a:gd name="connsiteX5" fmla="*/ 58640 w 3444619"/>
                <a:gd name="connsiteY5" fmla="*/ 1910945 h 2647221"/>
                <a:gd name="connsiteX6" fmla="*/ 3381366 w 3444619"/>
                <a:gd name="connsiteY6" fmla="*/ 2647221 h 2647221"/>
                <a:gd name="connsiteX7" fmla="*/ 3378107 w 3444619"/>
                <a:gd name="connsiteY7" fmla="*/ 0 h 2647221"/>
                <a:gd name="connsiteX8" fmla="*/ 0 w 3444619"/>
                <a:gd name="connsiteY8" fmla="*/ 1529744 h 2647221"/>
                <a:gd name="connsiteX0" fmla="*/ 0 w 3444619"/>
                <a:gd name="connsiteY0" fmla="*/ 1529744 h 2647221"/>
                <a:gd name="connsiteX1" fmla="*/ 766136 w 3444619"/>
                <a:gd name="connsiteY1" fmla="*/ 1529114 h 2647221"/>
                <a:gd name="connsiteX2" fmla="*/ 754246 w 3444619"/>
                <a:gd name="connsiteY2" fmla="*/ 1575715 h 2647221"/>
                <a:gd name="connsiteX3" fmla="*/ 751062 w 3444619"/>
                <a:gd name="connsiteY3" fmla="*/ 1878912 h 2647221"/>
                <a:gd name="connsiteX4" fmla="*/ 661016 w 3444619"/>
                <a:gd name="connsiteY4" fmla="*/ 1916300 h 2647221"/>
                <a:gd name="connsiteX5" fmla="*/ 2863 w 3444619"/>
                <a:gd name="connsiteY5" fmla="*/ 1914958 h 2647221"/>
                <a:gd name="connsiteX6" fmla="*/ 3381366 w 3444619"/>
                <a:gd name="connsiteY6" fmla="*/ 2647221 h 2647221"/>
                <a:gd name="connsiteX7" fmla="*/ 3378107 w 3444619"/>
                <a:gd name="connsiteY7" fmla="*/ 0 h 2647221"/>
                <a:gd name="connsiteX8" fmla="*/ 0 w 3444619"/>
                <a:gd name="connsiteY8" fmla="*/ 1529744 h 2647221"/>
                <a:gd name="connsiteX0" fmla="*/ 0 w 3444619"/>
                <a:gd name="connsiteY0" fmla="*/ 1529744 h 2647221"/>
                <a:gd name="connsiteX1" fmla="*/ 766136 w 3444619"/>
                <a:gd name="connsiteY1" fmla="*/ 1529114 h 2647221"/>
                <a:gd name="connsiteX2" fmla="*/ 754246 w 3444619"/>
                <a:gd name="connsiteY2" fmla="*/ 1575715 h 2647221"/>
                <a:gd name="connsiteX3" fmla="*/ 763014 w 3444619"/>
                <a:gd name="connsiteY3" fmla="*/ 1915030 h 2647221"/>
                <a:gd name="connsiteX4" fmla="*/ 661016 w 3444619"/>
                <a:gd name="connsiteY4" fmla="*/ 1916300 h 2647221"/>
                <a:gd name="connsiteX5" fmla="*/ 2863 w 3444619"/>
                <a:gd name="connsiteY5" fmla="*/ 1914958 h 2647221"/>
                <a:gd name="connsiteX6" fmla="*/ 3381366 w 3444619"/>
                <a:gd name="connsiteY6" fmla="*/ 2647221 h 2647221"/>
                <a:gd name="connsiteX7" fmla="*/ 3378107 w 3444619"/>
                <a:gd name="connsiteY7" fmla="*/ 0 h 2647221"/>
                <a:gd name="connsiteX8" fmla="*/ 0 w 3444619"/>
                <a:gd name="connsiteY8" fmla="*/ 1529744 h 2647221"/>
                <a:gd name="connsiteX0" fmla="*/ 0 w 3412729"/>
                <a:gd name="connsiteY0" fmla="*/ 1461741 h 2579218"/>
                <a:gd name="connsiteX1" fmla="*/ 766136 w 3412729"/>
                <a:gd name="connsiteY1" fmla="*/ 1461111 h 2579218"/>
                <a:gd name="connsiteX2" fmla="*/ 754246 w 3412729"/>
                <a:gd name="connsiteY2" fmla="*/ 1507712 h 2579218"/>
                <a:gd name="connsiteX3" fmla="*/ 763014 w 3412729"/>
                <a:gd name="connsiteY3" fmla="*/ 1847027 h 2579218"/>
                <a:gd name="connsiteX4" fmla="*/ 661016 w 3412729"/>
                <a:gd name="connsiteY4" fmla="*/ 1848297 h 2579218"/>
                <a:gd name="connsiteX5" fmla="*/ 2863 w 3412729"/>
                <a:gd name="connsiteY5" fmla="*/ 1846955 h 2579218"/>
                <a:gd name="connsiteX6" fmla="*/ 3381366 w 3412729"/>
                <a:gd name="connsiteY6" fmla="*/ 2579218 h 2579218"/>
                <a:gd name="connsiteX7" fmla="*/ 2973049 w 3412729"/>
                <a:gd name="connsiteY7" fmla="*/ 0 h 2579218"/>
                <a:gd name="connsiteX8" fmla="*/ 0 w 3412729"/>
                <a:gd name="connsiteY8" fmla="*/ 1461741 h 2579218"/>
                <a:gd name="connsiteX0" fmla="*/ 0 w 5684890"/>
                <a:gd name="connsiteY0" fmla="*/ 1461741 h 1848297"/>
                <a:gd name="connsiteX1" fmla="*/ 766136 w 5684890"/>
                <a:gd name="connsiteY1" fmla="*/ 1461111 h 1848297"/>
                <a:gd name="connsiteX2" fmla="*/ 754246 w 5684890"/>
                <a:gd name="connsiteY2" fmla="*/ 1507712 h 1848297"/>
                <a:gd name="connsiteX3" fmla="*/ 763014 w 5684890"/>
                <a:gd name="connsiteY3" fmla="*/ 1847027 h 1848297"/>
                <a:gd name="connsiteX4" fmla="*/ 661016 w 5684890"/>
                <a:gd name="connsiteY4" fmla="*/ 1848297 h 1848297"/>
                <a:gd name="connsiteX5" fmla="*/ 2863 w 5684890"/>
                <a:gd name="connsiteY5" fmla="*/ 1846955 h 1848297"/>
                <a:gd name="connsiteX6" fmla="*/ 5676701 w 5684890"/>
                <a:gd name="connsiteY6" fmla="*/ 1241826 h 1848297"/>
                <a:gd name="connsiteX7" fmla="*/ 2973049 w 5684890"/>
                <a:gd name="connsiteY7" fmla="*/ 0 h 1848297"/>
                <a:gd name="connsiteX8" fmla="*/ 0 w 5684890"/>
                <a:gd name="connsiteY8" fmla="*/ 1461741 h 1848297"/>
                <a:gd name="connsiteX0" fmla="*/ 0 w 5676701"/>
                <a:gd name="connsiteY0" fmla="*/ 1461741 h 1848297"/>
                <a:gd name="connsiteX1" fmla="*/ 766136 w 5676701"/>
                <a:gd name="connsiteY1" fmla="*/ 1461111 h 1848297"/>
                <a:gd name="connsiteX2" fmla="*/ 754246 w 5676701"/>
                <a:gd name="connsiteY2" fmla="*/ 1507712 h 1848297"/>
                <a:gd name="connsiteX3" fmla="*/ 763014 w 5676701"/>
                <a:gd name="connsiteY3" fmla="*/ 1847027 h 1848297"/>
                <a:gd name="connsiteX4" fmla="*/ 661016 w 5676701"/>
                <a:gd name="connsiteY4" fmla="*/ 1848297 h 1848297"/>
                <a:gd name="connsiteX5" fmla="*/ 2863 w 5676701"/>
                <a:gd name="connsiteY5" fmla="*/ 1846955 h 1848297"/>
                <a:gd name="connsiteX6" fmla="*/ 5676701 w 5676701"/>
                <a:gd name="connsiteY6" fmla="*/ 1241826 h 1848297"/>
                <a:gd name="connsiteX7" fmla="*/ 2973049 w 5676701"/>
                <a:gd name="connsiteY7" fmla="*/ 0 h 1848297"/>
                <a:gd name="connsiteX8" fmla="*/ 0 w 5676701"/>
                <a:gd name="connsiteY8" fmla="*/ 1461741 h 1848297"/>
                <a:gd name="connsiteX0" fmla="*/ 11357 w 5673837"/>
                <a:gd name="connsiteY0" fmla="*/ 1490391 h 1848297"/>
                <a:gd name="connsiteX1" fmla="*/ 763272 w 5673837"/>
                <a:gd name="connsiteY1" fmla="*/ 1461111 h 1848297"/>
                <a:gd name="connsiteX2" fmla="*/ 751382 w 5673837"/>
                <a:gd name="connsiteY2" fmla="*/ 1507712 h 1848297"/>
                <a:gd name="connsiteX3" fmla="*/ 760150 w 5673837"/>
                <a:gd name="connsiteY3" fmla="*/ 1847027 h 1848297"/>
                <a:gd name="connsiteX4" fmla="*/ 658152 w 5673837"/>
                <a:gd name="connsiteY4" fmla="*/ 1848297 h 1848297"/>
                <a:gd name="connsiteX5" fmla="*/ -1 w 5673837"/>
                <a:gd name="connsiteY5" fmla="*/ 1846955 h 1848297"/>
                <a:gd name="connsiteX6" fmla="*/ 5673837 w 5673837"/>
                <a:gd name="connsiteY6" fmla="*/ 1241826 h 1848297"/>
                <a:gd name="connsiteX7" fmla="*/ 2970185 w 5673837"/>
                <a:gd name="connsiteY7" fmla="*/ 0 h 1848297"/>
                <a:gd name="connsiteX8" fmla="*/ 11357 w 5673837"/>
                <a:gd name="connsiteY8" fmla="*/ 1490391 h 1848297"/>
                <a:gd name="connsiteX0" fmla="*/ 11358 w 5673838"/>
                <a:gd name="connsiteY0" fmla="*/ 1490391 h 1848297"/>
                <a:gd name="connsiteX1" fmla="*/ 763273 w 5673838"/>
                <a:gd name="connsiteY1" fmla="*/ 1461111 h 1848297"/>
                <a:gd name="connsiteX2" fmla="*/ 758493 w 5673838"/>
                <a:gd name="connsiteY2" fmla="*/ 1590079 h 1848297"/>
                <a:gd name="connsiteX3" fmla="*/ 760151 w 5673838"/>
                <a:gd name="connsiteY3" fmla="*/ 1847027 h 1848297"/>
                <a:gd name="connsiteX4" fmla="*/ 658153 w 5673838"/>
                <a:gd name="connsiteY4" fmla="*/ 1848297 h 1848297"/>
                <a:gd name="connsiteX5" fmla="*/ 0 w 5673838"/>
                <a:gd name="connsiteY5" fmla="*/ 1846955 h 1848297"/>
                <a:gd name="connsiteX6" fmla="*/ 5673838 w 5673838"/>
                <a:gd name="connsiteY6" fmla="*/ 1241826 h 1848297"/>
                <a:gd name="connsiteX7" fmla="*/ 2970186 w 5673838"/>
                <a:gd name="connsiteY7" fmla="*/ 0 h 1848297"/>
                <a:gd name="connsiteX8" fmla="*/ 11358 w 5673838"/>
                <a:gd name="connsiteY8" fmla="*/ 1490391 h 1848297"/>
                <a:gd name="connsiteX0" fmla="*/ 11358 w 5673838"/>
                <a:gd name="connsiteY0" fmla="*/ 1490391 h 1848297"/>
                <a:gd name="connsiteX1" fmla="*/ 756164 w 5673838"/>
                <a:gd name="connsiteY1" fmla="*/ 1489761 h 1848297"/>
                <a:gd name="connsiteX2" fmla="*/ 758493 w 5673838"/>
                <a:gd name="connsiteY2" fmla="*/ 1590079 h 1848297"/>
                <a:gd name="connsiteX3" fmla="*/ 760151 w 5673838"/>
                <a:gd name="connsiteY3" fmla="*/ 1847027 h 1848297"/>
                <a:gd name="connsiteX4" fmla="*/ 658153 w 5673838"/>
                <a:gd name="connsiteY4" fmla="*/ 1848297 h 1848297"/>
                <a:gd name="connsiteX5" fmla="*/ 0 w 5673838"/>
                <a:gd name="connsiteY5" fmla="*/ 1846955 h 1848297"/>
                <a:gd name="connsiteX6" fmla="*/ 5673838 w 5673838"/>
                <a:gd name="connsiteY6" fmla="*/ 1241826 h 1848297"/>
                <a:gd name="connsiteX7" fmla="*/ 2970186 w 5673838"/>
                <a:gd name="connsiteY7" fmla="*/ 0 h 1848297"/>
                <a:gd name="connsiteX8" fmla="*/ 11358 w 5673838"/>
                <a:gd name="connsiteY8" fmla="*/ 1490391 h 1848297"/>
                <a:gd name="connsiteX0" fmla="*/ 4247 w 5666727"/>
                <a:gd name="connsiteY0" fmla="*/ 1490391 h 1882767"/>
                <a:gd name="connsiteX1" fmla="*/ 749053 w 5666727"/>
                <a:gd name="connsiteY1" fmla="*/ 1489761 h 1882767"/>
                <a:gd name="connsiteX2" fmla="*/ 751382 w 5666727"/>
                <a:gd name="connsiteY2" fmla="*/ 1590079 h 1882767"/>
                <a:gd name="connsiteX3" fmla="*/ 753040 w 5666727"/>
                <a:gd name="connsiteY3" fmla="*/ 1847027 h 1882767"/>
                <a:gd name="connsiteX4" fmla="*/ 651042 w 5666727"/>
                <a:gd name="connsiteY4" fmla="*/ 1848297 h 1882767"/>
                <a:gd name="connsiteX5" fmla="*/ 0 w 5666727"/>
                <a:gd name="connsiteY5" fmla="*/ 1882767 h 1882767"/>
                <a:gd name="connsiteX6" fmla="*/ 5666727 w 5666727"/>
                <a:gd name="connsiteY6" fmla="*/ 1241826 h 1882767"/>
                <a:gd name="connsiteX7" fmla="*/ 2963075 w 5666727"/>
                <a:gd name="connsiteY7" fmla="*/ 0 h 1882767"/>
                <a:gd name="connsiteX8" fmla="*/ 4247 w 5666727"/>
                <a:gd name="connsiteY8" fmla="*/ 1490391 h 1882767"/>
                <a:gd name="connsiteX0" fmla="*/ 4247 w 5666727"/>
                <a:gd name="connsiteY0" fmla="*/ 1490391 h 1882767"/>
                <a:gd name="connsiteX1" fmla="*/ 749053 w 5666727"/>
                <a:gd name="connsiteY1" fmla="*/ 1489761 h 1882767"/>
                <a:gd name="connsiteX2" fmla="*/ 751382 w 5666727"/>
                <a:gd name="connsiteY2" fmla="*/ 1590079 h 1882767"/>
                <a:gd name="connsiteX3" fmla="*/ 767262 w 5666727"/>
                <a:gd name="connsiteY3" fmla="*/ 1875676 h 1882767"/>
                <a:gd name="connsiteX4" fmla="*/ 651042 w 5666727"/>
                <a:gd name="connsiteY4" fmla="*/ 1848297 h 1882767"/>
                <a:gd name="connsiteX5" fmla="*/ 0 w 5666727"/>
                <a:gd name="connsiteY5" fmla="*/ 1882767 h 1882767"/>
                <a:gd name="connsiteX6" fmla="*/ 5666727 w 5666727"/>
                <a:gd name="connsiteY6" fmla="*/ 1241826 h 1882767"/>
                <a:gd name="connsiteX7" fmla="*/ 2963075 w 5666727"/>
                <a:gd name="connsiteY7" fmla="*/ 0 h 1882767"/>
                <a:gd name="connsiteX8" fmla="*/ 4247 w 5666727"/>
                <a:gd name="connsiteY8" fmla="*/ 1490391 h 1882767"/>
                <a:gd name="connsiteX0" fmla="*/ -1 w 5662479"/>
                <a:gd name="connsiteY0" fmla="*/ 1490391 h 1875676"/>
                <a:gd name="connsiteX1" fmla="*/ 744805 w 5662479"/>
                <a:gd name="connsiteY1" fmla="*/ 1489761 h 1875676"/>
                <a:gd name="connsiteX2" fmla="*/ 747134 w 5662479"/>
                <a:gd name="connsiteY2" fmla="*/ 1590079 h 1875676"/>
                <a:gd name="connsiteX3" fmla="*/ 763014 w 5662479"/>
                <a:gd name="connsiteY3" fmla="*/ 1875676 h 1875676"/>
                <a:gd name="connsiteX4" fmla="*/ 646794 w 5662479"/>
                <a:gd name="connsiteY4" fmla="*/ 1848297 h 1875676"/>
                <a:gd name="connsiteX5" fmla="*/ 2633715 w 5662479"/>
                <a:gd name="connsiteY5" fmla="*/ 1596273 h 1875676"/>
                <a:gd name="connsiteX6" fmla="*/ 5662479 w 5662479"/>
                <a:gd name="connsiteY6" fmla="*/ 1241826 h 1875676"/>
                <a:gd name="connsiteX7" fmla="*/ 2958827 w 5662479"/>
                <a:gd name="connsiteY7" fmla="*/ 0 h 1875676"/>
                <a:gd name="connsiteX8" fmla="*/ -1 w 5662479"/>
                <a:gd name="connsiteY8" fmla="*/ 1490391 h 1875676"/>
                <a:gd name="connsiteX0" fmla="*/ 0 w 5662480"/>
                <a:gd name="connsiteY0" fmla="*/ 1490391 h 1876947"/>
                <a:gd name="connsiteX1" fmla="*/ 744806 w 5662480"/>
                <a:gd name="connsiteY1" fmla="*/ 1489761 h 1876947"/>
                <a:gd name="connsiteX2" fmla="*/ 747135 w 5662480"/>
                <a:gd name="connsiteY2" fmla="*/ 1590079 h 1876947"/>
                <a:gd name="connsiteX3" fmla="*/ 763015 w 5662480"/>
                <a:gd name="connsiteY3" fmla="*/ 1875676 h 1876947"/>
                <a:gd name="connsiteX4" fmla="*/ 781894 w 5662480"/>
                <a:gd name="connsiteY4" fmla="*/ 1876947 h 1876947"/>
                <a:gd name="connsiteX5" fmla="*/ 2633716 w 5662480"/>
                <a:gd name="connsiteY5" fmla="*/ 1596273 h 1876947"/>
                <a:gd name="connsiteX6" fmla="*/ 5662480 w 5662480"/>
                <a:gd name="connsiteY6" fmla="*/ 1241826 h 1876947"/>
                <a:gd name="connsiteX7" fmla="*/ 2958828 w 5662480"/>
                <a:gd name="connsiteY7" fmla="*/ 0 h 1876947"/>
                <a:gd name="connsiteX8" fmla="*/ 0 w 5662480"/>
                <a:gd name="connsiteY8" fmla="*/ 1490391 h 1876947"/>
                <a:gd name="connsiteX0" fmla="*/ 0 w 5662480"/>
                <a:gd name="connsiteY0" fmla="*/ 1490391 h 1876947"/>
                <a:gd name="connsiteX1" fmla="*/ 744806 w 5662480"/>
                <a:gd name="connsiteY1" fmla="*/ 1489761 h 1876947"/>
                <a:gd name="connsiteX2" fmla="*/ 747135 w 5662480"/>
                <a:gd name="connsiteY2" fmla="*/ 1590079 h 1876947"/>
                <a:gd name="connsiteX3" fmla="*/ 763015 w 5662480"/>
                <a:gd name="connsiteY3" fmla="*/ 1875676 h 1876947"/>
                <a:gd name="connsiteX4" fmla="*/ 781894 w 5662480"/>
                <a:gd name="connsiteY4" fmla="*/ 1876947 h 1876947"/>
                <a:gd name="connsiteX5" fmla="*/ 5662480 w 5662480"/>
                <a:gd name="connsiteY5" fmla="*/ 1241826 h 1876947"/>
                <a:gd name="connsiteX6" fmla="*/ 2958828 w 5662480"/>
                <a:gd name="connsiteY6" fmla="*/ 0 h 1876947"/>
                <a:gd name="connsiteX7" fmla="*/ 0 w 5662480"/>
                <a:gd name="connsiteY7" fmla="*/ 1490391 h 1876947"/>
                <a:gd name="connsiteX0" fmla="*/ 0 w 5698031"/>
                <a:gd name="connsiteY0" fmla="*/ 1490391 h 1876947"/>
                <a:gd name="connsiteX1" fmla="*/ 744806 w 5698031"/>
                <a:gd name="connsiteY1" fmla="*/ 1489761 h 1876947"/>
                <a:gd name="connsiteX2" fmla="*/ 747135 w 5698031"/>
                <a:gd name="connsiteY2" fmla="*/ 1590079 h 1876947"/>
                <a:gd name="connsiteX3" fmla="*/ 763015 w 5698031"/>
                <a:gd name="connsiteY3" fmla="*/ 1875676 h 1876947"/>
                <a:gd name="connsiteX4" fmla="*/ 781894 w 5698031"/>
                <a:gd name="connsiteY4" fmla="*/ 1876947 h 1876947"/>
                <a:gd name="connsiteX5" fmla="*/ 5698031 w 5698031"/>
                <a:gd name="connsiteY5" fmla="*/ 1263313 h 1876947"/>
                <a:gd name="connsiteX6" fmla="*/ 2958828 w 5698031"/>
                <a:gd name="connsiteY6" fmla="*/ 0 h 1876947"/>
                <a:gd name="connsiteX7" fmla="*/ 0 w 5698031"/>
                <a:gd name="connsiteY7" fmla="*/ 1490391 h 1876947"/>
                <a:gd name="connsiteX0" fmla="*/ 0 w 5698031"/>
                <a:gd name="connsiteY0" fmla="*/ 1490391 h 1876947"/>
                <a:gd name="connsiteX1" fmla="*/ 744806 w 5698031"/>
                <a:gd name="connsiteY1" fmla="*/ 1489761 h 1876947"/>
                <a:gd name="connsiteX2" fmla="*/ 763015 w 5698031"/>
                <a:gd name="connsiteY2" fmla="*/ 1875676 h 1876947"/>
                <a:gd name="connsiteX3" fmla="*/ 781894 w 5698031"/>
                <a:gd name="connsiteY3" fmla="*/ 1876947 h 1876947"/>
                <a:gd name="connsiteX4" fmla="*/ 5698031 w 5698031"/>
                <a:gd name="connsiteY4" fmla="*/ 1263313 h 1876947"/>
                <a:gd name="connsiteX5" fmla="*/ 2958828 w 5698031"/>
                <a:gd name="connsiteY5" fmla="*/ 0 h 1876947"/>
                <a:gd name="connsiteX6" fmla="*/ 0 w 5698031"/>
                <a:gd name="connsiteY6" fmla="*/ 1490391 h 1876947"/>
                <a:gd name="connsiteX0" fmla="*/ 0 w 5698031"/>
                <a:gd name="connsiteY0" fmla="*/ 1490391 h 1879708"/>
                <a:gd name="connsiteX1" fmla="*/ 744806 w 5698031"/>
                <a:gd name="connsiteY1" fmla="*/ 1489761 h 1879708"/>
                <a:gd name="connsiteX2" fmla="*/ 781894 w 5698031"/>
                <a:gd name="connsiteY2" fmla="*/ 1876947 h 1879708"/>
                <a:gd name="connsiteX3" fmla="*/ 5698031 w 5698031"/>
                <a:gd name="connsiteY3" fmla="*/ 1263313 h 1879708"/>
                <a:gd name="connsiteX4" fmla="*/ 2958828 w 5698031"/>
                <a:gd name="connsiteY4" fmla="*/ 0 h 1879708"/>
                <a:gd name="connsiteX5" fmla="*/ 0 w 5698031"/>
                <a:gd name="connsiteY5" fmla="*/ 1490391 h 1879708"/>
                <a:gd name="connsiteX0" fmla="*/ 0 w 5698031"/>
                <a:gd name="connsiteY0" fmla="*/ 1490391 h 1880878"/>
                <a:gd name="connsiteX1" fmla="*/ 780152 w 5698031"/>
                <a:gd name="connsiteY1" fmla="*/ 1605472 h 1880878"/>
                <a:gd name="connsiteX2" fmla="*/ 781894 w 5698031"/>
                <a:gd name="connsiteY2" fmla="*/ 1876947 h 1880878"/>
                <a:gd name="connsiteX3" fmla="*/ 5698031 w 5698031"/>
                <a:gd name="connsiteY3" fmla="*/ 1263313 h 1880878"/>
                <a:gd name="connsiteX4" fmla="*/ 2958828 w 5698031"/>
                <a:gd name="connsiteY4" fmla="*/ 0 h 1880878"/>
                <a:gd name="connsiteX5" fmla="*/ 0 w 5698031"/>
                <a:gd name="connsiteY5" fmla="*/ 1490391 h 1880878"/>
                <a:gd name="connsiteX0" fmla="*/ 0 w 5698031"/>
                <a:gd name="connsiteY0" fmla="*/ 1490391 h 1876947"/>
                <a:gd name="connsiteX1" fmla="*/ 780152 w 5698031"/>
                <a:gd name="connsiteY1" fmla="*/ 1605472 h 1876947"/>
                <a:gd name="connsiteX2" fmla="*/ 781894 w 5698031"/>
                <a:gd name="connsiteY2" fmla="*/ 1876947 h 1876947"/>
                <a:gd name="connsiteX3" fmla="*/ 5698031 w 5698031"/>
                <a:gd name="connsiteY3" fmla="*/ 1263313 h 1876947"/>
                <a:gd name="connsiteX4" fmla="*/ 2958828 w 5698031"/>
                <a:gd name="connsiteY4" fmla="*/ 0 h 1876947"/>
                <a:gd name="connsiteX5" fmla="*/ 0 w 5698031"/>
                <a:gd name="connsiteY5" fmla="*/ 1490391 h 1876947"/>
                <a:gd name="connsiteX0" fmla="*/ 0 w 5698031"/>
                <a:gd name="connsiteY0" fmla="*/ 1490391 h 1876947"/>
                <a:gd name="connsiteX1" fmla="*/ 780152 w 5698031"/>
                <a:gd name="connsiteY1" fmla="*/ 1605472 h 1876947"/>
                <a:gd name="connsiteX2" fmla="*/ 781894 w 5698031"/>
                <a:gd name="connsiteY2" fmla="*/ 1876947 h 1876947"/>
                <a:gd name="connsiteX3" fmla="*/ 5698031 w 5698031"/>
                <a:gd name="connsiteY3" fmla="*/ 1263313 h 1876947"/>
                <a:gd name="connsiteX4" fmla="*/ 2958828 w 5698031"/>
                <a:gd name="connsiteY4" fmla="*/ 0 h 1876947"/>
                <a:gd name="connsiteX5" fmla="*/ 0 w 5698031"/>
                <a:gd name="connsiteY5" fmla="*/ 1490391 h 1876947"/>
                <a:gd name="connsiteX0" fmla="*/ 0 w 5441780"/>
                <a:gd name="connsiteY0" fmla="*/ 1608327 h 1876947"/>
                <a:gd name="connsiteX1" fmla="*/ 523901 w 5441780"/>
                <a:gd name="connsiteY1" fmla="*/ 1605472 h 1876947"/>
                <a:gd name="connsiteX2" fmla="*/ 525643 w 5441780"/>
                <a:gd name="connsiteY2" fmla="*/ 1876947 h 1876947"/>
                <a:gd name="connsiteX3" fmla="*/ 5441780 w 5441780"/>
                <a:gd name="connsiteY3" fmla="*/ 1263313 h 1876947"/>
                <a:gd name="connsiteX4" fmla="*/ 2702577 w 5441780"/>
                <a:gd name="connsiteY4" fmla="*/ 0 h 1876947"/>
                <a:gd name="connsiteX5" fmla="*/ 0 w 5441780"/>
                <a:gd name="connsiteY5" fmla="*/ 1608327 h 187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41780" h="1876947">
                  <a:moveTo>
                    <a:pt x="0" y="1608327"/>
                  </a:moveTo>
                  <a:lnTo>
                    <a:pt x="523901" y="1605472"/>
                  </a:lnTo>
                  <a:cubicBezTo>
                    <a:pt x="530509" y="1692150"/>
                    <a:pt x="535130" y="1750023"/>
                    <a:pt x="525643" y="1876947"/>
                  </a:cubicBezTo>
                  <a:lnTo>
                    <a:pt x="5441780" y="1263313"/>
                  </a:lnTo>
                  <a:cubicBezTo>
                    <a:pt x="4920929" y="930121"/>
                    <a:pt x="2603140" y="239926"/>
                    <a:pt x="2702577" y="0"/>
                  </a:cubicBezTo>
                  <a:lnTo>
                    <a:pt x="0" y="160832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0070C0">
                    <a:alpha val="60000"/>
                  </a:srgbClr>
                </a:gs>
                <a:gs pos="29000">
                  <a:srgbClr val="0070C0">
                    <a:alpha val="20000"/>
                  </a:srgbClr>
                </a:gs>
                <a:gs pos="86000">
                  <a:schemeClr val="bg1">
                    <a:alpha val="50000"/>
                  </a:schemeClr>
                </a:gs>
                <a:gs pos="100000">
                  <a:srgbClr val="0070C0"/>
                </a:gs>
              </a:gsLst>
              <a:lin ang="10800000" scaled="1"/>
              <a:tileRect/>
            </a:gradFill>
            <a:ln w="3175">
              <a:solidFill>
                <a:srgbClr val="0070C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34000" y="2343150"/>
              <a:ext cx="361950" cy="356382"/>
            </a:xfrm>
            <a:prstGeom prst="roundRect">
              <a:avLst>
                <a:gd name="adj" fmla="val 0"/>
              </a:avLst>
            </a:prstGeom>
            <a:solidFill>
              <a:srgbClr val="0070C0">
                <a:alpha val="10000"/>
              </a:srgbClr>
            </a:solidFill>
            <a:ln w="38100">
              <a:solidFill>
                <a:srgbClr val="0070C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LineDrawing/>
                      </a14:imgEffect>
                      <a14:imgEffect>
                        <a14:sharpenSoften amount="50000"/>
                      </a14:imgEffect>
                      <a14:imgEffect>
                        <a14:saturation sat="0"/>
                      </a14:imgEffect>
                      <a14:imgEffect>
                        <a14:brightnessContrast bright="-12000" contrast="4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39" t="37935" r="44078" b="11663"/>
            <a:stretch/>
          </p:blipFill>
          <p:spPr bwMode="auto">
            <a:xfrm>
              <a:off x="7141863" y="218397"/>
              <a:ext cx="1846708" cy="166506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4217647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 с банкнота </a:t>
            </a:r>
            <a:r>
              <a:rPr lang="en-US"/>
              <a:t>US</a:t>
            </a:r>
            <a:r>
              <a:rPr lang="bg-BG"/>
              <a:t>$100</a:t>
            </a:r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62800" y="4900940"/>
            <a:ext cx="1981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7042" name="Picture 2" descr="C:\Pavel\Courses\Materials\Course.OKG 2012-13\OKG-19. Dithering and antialiasing\ID-10058029.jpg"/>
          <p:cNvPicPr>
            <a:picLocks noChangeAspect="1" noChangeArrowheads="1"/>
          </p:cNvPicPr>
          <p:nvPr/>
        </p:nvPicPr>
        <p:blipFill>
          <a:blip r:embed="rId3" cstate="screen">
            <a:lum contrast="3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00" y="2971800"/>
            <a:ext cx="2857500" cy="1900238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6" name="Freeform 5"/>
          <p:cNvSpPr/>
          <p:nvPr/>
        </p:nvSpPr>
        <p:spPr>
          <a:xfrm>
            <a:off x="5352712" y="855844"/>
            <a:ext cx="1342300" cy="3211391"/>
          </a:xfrm>
          <a:custGeom>
            <a:avLst/>
            <a:gdLst>
              <a:gd name="connsiteX0" fmla="*/ 0 w 1435100"/>
              <a:gd name="connsiteY0" fmla="*/ 190500 h 1473200"/>
              <a:gd name="connsiteX1" fmla="*/ 0 w 1435100"/>
              <a:gd name="connsiteY1" fmla="*/ 1231900 h 1473200"/>
              <a:gd name="connsiteX2" fmla="*/ 1435100 w 1435100"/>
              <a:gd name="connsiteY2" fmla="*/ 1473200 h 1473200"/>
              <a:gd name="connsiteX3" fmla="*/ 1422400 w 1435100"/>
              <a:gd name="connsiteY3" fmla="*/ 0 h 1473200"/>
              <a:gd name="connsiteX4" fmla="*/ 0 w 1435100"/>
              <a:gd name="connsiteY4" fmla="*/ 190500 h 1473200"/>
              <a:gd name="connsiteX0" fmla="*/ 0 w 1667510"/>
              <a:gd name="connsiteY0" fmla="*/ 373380 h 1473200"/>
              <a:gd name="connsiteX1" fmla="*/ 232410 w 1667510"/>
              <a:gd name="connsiteY1" fmla="*/ 1231900 h 1473200"/>
              <a:gd name="connsiteX2" fmla="*/ 1667510 w 1667510"/>
              <a:gd name="connsiteY2" fmla="*/ 1473200 h 1473200"/>
              <a:gd name="connsiteX3" fmla="*/ 1654810 w 1667510"/>
              <a:gd name="connsiteY3" fmla="*/ 0 h 1473200"/>
              <a:gd name="connsiteX4" fmla="*/ 0 w 1667510"/>
              <a:gd name="connsiteY4" fmla="*/ 373380 h 1473200"/>
              <a:gd name="connsiteX0" fmla="*/ 0 w 1667510"/>
              <a:gd name="connsiteY0" fmla="*/ 373380 h 1473200"/>
              <a:gd name="connsiteX1" fmla="*/ 133350 w 1667510"/>
              <a:gd name="connsiteY1" fmla="*/ 1106170 h 1473200"/>
              <a:gd name="connsiteX2" fmla="*/ 1667510 w 1667510"/>
              <a:gd name="connsiteY2" fmla="*/ 1473200 h 1473200"/>
              <a:gd name="connsiteX3" fmla="*/ 1654810 w 1667510"/>
              <a:gd name="connsiteY3" fmla="*/ 0 h 1473200"/>
              <a:gd name="connsiteX4" fmla="*/ 0 w 1667510"/>
              <a:gd name="connsiteY4" fmla="*/ 373380 h 1473200"/>
              <a:gd name="connsiteX0" fmla="*/ 7620 w 1675130"/>
              <a:gd name="connsiteY0" fmla="*/ 373380 h 1473200"/>
              <a:gd name="connsiteX1" fmla="*/ 0 w 1675130"/>
              <a:gd name="connsiteY1" fmla="*/ 938530 h 1473200"/>
              <a:gd name="connsiteX2" fmla="*/ 1675130 w 1675130"/>
              <a:gd name="connsiteY2" fmla="*/ 1473200 h 1473200"/>
              <a:gd name="connsiteX3" fmla="*/ 1662430 w 1675130"/>
              <a:gd name="connsiteY3" fmla="*/ 0 h 1473200"/>
              <a:gd name="connsiteX4" fmla="*/ 7620 w 1675130"/>
              <a:gd name="connsiteY4" fmla="*/ 373380 h 1473200"/>
              <a:gd name="connsiteX0" fmla="*/ 0 w 1667510"/>
              <a:gd name="connsiteY0" fmla="*/ 373380 h 1473200"/>
              <a:gd name="connsiteX1" fmla="*/ 7620 w 1667510"/>
              <a:gd name="connsiteY1" fmla="*/ 866140 h 1473200"/>
              <a:gd name="connsiteX2" fmla="*/ 1667510 w 1667510"/>
              <a:gd name="connsiteY2" fmla="*/ 1473200 h 1473200"/>
              <a:gd name="connsiteX3" fmla="*/ 1654810 w 1667510"/>
              <a:gd name="connsiteY3" fmla="*/ 0 h 1473200"/>
              <a:gd name="connsiteX4" fmla="*/ 0 w 1667510"/>
              <a:gd name="connsiteY4" fmla="*/ 373380 h 1473200"/>
              <a:gd name="connsiteX0" fmla="*/ 0 w 3559810"/>
              <a:gd name="connsiteY0" fmla="*/ 1186180 h 2286000"/>
              <a:gd name="connsiteX1" fmla="*/ 7620 w 3559810"/>
              <a:gd name="connsiteY1" fmla="*/ 1678940 h 2286000"/>
              <a:gd name="connsiteX2" fmla="*/ 1667510 w 3559810"/>
              <a:gd name="connsiteY2" fmla="*/ 2286000 h 2286000"/>
              <a:gd name="connsiteX3" fmla="*/ 3559810 w 3559810"/>
              <a:gd name="connsiteY3" fmla="*/ 0 h 2286000"/>
              <a:gd name="connsiteX4" fmla="*/ 0 w 3559810"/>
              <a:gd name="connsiteY4" fmla="*/ 1186180 h 2286000"/>
              <a:gd name="connsiteX0" fmla="*/ 0 w 3585210"/>
              <a:gd name="connsiteY0" fmla="*/ 1186180 h 2679700"/>
              <a:gd name="connsiteX1" fmla="*/ 7620 w 3585210"/>
              <a:gd name="connsiteY1" fmla="*/ 1678940 h 2679700"/>
              <a:gd name="connsiteX2" fmla="*/ 3585210 w 3585210"/>
              <a:gd name="connsiteY2" fmla="*/ 2679700 h 2679700"/>
              <a:gd name="connsiteX3" fmla="*/ 3559810 w 3585210"/>
              <a:gd name="connsiteY3" fmla="*/ 0 h 2679700"/>
              <a:gd name="connsiteX4" fmla="*/ 0 w 3585210"/>
              <a:gd name="connsiteY4" fmla="*/ 1186180 h 2679700"/>
              <a:gd name="connsiteX0" fmla="*/ 0 w 3593709"/>
              <a:gd name="connsiteY0" fmla="*/ 1196610 h 2690130"/>
              <a:gd name="connsiteX1" fmla="*/ 7620 w 3593709"/>
              <a:gd name="connsiteY1" fmla="*/ 1689370 h 2690130"/>
              <a:gd name="connsiteX2" fmla="*/ 3585210 w 3593709"/>
              <a:gd name="connsiteY2" fmla="*/ 2690130 h 2690130"/>
              <a:gd name="connsiteX3" fmla="*/ 3593709 w 3593709"/>
              <a:gd name="connsiteY3" fmla="*/ 0 h 2690130"/>
              <a:gd name="connsiteX4" fmla="*/ 0 w 3593709"/>
              <a:gd name="connsiteY4" fmla="*/ 1196610 h 2690130"/>
              <a:gd name="connsiteX0" fmla="*/ 0 w 3661410"/>
              <a:gd name="connsiteY0" fmla="*/ 1196610 h 2423430"/>
              <a:gd name="connsiteX1" fmla="*/ 7620 w 3661410"/>
              <a:gd name="connsiteY1" fmla="*/ 1689370 h 2423430"/>
              <a:gd name="connsiteX2" fmla="*/ 3661410 w 3661410"/>
              <a:gd name="connsiteY2" fmla="*/ 2423430 h 2423430"/>
              <a:gd name="connsiteX3" fmla="*/ 3593709 w 3661410"/>
              <a:gd name="connsiteY3" fmla="*/ 0 h 2423430"/>
              <a:gd name="connsiteX4" fmla="*/ 0 w 3661410"/>
              <a:gd name="connsiteY4" fmla="*/ 1196610 h 2423430"/>
              <a:gd name="connsiteX0" fmla="*/ 0 w 3598248"/>
              <a:gd name="connsiteY0" fmla="*/ 1196610 h 2707369"/>
              <a:gd name="connsiteX1" fmla="*/ 7620 w 3598248"/>
              <a:gd name="connsiteY1" fmla="*/ 1689370 h 2707369"/>
              <a:gd name="connsiteX2" fmla="*/ 3598248 w 3598248"/>
              <a:gd name="connsiteY2" fmla="*/ 2707369 h 2707369"/>
              <a:gd name="connsiteX3" fmla="*/ 3593709 w 3598248"/>
              <a:gd name="connsiteY3" fmla="*/ 0 h 2707369"/>
              <a:gd name="connsiteX4" fmla="*/ 0 w 3598248"/>
              <a:gd name="connsiteY4" fmla="*/ 1196610 h 2707369"/>
              <a:gd name="connsiteX0" fmla="*/ 0 w 3598248"/>
              <a:gd name="connsiteY0" fmla="*/ 1197888 h 2708647"/>
              <a:gd name="connsiteX1" fmla="*/ 7620 w 3598248"/>
              <a:gd name="connsiteY1" fmla="*/ 1690648 h 2708647"/>
              <a:gd name="connsiteX2" fmla="*/ 3598248 w 3598248"/>
              <a:gd name="connsiteY2" fmla="*/ 2708647 h 2708647"/>
              <a:gd name="connsiteX3" fmla="*/ 3351056 w 3598248"/>
              <a:gd name="connsiteY3" fmla="*/ 0 h 2708647"/>
              <a:gd name="connsiteX4" fmla="*/ 0 w 3598248"/>
              <a:gd name="connsiteY4" fmla="*/ 1197888 h 2708647"/>
              <a:gd name="connsiteX0" fmla="*/ 0 w 3351056"/>
              <a:gd name="connsiteY0" fmla="*/ 1197888 h 2687559"/>
              <a:gd name="connsiteX1" fmla="*/ 7620 w 3351056"/>
              <a:gd name="connsiteY1" fmla="*/ 1690648 h 2687559"/>
              <a:gd name="connsiteX2" fmla="*/ 3350838 w 3351056"/>
              <a:gd name="connsiteY2" fmla="*/ 2687559 h 2687559"/>
              <a:gd name="connsiteX3" fmla="*/ 3351056 w 3351056"/>
              <a:gd name="connsiteY3" fmla="*/ 0 h 2687559"/>
              <a:gd name="connsiteX4" fmla="*/ 0 w 3351056"/>
              <a:gd name="connsiteY4" fmla="*/ 1197888 h 2687559"/>
              <a:gd name="connsiteX0" fmla="*/ 0 w 3351056"/>
              <a:gd name="connsiteY0" fmla="*/ 1197888 h 2687559"/>
              <a:gd name="connsiteX1" fmla="*/ 7620 w 3351056"/>
              <a:gd name="connsiteY1" fmla="*/ 1905359 h 2687559"/>
              <a:gd name="connsiteX2" fmla="*/ 3350838 w 3351056"/>
              <a:gd name="connsiteY2" fmla="*/ 2687559 h 2687559"/>
              <a:gd name="connsiteX3" fmla="*/ 3351056 w 3351056"/>
              <a:gd name="connsiteY3" fmla="*/ 0 h 2687559"/>
              <a:gd name="connsiteX4" fmla="*/ 0 w 3351056"/>
              <a:gd name="connsiteY4" fmla="*/ 1197888 h 2687559"/>
              <a:gd name="connsiteX0" fmla="*/ 0 w 3347249"/>
              <a:gd name="connsiteY0" fmla="*/ 1579383 h 2687559"/>
              <a:gd name="connsiteX1" fmla="*/ 3813 w 3347249"/>
              <a:gd name="connsiteY1" fmla="*/ 1905359 h 2687559"/>
              <a:gd name="connsiteX2" fmla="*/ 3347031 w 3347249"/>
              <a:gd name="connsiteY2" fmla="*/ 2687559 h 2687559"/>
              <a:gd name="connsiteX3" fmla="*/ 3347249 w 3347249"/>
              <a:gd name="connsiteY3" fmla="*/ 0 h 2687559"/>
              <a:gd name="connsiteX4" fmla="*/ 0 w 3347249"/>
              <a:gd name="connsiteY4" fmla="*/ 1579383 h 2687559"/>
              <a:gd name="connsiteX0" fmla="*/ 0 w 3347249"/>
              <a:gd name="connsiteY0" fmla="*/ 1579383 h 2687559"/>
              <a:gd name="connsiteX1" fmla="*/ 7620 w 3347249"/>
              <a:gd name="connsiteY1" fmla="*/ 1913027 h 2687559"/>
              <a:gd name="connsiteX2" fmla="*/ 3347031 w 3347249"/>
              <a:gd name="connsiteY2" fmla="*/ 2687559 h 2687559"/>
              <a:gd name="connsiteX3" fmla="*/ 3347249 w 3347249"/>
              <a:gd name="connsiteY3" fmla="*/ 0 h 2687559"/>
              <a:gd name="connsiteX4" fmla="*/ 0 w 3347249"/>
              <a:gd name="connsiteY4" fmla="*/ 1579383 h 2687559"/>
              <a:gd name="connsiteX0" fmla="*/ 0 w 3347249"/>
              <a:gd name="connsiteY0" fmla="*/ 1579383 h 2687559"/>
              <a:gd name="connsiteX1" fmla="*/ 394377 w 3347249"/>
              <a:gd name="connsiteY1" fmla="*/ 1541183 h 2687559"/>
              <a:gd name="connsiteX2" fmla="*/ 7620 w 3347249"/>
              <a:gd name="connsiteY2" fmla="*/ 1913027 h 2687559"/>
              <a:gd name="connsiteX3" fmla="*/ 3347031 w 3347249"/>
              <a:gd name="connsiteY3" fmla="*/ 2687559 h 2687559"/>
              <a:gd name="connsiteX4" fmla="*/ 3347249 w 3347249"/>
              <a:gd name="connsiteY4" fmla="*/ 0 h 2687559"/>
              <a:gd name="connsiteX5" fmla="*/ 0 w 3347249"/>
              <a:gd name="connsiteY5" fmla="*/ 1579383 h 2687559"/>
              <a:gd name="connsiteX0" fmla="*/ 0 w 3347249"/>
              <a:gd name="connsiteY0" fmla="*/ 1579383 h 2687559"/>
              <a:gd name="connsiteX1" fmla="*/ 394377 w 3347249"/>
              <a:gd name="connsiteY1" fmla="*/ 1541183 h 2687559"/>
              <a:gd name="connsiteX2" fmla="*/ 693014 w 3347249"/>
              <a:gd name="connsiteY2" fmla="*/ 1942275 h 2687559"/>
              <a:gd name="connsiteX3" fmla="*/ 7620 w 3347249"/>
              <a:gd name="connsiteY3" fmla="*/ 1913027 h 2687559"/>
              <a:gd name="connsiteX4" fmla="*/ 3347031 w 3347249"/>
              <a:gd name="connsiteY4" fmla="*/ 2687559 h 2687559"/>
              <a:gd name="connsiteX5" fmla="*/ 3347249 w 3347249"/>
              <a:gd name="connsiteY5" fmla="*/ 0 h 2687559"/>
              <a:gd name="connsiteX6" fmla="*/ 0 w 3347249"/>
              <a:gd name="connsiteY6" fmla="*/ 1579383 h 2687559"/>
              <a:gd name="connsiteX0" fmla="*/ 0 w 3347249"/>
              <a:gd name="connsiteY0" fmla="*/ 1579383 h 2687559"/>
              <a:gd name="connsiteX1" fmla="*/ 394377 w 3347249"/>
              <a:gd name="connsiteY1" fmla="*/ 1541183 h 2687559"/>
              <a:gd name="connsiteX2" fmla="*/ 778339 w 3347249"/>
              <a:gd name="connsiteY2" fmla="*/ 1569832 h 2687559"/>
              <a:gd name="connsiteX3" fmla="*/ 693014 w 3347249"/>
              <a:gd name="connsiteY3" fmla="*/ 1942275 h 2687559"/>
              <a:gd name="connsiteX4" fmla="*/ 7620 w 3347249"/>
              <a:gd name="connsiteY4" fmla="*/ 1913027 h 2687559"/>
              <a:gd name="connsiteX5" fmla="*/ 3347031 w 3347249"/>
              <a:gd name="connsiteY5" fmla="*/ 2687559 h 2687559"/>
              <a:gd name="connsiteX6" fmla="*/ 3347249 w 3347249"/>
              <a:gd name="connsiteY6" fmla="*/ 0 h 2687559"/>
              <a:gd name="connsiteX7" fmla="*/ 0 w 3347249"/>
              <a:gd name="connsiteY7" fmla="*/ 1579383 h 2687559"/>
              <a:gd name="connsiteX0" fmla="*/ 0 w 3347249"/>
              <a:gd name="connsiteY0" fmla="*/ 1579383 h 2687559"/>
              <a:gd name="connsiteX1" fmla="*/ 394377 w 3347249"/>
              <a:gd name="connsiteY1" fmla="*/ 1541183 h 2687559"/>
              <a:gd name="connsiteX2" fmla="*/ 778339 w 3347249"/>
              <a:gd name="connsiteY2" fmla="*/ 1569832 h 2687559"/>
              <a:gd name="connsiteX3" fmla="*/ 806781 w 3347249"/>
              <a:gd name="connsiteY3" fmla="*/ 1884976 h 2687559"/>
              <a:gd name="connsiteX4" fmla="*/ 693014 w 3347249"/>
              <a:gd name="connsiteY4" fmla="*/ 1942275 h 2687559"/>
              <a:gd name="connsiteX5" fmla="*/ 7620 w 3347249"/>
              <a:gd name="connsiteY5" fmla="*/ 1913027 h 2687559"/>
              <a:gd name="connsiteX6" fmla="*/ 3347031 w 3347249"/>
              <a:gd name="connsiteY6" fmla="*/ 2687559 h 2687559"/>
              <a:gd name="connsiteX7" fmla="*/ 3347249 w 3347249"/>
              <a:gd name="connsiteY7" fmla="*/ 0 h 2687559"/>
              <a:gd name="connsiteX8" fmla="*/ 0 w 3347249"/>
              <a:gd name="connsiteY8" fmla="*/ 1579383 h 2687559"/>
              <a:gd name="connsiteX0" fmla="*/ 76387 w 3339629"/>
              <a:gd name="connsiteY0" fmla="*/ 1541719 h 2687559"/>
              <a:gd name="connsiteX1" fmla="*/ 386757 w 3339629"/>
              <a:gd name="connsiteY1" fmla="*/ 1541183 h 2687559"/>
              <a:gd name="connsiteX2" fmla="*/ 770719 w 3339629"/>
              <a:gd name="connsiteY2" fmla="*/ 1569832 h 2687559"/>
              <a:gd name="connsiteX3" fmla="*/ 799161 w 3339629"/>
              <a:gd name="connsiteY3" fmla="*/ 1884976 h 2687559"/>
              <a:gd name="connsiteX4" fmla="*/ 685394 w 3339629"/>
              <a:gd name="connsiteY4" fmla="*/ 1942275 h 2687559"/>
              <a:gd name="connsiteX5" fmla="*/ 0 w 3339629"/>
              <a:gd name="connsiteY5" fmla="*/ 1913027 h 2687559"/>
              <a:gd name="connsiteX6" fmla="*/ 3339411 w 3339629"/>
              <a:gd name="connsiteY6" fmla="*/ 2687559 h 2687559"/>
              <a:gd name="connsiteX7" fmla="*/ 3339629 w 3339629"/>
              <a:gd name="connsiteY7" fmla="*/ 0 h 2687559"/>
              <a:gd name="connsiteX8" fmla="*/ 76387 w 3339629"/>
              <a:gd name="connsiteY8" fmla="*/ 1541719 h 2687559"/>
              <a:gd name="connsiteX0" fmla="*/ 76387 w 3339629"/>
              <a:gd name="connsiteY0" fmla="*/ 1541719 h 2687559"/>
              <a:gd name="connsiteX1" fmla="*/ 386757 w 3339629"/>
              <a:gd name="connsiteY1" fmla="*/ 1541183 h 2687559"/>
              <a:gd name="connsiteX2" fmla="*/ 750952 w 3339629"/>
              <a:gd name="connsiteY2" fmla="*/ 1595717 h 2687559"/>
              <a:gd name="connsiteX3" fmla="*/ 799161 w 3339629"/>
              <a:gd name="connsiteY3" fmla="*/ 1884976 h 2687559"/>
              <a:gd name="connsiteX4" fmla="*/ 685394 w 3339629"/>
              <a:gd name="connsiteY4" fmla="*/ 1942275 h 2687559"/>
              <a:gd name="connsiteX5" fmla="*/ 0 w 3339629"/>
              <a:gd name="connsiteY5" fmla="*/ 1913027 h 2687559"/>
              <a:gd name="connsiteX6" fmla="*/ 3339411 w 3339629"/>
              <a:gd name="connsiteY6" fmla="*/ 2687559 h 2687559"/>
              <a:gd name="connsiteX7" fmla="*/ 3339629 w 3339629"/>
              <a:gd name="connsiteY7" fmla="*/ 0 h 2687559"/>
              <a:gd name="connsiteX8" fmla="*/ 76387 w 3339629"/>
              <a:gd name="connsiteY8" fmla="*/ 1541719 h 2687559"/>
              <a:gd name="connsiteX0" fmla="*/ 76387 w 3339629"/>
              <a:gd name="connsiteY0" fmla="*/ 1541719 h 2687559"/>
              <a:gd name="connsiteX1" fmla="*/ 695113 w 3339629"/>
              <a:gd name="connsiteY1" fmla="*/ 1553129 h 2687559"/>
              <a:gd name="connsiteX2" fmla="*/ 750952 w 3339629"/>
              <a:gd name="connsiteY2" fmla="*/ 1595717 h 2687559"/>
              <a:gd name="connsiteX3" fmla="*/ 799161 w 3339629"/>
              <a:gd name="connsiteY3" fmla="*/ 1884976 h 2687559"/>
              <a:gd name="connsiteX4" fmla="*/ 685394 w 3339629"/>
              <a:gd name="connsiteY4" fmla="*/ 1942275 h 2687559"/>
              <a:gd name="connsiteX5" fmla="*/ 0 w 3339629"/>
              <a:gd name="connsiteY5" fmla="*/ 1913027 h 2687559"/>
              <a:gd name="connsiteX6" fmla="*/ 3339411 w 3339629"/>
              <a:gd name="connsiteY6" fmla="*/ 2687559 h 2687559"/>
              <a:gd name="connsiteX7" fmla="*/ 3339629 w 3339629"/>
              <a:gd name="connsiteY7" fmla="*/ 0 h 2687559"/>
              <a:gd name="connsiteX8" fmla="*/ 76387 w 3339629"/>
              <a:gd name="connsiteY8" fmla="*/ 1541719 h 2687559"/>
              <a:gd name="connsiteX0" fmla="*/ 21041 w 3284283"/>
              <a:gd name="connsiteY0" fmla="*/ 1541719 h 2687559"/>
              <a:gd name="connsiteX1" fmla="*/ 639767 w 3284283"/>
              <a:gd name="connsiteY1" fmla="*/ 1553129 h 2687559"/>
              <a:gd name="connsiteX2" fmla="*/ 695606 w 3284283"/>
              <a:gd name="connsiteY2" fmla="*/ 1595717 h 2687559"/>
              <a:gd name="connsiteX3" fmla="*/ 743815 w 3284283"/>
              <a:gd name="connsiteY3" fmla="*/ 1884976 h 2687559"/>
              <a:gd name="connsiteX4" fmla="*/ 630048 w 3284283"/>
              <a:gd name="connsiteY4" fmla="*/ 1942275 h 2687559"/>
              <a:gd name="connsiteX5" fmla="*/ 0 w 3284283"/>
              <a:gd name="connsiteY5" fmla="*/ 1930947 h 2687559"/>
              <a:gd name="connsiteX6" fmla="*/ 3284065 w 3284283"/>
              <a:gd name="connsiteY6" fmla="*/ 2687559 h 2687559"/>
              <a:gd name="connsiteX7" fmla="*/ 3284283 w 3284283"/>
              <a:gd name="connsiteY7" fmla="*/ 0 h 2687559"/>
              <a:gd name="connsiteX8" fmla="*/ 21041 w 3284283"/>
              <a:gd name="connsiteY8" fmla="*/ 1541719 h 2687559"/>
              <a:gd name="connsiteX0" fmla="*/ 21041 w 3284283"/>
              <a:gd name="connsiteY0" fmla="*/ 1541719 h 2687559"/>
              <a:gd name="connsiteX1" fmla="*/ 639767 w 3284283"/>
              <a:gd name="connsiteY1" fmla="*/ 1553129 h 2687559"/>
              <a:gd name="connsiteX2" fmla="*/ 695606 w 3284283"/>
              <a:gd name="connsiteY2" fmla="*/ 1595717 h 2687559"/>
              <a:gd name="connsiteX3" fmla="*/ 743815 w 3284283"/>
              <a:gd name="connsiteY3" fmla="*/ 1884976 h 2687559"/>
              <a:gd name="connsiteX4" fmla="*/ 602376 w 3284283"/>
              <a:gd name="connsiteY4" fmla="*/ 1936302 h 2687559"/>
              <a:gd name="connsiteX5" fmla="*/ 0 w 3284283"/>
              <a:gd name="connsiteY5" fmla="*/ 1930947 h 2687559"/>
              <a:gd name="connsiteX6" fmla="*/ 3284065 w 3284283"/>
              <a:gd name="connsiteY6" fmla="*/ 2687559 h 2687559"/>
              <a:gd name="connsiteX7" fmla="*/ 3284283 w 3284283"/>
              <a:gd name="connsiteY7" fmla="*/ 0 h 2687559"/>
              <a:gd name="connsiteX8" fmla="*/ 21041 w 3284283"/>
              <a:gd name="connsiteY8" fmla="*/ 1541719 h 2687559"/>
              <a:gd name="connsiteX0" fmla="*/ 21041 w 3284283"/>
              <a:gd name="connsiteY0" fmla="*/ 1541719 h 2687559"/>
              <a:gd name="connsiteX1" fmla="*/ 639767 w 3284283"/>
              <a:gd name="connsiteY1" fmla="*/ 1553129 h 2687559"/>
              <a:gd name="connsiteX2" fmla="*/ 695606 w 3284283"/>
              <a:gd name="connsiteY2" fmla="*/ 1595717 h 2687559"/>
              <a:gd name="connsiteX3" fmla="*/ 692422 w 3284283"/>
              <a:gd name="connsiteY3" fmla="*/ 1898914 h 2687559"/>
              <a:gd name="connsiteX4" fmla="*/ 602376 w 3284283"/>
              <a:gd name="connsiteY4" fmla="*/ 1936302 h 2687559"/>
              <a:gd name="connsiteX5" fmla="*/ 0 w 3284283"/>
              <a:gd name="connsiteY5" fmla="*/ 1930947 h 2687559"/>
              <a:gd name="connsiteX6" fmla="*/ 3284065 w 3284283"/>
              <a:gd name="connsiteY6" fmla="*/ 2687559 h 2687559"/>
              <a:gd name="connsiteX7" fmla="*/ 3284283 w 3284283"/>
              <a:gd name="connsiteY7" fmla="*/ 0 h 2687559"/>
              <a:gd name="connsiteX8" fmla="*/ 21041 w 3284283"/>
              <a:gd name="connsiteY8" fmla="*/ 1541719 h 2687559"/>
              <a:gd name="connsiteX0" fmla="*/ 21041 w 5052723"/>
              <a:gd name="connsiteY0" fmla="*/ 1583416 h 2729256"/>
              <a:gd name="connsiteX1" fmla="*/ 639767 w 5052723"/>
              <a:gd name="connsiteY1" fmla="*/ 1594826 h 2729256"/>
              <a:gd name="connsiteX2" fmla="*/ 695606 w 5052723"/>
              <a:gd name="connsiteY2" fmla="*/ 1637414 h 2729256"/>
              <a:gd name="connsiteX3" fmla="*/ 692422 w 5052723"/>
              <a:gd name="connsiteY3" fmla="*/ 1940611 h 2729256"/>
              <a:gd name="connsiteX4" fmla="*/ 602376 w 5052723"/>
              <a:gd name="connsiteY4" fmla="*/ 1977999 h 2729256"/>
              <a:gd name="connsiteX5" fmla="*/ 0 w 5052723"/>
              <a:gd name="connsiteY5" fmla="*/ 1972644 h 2729256"/>
              <a:gd name="connsiteX6" fmla="*/ 3284065 w 5052723"/>
              <a:gd name="connsiteY6" fmla="*/ 2729256 h 2729256"/>
              <a:gd name="connsiteX7" fmla="*/ 5052723 w 5052723"/>
              <a:gd name="connsiteY7" fmla="*/ 0 h 2729256"/>
              <a:gd name="connsiteX8" fmla="*/ 21041 w 5052723"/>
              <a:gd name="connsiteY8" fmla="*/ 1583416 h 2729256"/>
              <a:gd name="connsiteX0" fmla="*/ 21041 w 5052723"/>
              <a:gd name="connsiteY0" fmla="*/ 1583416 h 2406551"/>
              <a:gd name="connsiteX1" fmla="*/ 639767 w 5052723"/>
              <a:gd name="connsiteY1" fmla="*/ 1594826 h 2406551"/>
              <a:gd name="connsiteX2" fmla="*/ 695606 w 5052723"/>
              <a:gd name="connsiteY2" fmla="*/ 1637414 h 2406551"/>
              <a:gd name="connsiteX3" fmla="*/ 692422 w 5052723"/>
              <a:gd name="connsiteY3" fmla="*/ 1940611 h 2406551"/>
              <a:gd name="connsiteX4" fmla="*/ 602376 w 5052723"/>
              <a:gd name="connsiteY4" fmla="*/ 1977999 h 2406551"/>
              <a:gd name="connsiteX5" fmla="*/ 0 w 5052723"/>
              <a:gd name="connsiteY5" fmla="*/ 1972644 h 2406551"/>
              <a:gd name="connsiteX6" fmla="*/ 4882072 w 5052723"/>
              <a:gd name="connsiteY6" fmla="*/ 2406551 h 2406551"/>
              <a:gd name="connsiteX7" fmla="*/ 5052723 w 5052723"/>
              <a:gd name="connsiteY7" fmla="*/ 0 h 2406551"/>
              <a:gd name="connsiteX8" fmla="*/ 21041 w 5052723"/>
              <a:gd name="connsiteY8" fmla="*/ 1583416 h 2406551"/>
              <a:gd name="connsiteX0" fmla="*/ 0 w 6823504"/>
              <a:gd name="connsiteY0" fmla="*/ 1583416 h 2406551"/>
              <a:gd name="connsiteX1" fmla="*/ 618726 w 6823504"/>
              <a:gd name="connsiteY1" fmla="*/ 1594826 h 2406551"/>
              <a:gd name="connsiteX2" fmla="*/ 674565 w 6823504"/>
              <a:gd name="connsiteY2" fmla="*/ 1637414 h 2406551"/>
              <a:gd name="connsiteX3" fmla="*/ 671381 w 6823504"/>
              <a:gd name="connsiteY3" fmla="*/ 1940611 h 2406551"/>
              <a:gd name="connsiteX4" fmla="*/ 581335 w 6823504"/>
              <a:gd name="connsiteY4" fmla="*/ 1977999 h 2406551"/>
              <a:gd name="connsiteX5" fmla="*/ 6823504 w 6823504"/>
              <a:gd name="connsiteY5" fmla="*/ 2148706 h 2406551"/>
              <a:gd name="connsiteX6" fmla="*/ 4861031 w 6823504"/>
              <a:gd name="connsiteY6" fmla="*/ 2406551 h 2406551"/>
              <a:gd name="connsiteX7" fmla="*/ 5031682 w 6823504"/>
              <a:gd name="connsiteY7" fmla="*/ 0 h 2406551"/>
              <a:gd name="connsiteX8" fmla="*/ 0 w 6823504"/>
              <a:gd name="connsiteY8" fmla="*/ 1583416 h 2406551"/>
              <a:gd name="connsiteX0" fmla="*/ 6071518 w 6242169"/>
              <a:gd name="connsiteY0" fmla="*/ 1933836 h 2406551"/>
              <a:gd name="connsiteX1" fmla="*/ 37391 w 6242169"/>
              <a:gd name="connsiteY1" fmla="*/ 1594826 h 2406551"/>
              <a:gd name="connsiteX2" fmla="*/ 93230 w 6242169"/>
              <a:gd name="connsiteY2" fmla="*/ 1637414 h 2406551"/>
              <a:gd name="connsiteX3" fmla="*/ 90046 w 6242169"/>
              <a:gd name="connsiteY3" fmla="*/ 1940611 h 2406551"/>
              <a:gd name="connsiteX4" fmla="*/ 0 w 6242169"/>
              <a:gd name="connsiteY4" fmla="*/ 1977999 h 2406551"/>
              <a:gd name="connsiteX5" fmla="*/ 6242169 w 6242169"/>
              <a:gd name="connsiteY5" fmla="*/ 2148706 h 2406551"/>
              <a:gd name="connsiteX6" fmla="*/ 4279696 w 6242169"/>
              <a:gd name="connsiteY6" fmla="*/ 2406551 h 2406551"/>
              <a:gd name="connsiteX7" fmla="*/ 4450347 w 6242169"/>
              <a:gd name="connsiteY7" fmla="*/ 0 h 2406551"/>
              <a:gd name="connsiteX8" fmla="*/ 6071518 w 6242169"/>
              <a:gd name="connsiteY8" fmla="*/ 1933836 h 2406551"/>
              <a:gd name="connsiteX0" fmla="*/ 6071518 w 6242169"/>
              <a:gd name="connsiteY0" fmla="*/ 1933836 h 2406551"/>
              <a:gd name="connsiteX1" fmla="*/ 37391 w 6242169"/>
              <a:gd name="connsiteY1" fmla="*/ 1594826 h 2406551"/>
              <a:gd name="connsiteX2" fmla="*/ 90046 w 6242169"/>
              <a:gd name="connsiteY2" fmla="*/ 1940611 h 2406551"/>
              <a:gd name="connsiteX3" fmla="*/ 0 w 6242169"/>
              <a:gd name="connsiteY3" fmla="*/ 1977999 h 2406551"/>
              <a:gd name="connsiteX4" fmla="*/ 6242169 w 6242169"/>
              <a:gd name="connsiteY4" fmla="*/ 2148706 h 2406551"/>
              <a:gd name="connsiteX5" fmla="*/ 4279696 w 6242169"/>
              <a:gd name="connsiteY5" fmla="*/ 2406551 h 2406551"/>
              <a:gd name="connsiteX6" fmla="*/ 4450347 w 6242169"/>
              <a:gd name="connsiteY6" fmla="*/ 0 h 2406551"/>
              <a:gd name="connsiteX7" fmla="*/ 6071518 w 6242169"/>
              <a:gd name="connsiteY7" fmla="*/ 1933836 h 2406551"/>
              <a:gd name="connsiteX0" fmla="*/ 6071518 w 6242169"/>
              <a:gd name="connsiteY0" fmla="*/ 1933836 h 2406551"/>
              <a:gd name="connsiteX1" fmla="*/ 90046 w 6242169"/>
              <a:gd name="connsiteY1" fmla="*/ 1940611 h 2406551"/>
              <a:gd name="connsiteX2" fmla="*/ 0 w 6242169"/>
              <a:gd name="connsiteY2" fmla="*/ 1977999 h 2406551"/>
              <a:gd name="connsiteX3" fmla="*/ 6242169 w 6242169"/>
              <a:gd name="connsiteY3" fmla="*/ 2148706 h 2406551"/>
              <a:gd name="connsiteX4" fmla="*/ 4279696 w 6242169"/>
              <a:gd name="connsiteY4" fmla="*/ 2406551 h 2406551"/>
              <a:gd name="connsiteX5" fmla="*/ 4450347 w 6242169"/>
              <a:gd name="connsiteY5" fmla="*/ 0 h 2406551"/>
              <a:gd name="connsiteX6" fmla="*/ 6071518 w 6242169"/>
              <a:gd name="connsiteY6" fmla="*/ 1933836 h 2406551"/>
              <a:gd name="connsiteX0" fmla="*/ 6071518 w 6242169"/>
              <a:gd name="connsiteY0" fmla="*/ 1933836 h 2406551"/>
              <a:gd name="connsiteX1" fmla="*/ 0 w 6242169"/>
              <a:gd name="connsiteY1" fmla="*/ 1977999 h 2406551"/>
              <a:gd name="connsiteX2" fmla="*/ 6242169 w 6242169"/>
              <a:gd name="connsiteY2" fmla="*/ 2148706 h 2406551"/>
              <a:gd name="connsiteX3" fmla="*/ 4279696 w 6242169"/>
              <a:gd name="connsiteY3" fmla="*/ 2406551 h 2406551"/>
              <a:gd name="connsiteX4" fmla="*/ 4450347 w 6242169"/>
              <a:gd name="connsiteY4" fmla="*/ 0 h 2406551"/>
              <a:gd name="connsiteX5" fmla="*/ 6071518 w 6242169"/>
              <a:gd name="connsiteY5" fmla="*/ 1933836 h 2406551"/>
              <a:gd name="connsiteX0" fmla="*/ 1791822 w 1962473"/>
              <a:gd name="connsiteY0" fmla="*/ 1933836 h 2406551"/>
              <a:gd name="connsiteX1" fmla="*/ 1962473 w 1962473"/>
              <a:gd name="connsiteY1" fmla="*/ 2148706 h 2406551"/>
              <a:gd name="connsiteX2" fmla="*/ 0 w 1962473"/>
              <a:gd name="connsiteY2" fmla="*/ 2406551 h 2406551"/>
              <a:gd name="connsiteX3" fmla="*/ 170651 w 1962473"/>
              <a:gd name="connsiteY3" fmla="*/ 0 h 2406551"/>
              <a:gd name="connsiteX4" fmla="*/ 1791822 w 1962473"/>
              <a:gd name="connsiteY4" fmla="*/ 1933836 h 2406551"/>
              <a:gd name="connsiteX0" fmla="*/ 1791822 w 1962473"/>
              <a:gd name="connsiteY0" fmla="*/ 1933836 h 2406551"/>
              <a:gd name="connsiteX1" fmla="*/ 1621171 w 1962473"/>
              <a:gd name="connsiteY1" fmla="*/ 2105732 h 2406551"/>
              <a:gd name="connsiteX2" fmla="*/ 1962473 w 1962473"/>
              <a:gd name="connsiteY2" fmla="*/ 2148706 h 2406551"/>
              <a:gd name="connsiteX3" fmla="*/ 0 w 1962473"/>
              <a:gd name="connsiteY3" fmla="*/ 2406551 h 2406551"/>
              <a:gd name="connsiteX4" fmla="*/ 170651 w 1962473"/>
              <a:gd name="connsiteY4" fmla="*/ 0 h 2406551"/>
              <a:gd name="connsiteX5" fmla="*/ 1791822 w 1962473"/>
              <a:gd name="connsiteY5" fmla="*/ 1933836 h 2406551"/>
              <a:gd name="connsiteX0" fmla="*/ 1791822 w 1962473"/>
              <a:gd name="connsiteY0" fmla="*/ 1956383 h 2429098"/>
              <a:gd name="connsiteX1" fmla="*/ 1621171 w 1962473"/>
              <a:gd name="connsiteY1" fmla="*/ 2128279 h 2429098"/>
              <a:gd name="connsiteX2" fmla="*/ 1962473 w 1962473"/>
              <a:gd name="connsiteY2" fmla="*/ 2171253 h 2429098"/>
              <a:gd name="connsiteX3" fmla="*/ 0 w 1962473"/>
              <a:gd name="connsiteY3" fmla="*/ 2429098 h 2429098"/>
              <a:gd name="connsiteX4" fmla="*/ 116701 w 1962473"/>
              <a:gd name="connsiteY4" fmla="*/ 0 h 2429098"/>
              <a:gd name="connsiteX5" fmla="*/ 1791822 w 1962473"/>
              <a:gd name="connsiteY5" fmla="*/ 1956383 h 2429098"/>
              <a:gd name="connsiteX0" fmla="*/ 1675194 w 1845845"/>
              <a:gd name="connsiteY0" fmla="*/ 1956383 h 2448947"/>
              <a:gd name="connsiteX1" fmla="*/ 1504543 w 1845845"/>
              <a:gd name="connsiteY1" fmla="*/ 2128279 h 2448947"/>
              <a:gd name="connsiteX2" fmla="*/ 1845845 w 1845845"/>
              <a:gd name="connsiteY2" fmla="*/ 2171253 h 2448947"/>
              <a:gd name="connsiteX3" fmla="*/ 72 w 1845845"/>
              <a:gd name="connsiteY3" fmla="*/ 2448947 h 2448947"/>
              <a:gd name="connsiteX4" fmla="*/ 73 w 1845845"/>
              <a:gd name="connsiteY4" fmla="*/ 0 h 2448947"/>
              <a:gd name="connsiteX5" fmla="*/ 1675194 w 1845845"/>
              <a:gd name="connsiteY5" fmla="*/ 1956383 h 2448947"/>
              <a:gd name="connsiteX0" fmla="*/ 1675194 w 1776973"/>
              <a:gd name="connsiteY0" fmla="*/ 1956383 h 2448947"/>
              <a:gd name="connsiteX1" fmla="*/ 1504543 w 1776973"/>
              <a:gd name="connsiteY1" fmla="*/ 2128279 h 2448947"/>
              <a:gd name="connsiteX2" fmla="*/ 1776973 w 1776973"/>
              <a:gd name="connsiteY2" fmla="*/ 2192066 h 2448947"/>
              <a:gd name="connsiteX3" fmla="*/ 72 w 1776973"/>
              <a:gd name="connsiteY3" fmla="*/ 2448947 h 2448947"/>
              <a:gd name="connsiteX4" fmla="*/ 73 w 1776973"/>
              <a:gd name="connsiteY4" fmla="*/ 0 h 2448947"/>
              <a:gd name="connsiteX5" fmla="*/ 1675194 w 1776973"/>
              <a:gd name="connsiteY5" fmla="*/ 1956383 h 2448947"/>
              <a:gd name="connsiteX0" fmla="*/ 1675194 w 1776973"/>
              <a:gd name="connsiteY0" fmla="*/ 1956383 h 2448947"/>
              <a:gd name="connsiteX1" fmla="*/ 1527502 w 1776973"/>
              <a:gd name="connsiteY1" fmla="*/ 2114404 h 2448947"/>
              <a:gd name="connsiteX2" fmla="*/ 1776973 w 1776973"/>
              <a:gd name="connsiteY2" fmla="*/ 2192066 h 2448947"/>
              <a:gd name="connsiteX3" fmla="*/ 72 w 1776973"/>
              <a:gd name="connsiteY3" fmla="*/ 2448947 h 2448947"/>
              <a:gd name="connsiteX4" fmla="*/ 73 w 1776973"/>
              <a:gd name="connsiteY4" fmla="*/ 0 h 2448947"/>
              <a:gd name="connsiteX5" fmla="*/ 1675194 w 1776973"/>
              <a:gd name="connsiteY5" fmla="*/ 1956383 h 2448947"/>
              <a:gd name="connsiteX0" fmla="*/ 1675194 w 1968665"/>
              <a:gd name="connsiteY0" fmla="*/ 1956383 h 2448947"/>
              <a:gd name="connsiteX1" fmla="*/ 1527502 w 1968665"/>
              <a:gd name="connsiteY1" fmla="*/ 2114404 h 2448947"/>
              <a:gd name="connsiteX2" fmla="*/ 1776973 w 1968665"/>
              <a:gd name="connsiteY2" fmla="*/ 2192066 h 2448947"/>
              <a:gd name="connsiteX3" fmla="*/ 72 w 1968665"/>
              <a:gd name="connsiteY3" fmla="*/ 2448947 h 2448947"/>
              <a:gd name="connsiteX4" fmla="*/ 73 w 1968665"/>
              <a:gd name="connsiteY4" fmla="*/ 0 h 2448947"/>
              <a:gd name="connsiteX5" fmla="*/ 1968665 w 1968665"/>
              <a:gd name="connsiteY5" fmla="*/ 2037706 h 2448947"/>
              <a:gd name="connsiteX6" fmla="*/ 1675194 w 1968665"/>
              <a:gd name="connsiteY6" fmla="*/ 1956383 h 2448947"/>
              <a:gd name="connsiteX0" fmla="*/ 1689734 w 1968665"/>
              <a:gd name="connsiteY0" fmla="*/ 1965633 h 2448947"/>
              <a:gd name="connsiteX1" fmla="*/ 1527502 w 1968665"/>
              <a:gd name="connsiteY1" fmla="*/ 2114404 h 2448947"/>
              <a:gd name="connsiteX2" fmla="*/ 1776973 w 1968665"/>
              <a:gd name="connsiteY2" fmla="*/ 2192066 h 2448947"/>
              <a:gd name="connsiteX3" fmla="*/ 72 w 1968665"/>
              <a:gd name="connsiteY3" fmla="*/ 2448947 h 2448947"/>
              <a:gd name="connsiteX4" fmla="*/ 73 w 1968665"/>
              <a:gd name="connsiteY4" fmla="*/ 0 h 2448947"/>
              <a:gd name="connsiteX5" fmla="*/ 1968665 w 1968665"/>
              <a:gd name="connsiteY5" fmla="*/ 2037706 h 2448947"/>
              <a:gd name="connsiteX6" fmla="*/ 1689734 w 1968665"/>
              <a:gd name="connsiteY6" fmla="*/ 1965633 h 2448947"/>
              <a:gd name="connsiteX0" fmla="*/ 1689734 w 1959482"/>
              <a:gd name="connsiteY0" fmla="*/ 1965633 h 2448947"/>
              <a:gd name="connsiteX1" fmla="*/ 1527502 w 1959482"/>
              <a:gd name="connsiteY1" fmla="*/ 2114404 h 2448947"/>
              <a:gd name="connsiteX2" fmla="*/ 1776973 w 1959482"/>
              <a:gd name="connsiteY2" fmla="*/ 2192066 h 2448947"/>
              <a:gd name="connsiteX3" fmla="*/ 72 w 1959482"/>
              <a:gd name="connsiteY3" fmla="*/ 2448947 h 2448947"/>
              <a:gd name="connsiteX4" fmla="*/ 73 w 1959482"/>
              <a:gd name="connsiteY4" fmla="*/ 0 h 2448947"/>
              <a:gd name="connsiteX5" fmla="*/ 1959482 w 1959482"/>
              <a:gd name="connsiteY5" fmla="*/ 2037706 h 2448947"/>
              <a:gd name="connsiteX6" fmla="*/ 1689734 w 1959482"/>
              <a:gd name="connsiteY6" fmla="*/ 1965633 h 2448947"/>
              <a:gd name="connsiteX0" fmla="*/ 1689662 w 1959410"/>
              <a:gd name="connsiteY0" fmla="*/ 1947237 h 2430551"/>
              <a:gd name="connsiteX1" fmla="*/ 1527430 w 1959410"/>
              <a:gd name="connsiteY1" fmla="*/ 2096008 h 2430551"/>
              <a:gd name="connsiteX2" fmla="*/ 1776901 w 1959410"/>
              <a:gd name="connsiteY2" fmla="*/ 2173670 h 2430551"/>
              <a:gd name="connsiteX3" fmla="*/ 0 w 1959410"/>
              <a:gd name="connsiteY3" fmla="*/ 2430551 h 2430551"/>
              <a:gd name="connsiteX4" fmla="*/ 143989 w 1959410"/>
              <a:gd name="connsiteY4" fmla="*/ 0 h 2430551"/>
              <a:gd name="connsiteX5" fmla="*/ 1959410 w 1959410"/>
              <a:gd name="connsiteY5" fmla="*/ 2019310 h 2430551"/>
              <a:gd name="connsiteX6" fmla="*/ 1689662 w 1959410"/>
              <a:gd name="connsiteY6" fmla="*/ 1947237 h 2430551"/>
              <a:gd name="connsiteX0" fmla="*/ 1689662 w 1959410"/>
              <a:gd name="connsiteY0" fmla="*/ 1989702 h 2473016"/>
              <a:gd name="connsiteX1" fmla="*/ 1527430 w 1959410"/>
              <a:gd name="connsiteY1" fmla="*/ 2138473 h 2473016"/>
              <a:gd name="connsiteX2" fmla="*/ 1776901 w 1959410"/>
              <a:gd name="connsiteY2" fmla="*/ 2216135 h 2473016"/>
              <a:gd name="connsiteX3" fmla="*/ 0 w 1959410"/>
              <a:gd name="connsiteY3" fmla="*/ 2473016 h 2473016"/>
              <a:gd name="connsiteX4" fmla="*/ 135224 w 1959410"/>
              <a:gd name="connsiteY4" fmla="*/ 0 h 2473016"/>
              <a:gd name="connsiteX5" fmla="*/ 1959410 w 1959410"/>
              <a:gd name="connsiteY5" fmla="*/ 2061775 h 2473016"/>
              <a:gd name="connsiteX6" fmla="*/ 1689662 w 1959410"/>
              <a:gd name="connsiteY6" fmla="*/ 1989702 h 2473016"/>
              <a:gd name="connsiteX0" fmla="*/ 1554439 w 1824187"/>
              <a:gd name="connsiteY0" fmla="*/ 1989702 h 2455050"/>
              <a:gd name="connsiteX1" fmla="*/ 1392207 w 1824187"/>
              <a:gd name="connsiteY1" fmla="*/ 2138473 h 2455050"/>
              <a:gd name="connsiteX2" fmla="*/ 1641678 w 1824187"/>
              <a:gd name="connsiteY2" fmla="*/ 2216135 h 2455050"/>
              <a:gd name="connsiteX3" fmla="*/ 5034 w 1824187"/>
              <a:gd name="connsiteY3" fmla="*/ 2455050 h 2455050"/>
              <a:gd name="connsiteX4" fmla="*/ 1 w 1824187"/>
              <a:gd name="connsiteY4" fmla="*/ 0 h 2455050"/>
              <a:gd name="connsiteX5" fmla="*/ 1824187 w 1824187"/>
              <a:gd name="connsiteY5" fmla="*/ 2061775 h 2455050"/>
              <a:gd name="connsiteX6" fmla="*/ 1554439 w 1824187"/>
              <a:gd name="connsiteY6" fmla="*/ 1989702 h 2455050"/>
              <a:gd name="connsiteX0" fmla="*/ 1554439 w 1835876"/>
              <a:gd name="connsiteY0" fmla="*/ 1989702 h 2455050"/>
              <a:gd name="connsiteX1" fmla="*/ 1392207 w 1835876"/>
              <a:gd name="connsiteY1" fmla="*/ 2138473 h 2455050"/>
              <a:gd name="connsiteX2" fmla="*/ 1641678 w 1835876"/>
              <a:gd name="connsiteY2" fmla="*/ 2216135 h 2455050"/>
              <a:gd name="connsiteX3" fmla="*/ 5034 w 1835876"/>
              <a:gd name="connsiteY3" fmla="*/ 2455050 h 2455050"/>
              <a:gd name="connsiteX4" fmla="*/ 1 w 1835876"/>
              <a:gd name="connsiteY4" fmla="*/ 0 h 2455050"/>
              <a:gd name="connsiteX5" fmla="*/ 1835876 w 1835876"/>
              <a:gd name="connsiteY5" fmla="*/ 2055242 h 2455050"/>
              <a:gd name="connsiteX6" fmla="*/ 1554439 w 1835876"/>
              <a:gd name="connsiteY6" fmla="*/ 1989702 h 2455050"/>
              <a:gd name="connsiteX0" fmla="*/ 1554439 w 1835876"/>
              <a:gd name="connsiteY0" fmla="*/ 1989702 h 2455050"/>
              <a:gd name="connsiteX1" fmla="*/ 1392207 w 1835876"/>
              <a:gd name="connsiteY1" fmla="*/ 2138473 h 2455050"/>
              <a:gd name="connsiteX2" fmla="*/ 1662132 w 1835876"/>
              <a:gd name="connsiteY2" fmla="*/ 2207969 h 2455050"/>
              <a:gd name="connsiteX3" fmla="*/ 5034 w 1835876"/>
              <a:gd name="connsiteY3" fmla="*/ 2455050 h 2455050"/>
              <a:gd name="connsiteX4" fmla="*/ 1 w 1835876"/>
              <a:gd name="connsiteY4" fmla="*/ 0 h 2455050"/>
              <a:gd name="connsiteX5" fmla="*/ 1835876 w 1835876"/>
              <a:gd name="connsiteY5" fmla="*/ 2055242 h 2455050"/>
              <a:gd name="connsiteX6" fmla="*/ 1554439 w 1835876"/>
              <a:gd name="connsiteY6" fmla="*/ 1989702 h 2455050"/>
              <a:gd name="connsiteX0" fmla="*/ 1554439 w 1835876"/>
              <a:gd name="connsiteY0" fmla="*/ 1989702 h 2455050"/>
              <a:gd name="connsiteX1" fmla="*/ 1322078 w 1835876"/>
              <a:gd name="connsiteY1" fmla="*/ 2097641 h 2455050"/>
              <a:gd name="connsiteX2" fmla="*/ 1662132 w 1835876"/>
              <a:gd name="connsiteY2" fmla="*/ 2207969 h 2455050"/>
              <a:gd name="connsiteX3" fmla="*/ 5034 w 1835876"/>
              <a:gd name="connsiteY3" fmla="*/ 2455050 h 2455050"/>
              <a:gd name="connsiteX4" fmla="*/ 1 w 1835876"/>
              <a:gd name="connsiteY4" fmla="*/ 0 h 2455050"/>
              <a:gd name="connsiteX5" fmla="*/ 1835876 w 1835876"/>
              <a:gd name="connsiteY5" fmla="*/ 2055242 h 2455050"/>
              <a:gd name="connsiteX6" fmla="*/ 1554439 w 1835876"/>
              <a:gd name="connsiteY6" fmla="*/ 1989702 h 2455050"/>
              <a:gd name="connsiteX0" fmla="*/ 1484310 w 1835876"/>
              <a:gd name="connsiteY0" fmla="*/ 1937437 h 2455050"/>
              <a:gd name="connsiteX1" fmla="*/ 1322078 w 1835876"/>
              <a:gd name="connsiteY1" fmla="*/ 2097641 h 2455050"/>
              <a:gd name="connsiteX2" fmla="*/ 1662132 w 1835876"/>
              <a:gd name="connsiteY2" fmla="*/ 2207969 h 2455050"/>
              <a:gd name="connsiteX3" fmla="*/ 5034 w 1835876"/>
              <a:gd name="connsiteY3" fmla="*/ 2455050 h 2455050"/>
              <a:gd name="connsiteX4" fmla="*/ 1 w 1835876"/>
              <a:gd name="connsiteY4" fmla="*/ 0 h 2455050"/>
              <a:gd name="connsiteX5" fmla="*/ 1835876 w 1835876"/>
              <a:gd name="connsiteY5" fmla="*/ 2055242 h 2455050"/>
              <a:gd name="connsiteX6" fmla="*/ 1484310 w 1835876"/>
              <a:gd name="connsiteY6" fmla="*/ 1937437 h 2455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35876" h="2455050">
                <a:moveTo>
                  <a:pt x="1484310" y="1937437"/>
                </a:moveTo>
                <a:lnTo>
                  <a:pt x="1322078" y="2097641"/>
                </a:lnTo>
                <a:lnTo>
                  <a:pt x="1662132" y="2207969"/>
                </a:lnTo>
                <a:lnTo>
                  <a:pt x="5034" y="2455050"/>
                </a:lnTo>
                <a:cubicBezTo>
                  <a:pt x="5107" y="1559197"/>
                  <a:pt x="-72" y="895853"/>
                  <a:pt x="1" y="0"/>
                </a:cubicBezTo>
                <a:lnTo>
                  <a:pt x="1835876" y="2055242"/>
                </a:lnTo>
                <a:lnTo>
                  <a:pt x="1484310" y="1937437"/>
                </a:lnTo>
                <a:close/>
              </a:path>
            </a:pathLst>
          </a:custGeom>
          <a:gradFill flip="none" rotWithShape="1">
            <a:gsLst>
              <a:gs pos="0">
                <a:srgbClr val="0070C0">
                  <a:alpha val="60000"/>
                </a:srgbClr>
              </a:gs>
              <a:gs pos="29000">
                <a:srgbClr val="0070C0">
                  <a:alpha val="20000"/>
                </a:srgbClr>
              </a:gs>
              <a:gs pos="86000">
                <a:schemeClr val="bg1">
                  <a:alpha val="50000"/>
                </a:schemeClr>
              </a:gs>
              <a:gs pos="100000">
                <a:srgbClr val="0070C0"/>
              </a:gs>
            </a:gsLst>
            <a:lin ang="0" scaled="1"/>
            <a:tileRect/>
          </a:gradFill>
          <a:ln w="3175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802482">
            <a:off x="6355800" y="3447424"/>
            <a:ext cx="296456" cy="246744"/>
          </a:xfrm>
          <a:prstGeom prst="roundRect">
            <a:avLst>
              <a:gd name="adj" fmla="val 0"/>
            </a:avLst>
          </a:prstGeom>
          <a:solidFill>
            <a:srgbClr val="0070C0">
              <a:alpha val="10000"/>
            </a:srgbClr>
          </a:solidFill>
          <a:ln w="3810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7043" name="Picture 3"/>
          <p:cNvPicPr>
            <a:picLocks noChangeAspect="1" noChangeArrowheads="1"/>
          </p:cNvPicPr>
          <p:nvPr/>
        </p:nvPicPr>
        <p:blipFill>
          <a:blip r:embed="rId5" cstate="email">
            <a:lum contrast="3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857250"/>
            <a:ext cx="3943350" cy="3209704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68118720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</Words>
  <Application>Microsoft Office PowerPoint</Application>
  <PresentationFormat>On-screen Show (16:9)</PresentationFormat>
  <Paragraphs>297</Paragraphs>
  <Slides>51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Съдържание</vt:lpstr>
      <vt:lpstr>Щриховане</vt:lpstr>
      <vt:lpstr>Етимология</vt:lpstr>
      <vt:lpstr>Но на английски</vt:lpstr>
      <vt:lpstr>Цел на щриховането</vt:lpstr>
      <vt:lpstr>Използване</vt:lpstr>
      <vt:lpstr>PowerPoint Presentation</vt:lpstr>
      <vt:lpstr>PowerPoint Presentation</vt:lpstr>
      <vt:lpstr>PowerPoint Presentation</vt:lpstr>
      <vt:lpstr>В компютърната графика</vt:lpstr>
      <vt:lpstr>Обобщение на щриха</vt:lpstr>
      <vt:lpstr>Брой цветове</vt:lpstr>
      <vt:lpstr>PowerPoint Presentation</vt:lpstr>
      <vt:lpstr>PowerPoint Presentation</vt:lpstr>
      <vt:lpstr>Щриховане с два цвята</vt:lpstr>
      <vt:lpstr>Граница на интензитета</vt:lpstr>
      <vt:lpstr>PowerPoint Presentation</vt:lpstr>
      <vt:lpstr>Намиране на границата</vt:lpstr>
      <vt:lpstr>PowerPoint Presentation</vt:lpstr>
      <vt:lpstr>Щриховане с шаблони</vt:lpstr>
      <vt:lpstr>PowerPoint Presentation</vt:lpstr>
      <vt:lpstr>PowerPoint Presentation</vt:lpstr>
      <vt:lpstr>Шаблони</vt:lpstr>
      <vt:lpstr>PowerPoint Presentation</vt:lpstr>
      <vt:lpstr>Интензитетен шум</vt:lpstr>
      <vt:lpstr>PowerPoint Presentation</vt:lpstr>
      <vt:lpstr>Разпространение на грешката</vt:lpstr>
      <vt:lpstr>PowerPoint Presentation</vt:lpstr>
      <vt:lpstr>PowerPoint Presentation</vt:lpstr>
      <vt:lpstr>Алгоритъм </vt:lpstr>
      <vt:lpstr>PowerPoint Presentation</vt:lpstr>
      <vt:lpstr>PowerPoint Presentation</vt:lpstr>
      <vt:lpstr>Псевдокод</vt:lpstr>
      <vt:lpstr>Шлифоване</vt:lpstr>
      <vt:lpstr>Етимология</vt:lpstr>
      <vt:lpstr>В компютърната графика</vt:lpstr>
      <vt:lpstr>Примери</vt:lpstr>
      <vt:lpstr>PowerPoint Presentation</vt:lpstr>
      <vt:lpstr>PowerPoint Presentation</vt:lpstr>
      <vt:lpstr>PowerPoint Presentation</vt:lpstr>
      <vt:lpstr>Как се изглажда</vt:lpstr>
      <vt:lpstr>Подпикселно ниво</vt:lpstr>
      <vt:lpstr>Пример</vt:lpstr>
      <vt:lpstr>PowerPoint Presentation</vt:lpstr>
      <vt:lpstr>PowerPoint Presentation</vt:lpstr>
      <vt:lpstr>PowerPoint Presentation</vt:lpstr>
      <vt:lpstr>PowerPoint Presentation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2021-10-13T08:24:12Z</dcterms:modified>
</cp:coreProperties>
</file>