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Raleway Light"/>
      <p:regular r:id="rId36"/>
      <p:bold r:id="rId37"/>
      <p:italic r:id="rId38"/>
      <p:boldItalic r:id="rId39"/>
    </p:embeddedFont>
    <p:embeddedFont>
      <p:font typeface="Barlow Semi Condensed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SemiBold-regular.fntdata"/><Relationship Id="rId20" Type="http://schemas.openxmlformats.org/officeDocument/2006/relationships/slide" Target="slides/slide15.xml"/><Relationship Id="rId42" Type="http://schemas.openxmlformats.org/officeDocument/2006/relationships/font" Target="fonts/BarlowSemiCondensedSemiBold-italic.fntdata"/><Relationship Id="rId41" Type="http://schemas.openxmlformats.org/officeDocument/2006/relationships/font" Target="fonts/BarlowSemiCondensedSemi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BarlowSemiCondensedSemiBold-boldItalic.fntdata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10.xml"/><Relationship Id="rId37" Type="http://schemas.openxmlformats.org/officeDocument/2006/relationships/font" Target="fonts/RalewayLight-bold.fntdata"/><Relationship Id="rId14" Type="http://schemas.openxmlformats.org/officeDocument/2006/relationships/slide" Target="slides/slide9.xml"/><Relationship Id="rId36" Type="http://schemas.openxmlformats.org/officeDocument/2006/relationships/font" Target="fonts/RalewayLight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099b260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099b260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663dd0b4c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663dd0b4c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663dd0b4c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663dd0b4c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663dd0b4c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663dd0b4c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663dd0b4c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663dd0b4c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663dd0b4c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4663dd0b4c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663dd0b4c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663dd0b4c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663dd0b4c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663dd0b4c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663dd0b4c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4663dd0b4c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663dd0b4c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663dd0b4c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663dd0b4c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4663dd0b4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663dd0b4c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663dd0b4c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663dd0b4c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663dd0b4c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663dd0b4c_0_4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4663dd0b4c_0_4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663dd0b4c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663dd0b4c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663dd0b4c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663dd0b4c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663dd0b4c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663dd0b4c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663dd0b4c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663dd0b4c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HEADER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hasCustomPrompt="1" idx="2" type="title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4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rmAutofit/>
          </a:bodyPr>
          <a:lstStyle>
            <a:lvl1pPr indent="-27305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Char char="●"/>
              <a:defRPr sz="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 sz="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 sz="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Char char="●"/>
              <a:defRPr sz="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 sz="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 sz="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6"/>
          <p:cNvSpPr txBox="1"/>
          <p:nvPr>
            <p:ph idx="2" type="subTitle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3" type="subTitle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4" type="subTitle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102" name="Google Shape;102;p16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03" name="Google Shape;103;p1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TITLE_ONLY_2_1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7" name="Google Shape;127;p18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28" name="Google Shape;128;p18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ONLY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9" name="Google Shape;149;p19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50" name="Google Shape;150;p19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9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71" name="Google Shape;171;p20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72" name="Google Shape;172;p20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0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-16825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93" name="Google Shape;193;p21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4" name="Google Shape;194;p21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1"/>
          <p:cNvSpPr txBox="1"/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21"/>
          <p:cNvSpPr txBox="1"/>
          <p:nvPr>
            <p:ph idx="1" type="subTitle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2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209" name="Google Shape;209;p22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1734975" y="3204600"/>
            <a:ext cx="56742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23"/>
          <p:cNvSpPr txBox="1"/>
          <p:nvPr>
            <p:ph hasCustomPrompt="1" type="title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23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uria.europa.eu/juris/document/document.jsf?text=&amp;docid=216545&amp;pageIndex=0&amp;doclang=en&amp;mode=lst&amp;dir=&amp;occ=first&amp;part=1&amp;cid=14967341" TargetMode="External"/><Relationship Id="rId4" Type="http://schemas.openxmlformats.org/officeDocument/2006/relationships/hyperlink" Target="http://curia.europa.eu/juris/document/document.jsf?text=&amp;docid=216552&amp;pageIndex=0&amp;doclang=en&amp;mode=lst&amp;dir=&amp;occ=first&amp;part=1&amp;cid=14967152" TargetMode="External"/><Relationship Id="rId5" Type="http://schemas.openxmlformats.org/officeDocument/2006/relationships/hyperlink" Target="http://curia.europa.eu/juris/document/document.jsf;jsessionid=5902613C45B36CD9429F60C96EDE50AB?text=&amp;docid=216543&amp;pageIndex=0&amp;doclang=en&amp;mode=lst&amp;dir=&amp;occ=first&amp;part=1&amp;cid=1496674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729450" y="1397500"/>
            <a:ext cx="76887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Правни проблеми при обучението на модели на генеративен изкуствен интелект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със защитено от авторското право съдържание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 </a:t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729450" y="2017700"/>
            <a:ext cx="76887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Социално-правни аспекти на информационните технологии</a:t>
            </a:r>
            <a:endParaRPr sz="225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Ана Лазарова</a:t>
            </a:r>
            <a:endParaRPr sz="168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240"/>
              <a:t>Изключения и ограничения на авторското право в ЕС</a:t>
            </a:r>
            <a:endParaRPr b="0" sz="2240"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729450" y="2221850"/>
            <a:ext cx="7688700" cy="24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Не са хармонизирани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Изчерпателно изброени и с ограничен обем (за разлика от </a:t>
            </a:r>
            <a:r>
              <a:rPr i="1"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fair use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Тристъпков тест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Не са стабилни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Трилогия на Съда на ЕС от 2019 г.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2" marL="1371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Funke Medien (</a:t>
            </a:r>
            <a:r>
              <a:rPr b="1" lang="en" sz="1400">
                <a:solidFill>
                  <a:srgbClr val="1E73BE"/>
                </a:solidFill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C-469/17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2" marL="1371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Pelham </a:t>
            </a:r>
            <a:r>
              <a:rPr i="1" lang="en" sz="14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n" sz="1400">
                <a:solidFill>
                  <a:srgbClr val="1E73BE"/>
                </a:solidFill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C‑476/17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и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2" marL="1371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Spiegel Online (</a:t>
            </a:r>
            <a:r>
              <a:rPr b="1" lang="en" sz="1400">
                <a:solidFill>
                  <a:srgbClr val="1E73BE"/>
                </a:solidFill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 516/17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TEXT AND DATA MINING (TDM)</a:t>
            </a:r>
            <a:endParaRPr b="0"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729450" y="2078875"/>
            <a:ext cx="7688700" cy="26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Автоматизиран аналитичен способ, чиято цел е да анализира текст и данни в цифрова форма, за да се създаде информация, включваща, но без да се ограничава до това – модели, тенденции и взаимовръзки;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“Докато технологиите за извличане на информация от текст и данни преобладават в цифровата икономика, широко разпространено е схващането, че извличането на информация от текст и данни може да бъде от особено голяма полза за научноизследователската общност и по такъв начин да насърчи новаторството.”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Директива относно авторското право в цифровия единен пазар, Съображение 8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7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Чл. 3 - Извличане на информация от текст и данни за целите на научните изследвания</a:t>
            </a:r>
            <a:endParaRPr b="0"/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729450" y="2571750"/>
            <a:ext cx="7688700" cy="2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Извличане на информация от текст и данни за целите на научните изследвания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532" lvl="0" marL="4572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Raleway"/>
              <a:buChar char="●"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задължителен характер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53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Raleway"/>
              <a:buChar char="●"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императивен характер, не може да се преодолява както по договорен ред, така и с ТСЗ (TPMs)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53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Raleway"/>
              <a:buChar char="●"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позволява възпроизвеждане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53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Raleway"/>
              <a:buChar char="●"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по отношение на съдържание, до което достъпът е правомерен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53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Raleway"/>
              <a:buChar char="●"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без заплащане на възнаграждение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Чл. 3 - Бенефициери</a:t>
            </a:r>
            <a:endParaRPr b="0"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729450" y="1942400"/>
            <a:ext cx="7688700" cy="27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„научноизследователска организация“ - университет, включително неговите библиотеки, научноизследователски институт или друг субект, чиято основна цел е да извършва научни изследвания или да провежда образователни дейности, включващи извършването на научни изследвания: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532" lvl="0" marL="4572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Raleway"/>
              <a:buChar char="●"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с нестопанска цел или чрез реинвестиране на всички печалби в своите научни изследвания; или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53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5"/>
              <a:buFont typeface="Raleway"/>
              <a:buChar char="●"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в рамките на призната от държава членка мисия в обществен интерес;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по такъв начин, че предприятие с решаващо влияние върху организацията да не може да се ползва с привилегирован достъп до създадените от научните изследвания резултати;</a:t>
            </a:r>
            <a:endParaRPr sz="1107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Чл. 3 - Бенефициери</a:t>
            </a:r>
            <a:endParaRPr b="0"/>
          </a:p>
        </p:txBody>
      </p:sp>
      <p:sp>
        <p:nvSpPr>
          <p:cNvPr id="295" name="Google Shape;295;p37"/>
          <p:cNvSpPr txBox="1"/>
          <p:nvPr>
            <p:ph idx="1" type="body"/>
          </p:nvPr>
        </p:nvSpPr>
        <p:spPr>
          <a:xfrm>
            <a:off x="729450" y="1942400"/>
            <a:ext cx="7688700" cy="27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„</a:t>
            </a:r>
            <a:r>
              <a:rPr lang="en" sz="1495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институция за културно наследство</a:t>
            </a: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“ - общодостъпни библиотека или музей, архивно учреждение или институция в областта на филмовото или звукозаписното наследство;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Националните библиотеки и националните архиви и що се отнася до техните архиви и обществени библиотеки - образователни институции, научноизследователски организации и обществени излъчващи организации.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7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340">
                <a:solidFill>
                  <a:srgbClr val="000000"/>
                </a:solidFill>
              </a:rPr>
              <a:t>ЗИД на ЗАПСП</a:t>
            </a:r>
            <a:endParaRPr b="0" sz="23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729450" y="1976775"/>
            <a:ext cx="7897800" cy="28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„Раздел IIа</a:t>
            </a:r>
            <a:endParaRPr sz="30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Особени разпоредби за някои видове използване по цифров път на произведения и други обекти на закрила</a:t>
            </a:r>
            <a:endParaRPr sz="30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Чл. 26з Автоматизиран анализ на текст и информация за научни цели</a:t>
            </a:r>
            <a:endParaRPr sz="30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Без съгласието на носителя на правото и без заплащане на възнаграждение при автоматизиран анализ на текст и информация по реда на този член е допустимо използване на произведения и други обекти на закрила от лице, което разполага с </a:t>
            </a:r>
            <a:r>
              <a:rPr lang="en" sz="3095">
                <a:solidFill>
                  <a:srgbClr val="000000"/>
                </a:solidFill>
                <a:highlight>
                  <a:schemeClr val="lt2"/>
                </a:highlight>
                <a:latin typeface="Raleway"/>
                <a:ea typeface="Raleway"/>
                <a:cs typeface="Raleway"/>
                <a:sym typeface="Raleway"/>
              </a:rPr>
              <a:t>правомерен достъп до тях</a:t>
            </a:r>
            <a:r>
              <a:rPr lang="en" sz="30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за провеждането на научни изследвания.</a:t>
            </a:r>
            <a:endParaRPr sz="30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* не се отнася за компютърни програми</a:t>
            </a:r>
            <a:endParaRPr sz="30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Чл. 4 - Изключение или ограничение по отношение на извличането на информация от текст и данни</a:t>
            </a:r>
            <a:endParaRPr b="0"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729450" y="2571750"/>
            <a:ext cx="7688700" cy="2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TDM за “простосмъртни”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Няма ограничения от гледна точка на бенефициери и цели на използване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Прилага се, в случай, че използването на произведенията не е изрично “запазено” от правоносителите “по подходящ начин” (напр. машинно четими средства)</a:t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340">
                <a:solidFill>
                  <a:srgbClr val="000000"/>
                </a:solidFill>
              </a:rPr>
              <a:t>ЗИД на ЗАПСП</a:t>
            </a:r>
            <a:endParaRPr b="0" sz="23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729450" y="1976775"/>
            <a:ext cx="7897800" cy="28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Автоматизиран анализ на текст и информация</a:t>
            </a:r>
            <a:endParaRPr sz="30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Чл. 26е Без съгласието на носителя на правото и без заплащане на възнаграждение при автоматизиран анализ на текст и информация по реда на този член е допустимо използването на произведения и други обекти на закрила от лице, което разполага с правомерен достъп до тях.</a:t>
            </a:r>
            <a:endParaRPr sz="30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9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9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* В случаите на обекти, до които е предоставен електронен достъп, забраната има действие само ако е установена с технически средства, незабавно разпознаваеми от софтуера, извършващ автоматизиран анализ.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729450" y="1289250"/>
            <a:ext cx="7688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>
                <a:solidFill>
                  <a:srgbClr val="000000"/>
                </a:solidFill>
              </a:rPr>
              <a:t>Благодаря за вниманието!</a:t>
            </a:r>
            <a:endParaRPr sz="3040"/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729450" y="3076800"/>
            <a:ext cx="76887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6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Ана Лазарова</a:t>
            </a:r>
            <a:endParaRPr sz="116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6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6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имейл: ana@digrep.bg</a:t>
            </a:r>
            <a:endParaRPr sz="116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4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4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Презентацията може да бъде използвана под лиценз CC-BY-SA 4.0</a:t>
            </a:r>
            <a:endParaRPr sz="1094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36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066949" y="905325"/>
            <a:ext cx="6281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" sz="2320"/>
              <a:t>Авторско право</a:t>
            </a:r>
            <a:endParaRPr b="0" sz="3200">
              <a:solidFill>
                <a:schemeClr val="dk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827975" y="1883175"/>
            <a:ext cx="72492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Авторското право е </a:t>
            </a:r>
            <a:r>
              <a:rPr lang="en">
                <a:solidFill>
                  <a:schemeClr val="dk2"/>
                </a:solidFill>
                <a:highlight>
                  <a:schemeClr val="lt2"/>
                </a:highlight>
                <a:latin typeface="Raleway"/>
                <a:ea typeface="Raleway"/>
                <a:cs typeface="Raleway"/>
                <a:sym typeface="Raleway"/>
              </a:rPr>
              <a:t>изключителното право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на създателя да възпроизвежда и разпространява своето произведение.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Авторското право </a:t>
            </a:r>
            <a:r>
              <a:rPr lang="en">
                <a:solidFill>
                  <a:schemeClr val="dk2"/>
                </a:solidFill>
                <a:highlight>
                  <a:schemeClr val="lt2"/>
                </a:highlight>
                <a:latin typeface="Raleway"/>
                <a:ea typeface="Raleway"/>
                <a:cs typeface="Raleway"/>
                <a:sym typeface="Raleway"/>
              </a:rPr>
              <a:t>възниква автоматично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и не се изисква регистрация.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Авторското право е </a:t>
            </a:r>
            <a:r>
              <a:rPr lang="en">
                <a:solidFill>
                  <a:schemeClr val="dk2"/>
                </a:solidFill>
                <a:highlight>
                  <a:schemeClr val="lt2"/>
                </a:highlight>
                <a:latin typeface="Raleway"/>
                <a:ea typeface="Raleway"/>
                <a:cs typeface="Raleway"/>
                <a:sym typeface="Raleway"/>
              </a:rPr>
              <a:t>временно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по принцип в Европа то продължава до смъртта на последния оцелял автор + 70 години.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Авторското право е </a:t>
            </a:r>
            <a:r>
              <a:rPr lang="en">
                <a:solidFill>
                  <a:schemeClr val="dk2"/>
                </a:solidFill>
                <a:highlight>
                  <a:schemeClr val="lt2"/>
                </a:highlight>
                <a:latin typeface="Raleway"/>
                <a:ea typeface="Raleway"/>
                <a:cs typeface="Raleway"/>
                <a:sym typeface="Raleway"/>
              </a:rPr>
              <a:t>териториално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в момента в ЕС съществуват 27 различни (частично хармонизирани) авторскоправни уредби.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Авторското право е (частично) </a:t>
            </a:r>
            <a:r>
              <a:rPr lang="en">
                <a:solidFill>
                  <a:schemeClr val="dk2"/>
                </a:solidFill>
                <a:highlight>
                  <a:schemeClr val="lt2"/>
                </a:highlight>
                <a:latin typeface="Raleway"/>
                <a:ea typeface="Raleway"/>
                <a:cs typeface="Raleway"/>
                <a:sym typeface="Raleway"/>
              </a:rPr>
              <a:t>прехвърляемо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Използване на обект на авторски и сродни права</a:t>
            </a:r>
            <a:endParaRPr sz="2320"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729450" y="1893675"/>
            <a:ext cx="7688700" cy="24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възпроизвеждане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копиране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цифровизиране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временни копия / кеширане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извличане на информация от текст и от данни /машинно четене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разпространение / разгласяване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публично разгласяване и предоставяне на публично разположение онлайн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е-книги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хиперлинкове, фрейминг, вграждане (embedding)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преработка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ремикс, адаптация, превод, синхронизация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Как се “учи” езиковият / базовият модел?</a:t>
            </a:r>
            <a:endParaRPr sz="2020"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729450" y="1893675"/>
            <a:ext cx="7688700" cy="24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„Извличане на информация от текст и данни“ според Директива 2019/790: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„автоматизиран аналитичен способ, чиято цел е да анализира текст и данни в цифрова форма, за да се създаде информация, включваща, но без да се ограничава до това – модели, тенденции и взаимовръзки“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903250" y="509125"/>
            <a:ext cx="7256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2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Авторскоправен статус на произведение</a:t>
            </a:r>
            <a:endParaRPr sz="2320"/>
          </a:p>
        </p:txBody>
      </p:sp>
      <p:sp>
        <p:nvSpPr>
          <p:cNvPr id="243" name="Google Shape;243;p28"/>
          <p:cNvSpPr txBox="1"/>
          <p:nvPr/>
        </p:nvSpPr>
        <p:spPr>
          <a:xfrm>
            <a:off x="1066950" y="1630225"/>
            <a:ext cx="7010100" cy="24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●"/>
            </a:pPr>
            <a:r>
              <a:rPr lang="en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Обществено достояние</a:t>
            </a:r>
            <a:endParaRPr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●"/>
            </a:pPr>
            <a:r>
              <a:rPr lang="en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В срок на действие на авторско право</a:t>
            </a:r>
            <a:endParaRPr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Използване по силата на изключение</a:t>
            </a:r>
            <a:endParaRPr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400"/>
              <a:buFont typeface="Raleway"/>
              <a:buChar char="○"/>
            </a:pPr>
            <a:r>
              <a:rPr lang="en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Използване с разрешение на автора:</a:t>
            </a:r>
            <a:endParaRPr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2256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688"/>
              <a:buFont typeface="Raleway"/>
              <a:buChar char="■"/>
            </a:pPr>
            <a:r>
              <a:rPr lang="en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Договор</a:t>
            </a:r>
            <a:endParaRPr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2256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688"/>
              <a:buFont typeface="Raleway"/>
              <a:buChar char="■"/>
            </a:pPr>
            <a:r>
              <a:rPr lang="en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Организация за колективно управление на права</a:t>
            </a:r>
            <a:endParaRPr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2256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688"/>
              <a:buFont typeface="Raleway"/>
              <a:buChar char="■"/>
            </a:pPr>
            <a:r>
              <a:rPr lang="en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Стандартен лиценз (e.g. EULA, но и GPL, Creative Commons)</a:t>
            </a:r>
            <a:endParaRPr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3429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use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240"/>
              <a:t>Кога има “справедлива употреба”?</a:t>
            </a:r>
            <a:endParaRPr b="0" sz="2240"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729450" y="2221850"/>
            <a:ext cx="7688700" cy="24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§107 от Закона за авторското право на САЩ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целта и вида на използването (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трансформираща употреба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естеството на използваното произведение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каква част се използва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наличието на т.нар. 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пазарно заместване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(market substitution) във вреда на правоносителя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240"/>
              <a:t>Актуални дела</a:t>
            </a:r>
            <a:endParaRPr b="0" sz="2240"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729450" y="2221850"/>
            <a:ext cx="7935000" cy="24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§107 от Закона за авторското право на САЩ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Doe 1 et al v. GitHub et al (+ Microsoft and Open AI), Case No. 4:2022cv06823 (N.D. Cal.) 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Andersen et al v. Stability AI et al (Midjourney and DeviantArt), Case No. 3:23-cv-00201 (N.D. Cal.); 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Getty Images v. Stability AI, Case No. 1:2023cv00135 (D. Del.)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Getty Images v Stability AI, Case IL-2023-000007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изключения за </a:t>
            </a:r>
            <a:r>
              <a:rPr lang="en"/>
              <a:t>извличане на информация от текст и данни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