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5143500" cx="9144000"/>
  <p:notesSz cx="6858000" cy="9144000"/>
  <p:embeddedFontLst>
    <p:embeddedFont>
      <p:font typeface="Raleway"/>
      <p:regular r:id="rId36"/>
      <p:bold r:id="rId37"/>
      <p:italic r:id="rId38"/>
      <p:boldItalic r:id="rId39"/>
    </p:embeddedFont>
    <p:embeddedFont>
      <p:font typeface="Lato"/>
      <p:regular r:id="rId40"/>
      <p:bold r:id="rId41"/>
      <p:italic r:id="rId42"/>
      <p:boldItalic r:id="rId43"/>
    </p:embeddedFont>
    <p:embeddedFont>
      <p:font typeface="Montserrat"/>
      <p:regular r:id="rId44"/>
      <p:bold r:id="rId45"/>
      <p:italic r:id="rId46"/>
      <p:boldItalic r:id="rId47"/>
    </p:embeddedFont>
    <p:embeddedFont>
      <p:font typeface="Fira Sans Extra Condensed Medium"/>
      <p:regular r:id="rId48"/>
      <p:bold r:id="rId49"/>
      <p:italic r:id="rId50"/>
      <p:boldItalic r:id="rId51"/>
    </p:embeddedFont>
    <p:embeddedFont>
      <p:font typeface="Barlow Semi Condensed SemiBold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Lato-regular.fntdata"/><Relationship Id="rId42" Type="http://schemas.openxmlformats.org/officeDocument/2006/relationships/font" Target="fonts/Lato-italic.fntdata"/><Relationship Id="rId41" Type="http://schemas.openxmlformats.org/officeDocument/2006/relationships/font" Target="fonts/Lato-bold.fntdata"/><Relationship Id="rId44" Type="http://schemas.openxmlformats.org/officeDocument/2006/relationships/font" Target="fonts/Montserrat-regular.fntdata"/><Relationship Id="rId43" Type="http://schemas.openxmlformats.org/officeDocument/2006/relationships/font" Target="fonts/Lato-boldItalic.fntdata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FiraSansExtraCondensedMedium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FiraSansExtraCondensedMedium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font" Target="fonts/Raleway-bold.fntdata"/><Relationship Id="rId36" Type="http://schemas.openxmlformats.org/officeDocument/2006/relationships/font" Target="fonts/Raleway-regular.fntdata"/><Relationship Id="rId39" Type="http://schemas.openxmlformats.org/officeDocument/2006/relationships/font" Target="fonts/Raleway-boldItalic.fntdata"/><Relationship Id="rId38" Type="http://schemas.openxmlformats.org/officeDocument/2006/relationships/font" Target="fonts/Raleway-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FiraSansExtraCondensedMedium-boldItalic.fntdata"/><Relationship Id="rId50" Type="http://schemas.openxmlformats.org/officeDocument/2006/relationships/font" Target="fonts/FiraSansExtraCondensedMedium-italic.fntdata"/><Relationship Id="rId53" Type="http://schemas.openxmlformats.org/officeDocument/2006/relationships/font" Target="fonts/BarlowSemiCondensedSemiBold-bold.fntdata"/><Relationship Id="rId52" Type="http://schemas.openxmlformats.org/officeDocument/2006/relationships/font" Target="fonts/BarlowSemiCondensedSemiBold-regular.fntdata"/><Relationship Id="rId11" Type="http://schemas.openxmlformats.org/officeDocument/2006/relationships/slide" Target="slides/slide6.xml"/><Relationship Id="rId55" Type="http://schemas.openxmlformats.org/officeDocument/2006/relationships/font" Target="fonts/BarlowSemiCondensedSemiBold-boldItalic.fntdata"/><Relationship Id="rId10" Type="http://schemas.openxmlformats.org/officeDocument/2006/relationships/slide" Target="slides/slide5.xml"/><Relationship Id="rId54" Type="http://schemas.openxmlformats.org/officeDocument/2006/relationships/font" Target="fonts/BarlowSemiCondensedSemiBold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0b944bd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0b944bd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5545ec9a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5545ec9a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05545ec9a7_0_8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05545ec9a7_0_8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05545ec9a7_0_8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05545ec9a7_0_8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05545ec9a7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05545ec9a7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05545ec9a7_0_83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205545ec9a7_0_8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05545ec9a7_0_83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205545ec9a7_0_8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05545ec9a7_0_84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205545ec9a7_0_8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078650f25d_0_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078650f25d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0636ff678e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0636ff678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05545ec9a7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05545ec9a7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b0b944bd04_0_2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2b0b944bd04_0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042386155d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042386155d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05545ec9a7_0_84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05545ec9a7_0_8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05545ec9a7_0_104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05545ec9a7_0_10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07dabd2e5f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07dabd2e5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07dabd2e5f_0_2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07dabd2e5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07dabd2e5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07dabd2e5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07dabd2e5f_0_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07dabd2e5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07dabd2e5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07dabd2e5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05545ec9a7_0_104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05545ec9a7_0_10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078650f25d_1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078650f25d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b0b944bd04_0_43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2b0b944bd04_0_43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b0b944bd04_0_4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b0b944bd04_0_4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b0b944bd04_0_2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2b0b944bd04_0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0b944bd04_0_4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2b0b944bd04_0_4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0636ff678e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0636ff678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078650f25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078650f25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b0b944bd04_0_44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b0b944bd04_0_4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05545ec9a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05545ec9a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_9_1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">
  <p:cSld name="SECTION_HEADER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4"/>
          <p:cNvSpPr txBox="1"/>
          <p:nvPr>
            <p:ph type="title"/>
          </p:nvPr>
        </p:nvSpPr>
        <p:spPr>
          <a:xfrm>
            <a:off x="1795350" y="1724550"/>
            <a:ext cx="5553300" cy="169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4200"/>
              <a:buNone/>
              <a:defRPr sz="42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1" type="subTitle"/>
          </p:nvPr>
        </p:nvSpPr>
        <p:spPr>
          <a:xfrm>
            <a:off x="1795350" y="3362050"/>
            <a:ext cx="5553300" cy="3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294A"/>
              </a:buClr>
              <a:buSzPts val="2100"/>
              <a:buNone/>
              <a:defRPr sz="2100">
                <a:solidFill>
                  <a:srgbClr val="41294A"/>
                </a:solidFill>
              </a:defRPr>
            </a:lvl9pPr>
          </a:lstStyle>
          <a:p/>
        </p:txBody>
      </p:sp>
      <p:sp>
        <p:nvSpPr>
          <p:cNvPr id="86" name="Google Shape;86;p14"/>
          <p:cNvSpPr txBox="1"/>
          <p:nvPr>
            <p:ph hasCustomPrompt="1" idx="2" type="title"/>
          </p:nvPr>
        </p:nvSpPr>
        <p:spPr>
          <a:xfrm>
            <a:off x="3055306" y="315950"/>
            <a:ext cx="3033300" cy="979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3600"/>
              <a:buNone/>
              <a:defRPr b="0"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4800"/>
              <a:buFont typeface="Fira Sans Extra Condensed Medium"/>
              <a:buNone/>
              <a:defRPr sz="4800">
                <a:solidFill>
                  <a:srgbClr val="999999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4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8" name="Google Shape;88;p14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15"/>
          <p:cNvSpPr txBox="1"/>
          <p:nvPr>
            <p:ph idx="1" type="body"/>
          </p:nvPr>
        </p:nvSpPr>
        <p:spPr>
          <a:xfrm>
            <a:off x="457200" y="1200152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rmAutofit/>
          </a:bodyPr>
          <a:lstStyle>
            <a:lvl1pPr indent="-273050" lvl="0" marL="457200" rtl="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1pPr>
            <a:lvl2pPr indent="-27305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2pPr>
            <a:lvl3pPr indent="-27305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3pPr>
            <a:lvl4pPr indent="-273050" lvl="3" marL="18288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4pPr>
            <a:lvl5pPr indent="-273050" lvl="4" marL="22860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5pPr>
            <a:lvl6pPr indent="-273050" lvl="5" marL="2743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■"/>
              <a:defRPr/>
            </a:lvl6pPr>
            <a:lvl7pPr indent="-273050" lvl="6" marL="3200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●"/>
              <a:defRPr/>
            </a:lvl7pPr>
            <a:lvl8pPr indent="-273050" lvl="7" marL="3657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700"/>
              <a:buChar char="○"/>
              <a:defRPr/>
            </a:lvl8pPr>
            <a:lvl9pPr indent="-273050" lvl="8" marL="41148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15"/>
          <p:cNvSpPr txBox="1"/>
          <p:nvPr>
            <p:ph idx="10" type="dt"/>
          </p:nvPr>
        </p:nvSpPr>
        <p:spPr>
          <a:xfrm>
            <a:off x="457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3" name="Google Shape;93;p15"/>
          <p:cNvSpPr txBox="1"/>
          <p:nvPr>
            <p:ph idx="11" type="ftr"/>
          </p:nvPr>
        </p:nvSpPr>
        <p:spPr>
          <a:xfrm>
            <a:off x="3124200" y="4767264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700"/>
              <a:buChar char="●"/>
              <a:defRPr sz="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●"/>
              <a:defRPr sz="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○"/>
              <a:defRPr sz="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Char char="■"/>
              <a:defRPr sz="500"/>
            </a:lvl9pPr>
          </a:lstStyle>
          <a:p/>
        </p:txBody>
      </p:sp>
      <p:sp>
        <p:nvSpPr>
          <p:cNvPr id="94" name="Google Shape;94;p15"/>
          <p:cNvSpPr txBox="1"/>
          <p:nvPr>
            <p:ph idx="12" type="sldNum"/>
          </p:nvPr>
        </p:nvSpPr>
        <p:spPr>
          <a:xfrm>
            <a:off x="6553200" y="4767264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>
            <a:lvl1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1pPr>
            <a:lvl2pPr indent="0" lvl="1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2pPr>
            <a:lvl3pPr indent="0" lvl="2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3pPr>
            <a:lvl4pPr indent="0" lvl="3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4pPr>
            <a:lvl5pPr indent="0" lvl="4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5pPr>
            <a:lvl6pPr indent="0" lvl="5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6pPr>
            <a:lvl7pPr indent="0" lvl="6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7pPr>
            <a:lvl8pPr indent="0" lvl="7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8pPr>
            <a:lvl9pPr indent="0" lvl="8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100"/>
              <a:buFont typeface="Helvetica Neue"/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6"/>
          <p:cNvSpPr/>
          <p:nvPr/>
        </p:nvSpPr>
        <p:spPr>
          <a:xfrm>
            <a:off x="0" y="2451225"/>
            <a:ext cx="9144000" cy="23511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6"/>
          <p:cNvSpPr txBox="1"/>
          <p:nvPr>
            <p:ph idx="1" type="subTitle"/>
          </p:nvPr>
        </p:nvSpPr>
        <p:spPr>
          <a:xfrm>
            <a:off x="1400850" y="3078992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98" name="Google Shape;98;p16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16"/>
          <p:cNvSpPr txBox="1"/>
          <p:nvPr>
            <p:ph idx="2" type="subTitle"/>
          </p:nvPr>
        </p:nvSpPr>
        <p:spPr>
          <a:xfrm>
            <a:off x="5057550" y="3078955"/>
            <a:ext cx="26856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rgbClr val="F3F3F3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rgbClr val="F3F3F3"/>
                </a:solidFill>
              </a:defRPr>
            </a:lvl9pPr>
          </a:lstStyle>
          <a:p/>
        </p:txBody>
      </p:sp>
      <p:sp>
        <p:nvSpPr>
          <p:cNvPr id="100" name="Google Shape;100;p16"/>
          <p:cNvSpPr txBox="1"/>
          <p:nvPr>
            <p:ph idx="3" type="subTitle"/>
          </p:nvPr>
        </p:nvSpPr>
        <p:spPr>
          <a:xfrm>
            <a:off x="14008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sp>
        <p:nvSpPr>
          <p:cNvPr id="101" name="Google Shape;101;p16"/>
          <p:cNvSpPr txBox="1"/>
          <p:nvPr>
            <p:ph idx="4" type="subTitle"/>
          </p:nvPr>
        </p:nvSpPr>
        <p:spPr>
          <a:xfrm>
            <a:off x="5057550" y="2409150"/>
            <a:ext cx="2685600" cy="781200"/>
          </a:xfrm>
          <a:prstGeom prst="rect">
            <a:avLst/>
          </a:prstGeom>
          <a:noFill/>
        </p:spPr>
        <p:txBody>
          <a:bodyPr anchorCtr="0" anchor="b" bIns="0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1pPr>
            <a:lvl2pPr lvl="1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2pPr>
            <a:lvl3pPr lvl="2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3pPr>
            <a:lvl4pPr lvl="3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4pPr>
            <a:lvl5pPr lvl="4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5pPr>
            <a:lvl6pPr lvl="5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6pPr>
            <a:lvl7pPr lvl="6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7pPr>
            <a:lvl8pPr lvl="7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8pPr>
            <a:lvl9pPr lvl="8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800">
                <a:solidFill>
                  <a:srgbClr val="F3F3F3"/>
                </a:solidFill>
                <a:latin typeface="Barlow Semi Condensed SemiBold"/>
                <a:ea typeface="Barlow Semi Condensed SemiBold"/>
                <a:cs typeface="Barlow Semi Condensed SemiBold"/>
                <a:sym typeface="Barlow Semi Condensed SemiBold"/>
              </a:defRPr>
            </a:lvl9pPr>
          </a:lstStyle>
          <a:p/>
        </p:txBody>
      </p:sp>
      <p:grpSp>
        <p:nvGrpSpPr>
          <p:cNvPr id="102" name="Google Shape;102;p16"/>
          <p:cNvGrpSpPr/>
          <p:nvPr/>
        </p:nvGrpSpPr>
        <p:grpSpPr>
          <a:xfrm>
            <a:off x="8350757" y="149679"/>
            <a:ext cx="627300" cy="1446850"/>
            <a:chOff x="6656382" y="-78921"/>
            <a:chExt cx="627300" cy="1446850"/>
          </a:xfrm>
        </p:grpSpPr>
        <p:sp>
          <p:nvSpPr>
            <p:cNvPr id="103" name="Google Shape;103;p16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6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6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6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6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MAIN_POINT_1_1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7"/>
          <p:cNvSpPr txBox="1"/>
          <p:nvPr>
            <p:ph type="title"/>
          </p:nvPr>
        </p:nvSpPr>
        <p:spPr>
          <a:xfrm>
            <a:off x="5238250" y="1658400"/>
            <a:ext cx="20907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0" wrap="square" tIns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23" name="Google Shape;123;p17"/>
          <p:cNvSpPr txBox="1"/>
          <p:nvPr>
            <p:ph idx="1" type="subTitle"/>
          </p:nvPr>
        </p:nvSpPr>
        <p:spPr>
          <a:xfrm>
            <a:off x="5238250" y="3480175"/>
            <a:ext cx="2498400" cy="888300"/>
          </a:xfrm>
          <a:prstGeom prst="rect">
            <a:avLst/>
          </a:prstGeom>
        </p:spPr>
        <p:txBody>
          <a:bodyPr anchorCtr="0" anchor="ctr" bIns="91425" lIns="91425" spcFirstLastPara="1" rIns="0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>
                <a:solidFill>
                  <a:schemeClr val="dk2"/>
                </a:solidFill>
              </a:defRPr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4" name="Google Shape;124;p17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2">
  <p:cSld name="TITLE_ONLY_2_1_2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8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27" name="Google Shape;127;p18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28" name="Google Shape;128;p18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8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8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8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8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8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8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8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8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8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8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" name="Google Shape;146;p18"/>
          <p:cNvSpPr/>
          <p:nvPr/>
        </p:nvSpPr>
        <p:spPr>
          <a:xfrm>
            <a:off x="-157950" y="4149775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3">
  <p:cSld name="TITLE_ONLY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49" name="Google Shape;149;p19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50" name="Google Shape;150;p19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8" name="Google Shape;168;p19"/>
          <p:cNvSpPr/>
          <p:nvPr/>
        </p:nvSpPr>
        <p:spPr>
          <a:xfrm rot="10800000">
            <a:off x="7346604" y="587"/>
            <a:ext cx="1808700" cy="1006100"/>
          </a:xfrm>
          <a:custGeom>
            <a:rect b="b" l="l" r="r" t="t"/>
            <a:pathLst>
              <a:path extrusionOk="0" h="40244" w="72348">
                <a:moveTo>
                  <a:pt x="0" y="4522"/>
                </a:moveTo>
                <a:lnTo>
                  <a:pt x="40244" y="0"/>
                </a:lnTo>
                <a:lnTo>
                  <a:pt x="72348" y="40244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design 1">
  <p:cSld name="TITLE_ONLY_2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0"/>
          <p:cNvSpPr txBox="1"/>
          <p:nvPr>
            <p:ph type="ctrTitle"/>
          </p:nvPr>
        </p:nvSpPr>
        <p:spPr>
          <a:xfrm>
            <a:off x="720050" y="359450"/>
            <a:ext cx="3214200" cy="8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grpSp>
        <p:nvGrpSpPr>
          <p:cNvPr id="171" name="Google Shape;171;p20"/>
          <p:cNvGrpSpPr/>
          <p:nvPr/>
        </p:nvGrpSpPr>
        <p:grpSpPr>
          <a:xfrm rot="5400000">
            <a:off x="8186507" y="4182606"/>
            <a:ext cx="627300" cy="1446850"/>
            <a:chOff x="6656382" y="-78921"/>
            <a:chExt cx="627300" cy="1446850"/>
          </a:xfrm>
        </p:grpSpPr>
        <p:sp>
          <p:nvSpPr>
            <p:cNvPr id="172" name="Google Shape;172;p20"/>
            <p:cNvSpPr/>
            <p:nvPr/>
          </p:nvSpPr>
          <p:spPr>
            <a:xfrm>
              <a:off x="66563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0"/>
            <p:cNvSpPr/>
            <p:nvPr/>
          </p:nvSpPr>
          <p:spPr>
            <a:xfrm>
              <a:off x="66563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0"/>
            <p:cNvSpPr/>
            <p:nvPr/>
          </p:nvSpPr>
          <p:spPr>
            <a:xfrm>
              <a:off x="66563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0"/>
            <p:cNvSpPr/>
            <p:nvPr/>
          </p:nvSpPr>
          <p:spPr>
            <a:xfrm>
              <a:off x="66563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0"/>
            <p:cNvSpPr/>
            <p:nvPr/>
          </p:nvSpPr>
          <p:spPr>
            <a:xfrm>
              <a:off x="66563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0"/>
            <p:cNvSpPr/>
            <p:nvPr/>
          </p:nvSpPr>
          <p:spPr>
            <a:xfrm>
              <a:off x="66563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0"/>
            <p:cNvSpPr/>
            <p:nvPr/>
          </p:nvSpPr>
          <p:spPr>
            <a:xfrm>
              <a:off x="69389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0"/>
            <p:cNvSpPr/>
            <p:nvPr/>
          </p:nvSpPr>
          <p:spPr>
            <a:xfrm>
              <a:off x="69389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0"/>
            <p:cNvSpPr/>
            <p:nvPr/>
          </p:nvSpPr>
          <p:spPr>
            <a:xfrm>
              <a:off x="69389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0"/>
            <p:cNvSpPr/>
            <p:nvPr/>
          </p:nvSpPr>
          <p:spPr>
            <a:xfrm>
              <a:off x="69389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0"/>
            <p:cNvSpPr/>
            <p:nvPr/>
          </p:nvSpPr>
          <p:spPr>
            <a:xfrm>
              <a:off x="69389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0"/>
            <p:cNvSpPr/>
            <p:nvPr/>
          </p:nvSpPr>
          <p:spPr>
            <a:xfrm>
              <a:off x="69389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0"/>
            <p:cNvSpPr/>
            <p:nvPr/>
          </p:nvSpPr>
          <p:spPr>
            <a:xfrm>
              <a:off x="7221582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0"/>
            <p:cNvSpPr/>
            <p:nvPr/>
          </p:nvSpPr>
          <p:spPr>
            <a:xfrm>
              <a:off x="7221582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0"/>
            <p:cNvSpPr/>
            <p:nvPr/>
          </p:nvSpPr>
          <p:spPr>
            <a:xfrm>
              <a:off x="7221582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0"/>
            <p:cNvSpPr/>
            <p:nvPr/>
          </p:nvSpPr>
          <p:spPr>
            <a:xfrm>
              <a:off x="7221582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0"/>
            <p:cNvSpPr/>
            <p:nvPr/>
          </p:nvSpPr>
          <p:spPr>
            <a:xfrm>
              <a:off x="7221582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0"/>
            <p:cNvSpPr/>
            <p:nvPr/>
          </p:nvSpPr>
          <p:spPr>
            <a:xfrm>
              <a:off x="7221582" y="-78921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90" name="Google Shape;190;p20"/>
          <p:cNvSpPr/>
          <p:nvPr/>
        </p:nvSpPr>
        <p:spPr>
          <a:xfrm>
            <a:off x="-112925" y="3233575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ONE_COLUMN_TEXT_2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1"/>
          <p:cNvSpPr/>
          <p:nvPr/>
        </p:nvSpPr>
        <p:spPr>
          <a:xfrm>
            <a:off x="-16825" y="-95500"/>
            <a:ext cx="8461350" cy="5256550"/>
          </a:xfrm>
          <a:custGeom>
            <a:rect b="b" l="l" r="r" t="t"/>
            <a:pathLst>
              <a:path extrusionOk="0" h="210262" w="338454">
                <a:moveTo>
                  <a:pt x="266558" y="0"/>
                </a:moveTo>
                <a:lnTo>
                  <a:pt x="338454" y="106940"/>
                </a:lnTo>
                <a:lnTo>
                  <a:pt x="310419" y="210262"/>
                </a:lnTo>
                <a:lnTo>
                  <a:pt x="0" y="196245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93" name="Google Shape;193;p21"/>
          <p:cNvGrpSpPr/>
          <p:nvPr/>
        </p:nvGrpSpPr>
        <p:grpSpPr>
          <a:xfrm>
            <a:off x="198233" y="198029"/>
            <a:ext cx="344700" cy="1169900"/>
            <a:chOff x="198233" y="198029"/>
            <a:chExt cx="344700" cy="1169900"/>
          </a:xfrm>
        </p:grpSpPr>
        <p:sp>
          <p:nvSpPr>
            <p:cNvPr id="194" name="Google Shape;194;p21"/>
            <p:cNvSpPr/>
            <p:nvPr/>
          </p:nvSpPr>
          <p:spPr>
            <a:xfrm>
              <a:off x="1982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1"/>
            <p:cNvSpPr/>
            <p:nvPr/>
          </p:nvSpPr>
          <p:spPr>
            <a:xfrm>
              <a:off x="480833" y="1980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1"/>
            <p:cNvSpPr/>
            <p:nvPr/>
          </p:nvSpPr>
          <p:spPr>
            <a:xfrm>
              <a:off x="1982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1"/>
            <p:cNvSpPr/>
            <p:nvPr/>
          </p:nvSpPr>
          <p:spPr>
            <a:xfrm>
              <a:off x="480833" y="4749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1"/>
            <p:cNvSpPr/>
            <p:nvPr/>
          </p:nvSpPr>
          <p:spPr>
            <a:xfrm>
              <a:off x="1982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1"/>
            <p:cNvSpPr/>
            <p:nvPr/>
          </p:nvSpPr>
          <p:spPr>
            <a:xfrm>
              <a:off x="480833" y="7519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1"/>
            <p:cNvSpPr/>
            <p:nvPr/>
          </p:nvSpPr>
          <p:spPr>
            <a:xfrm>
              <a:off x="1982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480833" y="102887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1982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1"/>
            <p:cNvSpPr/>
            <p:nvPr/>
          </p:nvSpPr>
          <p:spPr>
            <a:xfrm>
              <a:off x="480833" y="1305829"/>
              <a:ext cx="62100" cy="62100"/>
            </a:xfrm>
            <a:prstGeom prst="ellipse">
              <a:avLst/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4" name="Google Shape;204;p21"/>
          <p:cNvSpPr txBox="1"/>
          <p:nvPr>
            <p:ph type="ctrTitle"/>
          </p:nvPr>
        </p:nvSpPr>
        <p:spPr>
          <a:xfrm>
            <a:off x="720000" y="1405200"/>
            <a:ext cx="2958300" cy="96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b="0" sz="6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5" name="Google Shape;205;p21"/>
          <p:cNvSpPr txBox="1"/>
          <p:nvPr>
            <p:ph idx="1" type="subTitle"/>
          </p:nvPr>
        </p:nvSpPr>
        <p:spPr>
          <a:xfrm>
            <a:off x="720000" y="2571750"/>
            <a:ext cx="4073400" cy="16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2pPr>
            <a:lvl3pPr lvl="2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3pPr>
            <a:lvl4pPr lvl="3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4pPr>
            <a:lvl5pPr lvl="4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5pPr>
            <a:lvl6pPr lvl="5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6pPr>
            <a:lvl7pPr lvl="6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7pPr>
            <a:lvl8pPr lvl="7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600"/>
            </a:lvl8pPr>
            <a:lvl9pPr lvl="8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MAIN_POINT_1_1_2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>
            <p:ph type="title"/>
          </p:nvPr>
        </p:nvSpPr>
        <p:spPr>
          <a:xfrm>
            <a:off x="2934650" y="1658400"/>
            <a:ext cx="13503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72000" wrap="square" tIns="0">
            <a:norm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200"/>
              <a:buNone/>
              <a:defRPr i="0" sz="24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208" name="Google Shape;208;p22"/>
          <p:cNvSpPr txBox="1"/>
          <p:nvPr>
            <p:ph idx="1" type="subTitle"/>
          </p:nvPr>
        </p:nvSpPr>
        <p:spPr>
          <a:xfrm>
            <a:off x="1511850" y="3464300"/>
            <a:ext cx="2772900" cy="888300"/>
          </a:xfrm>
          <a:prstGeom prst="rect">
            <a:avLst/>
          </a:prstGeom>
        </p:spPr>
        <p:txBody>
          <a:bodyPr anchorCtr="0" anchor="ctr" bIns="91425" lIns="91425" spcFirstLastPara="1" rIns="72000" wrap="square" tIns="91425">
            <a:norm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2pPr>
            <a:lvl3pPr lvl="2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3pPr>
            <a:lvl4pPr lvl="3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4pPr>
            <a:lvl5pPr lvl="4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5pPr>
            <a:lvl6pPr lvl="5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6pPr>
            <a:lvl7pPr lvl="6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7pPr>
            <a:lvl8pPr lvl="7" rtl="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  <a:defRPr sz="1400"/>
            </a:lvl8pPr>
            <a:lvl9pPr lvl="8" rtl="0" algn="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  <a:defRPr sz="1400"/>
            </a:lvl9pPr>
          </a:lstStyle>
          <a:p/>
        </p:txBody>
      </p:sp>
      <p:sp>
        <p:nvSpPr>
          <p:cNvPr id="209" name="Google Shape;209;p22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2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3"/>
          <p:cNvSpPr txBox="1"/>
          <p:nvPr>
            <p:ph idx="1" type="subTitle"/>
          </p:nvPr>
        </p:nvSpPr>
        <p:spPr>
          <a:xfrm>
            <a:off x="1734975" y="3204600"/>
            <a:ext cx="5674200" cy="59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None/>
              <a:defRPr sz="1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12" name="Google Shape;212;p23"/>
          <p:cNvSpPr txBox="1"/>
          <p:nvPr>
            <p:ph hasCustomPrompt="1" type="title"/>
          </p:nvPr>
        </p:nvSpPr>
        <p:spPr>
          <a:xfrm>
            <a:off x="720000" y="1321725"/>
            <a:ext cx="77040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Char char="+"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Char char="+"/>
              <a:defRPr sz="12000"/>
            </a:lvl9pPr>
          </a:lstStyle>
          <a:p>
            <a:r>
              <a:t>xx%</a:t>
            </a:r>
          </a:p>
        </p:txBody>
      </p:sp>
      <p:sp>
        <p:nvSpPr>
          <p:cNvPr id="213" name="Google Shape;213;p23"/>
          <p:cNvSpPr/>
          <p:nvPr/>
        </p:nvSpPr>
        <p:spPr>
          <a:xfrm rot="10800000">
            <a:off x="-112925" y="0"/>
            <a:ext cx="9360025" cy="1927400"/>
          </a:xfrm>
          <a:custGeom>
            <a:rect b="b" l="l" r="r" t="t"/>
            <a:pathLst>
              <a:path extrusionOk="0" h="77096" w="374401">
                <a:moveTo>
                  <a:pt x="0" y="0"/>
                </a:moveTo>
                <a:lnTo>
                  <a:pt x="41826" y="77096"/>
                </a:lnTo>
                <a:lnTo>
                  <a:pt x="374401" y="41826"/>
                </a:lnTo>
              </a:path>
            </a:pathLst>
          </a:custGeom>
          <a:noFill/>
          <a:ln cap="flat" cmpd="sng" w="19050">
            <a:solidFill>
              <a:srgbClr val="434343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jpg"/><Relationship Id="rId4" Type="http://schemas.openxmlformats.org/officeDocument/2006/relationships/hyperlink" Target="https://unsplash.com/@towfiqu999999?utm_source=unsplash&amp;utm_medium=referral&amp;utm_content=creditCopyText" TargetMode="External"/><Relationship Id="rId5" Type="http://schemas.openxmlformats.org/officeDocument/2006/relationships/hyperlink" Target="https://unsplash.com/photos/oZuBNC-6E2s?utm_source=unsplash&amp;utm_medium=referral&amp;utm_content=creditCopyText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eur-lex.europa.eu/legal-content/BG/ALL/?uri=CELEX:32000L0031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curia.europa.eu/juris/document/document.jsf?text=&amp;docid=218621&amp;pageIndex=0&amp;doclang=BG&amp;mode=lst&amp;dir=&amp;occ=first&amp;part=1&amp;cid=435030" TargetMode="External"/><Relationship Id="rId4" Type="http://schemas.openxmlformats.org/officeDocument/2006/relationships/hyperlink" Target="https://curia.europa.eu/juris/document/document.jsf?text=&amp;docid=183124&amp;pageIndex=0&amp;doclang=BG&amp;mode=lst&amp;dir=&amp;occ=first&amp;part=1&amp;cid=436269" TargetMode="External"/><Relationship Id="rId5" Type="http://schemas.openxmlformats.org/officeDocument/2006/relationships/hyperlink" Target="https://curia.europa.eu/juris/document/document.jsf?text=&amp;docid=191707&amp;pageIndex=0&amp;doclang=BG&amp;mode=lst&amp;dir=&amp;occ=first&amp;part=1&amp;cid=437041" TargetMode="External"/><Relationship Id="rId6" Type="http://schemas.openxmlformats.org/officeDocument/2006/relationships/hyperlink" Target="https://curia.europa.eu/juris/document/document.jsf?text=&amp;docid=243241&amp;pageIndex=0&amp;doclang=en&amp;mode=lst&amp;dir=&amp;occ=first&amp;part=1&amp;cid=437548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curia.europa.eu/juris/document/document.jsf?text=&amp;docid=152065&amp;pageIndex=0&amp;doclang=BG&amp;mode=lst&amp;dir=&amp;occ=first&amp;part=1&amp;cid=444247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eur-lex.europa.eu/legal-content/BG/TXT/HTML/?uri=CELEX:52021PC0731&amp;from=EN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hyperlink" Target="https://unsplash.com/@towfiqu999999?utm_source=unsplash&amp;utm_medium=referral&amp;utm_content=creditCopyText" TargetMode="External"/><Relationship Id="rId5" Type="http://schemas.openxmlformats.org/officeDocument/2006/relationships/hyperlink" Target="https://unsplash.com/photos/oZuBNC-6E2s?utm_source=unsplash&amp;utm_medium=referral&amp;utm_content=creditCopyTex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curia.europa.eu/juris/liste.jsf?num=C-390/18" TargetMode="External"/><Relationship Id="rId4" Type="http://schemas.openxmlformats.org/officeDocument/2006/relationships/hyperlink" Target="https://curia.europa.eu/juris/document/document.jsf?text=&amp;docid=198047&amp;pageIndex=0&amp;doclang=BG&amp;mode=req&amp;dir=&amp;occ=first&amp;part=1&amp;cid=429592" TargetMode="External"/><Relationship Id="rId5" Type="http://schemas.openxmlformats.org/officeDocument/2006/relationships/hyperlink" Target="https://curia.europa.eu/juris/document/document.jsf?text=&amp;docid=200882&amp;pageIndex=0&amp;doclang=BG&amp;mode=lst&amp;dir=&amp;occ=first&amp;part=1&amp;cid=430054" TargetMode="External"/><Relationship Id="rId6" Type="http://schemas.openxmlformats.org/officeDocument/2006/relationships/hyperlink" Target="https://curia.europa.eu/juris/document/document.jsf?text=&amp;docid=237177&amp;pageIndex=0&amp;doclang=BG&amp;mode=req&amp;dir=&amp;occ=first&amp;part=1&amp;cid=43295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4"/>
          <p:cNvSpPr txBox="1"/>
          <p:nvPr>
            <p:ph type="title"/>
          </p:nvPr>
        </p:nvSpPr>
        <p:spPr>
          <a:xfrm>
            <a:off x="729450" y="1397500"/>
            <a:ext cx="7688700" cy="6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000000"/>
                </a:solidFill>
              </a:rPr>
              <a:t>Електроннa търговия</a:t>
            </a:r>
            <a:endParaRPr b="0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200">
                <a:solidFill>
                  <a:srgbClr val="000000"/>
                </a:solidFill>
              </a:rPr>
              <a:t>Доставчици на услуги на информационното общество. Посредническа отговорност</a:t>
            </a:r>
            <a:endParaRPr b="0" sz="22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</a:rPr>
              <a:t> </a:t>
            </a:r>
            <a:endParaRPr sz="2800">
              <a:solidFill>
                <a:srgbClr val="000000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219" name="Google Shape;219;p24"/>
          <p:cNvSpPr txBox="1"/>
          <p:nvPr>
            <p:ph idx="1" type="body"/>
          </p:nvPr>
        </p:nvSpPr>
        <p:spPr>
          <a:xfrm>
            <a:off x="729450" y="2017700"/>
            <a:ext cx="7688700" cy="25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Социално-правни аспекти на информационните технологии</a:t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5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57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687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2883"/>
            <a:ext cx="9144003" cy="609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3"/>
          <p:cNvSpPr txBox="1"/>
          <p:nvPr/>
        </p:nvSpPr>
        <p:spPr>
          <a:xfrm>
            <a:off x="2877725" y="4713500"/>
            <a:ext cx="2670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Photo</a:t>
            </a:r>
            <a:r>
              <a:rPr lang="en" sz="1000">
                <a:solidFill>
                  <a:schemeClr val="lt1"/>
                </a:solidFill>
              </a:rPr>
              <a:t> by </a:t>
            </a:r>
            <a:r>
              <a:rPr lang="en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Towfiqu barbhuiya</a:t>
            </a:r>
            <a:r>
              <a:rPr lang="en" sz="1000">
                <a:solidFill>
                  <a:schemeClr val="lt1"/>
                </a:solidFill>
              </a:rPr>
              <a:t> on </a:t>
            </a:r>
            <a:r>
              <a:rPr lang="en" sz="10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0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74" name="Google Shape;274;p33"/>
          <p:cNvSpPr txBox="1"/>
          <p:nvPr/>
        </p:nvSpPr>
        <p:spPr>
          <a:xfrm>
            <a:off x="686350" y="884825"/>
            <a:ext cx="476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Кои да </a:t>
            </a: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онлайн посредниците?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Каква е тяхната о</a:t>
            </a: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тговорност?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type="title"/>
          </p:nvPr>
        </p:nvSpPr>
        <p:spPr>
          <a:xfrm>
            <a:off x="729450" y="1215075"/>
            <a:ext cx="76884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Интернет  посредници</a:t>
            </a:r>
            <a:endParaRPr b="0" sz="7200">
              <a:solidFill>
                <a:schemeClr val="accent1"/>
              </a:solidFill>
            </a:endParaRPr>
          </a:p>
        </p:txBody>
      </p:sp>
      <p:sp>
        <p:nvSpPr>
          <p:cNvPr id="280" name="Google Shape;280;p34"/>
          <p:cNvSpPr txBox="1"/>
          <p:nvPr>
            <p:ph idx="1" type="body"/>
          </p:nvPr>
        </p:nvSpPr>
        <p:spPr>
          <a:xfrm>
            <a:off x="729450" y="1894700"/>
            <a:ext cx="7817400" cy="136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Интернет и хостинг доставчици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b="1" lang="en" sz="1700">
                <a:latin typeface="Raleway"/>
                <a:ea typeface="Raleway"/>
                <a:cs typeface="Raleway"/>
                <a:sym typeface="Raleway"/>
              </a:rPr>
              <a:t>Платформи (UGC)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700">
                <a:solidFill>
                  <a:schemeClr val="dk1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Няма легална дефиниция</a:t>
            </a:r>
            <a:endParaRPr sz="1700">
              <a:solidFill>
                <a:schemeClr val="dk1"/>
              </a:solidFill>
              <a:highlight>
                <a:schemeClr val="accent6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Работят на (поне) два пазара</a:t>
            </a:r>
            <a:endParaRPr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Социални медии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Услуги (Uber, airBnB)</a:t>
            </a:r>
            <a:endParaRPr sz="1700">
              <a:latin typeface="Raleway"/>
              <a:ea typeface="Raleway"/>
              <a:cs typeface="Raleway"/>
              <a:sym typeface="Raleway"/>
            </a:endParaRPr>
          </a:p>
          <a:p>
            <a:pPr indent="-336550" lvl="1" marL="914400" marR="0" rtl="0" algn="l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○"/>
            </a:pPr>
            <a:r>
              <a:rPr lang="en" sz="1700">
                <a:latin typeface="Raleway"/>
                <a:ea typeface="Raleway"/>
                <a:cs typeface="Raleway"/>
                <a:sym typeface="Raleway"/>
              </a:rPr>
              <a:t>Онлайн пазари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Потребителско съдържание</a:t>
            </a:r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Незаконно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Детска порнография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Терористично съдържание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Нарушения на права върху интелектуалната собственост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Вредно</a:t>
            </a:r>
            <a:endParaRPr b="1" sz="21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Слово на омразата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Raleway"/>
              <a:buChar char="●"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Дезинформация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6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33">
                <a:solidFill>
                  <a:schemeClr val="accent5"/>
                </a:solidFill>
              </a:rPr>
              <a:t>история на отговорността на онлайн посредниците </a:t>
            </a:r>
            <a:endParaRPr b="0"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875300" y="1397850"/>
            <a:ext cx="3466200" cy="1173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САЩ</a:t>
            </a:r>
            <a:endParaRPr/>
          </a:p>
        </p:txBody>
      </p:sp>
      <p:sp>
        <p:nvSpPr>
          <p:cNvPr id="298" name="Google Shape;298;p37"/>
          <p:cNvSpPr txBox="1"/>
          <p:nvPr>
            <p:ph idx="2" type="body"/>
          </p:nvPr>
        </p:nvSpPr>
        <p:spPr>
          <a:xfrm>
            <a:off x="4716150" y="810400"/>
            <a:ext cx="4327800" cy="4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“Законът, който създаде интернет”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Закон за благоприличието на комуникацията  (CDA) 1996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Решение на Върховния съд - </a:t>
            </a:r>
            <a:r>
              <a:rPr i="1" lang="en">
                <a:latin typeface="Raleway"/>
                <a:ea typeface="Raleway"/>
                <a:cs typeface="Raleway"/>
                <a:sym typeface="Raleway"/>
              </a:rPr>
              <a:t>Reno v. ACLU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(1997)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47 U.S.C. § 230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Доставчик на онлайн услуга   =/=   издател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Добрият самарянин (блокират съдържание/ извършват модерация доброволно)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Платформите са неутрални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Raleway"/>
              <a:buChar char="●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Меч и щит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8"/>
          <p:cNvSpPr txBox="1"/>
          <p:nvPr>
            <p:ph type="title"/>
          </p:nvPr>
        </p:nvSpPr>
        <p:spPr>
          <a:xfrm>
            <a:off x="854550" y="1431300"/>
            <a:ext cx="3935400" cy="102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САЩ</a:t>
            </a:r>
            <a:endParaRPr/>
          </a:p>
        </p:txBody>
      </p:sp>
      <p:sp>
        <p:nvSpPr>
          <p:cNvPr id="304" name="Google Shape;304;p38"/>
          <p:cNvSpPr txBox="1"/>
          <p:nvPr>
            <p:ph idx="2" type="body"/>
          </p:nvPr>
        </p:nvSpPr>
        <p:spPr>
          <a:xfrm>
            <a:off x="4789950" y="1000575"/>
            <a:ext cx="4254000" cy="373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“Прекалено малко, прекалено късно”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Критики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Изслушване в Сената - Facebook и Twitter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Тенденции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Вертикално / секторно законодателство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FOSTA / SESTA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EARN IT Act 2020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9"/>
          <p:cNvSpPr txBox="1"/>
          <p:nvPr>
            <p:ph type="title"/>
          </p:nvPr>
        </p:nvSpPr>
        <p:spPr>
          <a:xfrm>
            <a:off x="965725" y="1531675"/>
            <a:ext cx="31635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EC</a:t>
            </a:r>
            <a:endParaRPr/>
          </a:p>
        </p:txBody>
      </p:sp>
      <p:sp>
        <p:nvSpPr>
          <p:cNvPr id="310" name="Google Shape;310;p39"/>
          <p:cNvSpPr txBox="1"/>
          <p:nvPr>
            <p:ph idx="2" type="body"/>
          </p:nvPr>
        </p:nvSpPr>
        <p:spPr>
          <a:xfrm>
            <a:off x="4789950" y="1017125"/>
            <a:ext cx="4254000" cy="371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500" u="sng">
                <a:solidFill>
                  <a:schemeClr val="hlink"/>
                </a:solidFill>
                <a:latin typeface="Raleway"/>
                <a:ea typeface="Raleway"/>
                <a:cs typeface="Raleway"/>
                <a:sym typeface="Raleway"/>
                <a:hlinkClick r:id="rId3"/>
              </a:rPr>
              <a:t>Директива 2000/31/ЕО (E-commerce)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Чл.12, 13, 14 - само инфраструктура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500">
                <a:latin typeface="Raleway"/>
                <a:ea typeface="Raleway"/>
                <a:cs typeface="Raleway"/>
                <a:sym typeface="Raleway"/>
              </a:rPr>
              <a:t>Чл. 15 - забрана за общ мониторинг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0"/>
          <p:cNvSpPr txBox="1"/>
          <p:nvPr>
            <p:ph type="title"/>
          </p:nvPr>
        </p:nvSpPr>
        <p:spPr>
          <a:xfrm>
            <a:off x="729450" y="1215075"/>
            <a:ext cx="76884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700"/>
              <a:t>Директива 2000/31/ЕО</a:t>
            </a:r>
            <a:endParaRPr b="0" sz="7200"/>
          </a:p>
        </p:txBody>
      </p:sp>
      <p:sp>
        <p:nvSpPr>
          <p:cNvPr id="316" name="Google Shape;316;p40"/>
          <p:cNvSpPr txBox="1"/>
          <p:nvPr>
            <p:ph idx="1" type="body"/>
          </p:nvPr>
        </p:nvSpPr>
        <p:spPr>
          <a:xfrm>
            <a:off x="729450" y="1753100"/>
            <a:ext cx="7817400" cy="150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Отговорност на д</a:t>
            </a: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оставчика на услуги на информационното общество </a:t>
            </a:r>
            <a:endParaRPr sz="15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Font typeface="Raleway"/>
              <a:buChar char="○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Notice-and-take-down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Font typeface="Raleway"/>
              <a:buChar char="○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Практика на СЕС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■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Eva Glawischnig-Piesczek v Facebook Ireland (</a:t>
            </a:r>
            <a:r>
              <a:rPr b="1" lang="en" sz="13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C‑18/18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aleway"/>
              <a:buChar char="■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GS Media (</a:t>
            </a:r>
            <a:r>
              <a:rPr b="1" lang="en" sz="13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C-160/15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) / Stichting Brein v Ziggo (</a:t>
            </a:r>
            <a:r>
              <a:rPr b="1" lang="en" sz="13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C‑610/15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)/ YouTube &amp; Cyando (</a:t>
            </a:r>
            <a:r>
              <a:rPr b="1" lang="en" sz="13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/>
              </a:rPr>
              <a:t>C‑682/18 и C‑683/18</a:t>
            </a: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Саморегулиране</a:t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Font typeface="Raleway"/>
              <a:buChar char="○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Капацитет на платформи 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-3111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F2B20"/>
              </a:buClr>
              <a:buSzPts val="1300"/>
              <a:buFont typeface="Raleway"/>
              <a:buChar char="○"/>
            </a:pPr>
            <a:r>
              <a:rPr lang="en" sz="1300">
                <a:latin typeface="Raleway"/>
                <a:ea typeface="Raleway"/>
                <a:cs typeface="Raleway"/>
                <a:sym typeface="Raleway"/>
              </a:rPr>
              <a:t>Стандартите са различни в различните държави</a:t>
            </a:r>
            <a:endParaRPr sz="1300"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1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40"/>
              <a:t>Проблеми и противоречия</a:t>
            </a:r>
            <a:endParaRPr sz="1940"/>
          </a:p>
        </p:txBody>
      </p:sp>
      <p:sp>
        <p:nvSpPr>
          <p:cNvPr id="322" name="Google Shape;322;p41"/>
          <p:cNvSpPr txBox="1"/>
          <p:nvPr>
            <p:ph idx="1" type="body"/>
          </p:nvPr>
        </p:nvSpPr>
        <p:spPr>
          <a:xfrm>
            <a:off x="967950" y="1853850"/>
            <a:ext cx="7449900" cy="278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Arial"/>
              <a:buChar char="●"/>
            </a:pPr>
            <a:r>
              <a:rPr lang="en" sz="6400">
                <a:latin typeface="Raleway"/>
                <a:ea typeface="Raleway"/>
                <a:cs typeface="Raleway"/>
                <a:sym typeface="Raleway"/>
              </a:rPr>
              <a:t>Отношения</a:t>
            </a:r>
            <a:r>
              <a:rPr b="1" lang="en" sz="6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с традиционни издатели</a:t>
            </a:r>
            <a:endParaRPr b="1" sz="6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○"/>
            </a:pPr>
            <a:r>
              <a:rPr lang="en" sz="6400">
                <a:latin typeface="Raleway"/>
                <a:ea typeface="Raleway"/>
                <a:cs typeface="Raleway"/>
                <a:sym typeface="Raleway"/>
              </a:rPr>
              <a:t>Value Gap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●"/>
            </a:pPr>
            <a:r>
              <a:rPr b="1" lang="en" sz="6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Информационни монополи</a:t>
            </a:r>
            <a:endParaRPr b="1" sz="6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○"/>
            </a:pPr>
            <a:r>
              <a:rPr lang="en" sz="6400">
                <a:latin typeface="Raleway"/>
                <a:ea typeface="Raleway"/>
                <a:cs typeface="Raleway"/>
                <a:sym typeface="Raleway"/>
              </a:rPr>
              <a:t>Лични данни, конкуренто право (САЩ, ЕС)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●"/>
            </a:pPr>
            <a:r>
              <a:rPr b="1" lang="en" sz="6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Глобални политически процеси</a:t>
            </a:r>
            <a:endParaRPr b="1" sz="6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○"/>
            </a:pPr>
            <a:r>
              <a:rPr lang="en" sz="6400">
                <a:latin typeface="Raleway"/>
                <a:ea typeface="Raleway"/>
                <a:cs typeface="Raleway"/>
                <a:sym typeface="Raleway"/>
              </a:rPr>
              <a:t>Киймбридж аналитика / микротаргетиране 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Raleway"/>
              <a:buChar char="○"/>
            </a:pPr>
            <a:r>
              <a:rPr lang="en" sz="6400">
                <a:latin typeface="Raleway"/>
                <a:ea typeface="Raleway"/>
                <a:cs typeface="Raleway"/>
                <a:sym typeface="Raleway"/>
              </a:rPr>
              <a:t>Брекзит, избори в САЩ 2016</a:t>
            </a:r>
            <a:endParaRPr sz="64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актуално и предстоящо законодателство в ЕС и България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5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Закон за електронната търговия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25" name="Google Shape;225;p25"/>
          <p:cNvSpPr txBox="1"/>
          <p:nvPr/>
        </p:nvSpPr>
        <p:spPr>
          <a:xfrm>
            <a:off x="827975" y="1686225"/>
            <a:ext cx="72492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ЗЕТ урежда обществени отношения, свързани с осъществяването на електронна търговия.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Доставчик и получател на услуги на информационното общество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Предоставяне на услуги на информационното общество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Търговски съобщения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Сключване на договори чрез електронни средства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Отговорност на доставчиците на услуги на информационното общество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Контрол</a:t>
            </a:r>
            <a:endParaRPr b="1" sz="1050"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43"/>
          <p:cNvSpPr txBox="1"/>
          <p:nvPr>
            <p:ph idx="1" type="body"/>
          </p:nvPr>
        </p:nvSpPr>
        <p:spPr>
          <a:xfrm>
            <a:off x="724950" y="166301"/>
            <a:ext cx="7697400" cy="466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Стратегия за цифров единен пазар за Европа (ЕК - 2015)</a:t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осигуряването на по-добър достъп на потребителите и бизнеса до онлайн стоки и услуги в Европа,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създаването на подходящи условия за успешното развитие на цифрови мрежи и услуги и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Montserrat"/>
              <a:buChar char="●"/>
            </a:pPr>
            <a:r>
              <a:rPr lang="en" sz="1500">
                <a:solidFill>
                  <a:srgbClr val="000000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максимизиране на потенциала за растеж на европейската цифрова икономика.</a:t>
            </a:r>
            <a:endParaRPr sz="15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000000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Background pointer shape in timeline graphic" id="337" name="Google Shape;337;p44"/>
          <p:cNvSpPr/>
          <p:nvPr/>
        </p:nvSpPr>
        <p:spPr>
          <a:xfrm>
            <a:off x="340934" y="2199000"/>
            <a:ext cx="1872300" cy="745500"/>
          </a:xfrm>
          <a:prstGeom prst="homePlate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44"/>
          <p:cNvSpPr txBox="1"/>
          <p:nvPr>
            <p:ph idx="4294967295" type="body"/>
          </p:nvPr>
        </p:nvSpPr>
        <p:spPr>
          <a:xfrm>
            <a:off x="340923" y="2336550"/>
            <a:ext cx="14556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2000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39" name="Google Shape;339;p44"/>
          <p:cNvGrpSpPr/>
          <p:nvPr/>
        </p:nvGrpSpPr>
        <p:grpSpPr>
          <a:xfrm>
            <a:off x="969270" y="1610215"/>
            <a:ext cx="198900" cy="593656"/>
            <a:chOff x="777447" y="1610215"/>
            <a:chExt cx="198900" cy="593656"/>
          </a:xfrm>
        </p:grpSpPr>
        <p:cxnSp>
          <p:nvCxnSpPr>
            <p:cNvPr id="340" name="Google Shape;340;p44"/>
            <p:cNvCxnSpPr/>
            <p:nvPr/>
          </p:nvCxnSpPr>
          <p:spPr>
            <a:xfrm>
              <a:off x="876909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1" name="Google Shape;341;p44"/>
            <p:cNvSpPr/>
            <p:nvPr/>
          </p:nvSpPr>
          <p:spPr>
            <a:xfrm>
              <a:off x="777447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2" name="Google Shape;342;p44"/>
          <p:cNvSpPr txBox="1"/>
          <p:nvPr>
            <p:ph idx="4294967295" type="body"/>
          </p:nvPr>
        </p:nvSpPr>
        <p:spPr>
          <a:xfrm>
            <a:off x="68425" y="385675"/>
            <a:ext cx="24702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Директива 2000/31/ЕО (E-commerce)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343" name="Google Shape;343;p44"/>
          <p:cNvSpPr/>
          <p:nvPr/>
        </p:nvSpPr>
        <p:spPr>
          <a:xfrm>
            <a:off x="1817054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4"/>
          <p:cNvSpPr txBox="1"/>
          <p:nvPr>
            <p:ph idx="4294967295" type="body"/>
          </p:nvPr>
        </p:nvSpPr>
        <p:spPr>
          <a:xfrm>
            <a:off x="2126317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2018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45" name="Google Shape;345;p44"/>
          <p:cNvGrpSpPr/>
          <p:nvPr/>
        </p:nvGrpSpPr>
        <p:grpSpPr>
          <a:xfrm>
            <a:off x="2684632" y="2938958"/>
            <a:ext cx="198900" cy="593656"/>
            <a:chOff x="2223534" y="2938958"/>
            <a:chExt cx="198900" cy="593656"/>
          </a:xfrm>
        </p:grpSpPr>
        <p:cxnSp>
          <p:nvCxnSpPr>
            <p:cNvPr id="346" name="Google Shape;346;p44"/>
            <p:cNvCxnSpPr/>
            <p:nvPr/>
          </p:nvCxnSpPr>
          <p:spPr>
            <a:xfrm rot="10800000">
              <a:off x="2322997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47" name="Google Shape;347;p44"/>
            <p:cNvSpPr/>
            <p:nvPr/>
          </p:nvSpPr>
          <p:spPr>
            <a:xfrm flipH="1" rot="10800000">
              <a:off x="2223534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8" name="Google Shape;348;p44"/>
          <p:cNvSpPr txBox="1"/>
          <p:nvPr>
            <p:ph idx="4294967295" type="body"/>
          </p:nvPr>
        </p:nvSpPr>
        <p:spPr>
          <a:xfrm>
            <a:off x="547425" y="3757725"/>
            <a:ext cx="40245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Директива (ЕС) 2018/1808 (ДАВМУ)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349" name="Google Shape;349;p44"/>
          <p:cNvSpPr/>
          <p:nvPr/>
        </p:nvSpPr>
        <p:spPr>
          <a:xfrm>
            <a:off x="347197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44"/>
          <p:cNvSpPr txBox="1"/>
          <p:nvPr>
            <p:ph idx="4294967295" type="body"/>
          </p:nvPr>
        </p:nvSpPr>
        <p:spPr>
          <a:xfrm>
            <a:off x="3767755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2019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51" name="Google Shape;351;p44"/>
          <p:cNvGrpSpPr/>
          <p:nvPr/>
        </p:nvGrpSpPr>
        <p:grpSpPr>
          <a:xfrm>
            <a:off x="4319545" y="1610215"/>
            <a:ext cx="198900" cy="593656"/>
            <a:chOff x="3918084" y="1610215"/>
            <a:chExt cx="198900" cy="593656"/>
          </a:xfrm>
        </p:grpSpPr>
        <p:cxnSp>
          <p:nvCxnSpPr>
            <p:cNvPr id="352" name="Google Shape;352;p4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3" name="Google Shape;353;p4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4" name="Google Shape;354;p44"/>
          <p:cNvSpPr txBox="1"/>
          <p:nvPr>
            <p:ph idx="4294967295" type="body"/>
          </p:nvPr>
        </p:nvSpPr>
        <p:spPr>
          <a:xfrm>
            <a:off x="2684625" y="618475"/>
            <a:ext cx="2954100" cy="6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SzPts val="523"/>
              <a:buNone/>
            </a:pPr>
            <a:r>
              <a:rPr lang="en" sz="1560">
                <a:latin typeface="Raleway"/>
                <a:ea typeface="Raleway"/>
                <a:cs typeface="Raleway"/>
                <a:sym typeface="Raleway"/>
              </a:rPr>
              <a:t>Директива 2019/790 (ДАПЦЕП)</a:t>
            </a:r>
            <a:endParaRPr sz="76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descr="Background pointer shape in timeline graphic" id="355" name="Google Shape;355;p44"/>
          <p:cNvSpPr/>
          <p:nvPr/>
        </p:nvSpPr>
        <p:spPr>
          <a:xfrm>
            <a:off x="512689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44"/>
          <p:cNvSpPr txBox="1"/>
          <p:nvPr>
            <p:ph idx="4294967295" type="body"/>
          </p:nvPr>
        </p:nvSpPr>
        <p:spPr>
          <a:xfrm>
            <a:off x="5416699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2021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57" name="Google Shape;357;p44"/>
          <p:cNvGrpSpPr/>
          <p:nvPr/>
        </p:nvGrpSpPr>
        <p:grpSpPr>
          <a:xfrm>
            <a:off x="5973070" y="2938958"/>
            <a:ext cx="198900" cy="593656"/>
            <a:chOff x="5958946" y="2938958"/>
            <a:chExt cx="198900" cy="593656"/>
          </a:xfrm>
        </p:grpSpPr>
        <p:cxnSp>
          <p:nvCxnSpPr>
            <p:cNvPr id="358" name="Google Shape;358;p44"/>
            <p:cNvCxnSpPr/>
            <p:nvPr/>
          </p:nvCxnSpPr>
          <p:spPr>
            <a:xfrm rot="10800000">
              <a:off x="6058409" y="2938958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59" name="Google Shape;359;p44"/>
            <p:cNvSpPr/>
            <p:nvPr/>
          </p:nvSpPr>
          <p:spPr>
            <a:xfrm flipH="1" rot="10800000">
              <a:off x="5958946" y="3333714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0" name="Google Shape;360;p44"/>
          <p:cNvSpPr txBox="1"/>
          <p:nvPr>
            <p:ph idx="4294967295" type="body"/>
          </p:nvPr>
        </p:nvSpPr>
        <p:spPr>
          <a:xfrm>
            <a:off x="4518450" y="3757725"/>
            <a:ext cx="3704400" cy="90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Рег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ламент (ЕС) 2021/784 з</a:t>
            </a:r>
            <a:r>
              <a:rPr lang="en" sz="1600">
                <a:latin typeface="Raleway"/>
                <a:ea typeface="Raleway"/>
                <a:cs typeface="Raleway"/>
                <a:sym typeface="Raleway"/>
              </a:rPr>
              <a:t>а терористичното съдържание (TERREG)</a:t>
            </a:r>
            <a:endParaRPr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descr="Background pointer shape in timeline graphic" id="361" name="Google Shape;361;p44"/>
          <p:cNvSpPr/>
          <p:nvPr/>
        </p:nvSpPr>
        <p:spPr>
          <a:xfrm>
            <a:off x="6781813" y="2199000"/>
            <a:ext cx="2051100" cy="745500"/>
          </a:xfrm>
          <a:prstGeom prst="chevron">
            <a:avLst>
              <a:gd fmla="val 50000" name="adj"/>
            </a:avLst>
          </a:prstGeom>
          <a:solidFill>
            <a:schemeClr val="dk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875" lIns="121875" spcFirstLastPara="1" rIns="121875" wrap="square" tIns="121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44"/>
          <p:cNvSpPr txBox="1"/>
          <p:nvPr>
            <p:ph idx="4294967295" type="body"/>
          </p:nvPr>
        </p:nvSpPr>
        <p:spPr>
          <a:xfrm>
            <a:off x="7111512" y="2336550"/>
            <a:ext cx="1315500" cy="4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2022</a:t>
            </a:r>
            <a:endParaRPr b="1" sz="1600">
              <a:solidFill>
                <a:schemeClr val="lt1"/>
              </a:solidFill>
            </a:endParaRPr>
          </a:p>
        </p:txBody>
      </p:sp>
      <p:grpSp>
        <p:nvGrpSpPr>
          <p:cNvPr id="363" name="Google Shape;363;p44"/>
          <p:cNvGrpSpPr/>
          <p:nvPr/>
        </p:nvGrpSpPr>
        <p:grpSpPr>
          <a:xfrm>
            <a:off x="7669807" y="1610215"/>
            <a:ext cx="198900" cy="593656"/>
            <a:chOff x="3918084" y="1610215"/>
            <a:chExt cx="198900" cy="593656"/>
          </a:xfrm>
        </p:grpSpPr>
        <p:cxnSp>
          <p:nvCxnSpPr>
            <p:cNvPr id="364" name="Google Shape;364;p44"/>
            <p:cNvCxnSpPr/>
            <p:nvPr/>
          </p:nvCxnSpPr>
          <p:spPr>
            <a:xfrm>
              <a:off x="4017546" y="1649171"/>
              <a:ext cx="0" cy="554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5" name="Google Shape;365;p44"/>
            <p:cNvSpPr/>
            <p:nvPr/>
          </p:nvSpPr>
          <p:spPr>
            <a:xfrm>
              <a:off x="3918084" y="1610215"/>
              <a:ext cx="198900" cy="198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6" name="Google Shape;366;p44"/>
          <p:cNvSpPr txBox="1"/>
          <p:nvPr>
            <p:ph idx="4294967295" type="body"/>
          </p:nvPr>
        </p:nvSpPr>
        <p:spPr>
          <a:xfrm>
            <a:off x="5777325" y="136950"/>
            <a:ext cx="3366600" cy="14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560">
                <a:latin typeface="Raleway"/>
                <a:ea typeface="Raleway"/>
                <a:cs typeface="Raleway"/>
                <a:sym typeface="Raleway"/>
              </a:rPr>
              <a:t>Акт за цифровите услуги (DSA) - Р</a:t>
            </a:r>
            <a:r>
              <a:rPr lang="en" sz="1560">
                <a:latin typeface="Raleway"/>
                <a:ea typeface="Raleway"/>
                <a:cs typeface="Raleway"/>
                <a:sym typeface="Raleway"/>
              </a:rPr>
              <a:t>егламент (ЕС) 2022/2065</a:t>
            </a:r>
            <a:endParaRPr sz="156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560">
                <a:latin typeface="Raleway"/>
                <a:ea typeface="Raleway"/>
                <a:cs typeface="Raleway"/>
                <a:sym typeface="Raleway"/>
              </a:rPr>
              <a:t>Акт за цифровите пазари (DMA) - </a:t>
            </a:r>
            <a:r>
              <a:rPr lang="en" sz="1560">
                <a:latin typeface="Raleway"/>
                <a:ea typeface="Raleway"/>
                <a:cs typeface="Raleway"/>
                <a:sym typeface="Raleway"/>
              </a:rPr>
              <a:t>Регламент (ЕС) 2022/1925</a:t>
            </a:r>
            <a:endParaRPr sz="156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5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372" name="Google Shape;372;p45"/>
          <p:cNvSpPr txBox="1"/>
          <p:nvPr>
            <p:ph idx="2" type="body"/>
          </p:nvPr>
        </p:nvSpPr>
        <p:spPr>
          <a:xfrm>
            <a:off x="4572000" y="916450"/>
            <a:ext cx="45720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услуги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Обхваща следните доставчици: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Посреднически услуги за предлагане на мрежова инфраструктура (интернет доставчици, регистратори на имена на домейни, хостинг услуги, като облачни и уеб хостинг услуги)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Онлайн платформи, обединяващи продавачи и потребители (онлайн пазари, магазини за приложения, платформи на икономиката на сътрудничеството и платформи на социални медии)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Не установява обща отговорност за всички посредници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Забрана на общ мониторинг - чл.8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предстои да се развива, т.к. предвижда делегирани регламенти и регламенти за изпълнение + насоки (soft law)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46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378" name="Google Shape;378;p46"/>
          <p:cNvSpPr txBox="1"/>
          <p:nvPr>
            <p:ph idx="2" type="body"/>
          </p:nvPr>
        </p:nvSpPr>
        <p:spPr>
          <a:xfrm>
            <a:off x="4672150" y="916450"/>
            <a:ext cx="44718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услуги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Посредническа услуга: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Обикновен пренос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Кеширане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Хостинг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Онлайн платформа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“хостинг услуга”, която по искане на получател на услугата съхранява и разпространява информация сред обществеността, освен ако тази дейност не е незначителна или изцяло спомагателна характеристика на друга услуга или незначителна функция на основната услуга и поради обективни и технически причини не може да бъде използвана без тази друга услуга</a:t>
            </a:r>
            <a:endParaRPr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7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384" name="Google Shape;384;p47"/>
          <p:cNvSpPr txBox="1"/>
          <p:nvPr>
            <p:ph idx="2" type="body"/>
          </p:nvPr>
        </p:nvSpPr>
        <p:spPr>
          <a:xfrm>
            <a:off x="4672150" y="916450"/>
            <a:ext cx="44718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услуги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Заповеди за предприемане на действия срещу незаконно съдържание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Заповеди за предоставяне на информация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Звена за контакт 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Общи условия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Задължения за прозрачно докладване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Механизми за уведомяване и действие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Вътрешна система за разглеждане на жалби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Извънсъдебно уреждане на спорове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Доверени податели на сигнали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Реклама в онлайн платформи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Прозрачност на системите за препоръчване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Онлайн защита на малолетните и непълнолетните лица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48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390" name="Google Shape;390;p48"/>
          <p:cNvSpPr txBox="1"/>
          <p:nvPr>
            <p:ph idx="2" type="body"/>
          </p:nvPr>
        </p:nvSpPr>
        <p:spPr>
          <a:xfrm>
            <a:off x="4672150" y="916450"/>
            <a:ext cx="44718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услуги</a:t>
            </a:r>
            <a:endParaRPr b="1" sz="15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Много големите онлайн платформи (и много големи онлайн търсачки) - чл.33 и сл.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пораждат особени рискове, що се отнася до разпространението на незаконно съдържание и нанасянето на обществени вреди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специални правила за платформите, достигащи до над 10 % от 450-те милиона потребители в Европа.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Задължения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Оценка на риска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Смекчаване на риска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Реакция при кризи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Допълнителна прозрачност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Независим одит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9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396" name="Google Shape;396;p49"/>
          <p:cNvSpPr txBox="1"/>
          <p:nvPr>
            <p:ph idx="2" type="body"/>
          </p:nvPr>
        </p:nvSpPr>
        <p:spPr>
          <a:xfrm>
            <a:off x="4672150" y="916450"/>
            <a:ext cx="44718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услуги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координатор за цифровите услуги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 място на установяване - в държавата членка, в която се намира основното място на установяване на доставчик на посредническа услуга или в която пребивава или е установен неговият представител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по местоназначение - в държава членка, в която се предоставя посредническата услуга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50"/>
          <p:cNvSpPr txBox="1"/>
          <p:nvPr>
            <p:ph type="title"/>
          </p:nvPr>
        </p:nvSpPr>
        <p:spPr>
          <a:xfrm>
            <a:off x="792900" y="1531675"/>
            <a:ext cx="3336300" cy="849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ХОРИЗОНТАЛНО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402" name="Google Shape;402;p50"/>
          <p:cNvSpPr txBox="1"/>
          <p:nvPr>
            <p:ph idx="2" type="body"/>
          </p:nvPr>
        </p:nvSpPr>
        <p:spPr>
          <a:xfrm>
            <a:off x="4789950" y="916450"/>
            <a:ext cx="4354200" cy="381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Raleway"/>
                <a:ea typeface="Raleway"/>
                <a:cs typeface="Raleway"/>
                <a:sym typeface="Raleway"/>
              </a:rPr>
              <a:t>Законодателен акт за цифровите пазари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Raleway"/>
              <a:ea typeface="Raleway"/>
              <a:cs typeface="Raleway"/>
              <a:sym typeface="Raleway"/>
            </a:endParaRPr>
          </a:p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Общо понятие – „Онлайн посредническа услуга“ 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за пръв път в </a:t>
            </a:r>
            <a:r>
              <a:rPr i="1"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acquis</a:t>
            </a: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трябва да предоставя основна платформена услуга </a:t>
            </a:r>
            <a:endParaRPr sz="12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Gatekeepers - „контролиращо достъпа предприятие“ в икономиката на онлайн платформите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Размер, оказващ въздействие върху вътрешния пазар (определен годишен оборот в ЕИП)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предоставя основна платформена услуга в поне три държави на ЕС;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над 45 милиона активни крайни ползватели месечно/над 10 000 установени в ЕС активни бизнес ползватели годишно;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0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Наложило се и трайно установено положение - последните три години.</a:t>
            </a:r>
            <a:endParaRPr sz="1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Списък от забранени и разрешени действия (позитивни задължения)</a:t>
            </a:r>
            <a:endParaRPr sz="11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1"/>
          <p:cNvSpPr txBox="1"/>
          <p:nvPr>
            <p:ph type="title"/>
          </p:nvPr>
        </p:nvSpPr>
        <p:spPr>
          <a:xfrm>
            <a:off x="965725" y="1531675"/>
            <a:ext cx="31635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СЕКТОРНО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ЗАКОНОДАТЕСТВО</a:t>
            </a:r>
            <a:endParaRPr/>
          </a:p>
        </p:txBody>
      </p:sp>
      <p:sp>
        <p:nvSpPr>
          <p:cNvPr id="408" name="Google Shape;408;p51"/>
          <p:cNvSpPr txBox="1"/>
          <p:nvPr>
            <p:ph idx="2" type="body"/>
          </p:nvPr>
        </p:nvSpPr>
        <p:spPr>
          <a:xfrm>
            <a:off x="4763125" y="645000"/>
            <a:ext cx="4506900" cy="434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Директива </a:t>
            </a: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2011/93/EС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относно борбата със сексуалното насилие и със сексуалната експлоатация на деца (ЗЕТ)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Регламент 2016/679 (GDPR)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(Съображение 73)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+ Google Spain (</a:t>
            </a:r>
            <a:r>
              <a:rPr b="1" lang="en" sz="1100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C‐131/12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 sz="9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Директива 2018/1808/EС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за аудиовизуалните медийни услуги (ЗРТ)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платформи за видео по заявка и 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платформи за споделяне на видеоклипове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Директива 2019/790/EС</a:t>
            </a:r>
            <a:r>
              <a:rPr lang="en" sz="14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относно авторското право в цифровия единен пазар (ЗАПСП)</a:t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 sz="1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Регламент (ЕС) 2021/784</a:t>
            </a:r>
            <a:r>
              <a:rPr lang="en" sz="14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относно справянето с разпространението на терористично съдържание онлайн</a:t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52"/>
          <p:cNvSpPr txBox="1"/>
          <p:nvPr>
            <p:ph type="title"/>
          </p:nvPr>
        </p:nvSpPr>
        <p:spPr>
          <a:xfrm>
            <a:off x="965725" y="1531675"/>
            <a:ext cx="3163500" cy="6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ПРЕДСТОЯЩО</a:t>
            </a:r>
            <a:endParaRPr/>
          </a:p>
        </p:txBody>
      </p:sp>
      <p:sp>
        <p:nvSpPr>
          <p:cNvPr id="414" name="Google Shape;414;p52"/>
          <p:cNvSpPr txBox="1"/>
          <p:nvPr>
            <p:ph idx="2" type="body"/>
          </p:nvPr>
        </p:nvSpPr>
        <p:spPr>
          <a:xfrm>
            <a:off x="4763125" y="645000"/>
            <a:ext cx="4506900" cy="4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Европейския акт за свободата на медиите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-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EMFA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(Регламент за създаване на обща рамка за медийните услуги на вътрешния пазар)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Засилване на регулаторното сътрудничество и 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сближаване</a:t>
            </a:r>
            <a:endParaRPr b="1" sz="1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Създаване на Европейски съвет за медийни услуги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Регламент относно прозрачността и таргетирането на политическото рекламиране 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(предложение на Комисията </a:t>
            </a:r>
            <a:r>
              <a:rPr b="1" lang="en">
                <a:solidFill>
                  <a:schemeClr val="hlink"/>
                </a:solidFill>
                <a:highlight>
                  <a:srgbClr val="FFFFFF"/>
                </a:highlight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COM(2021) 731 final</a:t>
            </a:r>
            <a:r>
              <a:rPr lang="en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)</a:t>
            </a:r>
            <a:endParaRPr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прозрачност за доставчиците на политическо рекламиране и свързаните с него услуги</a:t>
            </a:r>
            <a:endParaRPr sz="11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aleway"/>
              <a:buChar char="●"/>
            </a:pP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правила относно използването на техники за </a:t>
            </a:r>
            <a:r>
              <a:rPr lang="en" sz="1100">
                <a:solidFill>
                  <a:schemeClr val="dk2"/>
                </a:solidFill>
                <a:highlight>
                  <a:schemeClr val="accent4"/>
                </a:highlight>
                <a:latin typeface="Raleway"/>
                <a:ea typeface="Raleway"/>
                <a:cs typeface="Raleway"/>
                <a:sym typeface="Raleway"/>
              </a:rPr>
              <a:t>таргетиране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и </a:t>
            </a:r>
            <a:r>
              <a:rPr lang="en" sz="1100">
                <a:solidFill>
                  <a:schemeClr val="dk2"/>
                </a:solidFill>
                <a:highlight>
                  <a:schemeClr val="accent6"/>
                </a:highlight>
                <a:latin typeface="Raleway"/>
                <a:ea typeface="Raleway"/>
                <a:cs typeface="Raleway"/>
                <a:sym typeface="Raleway"/>
              </a:rPr>
              <a:t>усилване</a:t>
            </a:r>
            <a:r>
              <a:rPr lang="en" sz="1100">
                <a:solidFill>
                  <a:schemeClr val="dk2"/>
                </a:solidFill>
                <a:highlight>
                  <a:srgbClr val="FFFFFF"/>
                </a:highlight>
                <a:latin typeface="Raleway"/>
                <a:ea typeface="Raleway"/>
                <a:cs typeface="Raleway"/>
                <a:sym typeface="Raleway"/>
              </a:rPr>
              <a:t> на разпространението в контекста на публикуването, разпространението или популяризирането на политическо рекламиране, които включват използването на лични данни</a:t>
            </a:r>
            <a:endParaRPr sz="900">
              <a:solidFill>
                <a:srgbClr val="000000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highlight>
                <a:srgbClr val="FFFFFF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2"/>
                </a:solidFill>
                <a:highlight>
                  <a:srgbClr val="E2E02C"/>
                </a:highlight>
                <a:latin typeface="Raleway"/>
                <a:ea typeface="Raleway"/>
                <a:cs typeface="Raleway"/>
                <a:sym typeface="Raleway"/>
              </a:rPr>
              <a:t>…</a:t>
            </a:r>
            <a:endParaRPr sz="1400">
              <a:solidFill>
                <a:schemeClr val="dk2"/>
              </a:solidFill>
              <a:highlight>
                <a:srgbClr val="E2E02C"/>
              </a:highlight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t/>
            </a:r>
            <a:endParaRPr sz="14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6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Закон за електронната търговия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31" name="Google Shape;231;p26"/>
          <p:cNvSpPr txBox="1"/>
          <p:nvPr/>
        </p:nvSpPr>
        <p:spPr>
          <a:xfrm>
            <a:off x="827975" y="1686225"/>
            <a:ext cx="72492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ЗЕТ НЕ се прилага за уреждане на отношенията при предоставяне на услуги на информационното общество, свързани със: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установяването и събирането на публичните вземания;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защитата на личните данни, включително в областта на електронните съобщения;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споразуменията, решенията и съгласуваните практики по смисъла на чл. 9 от Закона за защита на конкуренцията;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нотариалната дейност и други професионални дейности, свързани с осъществяване на публични функции;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процесуалното представителство;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aleway"/>
              <a:buChar char="●"/>
            </a:pPr>
            <a:r>
              <a:rPr lang="en"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хазартните игри.</a:t>
            </a:r>
            <a:endParaRPr sz="1300"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3"/>
          <p:cNvSpPr txBox="1"/>
          <p:nvPr>
            <p:ph type="title"/>
          </p:nvPr>
        </p:nvSpPr>
        <p:spPr>
          <a:xfrm>
            <a:off x="729450" y="1289250"/>
            <a:ext cx="7688700" cy="9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>
                <a:solidFill>
                  <a:srgbClr val="000000"/>
                </a:solidFill>
              </a:rPr>
              <a:t>Благодаря за вниманието!</a:t>
            </a:r>
            <a:endParaRPr sz="3040"/>
          </a:p>
        </p:txBody>
      </p:sp>
      <p:sp>
        <p:nvSpPr>
          <p:cNvPr id="420" name="Google Shape;420;p53"/>
          <p:cNvSpPr txBox="1"/>
          <p:nvPr>
            <p:ph idx="1" type="body"/>
          </p:nvPr>
        </p:nvSpPr>
        <p:spPr>
          <a:xfrm>
            <a:off x="729450" y="3076800"/>
            <a:ext cx="7688700" cy="12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Ана Лазарова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165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имейл: ana@digrep.bg</a:t>
            </a:r>
            <a:endParaRPr sz="1165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31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1094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rPr>
              <a:t>Презентацията може да бъде използвана под лиценз CC-BY-SA 4.0</a:t>
            </a:r>
            <a:endParaRPr sz="1094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1236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7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Calibri"/>
              <a:buNone/>
            </a:pPr>
            <a:r>
              <a:rPr lang="en" sz="2320"/>
              <a:t>Електронна търговия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37" name="Google Shape;237;p27"/>
          <p:cNvSpPr txBox="1"/>
          <p:nvPr/>
        </p:nvSpPr>
        <p:spPr>
          <a:xfrm>
            <a:off x="827975" y="1948925"/>
            <a:ext cx="7249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Електронна търговия по смисъла на ЗЕТ е “предоставянето на услуги на информационното общество”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8"/>
          <p:cNvSpPr txBox="1"/>
          <p:nvPr>
            <p:ph type="title"/>
          </p:nvPr>
        </p:nvSpPr>
        <p:spPr>
          <a:xfrm>
            <a:off x="1066949" y="905325"/>
            <a:ext cx="6281700" cy="780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0825" lIns="81650" spcFirstLastPara="1" rIns="81650" wrap="square" tIns="408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68103"/>
              <a:buFont typeface="Calibri"/>
              <a:buNone/>
            </a:pPr>
            <a:r>
              <a:rPr lang="en" sz="2320"/>
              <a:t>Услуги на информационното общество (ЗЕТ)</a:t>
            </a:r>
            <a:endParaRPr b="0" sz="3200">
              <a:solidFill>
                <a:schemeClr val="dk1"/>
              </a:solidFill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827975" y="1948925"/>
            <a:ext cx="7249200" cy="25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0825" lIns="81650" spcFirstLastPara="1" rIns="81650" wrap="square" tIns="40825">
            <a:noAutofit/>
          </a:bodyPr>
          <a:lstStyle/>
          <a:p>
            <a:pPr indent="-317500" lvl="0" marL="45720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Услуги на информационното общество са такива услуги, включително предоставяне на търговски съобщения, които обикновено са възмездни и се предоставят от разстояние чрез използването на електронни средства след изрично изявление от страна на получателя на услугата.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</a:pPr>
            <a:r>
              <a:rPr lang="en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rPr>
              <a:t>Услуги на информационното общество са и посредническите онлайн услуги по смисъла на Регламент (ЕС) 2019/1150 на Европейския парламент и на Съвета от 20 юни 2019 г. за насърчаване на справедливост и прозрачност за бизнес ползвателите на посреднически онлайн услуги (ОВ, L 186/57 от 11 юли 2019 г.), наричан по-нататък "Регламент (ЕС) 2019/1150".</a:t>
            </a:r>
            <a:endParaRPr>
              <a:solidFill>
                <a:schemeClr val="dk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/>
          <p:nvPr>
            <p:ph type="title"/>
          </p:nvPr>
        </p:nvSpPr>
        <p:spPr>
          <a:xfrm>
            <a:off x="729450" y="1215075"/>
            <a:ext cx="76884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60"/>
              <a:t>Терминология</a:t>
            </a:r>
            <a:endParaRPr b="0" sz="6100">
              <a:solidFill>
                <a:schemeClr val="accent1"/>
              </a:solidFill>
            </a:endParaRPr>
          </a:p>
        </p:txBody>
      </p:sp>
      <p:sp>
        <p:nvSpPr>
          <p:cNvPr id="249" name="Google Shape;249;p29"/>
          <p:cNvSpPr txBox="1"/>
          <p:nvPr>
            <p:ph idx="1" type="body"/>
          </p:nvPr>
        </p:nvSpPr>
        <p:spPr>
          <a:xfrm>
            <a:off x="729450" y="1753100"/>
            <a:ext cx="7817400" cy="25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Raleway"/>
                <a:ea typeface="Raleway"/>
                <a:cs typeface="Raleway"/>
                <a:sym typeface="Raleway"/>
              </a:rPr>
              <a:t>Доставчик на </a:t>
            </a:r>
            <a:r>
              <a:rPr b="1"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услуги на информационното общество </a:t>
            </a: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- Information Society Service Providers или ISSPs - Директива (ЕС) 2015/1535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срещу възнаграждение 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от разстояние,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по електронен път и</a:t>
            </a:r>
            <a:endParaRPr sz="1400">
              <a:solidFill>
                <a:srgbClr val="2F2B20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aleway"/>
              <a:buChar char="○"/>
            </a:pPr>
            <a:r>
              <a:rPr lang="en" sz="1400">
                <a:solidFill>
                  <a:srgbClr val="2F2B20"/>
                </a:solidFill>
                <a:latin typeface="Raleway"/>
                <a:ea typeface="Raleway"/>
                <a:cs typeface="Raleway"/>
                <a:sym typeface="Raleway"/>
              </a:rPr>
              <a:t>по индивидуално искане на получателя на услуги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892883"/>
            <a:ext cx="9144003" cy="6098982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0"/>
          <p:cNvSpPr txBox="1"/>
          <p:nvPr/>
        </p:nvSpPr>
        <p:spPr>
          <a:xfrm>
            <a:off x="2877725" y="4713500"/>
            <a:ext cx="2670900" cy="74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Photo</a:t>
            </a:r>
            <a:r>
              <a:rPr lang="en" sz="1000">
                <a:solidFill>
                  <a:schemeClr val="lt1"/>
                </a:solidFill>
              </a:rPr>
              <a:t> by </a:t>
            </a:r>
            <a:r>
              <a:rPr lang="en" sz="1000" u="sng">
                <a:solidFill>
                  <a:schemeClr val="lt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Towfiqu barbhuiya</a:t>
            </a:r>
            <a:r>
              <a:rPr lang="en" sz="1000">
                <a:solidFill>
                  <a:schemeClr val="lt1"/>
                </a:solidFill>
              </a:rPr>
              <a:t> on </a:t>
            </a:r>
            <a:r>
              <a:rPr lang="en" sz="1000" u="sng">
                <a:solidFill>
                  <a:schemeClr val="lt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Unsplash</a:t>
            </a:r>
            <a:endParaRPr sz="1000" u="sng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30"/>
          <p:cNvSpPr txBox="1"/>
          <p:nvPr/>
        </p:nvSpPr>
        <p:spPr>
          <a:xfrm>
            <a:off x="686350" y="884825"/>
            <a:ext cx="4763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Какви са критериите, по които </a:t>
            </a: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услуга на цифровото общество се </a:t>
            </a:r>
            <a:r>
              <a:rPr lang="en" sz="1800">
                <a:solidFill>
                  <a:schemeClr val="accent1"/>
                </a:solidFill>
                <a:latin typeface="Raleway"/>
                <a:ea typeface="Raleway"/>
                <a:cs typeface="Raleway"/>
                <a:sym typeface="Raleway"/>
              </a:rPr>
              <a:t>отличава от една обща услуга?</a:t>
            </a:r>
            <a:endParaRPr sz="1800">
              <a:solidFill>
                <a:schemeClr val="accen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1"/>
          <p:cNvSpPr txBox="1"/>
          <p:nvPr>
            <p:ph type="title"/>
          </p:nvPr>
        </p:nvSpPr>
        <p:spPr>
          <a:xfrm>
            <a:off x="729450" y="1215075"/>
            <a:ext cx="7688400" cy="74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500">
                <a:solidFill>
                  <a:schemeClr val="accent1"/>
                </a:solidFill>
              </a:rPr>
              <a:t>Доставчик на </a:t>
            </a:r>
            <a:r>
              <a:rPr lang="en" sz="1500">
                <a:solidFill>
                  <a:srgbClr val="2F2B20"/>
                </a:solidFill>
              </a:rPr>
              <a:t>услуги на информационното общество </a:t>
            </a:r>
            <a:endParaRPr b="0" sz="6300">
              <a:solidFill>
                <a:schemeClr val="accent1"/>
              </a:solidFill>
            </a:endParaRPr>
          </a:p>
        </p:txBody>
      </p:sp>
      <p:sp>
        <p:nvSpPr>
          <p:cNvPr id="262" name="Google Shape;262;p31"/>
          <p:cNvSpPr txBox="1"/>
          <p:nvPr>
            <p:ph idx="1" type="body"/>
          </p:nvPr>
        </p:nvSpPr>
        <p:spPr>
          <a:xfrm>
            <a:off x="729450" y="1753100"/>
            <a:ext cx="7817400" cy="187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Практика на Съда на ЕС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AirBnB (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3"/>
              </a:rPr>
              <a:t>C-390/18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)/ Uber (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/>
              </a:rPr>
              <a:t>C‑434/15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 &amp; 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/>
              </a:rPr>
              <a:t>C-320/16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Star Taxi App (</a:t>
            </a:r>
            <a:r>
              <a:rPr b="1" lang="en" sz="1400">
                <a:solidFill>
                  <a:schemeClr val="hlink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/>
              </a:rPr>
              <a:t>C-62/19</a:t>
            </a: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)</a:t>
            </a:r>
            <a:endParaRPr sz="1400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 sz="1400">
                <a:latin typeface="Raleway"/>
                <a:ea typeface="Raleway"/>
                <a:cs typeface="Raleway"/>
                <a:sym typeface="Raleway"/>
              </a:rPr>
              <a:t>ако посредническата услуга е неразделна част от една обща услуга, чийто главен компонент е услуга с различна правна квалификация, то тя не е УИО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2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отговорност на онлайн посредниците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