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Barlow Semi Condensed SemiBol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CondensedSemiBold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SemiCondensedSemiBold-italic.fntdata"/><Relationship Id="rId10" Type="http://schemas.openxmlformats.org/officeDocument/2006/relationships/slide" Target="slides/slide5.xml"/><Relationship Id="rId32" Type="http://schemas.openxmlformats.org/officeDocument/2006/relationships/font" Target="fonts/BarlowSemiCondensed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BarlowSemiCondensedSemi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099b260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099b260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0cd07ae24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b0cd07ae24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663dd0b4c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663dd0b4c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0cd07ae2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b0cd07ae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663dd0b4c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663dd0b4c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663dd0b4c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4663dd0b4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0cd07ae24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b0cd07ae24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0cd07ae24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b0cd07ae24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0cd07ae24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b0cd07ae24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0cd07ae24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b0cd07ae24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0cd07ae24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b0cd07ae2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0cd07ae24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b0cd07ae24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0cd07ae24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b0cd07ae24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HEADER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4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rmAutofit/>
          </a:bodyPr>
          <a:lstStyle>
            <a:lvl1pPr indent="-27305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Char char="●"/>
              <a:defRPr sz="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Char char="●"/>
              <a:defRPr sz="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6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102" name="Google Shape;102;p16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03" name="Google Shape;103;p1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ONLY_2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7" name="Google Shape;127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28" name="Google Shape;128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ONLY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9" name="Google Shape;149;p19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50" name="Google Shape;150;p19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9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71" name="Google Shape;171;p20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2" name="Google Shape;172;p20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0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-16825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93" name="Google Shape;193;p21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4" name="Google Shape;194;p21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1"/>
          <p:cNvSpPr txBox="1"/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2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209" name="Google Shape;209;p22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1734975" y="3204600"/>
            <a:ext cx="56742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23"/>
          <p:cNvSpPr txBox="1"/>
          <p:nvPr>
            <p:ph hasCustomPrompt="1"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23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729450" y="1397500"/>
            <a:ext cx="76887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Електронно управление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 </a:t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729450" y="2017700"/>
            <a:ext cx="76887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Социално-правни аспекти на информационните технологии</a:t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Ана Лазарова</a:t>
            </a:r>
            <a:endParaRPr sz="168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066950" y="905325"/>
            <a:ext cx="7143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920"/>
              <a:t>Компетентни органи в областта на е-управлението</a:t>
            </a:r>
            <a:endParaRPr sz="1920"/>
          </a:p>
        </p:txBody>
      </p:sp>
      <p:sp>
        <p:nvSpPr>
          <p:cNvPr id="274" name="Google Shape;274;p33"/>
          <p:cNvSpPr txBox="1"/>
          <p:nvPr/>
        </p:nvSpPr>
        <p:spPr>
          <a:xfrm>
            <a:off x="827975" y="1728625"/>
            <a:ext cx="74169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-317500" lvl="0" marL="457200" marR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МС и Съвети към него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МЕУ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МВР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Дирекция “Единен системен интегратор” при ДАЕУ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Доставчици на електронни административни услуги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УЧАСТНИЦИ</a:t>
            </a:r>
            <a:endParaRPr sz="2220"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729450" y="2203150"/>
            <a:ext cx="76887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Доставчик на електронни административни услуги</a:t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Доставчик на електронни административни услуги е </a:t>
            </a:r>
            <a:r>
              <a:rPr lang="en" sz="1400">
                <a:solidFill>
                  <a:schemeClr val="dk2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административен орган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400">
                <a:solidFill>
                  <a:schemeClr val="dk2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лице, осъществяващо публични функции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или </a:t>
            </a:r>
            <a:r>
              <a:rPr lang="en" sz="1400">
                <a:solidFill>
                  <a:schemeClr val="dk2"/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организация, предоставяща обществени услуги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които предоставят електронни административни услуги на гражданите и организациите в рамките на своята компетентност.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Първичен администратор на данни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Централен администратор на данни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УЧАСТНИЦИ</a:t>
            </a:r>
            <a:endParaRPr sz="2220"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729450" y="2203150"/>
            <a:ext cx="76887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Получател на електронни административни услуги</a:t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гражданин или организация, които ползват електронни административни услуги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потребител vs. получател на ЕАУ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729450" y="1289250"/>
            <a:ext cx="7688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>
                <a:solidFill>
                  <a:srgbClr val="000000"/>
                </a:solidFill>
              </a:rPr>
              <a:t>Благодаря за вниманието!</a:t>
            </a:r>
            <a:endParaRPr sz="3040"/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729450" y="3076800"/>
            <a:ext cx="76887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6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Ана Лазарова</a:t>
            </a:r>
            <a:endParaRPr sz="116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6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6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имейл: ana@digrep.bg</a:t>
            </a:r>
            <a:endParaRPr sz="116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4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4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Презентацията може да бъде използвана под лиценз CC-BY-SA 4.0</a:t>
            </a:r>
            <a:endParaRPr sz="1094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36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066949" y="905325"/>
            <a:ext cx="6281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" sz="2320"/>
              <a:t>Понятие за електронно управление</a:t>
            </a:r>
            <a:endParaRPr b="0" sz="3200">
              <a:solidFill>
                <a:schemeClr val="dk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827975" y="1948925"/>
            <a:ext cx="72492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Често използвано в стратегически и нормативни документи.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 доктрината няма единна дефиниция за е-управление.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Кратко определение: внедряването и използването на информационни технологии в работата на държавните органи.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Свързани понятия - Електронно правителство (един от основните елементи на е-управление, заедно с други секторни политики, като електронна демокрация, електронна търговия, електронно обучение и др.)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066950" y="499950"/>
            <a:ext cx="62817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8103"/>
              <a:buFont typeface="Calibri"/>
              <a:buNone/>
            </a:pPr>
            <a:r>
              <a:rPr lang="en" sz="2320"/>
              <a:t>Градивни елементи на</a:t>
            </a:r>
            <a:r>
              <a:rPr lang="en" sz="2320"/>
              <a:t> е-управление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8571"/>
              <a:buFont typeface="Calibri"/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8571"/>
              <a:buFont typeface="Calibri"/>
              <a:buNone/>
            </a:pPr>
            <a:r>
              <a:rPr b="0" lang="en" sz="1400"/>
              <a:t>Стратегия за развитие на електронното управление в Република България 2014 – 2020 г.:</a:t>
            </a:r>
            <a:endParaRPr sz="2320"/>
          </a:p>
        </p:txBody>
      </p:sp>
      <p:sp>
        <p:nvSpPr>
          <p:cNvPr id="231" name="Google Shape;231;p26"/>
          <p:cNvSpPr txBox="1"/>
          <p:nvPr/>
        </p:nvSpPr>
        <p:spPr>
          <a:xfrm>
            <a:off x="827975" y="1872675"/>
            <a:ext cx="32733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Организационен модел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финансова рамка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правна рамка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</a:t>
            </a: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тандарти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Информационен модел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бази данни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регистри процеди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свързана администрация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4355450" y="1686225"/>
            <a:ext cx="43299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Технологичен модел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инфраструктура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сигурност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оперативна съвместимост 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технологична неутралност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стандартизация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Участие в управлението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граждани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бизнес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структури на гражданското общество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066949" y="905325"/>
            <a:ext cx="6281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" sz="2320"/>
              <a:t>Европейски принципи на е-управление</a:t>
            </a:r>
            <a:endParaRPr sz="2320"/>
          </a:p>
        </p:txBody>
      </p:sp>
      <p:sp>
        <p:nvSpPr>
          <p:cNvPr id="238" name="Google Shape;238;p27"/>
          <p:cNvSpPr txBox="1"/>
          <p:nvPr/>
        </p:nvSpPr>
        <p:spPr>
          <a:xfrm>
            <a:off x="827975" y="1948925"/>
            <a:ext cx="72492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-323850" lvl="0" marL="457200" marR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цифрови по подразбиране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еднократно събиране и създаване на данни (принцип “само веднъж”/“</a:t>
            </a:r>
            <a:r>
              <a:rPr lang="en" sz="1500">
                <a:solidFill>
                  <a:schemeClr val="dk2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once only</a:t>
            </a:r>
            <a:r>
              <a:rPr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”)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неприкосновеност на личността и личния живот по подразбиране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приобщаване и достъпност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отвореност и прозрачност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трансграничност по подразбиране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оперативна съвместимост по подразбиране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надеждност и сигурност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2700" lvl="0" marL="12700" marR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2700" lvl="0" marL="12700" marR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066949" y="905325"/>
            <a:ext cx="6281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" sz="2320"/>
              <a:t>Понятие за електронно управление</a:t>
            </a:r>
            <a:endParaRPr b="0" sz="3200">
              <a:solidFill>
                <a:schemeClr val="dk1"/>
              </a:solidFill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827975" y="1948925"/>
            <a:ext cx="72492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Закон за електронносто управление (§ 1 т. 39 от ДР към ЗЕУ): </a:t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39. (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Нова – ДВ, бр. 94 от 2019 г.,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 сила от 29.11.2019 г.) "Електронно управление" е реализиране от административните органи на правните взаимовръзки, 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административни процеси и услуги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 на взаимодействието с потребителите, с 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лицата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осъществяващи публични функции, и с организациите, предоставящи обществени услуги, чрез използване на информационни и комуникационни технологии, осигуряващи по-високо ниво на ефективност на управлението.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066950" y="905325"/>
            <a:ext cx="7143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920"/>
              <a:t>Национална стратегическа рамка на е-управление</a:t>
            </a:r>
            <a:endParaRPr b="0" sz="2900">
              <a:solidFill>
                <a:schemeClr val="dk1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827975" y="1686225"/>
            <a:ext cx="72492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-311150" lvl="0" marL="45720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Актуализирана стратегия за развитие на електронното управление в Република България 2019  – 2025 г.  (приета с РМС № 298 от 02.04.2021 г.)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Актуализирана пътна карта за изпълнение на Актуализираната стратегия за развитие на електронното управление в Република България 2019-2023 г. (приета с РМС № 546 на Министерския съвет от 2019 г.)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Концепция за регистрова реформа (Приложение 2 към Актуализираната стратегия за развитие на електронното управление в Република България (2019 – 2025)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Единна политика за информационните ресурси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Приета с решение на Министерския съвет № 296 от 2 април 2021 г.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Архитектура на електронното управление в Република България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Одобрена от председателя на Държавна агенция „Електронно управление“ със Заповед № ДАЕУ-5040-11.04.2019 г.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066950" y="905325"/>
            <a:ext cx="7143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920"/>
              <a:t>Законодателство</a:t>
            </a:r>
            <a:endParaRPr b="0" sz="2900">
              <a:solidFill>
                <a:schemeClr val="dk1"/>
              </a:solidFill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827975" y="1686225"/>
            <a:ext cx="74169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-317500" lvl="0" marL="457200" marR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Закон за електронно управление (посл. изм. 19.09.2023)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Наредба за общите изисквания към информационните системи, регистрите и електронните административни услуги (НОИИСРЕАУ) (посл. изм. 24.06.2022 г.);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Наредба за обмена на документи в администрацията (НОДА) (посл. изм. 24.06.2022)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Наредбата за удостоверенията за електронен подпис в администрациите (НУЕПА) (посл. изм. 13.05.2022 г.)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Секторно законодателство: ЗЕДЕУУ, ЗЕИ, ЗЗЛД, ЗДОИ, Закон за киберсигурност, Закон за администрацията, Административно процесуален кодекс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066950" y="905325"/>
            <a:ext cx="7143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920"/>
              <a:t>Закон за електронно управление</a:t>
            </a:r>
            <a:endParaRPr b="0" sz="2900">
              <a:solidFill>
                <a:schemeClr val="dk1"/>
              </a:solidFill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827975" y="1686225"/>
            <a:ext cx="74169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ЗЕУ урежда: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работата на административните органи с електронни документи („вътрешен документооборот“);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предоставянето на административни услуги по електронен път (централно място в уредбата);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обмена на електронни документи за целите на административните производства („документооборот“);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общите правила за воденето на регистри в електронна форма;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използването на информационни и комуникационни технологии в администрациите.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1066950" y="905325"/>
            <a:ext cx="7143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920"/>
              <a:t>Закон за електронно управление</a:t>
            </a:r>
            <a:endParaRPr b="0" sz="2900">
              <a:solidFill>
                <a:schemeClr val="dk1"/>
              </a:solidFill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827975" y="1686225"/>
            <a:ext cx="74169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ЗЕУ НЕ урежда: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класифицирана информация - „информацията, представляваща държавна или служебна тайна, както и чуждестранната класифицирана информация“.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ЗЕУ не отменя правилата за работа с документи на хартиен носител, когато закон предвижда особена форма или особен ред за извършване на определени действия.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just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 се прилага относно МО, МВР, ДАНС, ДАР, Държавна агенция "Технически операции", Служба "Военно разузнаване" и НСО, освен в случаите на предоставяне на административни услуги по електронен път и обмен на електронни документи между административните органи.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