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0"/>
  </p:notesMasterIdLst>
  <p:sldIdLst>
    <p:sldId id="257" r:id="rId2"/>
    <p:sldId id="258" r:id="rId3"/>
    <p:sldId id="259" r:id="rId4"/>
    <p:sldId id="260" r:id="rId5"/>
    <p:sldId id="261" r:id="rId6"/>
    <p:sldId id="263" r:id="rId7"/>
    <p:sldId id="265" r:id="rId8"/>
    <p:sldId id="267" r:id="rId9"/>
    <p:sldId id="269" r:id="rId10"/>
    <p:sldId id="272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31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CC"/>
    <a:srgbClr val="000099"/>
    <a:srgbClr val="33CC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538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F4EB6DA-7CFD-4DCF-860C-DD69EFC267B2}" type="datetimeFigureOut">
              <a:rPr lang="en-US" smtClean="0"/>
              <a:pPr/>
              <a:t>02-Oct-21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E9A2BD2-1FFC-4068-BCFA-24F7ECC9F5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5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1B631-79A7-4439-976D-9EABF3797E6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1B631-79A7-4439-976D-9EABF3797E6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1B631-79A7-4439-976D-9EABF3797E6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1B631-79A7-4439-976D-9EABF3797E6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1B631-79A7-4439-976D-9EABF3797E6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1B631-79A7-4439-976D-9EABF3797E6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1B631-79A7-4439-976D-9EABF3797E6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1B631-79A7-4439-976D-9EABF3797E6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1B631-79A7-4439-976D-9EABF3797E6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1B631-79A7-4439-976D-9EABF3797E6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1B631-79A7-4439-976D-9EABF3797E6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88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1B631-79A7-4439-976D-9EABF3797E6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1B631-79A7-4439-976D-9EABF3797E6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1B631-79A7-4439-976D-9EABF3797E6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1B631-79A7-4439-976D-9EABF3797E6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1B631-79A7-4439-976D-9EABF3797E6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1B631-79A7-4439-976D-9EABF3797E6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1B631-79A7-4439-976D-9EABF3797E6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1B631-79A7-4439-976D-9EABF3797E6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1B631-79A7-4439-976D-9EABF3797E6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1B631-79A7-4439-976D-9EABF3797E6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1B631-79A7-4439-976D-9EABF3797E6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1B631-79A7-4439-976D-9EABF3797E6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1B631-79A7-4439-976D-9EABF3797E6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1B631-79A7-4439-976D-9EABF3797E6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1B631-79A7-4439-976D-9EABF3797E6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1B631-79A7-4439-976D-9EABF3797E6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1B631-79A7-4439-976D-9EABF3797E6E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1B631-79A7-4439-976D-9EABF3797E6E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1B631-79A7-4439-976D-9EABF3797E6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1B631-79A7-4439-976D-9EABF3797E6E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1B631-79A7-4439-976D-9EABF3797E6E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1B631-79A7-4439-976D-9EABF3797E6E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1B631-79A7-4439-976D-9EABF3797E6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1B631-79A7-4439-976D-9EABF3797E6E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1B631-79A7-4439-976D-9EABF3797E6E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1B631-79A7-4439-976D-9EABF3797E6E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1B631-79A7-4439-976D-9EABF3797E6E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1B631-79A7-4439-976D-9EABF3797E6E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1B631-79A7-4439-976D-9EABF3797E6E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1B631-79A7-4439-976D-9EABF3797E6E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1B631-79A7-4439-976D-9EABF3797E6E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1B631-79A7-4439-976D-9EABF3797E6E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1B631-79A7-4439-976D-9EABF3797E6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1B631-79A7-4439-976D-9EABF3797E6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1B631-79A7-4439-976D-9EABF3797E6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1B631-79A7-4439-976D-9EABF3797E6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1B631-79A7-4439-976D-9EABF3797E6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02.%20Graphics\AniLogo\AniLogo.wmv" TargetMode="External"/><Relationship Id="rId1" Type="http://schemas.microsoft.com/office/2007/relationships/media" Target="file:///D:\Pavel\Courses\Materials\Course.OKG%202021\Lectures%202021\02.%20Graphics\AniLogo\AniLogo.wmv" TargetMode="Externa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02.%20Graphics\AniLogo\AniLogo.wmv" TargetMode="External"/><Relationship Id="rId1" Type="http://schemas.microsoft.com/office/2007/relationships/media" Target="file:///D:\Pavel\Courses\Materials\Course.OKG%202021\Lectures%202021\02.%20Graphics\AniLogo\AniLogo.wmv" TargetMode="Externa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48577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400" spc="0" dirty="0">
                <a:effectLst/>
              </a:rPr>
              <a:t>О</a:t>
            </a:r>
            <a:r>
              <a:rPr lang="bg-BG" sz="1200" spc="0" dirty="0">
                <a:effectLst/>
              </a:rPr>
              <a:t>СНОВИ</a:t>
            </a:r>
            <a:r>
              <a:rPr lang="bg-BG" sz="1400" spc="0" dirty="0">
                <a:effectLst/>
              </a:rPr>
              <a:t> </a:t>
            </a:r>
            <a:r>
              <a:rPr lang="bg-BG" sz="1200" spc="0" dirty="0">
                <a:effectLst/>
              </a:rPr>
              <a:t>НА</a:t>
            </a:r>
            <a:r>
              <a:rPr lang="bg-BG" sz="1400" spc="0" dirty="0">
                <a:effectLst/>
              </a:rPr>
              <a:t> К</a:t>
            </a:r>
            <a:r>
              <a:rPr lang="bg-BG" sz="1200" spc="0" dirty="0">
                <a:effectLst/>
              </a:rPr>
              <a:t>ОМПЮТЪРНАТА</a:t>
            </a:r>
            <a:r>
              <a:rPr lang="bg-BG" sz="1400" spc="0" dirty="0">
                <a:effectLst/>
              </a:rPr>
              <a:t> Г</a:t>
            </a:r>
            <a:r>
              <a:rPr lang="bg-BG" sz="1200" spc="0" dirty="0">
                <a:effectLst/>
              </a:rPr>
              <a:t>РАФИКА</a:t>
            </a:r>
            <a:r>
              <a:rPr lang="bg-BG" sz="1400" spc="0" dirty="0">
                <a:effectLst/>
              </a:rPr>
              <a:t>   •   проф. д-р П</a:t>
            </a:r>
            <a:r>
              <a:rPr lang="bg-BG" sz="1200" spc="0" dirty="0">
                <a:effectLst/>
              </a:rPr>
              <a:t>АВЕЛ</a:t>
            </a:r>
            <a:r>
              <a:rPr lang="bg-BG" sz="1400" spc="0" dirty="0">
                <a:effectLst/>
              </a:rPr>
              <a:t> Б</a:t>
            </a:r>
            <a:r>
              <a:rPr lang="bg-BG" sz="1200" spc="0" dirty="0">
                <a:effectLst/>
              </a:rPr>
              <a:t>ОЙЧЕВ</a:t>
            </a:r>
            <a:r>
              <a:rPr lang="bg-BG" sz="1400" spc="0" dirty="0">
                <a:effectLst/>
              </a:rPr>
              <a:t>   •   КИТ-ФМИ-СУ   •   2021</a:t>
            </a:r>
            <a:endParaRPr lang="en-US" sz="1400" spc="0" dirty="0">
              <a:effectLst/>
            </a:endParaRP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0" y="361950"/>
            <a:ext cx="9144000" cy="457200"/>
          </a:xfrm>
        </p:spPr>
        <p:txBody>
          <a:bodyPr/>
          <a:lstStyle>
            <a:lvl1pPr algn="ctr">
              <a:buNone/>
              <a:defRPr b="0">
                <a:solidFill>
                  <a:srgbClr val="0070C0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0" y="819150"/>
            <a:ext cx="9144000" cy="800100"/>
          </a:xfrm>
        </p:spPr>
        <p:txBody>
          <a:bodyPr>
            <a:noAutofit/>
          </a:bodyPr>
          <a:lstStyle>
            <a:lvl1pPr algn="ctr">
              <a:buNone/>
              <a:defRPr sz="66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  <p:pic>
        <p:nvPicPr>
          <p:cNvPr id="2" name="AniLogo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bright="2000"/>
          </a:blip>
          <a:stretch>
            <a:fillRect/>
          </a:stretch>
        </p:blipFill>
        <p:spPr>
          <a:xfrm>
            <a:off x="3352800" y="2114550"/>
            <a:ext cx="2438400" cy="18288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3352800" y="2114550"/>
            <a:ext cx="2438400" cy="18288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23950"/>
            <a:ext cx="7848600" cy="37338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j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j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j-lt"/>
              </a:defRPr>
            </a:lvl4pPr>
            <a:lvl5pPr>
              <a:defRPr sz="2000">
                <a:effectLst/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95400" y="133350"/>
            <a:ext cx="7848600" cy="781050"/>
          </a:xfrm>
          <a:noFill/>
        </p:spPr>
        <p:txBody>
          <a:bodyPr>
            <a:normAutofit/>
          </a:bodyPr>
          <a:lstStyle>
            <a:lvl1pPr algn="l">
              <a:defRPr sz="4000">
                <a:effectLst/>
                <a:latin typeface="+mj-lt"/>
                <a:cs typeface="Lucida Sans Unicode" panose="020B06020305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5" name="AniLogo.wmv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bright="2000"/>
          </a:blip>
          <a:stretch>
            <a:fillRect/>
          </a:stretch>
        </p:blipFill>
        <p:spPr>
          <a:xfrm>
            <a:off x="0" y="57150"/>
            <a:ext cx="1219200" cy="914400"/>
          </a:xfrm>
          <a:prstGeom prst="rect">
            <a:avLst/>
          </a:prstGeom>
        </p:spPr>
      </p:pic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0" y="57150"/>
            <a:ext cx="1219200" cy="9144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3350"/>
            <a:ext cx="7848600" cy="47244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n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n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n-lt"/>
              </a:defRPr>
            </a:lvl4pPr>
            <a:lvl5pPr>
              <a:defRPr sz="2000">
                <a:effectLst/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0835112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 algn="ctr">
              <a:defRPr sz="5400"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 spc="-100" baseline="0">
          <a:solidFill>
            <a:schemeClr val="tx1"/>
          </a:solidFill>
          <a:effectLst/>
          <a:latin typeface="Lucida Sans Unicode" panose="020B0602030504020204" pitchFamily="34" charset="0"/>
          <a:ea typeface="+mj-ea"/>
          <a:cs typeface="Lucida Sans Unicode" panose="020B0602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tx1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2pPr>
      <a:lvl3pPr marL="746125" indent="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JGxbhdr3w2I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../../Media/Videos/Seduction.1280x720.XVID.VBR.avi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://youtu.be/1v5Aqo6PaFw" TargetMode="External"/><Relationship Id="rId7" Type="http://schemas.openxmlformats.org/officeDocument/2006/relationships/hyperlink" Target="../../Media/Videos/Ellipses%20(Wireframe).avi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../../Media/Videos/Ellipses.avi" TargetMode="External"/><Relationship Id="rId4" Type="http://schemas.openxmlformats.org/officeDocument/2006/relationships/hyperlink" Target="http://youtu.be/Q-2_WhwDhjw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OfjE8RlcaJ8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../../Media/Videos/The%20Convertible%20House.avi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O1xhIfAVfXo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hyperlink" Target="../../Media/Videos/The%20Convertible%20House%20(BG).avi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youtu.be/1v5Aqo6PaFw" TargetMode="External"/><Relationship Id="rId7" Type="http://schemas.openxmlformats.org/officeDocument/2006/relationships/hyperlink" Target="../../Media/Videos/vixit%20(divx).avi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.be/Q-2_WhwDhjw" TargetMode="External"/><Relationship Id="rId5" Type="http://schemas.openxmlformats.org/officeDocument/2006/relationships/hyperlink" Target="http://youtu.be/WbSw5z45gAQ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youtu.be/53EtAejQoEo" TargetMode="External"/><Relationship Id="rId9" Type="http://schemas.openxmlformats.org/officeDocument/2006/relationships/hyperlink" Target="../../Media/Videos/vixit-behind%20the%20scenes%20(divx).avi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://youtu.be/1v5Aqo6PaFw" TargetMode="External"/><Relationship Id="rId7" Type="http://schemas.openxmlformats.org/officeDocument/2006/relationships/hyperlink" Target="../../Media/Videos/ElasticBlobs.avi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.be/Q-2_WhwDhjw" TargetMode="External"/><Relationship Id="rId5" Type="http://schemas.openxmlformats.org/officeDocument/2006/relationships/hyperlink" Target="http://youtu.be/XfBdOg-p_zU" TargetMode="External"/><Relationship Id="rId10" Type="http://schemas.openxmlformats.org/officeDocument/2006/relationships/image" Target="../media/image26.png"/><Relationship Id="rId4" Type="http://schemas.openxmlformats.org/officeDocument/2006/relationships/hyperlink" Target="http://youtu.be/lAlvYxAMoLk" TargetMode="External"/><Relationship Id="rId9" Type="http://schemas.openxmlformats.org/officeDocument/2006/relationships/hyperlink" Target="../../Media/Videos/Decimal%20clock.avi" TargetMode="Externa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://youtu.be/EaYMza9eY30" TargetMode="External"/><Relationship Id="rId7" Type="http://schemas.openxmlformats.org/officeDocument/2006/relationships/hyperlink" Target="../../Media/Videos/Pigs%20in%20love.avi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../../Media/Videos/Helicopter%202.avi" TargetMode="External"/><Relationship Id="rId4" Type="http://schemas.openxmlformats.org/officeDocument/2006/relationships/hyperlink" Target="http://youtu.be/BTGu4GTtqeM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freerangestock.com/understanding/vector_bitmap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ector-conversions.com/vectorizing/raster_vs_vector.html" TargetMode="Externa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notesSlide" Target="../notesSlides/notesSlide47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1.png"/><Relationship Id="rId4" Type="http://schemas.openxmlformats.org/officeDocument/2006/relationships/hyperlink" Target="http://youtu.be/DOZZT9iyans" TargetMode="External"/><Relationship Id="rId9" Type="http://schemas.openxmlformats.org/officeDocument/2006/relationships/hyperlink" Target="../../Media/Videos/Harlem%20Shake.avi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/>
              <a:t>ТЕМА №</a:t>
            </a:r>
            <a:r>
              <a:rPr lang="en-US"/>
              <a:t>2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bg-BG"/>
              <a:t>Въведение в КГ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570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4393ED-9B51-4E8A-9198-20529B01E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967" y="2038350"/>
            <a:ext cx="2762077" cy="2587752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Пиксели + цветове</a:t>
            </a:r>
          </a:p>
          <a:p>
            <a:pPr lvl="1"/>
            <a:r>
              <a:rPr lang="bg-BG" dirty="0"/>
              <a:t>Начало на </a:t>
            </a:r>
            <a:r>
              <a:rPr lang="bg-BG" dirty="0" err="1"/>
              <a:t>неоимпресионизма</a:t>
            </a:r>
            <a:r>
              <a:rPr lang="bg-BG" dirty="0"/>
              <a:t>  с Жорж </a:t>
            </a:r>
            <a:r>
              <a:rPr lang="bg-BG" dirty="0" err="1"/>
              <a:t>Сьора</a:t>
            </a:r>
            <a:r>
              <a:rPr lang="bg-BG" dirty="0"/>
              <a:t> и представяне на цветове и полутонове с точки</a:t>
            </a:r>
          </a:p>
          <a:p>
            <a:pPr lvl="1"/>
            <a:r>
              <a:rPr lang="bg-BG" dirty="0"/>
              <a:t>1884-1886 г. (преди век), Италия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3146" y="2038350"/>
            <a:ext cx="4292382" cy="2587752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08D6B2-CFE4-48FA-B6CD-1ABDC7E007F4}"/>
              </a:ext>
            </a:extLst>
          </p:cNvPr>
          <p:cNvSpPr txBox="1"/>
          <p:nvPr/>
        </p:nvSpPr>
        <p:spPr>
          <a:xfrm>
            <a:off x="7162800" y="46818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bg-BG" sz="1200" dirty="0">
                <a:solidFill>
                  <a:srgbClr val="0070C0"/>
                </a:solidFill>
              </a:rPr>
              <a:t>Любов или</a:t>
            </a:r>
            <a:br>
              <a:rPr lang="bg-BG" sz="1200" dirty="0">
                <a:solidFill>
                  <a:srgbClr val="0070C0"/>
                </a:solidFill>
              </a:rPr>
            </a:br>
            <a:r>
              <a:rPr lang="bg-BG" sz="1200" dirty="0">
                <a:solidFill>
                  <a:srgbClr val="0070C0"/>
                </a:solidFill>
              </a:rPr>
              <a:t>опит за убийство?</a:t>
            </a: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6A5F90B0-C9FA-42CD-98C7-008EAD9FC0F2}"/>
              </a:ext>
            </a:extLst>
          </p:cNvPr>
          <p:cNvSpPr/>
          <p:nvPr/>
        </p:nvSpPr>
        <p:spPr>
          <a:xfrm>
            <a:off x="6958361" y="2728332"/>
            <a:ext cx="1537937" cy="2013594"/>
          </a:xfrm>
          <a:custGeom>
            <a:avLst/>
            <a:gdLst>
              <a:gd name="connsiteX0" fmla="*/ 2059912 w 2059912"/>
              <a:gd name="connsiteY0" fmla="*/ 0 h 725942"/>
              <a:gd name="connsiteX1" fmla="*/ 994787 w 2059912"/>
              <a:gd name="connsiteY1" fmla="*/ 723482 h 725942"/>
              <a:gd name="connsiteX2" fmla="*/ 0 w 2059912"/>
              <a:gd name="connsiteY2" fmla="*/ 190919 h 725942"/>
              <a:gd name="connsiteX0" fmla="*/ 2672862 w 2672862"/>
              <a:gd name="connsiteY0" fmla="*/ 351692 h 595135"/>
              <a:gd name="connsiteX1" fmla="*/ 994787 w 2672862"/>
              <a:gd name="connsiteY1" fmla="*/ 532563 h 595135"/>
              <a:gd name="connsiteX2" fmla="*/ 0 w 2672862"/>
              <a:gd name="connsiteY2" fmla="*/ 0 h 595135"/>
              <a:gd name="connsiteX0" fmla="*/ 2672862 w 2672862"/>
              <a:gd name="connsiteY0" fmla="*/ 351692 h 541935"/>
              <a:gd name="connsiteX1" fmla="*/ 994787 w 2672862"/>
              <a:gd name="connsiteY1" fmla="*/ 532563 h 541935"/>
              <a:gd name="connsiteX2" fmla="*/ 0 w 2672862"/>
              <a:gd name="connsiteY2" fmla="*/ 0 h 541935"/>
              <a:gd name="connsiteX0" fmla="*/ 2692959 w 2692959"/>
              <a:gd name="connsiteY0" fmla="*/ 361741 h 552427"/>
              <a:gd name="connsiteX1" fmla="*/ 1014884 w 2692959"/>
              <a:gd name="connsiteY1" fmla="*/ 542612 h 552427"/>
              <a:gd name="connsiteX2" fmla="*/ 0 w 2692959"/>
              <a:gd name="connsiteY2" fmla="*/ 0 h 552427"/>
              <a:gd name="connsiteX0" fmla="*/ 2692959 w 2692959"/>
              <a:gd name="connsiteY0" fmla="*/ 361741 h 552427"/>
              <a:gd name="connsiteX1" fmla="*/ 1014884 w 2692959"/>
              <a:gd name="connsiteY1" fmla="*/ 542612 h 552427"/>
              <a:gd name="connsiteX2" fmla="*/ 0 w 2692959"/>
              <a:gd name="connsiteY2" fmla="*/ 0 h 552427"/>
              <a:gd name="connsiteX0" fmla="*/ 2692959 w 2692959"/>
              <a:gd name="connsiteY0" fmla="*/ 361741 h 361741"/>
              <a:gd name="connsiteX1" fmla="*/ 0 w 2692959"/>
              <a:gd name="connsiteY1" fmla="*/ 0 h 361741"/>
              <a:gd name="connsiteX0" fmla="*/ 2692959 w 2716769"/>
              <a:gd name="connsiteY0" fmla="*/ 361741 h 361741"/>
              <a:gd name="connsiteX1" fmla="*/ 0 w 2716769"/>
              <a:gd name="connsiteY1" fmla="*/ 0 h 361741"/>
              <a:gd name="connsiteX0" fmla="*/ 2692959 w 2715051"/>
              <a:gd name="connsiteY0" fmla="*/ 361741 h 361741"/>
              <a:gd name="connsiteX1" fmla="*/ 0 w 2715051"/>
              <a:gd name="connsiteY1" fmla="*/ 0 h 361741"/>
              <a:gd name="connsiteX0" fmla="*/ 3104941 w 3123854"/>
              <a:gd name="connsiteY0" fmla="*/ 281354 h 281354"/>
              <a:gd name="connsiteX1" fmla="*/ 0 w 3123854"/>
              <a:gd name="connsiteY1" fmla="*/ 0 h 281354"/>
              <a:gd name="connsiteX0" fmla="*/ 3104941 w 3104941"/>
              <a:gd name="connsiteY0" fmla="*/ 320804 h 320804"/>
              <a:gd name="connsiteX1" fmla="*/ 0 w 3104941"/>
              <a:gd name="connsiteY1" fmla="*/ 39450 h 320804"/>
              <a:gd name="connsiteX0" fmla="*/ 3024554 w 3024554"/>
              <a:gd name="connsiteY0" fmla="*/ 334498 h 334498"/>
              <a:gd name="connsiteX1" fmla="*/ 0 w 3024554"/>
              <a:gd name="connsiteY1" fmla="*/ 2902 h 334498"/>
              <a:gd name="connsiteX0" fmla="*/ 3024554 w 3024554"/>
              <a:gd name="connsiteY0" fmla="*/ 331596 h 331596"/>
              <a:gd name="connsiteX1" fmla="*/ 0 w 3024554"/>
              <a:gd name="connsiteY1" fmla="*/ 0 h 331596"/>
              <a:gd name="connsiteX0" fmla="*/ 3805139 w 3805139"/>
              <a:gd name="connsiteY0" fmla="*/ 289263 h 289263"/>
              <a:gd name="connsiteX1" fmla="*/ 0 w 3805139"/>
              <a:gd name="connsiteY1" fmla="*/ 2272 h 289263"/>
              <a:gd name="connsiteX0" fmla="*/ 311090 w 397350"/>
              <a:gd name="connsiteY0" fmla="*/ 2048884 h 2048884"/>
              <a:gd name="connsiteX1" fmla="*/ 0 w 397350"/>
              <a:gd name="connsiteY1" fmla="*/ 0 h 2048884"/>
              <a:gd name="connsiteX0" fmla="*/ 311090 w 424039"/>
              <a:gd name="connsiteY0" fmla="*/ 2048942 h 2048942"/>
              <a:gd name="connsiteX1" fmla="*/ 0 w 424039"/>
              <a:gd name="connsiteY1" fmla="*/ 58 h 2048942"/>
              <a:gd name="connsiteX0" fmla="*/ 311090 w 370357"/>
              <a:gd name="connsiteY0" fmla="*/ 2048937 h 2048937"/>
              <a:gd name="connsiteX1" fmla="*/ 0 w 370357"/>
              <a:gd name="connsiteY1" fmla="*/ 53 h 2048937"/>
              <a:gd name="connsiteX0" fmla="*/ 1463383 w 1463383"/>
              <a:gd name="connsiteY0" fmla="*/ 2086104 h 2086104"/>
              <a:gd name="connsiteX1" fmla="*/ 0 w 1463383"/>
              <a:gd name="connsiteY1" fmla="*/ 50 h 2086104"/>
              <a:gd name="connsiteX0" fmla="*/ 1463383 w 1471626"/>
              <a:gd name="connsiteY0" fmla="*/ 2086054 h 2086054"/>
              <a:gd name="connsiteX1" fmla="*/ 0 w 1471626"/>
              <a:gd name="connsiteY1" fmla="*/ 0 h 208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71626" h="2086054">
                <a:moveTo>
                  <a:pt x="1463383" y="2086054"/>
                </a:moveTo>
                <a:cubicBezTo>
                  <a:pt x="1268951" y="1498593"/>
                  <a:pt x="2108764" y="12172"/>
                  <a:pt x="0" y="0"/>
                </a:cubicBezTo>
              </a:path>
            </a:pathLst>
          </a:custGeom>
          <a:noFill/>
          <a:ln w="9525">
            <a:solidFill>
              <a:srgbClr val="0070C0"/>
            </a:solidFill>
            <a:prstDash val="solid"/>
            <a:headEnd type="none" w="med" len="me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22697265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Растери и текстури</a:t>
                </a:r>
              </a:p>
              <a:p>
                <a:pPr lvl="1"/>
                <a:r>
                  <a:rPr lang="bg-BG" dirty="0"/>
                  <a:t>Българска бродерия с растерно изображение и безшевни текстури</a:t>
                </a:r>
              </a:p>
              <a:p>
                <a:pPr lvl="1"/>
                <a:r>
                  <a:rPr lang="bg-BG" dirty="0"/>
                  <a:t>Преди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bg-BG" dirty="0"/>
                  <a:t> века, България</a:t>
                </a:r>
              </a:p>
              <a:p>
                <a:pPr lvl="2"/>
                <a:r>
                  <a:rPr lang="bg-BG" dirty="0"/>
                  <a:t>(3 точки за намиране на достоверна информация за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bg-BG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C:\Pavel\Courses\Materials\Course.OKG 2012-13\OKG-02. Topics in KG\Images\BulgarianEmboidery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19401" y="2266950"/>
            <a:ext cx="3527143" cy="2377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9753280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Съвременна история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" y="485775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1:05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chemeClr val="tx1">
                    <a:lumMod val="65000"/>
                    <a:lumOff val="35000"/>
                    <a:alpha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753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История по десетилетия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Раждане 1960+</a:t>
            </a:r>
          </a:p>
          <a:p>
            <a:pPr lvl="1"/>
            <a:r>
              <a:rPr lang="ru-RU" dirty="0"/>
              <a:t>Термин </a:t>
            </a:r>
            <a:r>
              <a:rPr lang="bg-BG" dirty="0"/>
              <a:t>„</a:t>
            </a:r>
            <a:r>
              <a:rPr lang="ru-RU" dirty="0" err="1"/>
              <a:t>компютърна</a:t>
            </a:r>
            <a:r>
              <a:rPr lang="ru-RU" dirty="0"/>
              <a:t> графика”</a:t>
            </a:r>
          </a:p>
          <a:p>
            <a:pPr lvl="1"/>
            <a:r>
              <a:rPr lang="ru-RU" dirty="0"/>
              <a:t>Светлинна писалка</a:t>
            </a:r>
          </a:p>
          <a:p>
            <a:pPr lvl="1"/>
            <a:r>
              <a:rPr lang="ru-RU" dirty="0"/>
              <a:t>Алгоритъми за растеризация</a:t>
            </a:r>
          </a:p>
          <a:p>
            <a:pPr lvl="1"/>
            <a:r>
              <a:rPr lang="ru-RU" dirty="0"/>
              <a:t>Хомогенни координати</a:t>
            </a:r>
          </a:p>
          <a:p>
            <a:pPr lvl="1"/>
            <a:r>
              <a:rPr lang="ru-RU" dirty="0" err="1"/>
              <a:t>Скрити</a:t>
            </a:r>
            <a:r>
              <a:rPr lang="ru-RU" dirty="0"/>
              <a:t> линии</a:t>
            </a:r>
          </a:p>
          <a:p>
            <a:pPr lvl="1"/>
            <a:r>
              <a:rPr lang="ru-RU" dirty="0" err="1"/>
              <a:t>Параметрични</a:t>
            </a:r>
            <a:r>
              <a:rPr lang="ru-RU" dirty="0"/>
              <a:t> криви и повърхнини</a:t>
            </a:r>
          </a:p>
          <a:p>
            <a:pPr lvl="1"/>
            <a:r>
              <a:rPr lang="ru-RU" dirty="0"/>
              <a:t>Бързо преобразувание на </a:t>
            </a:r>
            <a:r>
              <a:rPr lang="ru-RU" dirty="0" err="1"/>
              <a:t>Фурие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813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Детство 1970+</a:t>
            </a:r>
          </a:p>
          <a:p>
            <a:pPr lvl="1"/>
            <a:r>
              <a:rPr lang="bg-BG" dirty="0"/>
              <a:t>Светлосенки</a:t>
            </a:r>
          </a:p>
          <a:p>
            <a:pPr lvl="1"/>
            <a:r>
              <a:rPr lang="bg-BG" dirty="0"/>
              <a:t>Рефлекторен модел на осветяването</a:t>
            </a:r>
          </a:p>
          <a:p>
            <a:pPr lvl="1"/>
            <a:r>
              <a:rPr lang="bg-BG" dirty="0" err="1"/>
              <a:t>Покадрова</a:t>
            </a:r>
            <a:r>
              <a:rPr lang="bg-BG" dirty="0"/>
              <a:t> 3</a:t>
            </a:r>
            <a:r>
              <a:rPr lang="en-US" dirty="0"/>
              <a:t>D</a:t>
            </a:r>
            <a:r>
              <a:rPr lang="bg-BG" dirty="0"/>
              <a:t> анимация</a:t>
            </a:r>
          </a:p>
          <a:p>
            <a:pPr lvl="1"/>
            <a:r>
              <a:rPr lang="en-US" dirty="0"/>
              <a:t>Z-</a:t>
            </a:r>
            <a:r>
              <a:rPr lang="bg-BG" dirty="0"/>
              <a:t>буфер</a:t>
            </a:r>
          </a:p>
          <a:p>
            <a:pPr lvl="1"/>
            <a:r>
              <a:rPr lang="bg-BG" dirty="0"/>
              <a:t>Текстури</a:t>
            </a:r>
          </a:p>
          <a:p>
            <a:pPr lvl="1"/>
            <a:r>
              <a:rPr lang="bg-BG" dirty="0"/>
              <a:t>Трасиране на лъчи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019510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/>
              <a:t>Тийнейджърство</a:t>
            </a:r>
            <a:r>
              <a:rPr lang="bg-BG" dirty="0"/>
              <a:t> 1980+</a:t>
            </a:r>
          </a:p>
          <a:p>
            <a:pPr lvl="1"/>
            <a:r>
              <a:rPr lang="bg-BG" dirty="0"/>
              <a:t>Двоично разделяне на пространството</a:t>
            </a:r>
          </a:p>
          <a:p>
            <a:pPr lvl="1"/>
            <a:r>
              <a:rPr lang="bg-BG" dirty="0"/>
              <a:t>Фрактали</a:t>
            </a:r>
          </a:p>
          <a:p>
            <a:pPr lvl="1"/>
            <a:r>
              <a:rPr lang="bg-BG" dirty="0"/>
              <a:t>Анимация с герои</a:t>
            </a:r>
          </a:p>
          <a:p>
            <a:pPr lvl="1"/>
            <a:r>
              <a:rPr lang="bg-BG" dirty="0"/>
              <a:t>Видео игри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046686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Пълнолетие 1990+</a:t>
            </a:r>
          </a:p>
          <a:p>
            <a:pPr lvl="1"/>
            <a:r>
              <a:rPr lang="bg-BG" dirty="0"/>
              <a:t>Разцвет на графичните интерфейси</a:t>
            </a:r>
          </a:p>
          <a:p>
            <a:pPr lvl="1"/>
            <a:r>
              <a:rPr lang="bg-BG" dirty="0"/>
              <a:t>Анимация в реално време</a:t>
            </a:r>
          </a:p>
          <a:p>
            <a:pPr lvl="1"/>
            <a:r>
              <a:rPr lang="bg-BG" dirty="0"/>
              <a:t>Видео компресия</a:t>
            </a:r>
          </a:p>
          <a:p>
            <a:pPr lvl="1"/>
            <a:r>
              <a:rPr lang="bg-BG" dirty="0"/>
              <a:t>Физически модели с гравитация, колизия, триене</a:t>
            </a:r>
          </a:p>
          <a:p>
            <a:pPr lvl="1"/>
            <a:r>
              <a:rPr lang="bg-BG" dirty="0"/>
              <a:t>Алгоритми за подразделяне на повърхнини</a:t>
            </a:r>
          </a:p>
          <a:p>
            <a:pPr lvl="1"/>
            <a:r>
              <a:rPr lang="bg-BG" dirty="0"/>
              <a:t>Фотореалистична графика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85473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Зряла възраст 2000+</a:t>
            </a:r>
          </a:p>
          <a:p>
            <a:pPr lvl="1"/>
            <a:r>
              <a:rPr lang="bg-BG" dirty="0"/>
              <a:t>Достъпност на КГ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24629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Старост 2010+</a:t>
            </a:r>
          </a:p>
          <a:p>
            <a:pPr lvl="1"/>
            <a:r>
              <a:rPr lang="bg-BG" dirty="0"/>
              <a:t>Виртуална реалност</a:t>
            </a:r>
          </a:p>
          <a:p>
            <a:pPr lvl="1"/>
            <a:r>
              <a:rPr lang="bg-BG" dirty="0"/>
              <a:t>Първи стъпки на мобилната графика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28688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Старост 2020+</a:t>
            </a:r>
          </a:p>
          <a:p>
            <a:pPr lvl="1"/>
            <a:r>
              <a:rPr lang="bg-BG" dirty="0"/>
              <a:t>Развита мобилна графика</a:t>
            </a:r>
          </a:p>
          <a:p>
            <a:pPr lvl="1"/>
            <a:r>
              <a:rPr lang="bg-BG" dirty="0"/>
              <a:t>Добавена реалност</a:t>
            </a:r>
          </a:p>
          <a:p>
            <a:pPr lvl="1"/>
            <a:r>
              <a:rPr lang="bg-BG" dirty="0"/>
              <a:t>Десетилетието, в което КГ ще престане да е такава, каквато я познаваме през последните … 80 века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05270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Тема 2: Въведение в КГ</a:t>
            </a:r>
          </a:p>
          <a:p>
            <a:pPr lvl="1"/>
            <a:r>
              <a:rPr lang="bg-BG" dirty="0"/>
              <a:t>Дефиниция и история</a:t>
            </a:r>
          </a:p>
          <a:p>
            <a:pPr lvl="1"/>
            <a:r>
              <a:rPr lang="bg-BG" dirty="0"/>
              <a:t>Връзка с други дисциплини</a:t>
            </a:r>
          </a:p>
          <a:p>
            <a:pPr lvl="1"/>
            <a:r>
              <a:rPr lang="bg-BG" dirty="0"/>
              <a:t>Векторна и растерна графика</a:t>
            </a:r>
          </a:p>
          <a:p>
            <a:pPr lvl="1"/>
            <a:r>
              <a:rPr lang="bg-BG" dirty="0"/>
              <a:t>Демонстрации с филми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Съдържание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20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КГ и другите дисциплини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" y="485775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1:10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chemeClr val="tx1">
                    <a:lumMod val="65000"/>
                    <a:lumOff val="35000"/>
                    <a:alpha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210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Най-ниско ниво на КГ</a:t>
            </a:r>
          </a:p>
          <a:p>
            <a:pPr lvl="1"/>
            <a:r>
              <a:rPr lang="bg-BG" dirty="0"/>
              <a:t>Всичко се прави от нулата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Кулинарен модел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2514600"/>
            <a:ext cx="8839200" cy="17145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1" y="2743200"/>
            <a:ext cx="1828799" cy="1249241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/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3276600" y="2571750"/>
            <a:ext cx="5486400" cy="171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bg-BG" sz="2400" b="1" dirty="0">
                <a:solidFill>
                  <a:schemeClr val="bg1"/>
                </a:solidFill>
              </a:rPr>
              <a:t>Алгоритми на ниско ниво</a:t>
            </a:r>
          </a:p>
          <a:p>
            <a:pPr marL="736600" indent="-395288">
              <a:spcBef>
                <a:spcPct val="20000"/>
              </a:spcBef>
              <a:buFont typeface="Calibri" pitchFamily="34" charset="0"/>
              <a:buChar char="–"/>
            </a:pPr>
            <a:r>
              <a:rPr kumimoji="0" lang="bg-BG" sz="20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uLnTx/>
                <a:uFillTx/>
                <a:latin typeface="+mn-lt"/>
                <a:ea typeface="+mn-ea"/>
                <a:cs typeface="+mn-cs"/>
              </a:rPr>
              <a:t>Растеризация</a:t>
            </a:r>
            <a:endParaRPr kumimoji="0" lang="bg-BG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736600" indent="-395288">
              <a:spcBef>
                <a:spcPct val="20000"/>
              </a:spcBef>
              <a:buFont typeface="Calibri" pitchFamily="34" charset="0"/>
              <a:buChar char="–"/>
            </a:pPr>
            <a:r>
              <a:rPr kumimoji="0" lang="bg-BG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n-lt"/>
                <a:ea typeface="+mn-ea"/>
                <a:cs typeface="+mn-cs"/>
              </a:rPr>
              <a:t>Скриване на линии</a:t>
            </a:r>
          </a:p>
          <a:p>
            <a:pPr marL="736600" indent="-395288">
              <a:spcBef>
                <a:spcPct val="20000"/>
              </a:spcBef>
              <a:buFont typeface="Calibri" pitchFamily="34" charset="0"/>
              <a:buChar char="–"/>
            </a:pPr>
            <a:r>
              <a:rPr kumimoji="0" lang="bg-BG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n-lt"/>
                <a:ea typeface="+mn-ea"/>
                <a:cs typeface="+mn-cs"/>
              </a:rPr>
              <a:t>Осветяване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9086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4294967295"/>
          </p:nvPr>
        </p:nvSpPr>
        <p:spPr>
          <a:xfrm>
            <a:off x="1295400" y="1200150"/>
            <a:ext cx="7848600" cy="3829050"/>
          </a:xfrm>
        </p:spPr>
        <p:txBody>
          <a:bodyPr/>
          <a:lstStyle/>
          <a:p>
            <a:r>
              <a:rPr lang="bg-BG" sz="2800" dirty="0">
                <a:latin typeface="+mj-lt"/>
              </a:rPr>
              <a:t>Средно ниво на КГ</a:t>
            </a:r>
          </a:p>
          <a:p>
            <a:pPr lvl="1">
              <a:buFont typeface="Calibri" pitchFamily="34" charset="0"/>
              <a:buChar char="–"/>
            </a:pPr>
            <a:r>
              <a:rPr lang="bg-BG" sz="2400" dirty="0">
                <a:latin typeface="+mj-lt"/>
              </a:rPr>
              <a:t>Ползват се готови библиотеки</a:t>
            </a:r>
            <a:endParaRPr lang="en-US" sz="2400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-304800" y="2514600"/>
            <a:ext cx="9753600" cy="17145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76600" y="2571750"/>
            <a:ext cx="5486400" cy="1771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bg-BG" sz="2400" b="1" dirty="0">
                <a:solidFill>
                  <a:schemeClr val="bg1"/>
                </a:solidFill>
              </a:rPr>
              <a:t>Програмиране на графика</a:t>
            </a:r>
          </a:p>
          <a:p>
            <a:pPr marL="736600" indent="-395288">
              <a:spcBef>
                <a:spcPct val="20000"/>
              </a:spcBef>
              <a:buFont typeface="Calibri" pitchFamily="34" charset="0"/>
              <a:buChar char="–"/>
            </a:pPr>
            <a:r>
              <a:rPr kumimoji="0" lang="bg-BG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n-lt"/>
                <a:ea typeface="+mn-ea"/>
                <a:cs typeface="+mn-cs"/>
              </a:rPr>
              <a:t>Използване на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n-lt"/>
                <a:ea typeface="+mn-ea"/>
                <a:cs typeface="+mn-cs"/>
              </a:rPr>
              <a:t>OpenGL</a:t>
            </a:r>
            <a:r>
              <a:rPr kumimoji="0" lang="bg-BG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n-lt"/>
                <a:ea typeface="+mn-ea"/>
                <a:cs typeface="+mn-cs"/>
              </a:rPr>
              <a:t>WebGL</a:t>
            </a:r>
          </a:p>
          <a:p>
            <a:pPr marL="736600" indent="-395288">
              <a:spcBef>
                <a:spcPct val="20000"/>
              </a:spcBef>
              <a:buFont typeface="Calibri" pitchFamily="34" charset="0"/>
              <a:buChar char="–"/>
            </a:pPr>
            <a:r>
              <a:rPr lang="bg-BG" sz="2000" dirty="0">
                <a:solidFill>
                  <a:schemeClr val="bg1"/>
                </a:solidFill>
              </a:rPr>
              <a:t>Програмиране на анимации</a:t>
            </a:r>
          </a:p>
          <a:p>
            <a:pPr marL="736600" indent="-395288">
              <a:spcBef>
                <a:spcPct val="20000"/>
              </a:spcBef>
              <a:buFont typeface="Calibri" pitchFamily="34" charset="0"/>
              <a:buChar char="–"/>
            </a:pPr>
            <a:r>
              <a:rPr lang="bg-BG" sz="2000" noProof="0" dirty="0">
                <a:solidFill>
                  <a:schemeClr val="bg1"/>
                </a:solidFill>
              </a:rPr>
              <a:t>Компютърни игри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2740026"/>
            <a:ext cx="1828800" cy="1260475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4101572421"/>
      </p:ext>
    </p:extLst>
  </p:cSld>
  <p:clrMapOvr>
    <a:masterClrMapping/>
  </p:clrMapOvr>
  <p:transition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4294967295"/>
          </p:nvPr>
        </p:nvSpPr>
        <p:spPr>
          <a:xfrm>
            <a:off x="1295400" y="1200150"/>
            <a:ext cx="7848600" cy="3829050"/>
          </a:xfrm>
        </p:spPr>
        <p:txBody>
          <a:bodyPr/>
          <a:lstStyle/>
          <a:p>
            <a:r>
              <a:rPr lang="bg-BG" sz="2800" dirty="0">
                <a:latin typeface="+mj-lt"/>
              </a:rPr>
              <a:t>Високо ниво на КГ</a:t>
            </a:r>
          </a:p>
          <a:p>
            <a:pPr lvl="1">
              <a:buFont typeface="Calibri" pitchFamily="34" charset="0"/>
              <a:buChar char="–"/>
            </a:pPr>
            <a:r>
              <a:rPr lang="bg-BG" sz="2400" dirty="0">
                <a:latin typeface="+mj-lt"/>
              </a:rPr>
              <a:t>Ползват се готови интерактивни среди</a:t>
            </a:r>
            <a:endParaRPr lang="en-US" sz="2400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-304800" y="2514600"/>
            <a:ext cx="8915400" cy="17145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76600" y="2571750"/>
            <a:ext cx="5486400" cy="1771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bg-BG" sz="2400" b="1" dirty="0">
                <a:solidFill>
                  <a:schemeClr val="bg1"/>
                </a:solidFill>
              </a:rPr>
              <a:t>Дизайн на графика</a:t>
            </a:r>
          </a:p>
          <a:p>
            <a:pPr marL="736600" indent="-395288">
              <a:spcBef>
                <a:spcPct val="20000"/>
              </a:spcBef>
              <a:buFont typeface="Calibri" pitchFamily="34" charset="0"/>
              <a:buChar char="–"/>
            </a:pPr>
            <a:r>
              <a:rPr kumimoji="0" lang="bg-BG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n-lt"/>
                <a:ea typeface="+mn-ea"/>
                <a:cs typeface="+mn-cs"/>
              </a:rPr>
              <a:t>Графики, филми, реклами</a:t>
            </a:r>
          </a:p>
          <a:p>
            <a:pPr marL="736600" indent="-395288">
              <a:spcBef>
                <a:spcPct val="20000"/>
              </a:spcBef>
              <a:buFont typeface="Calibri" pitchFamily="34" charset="0"/>
              <a:buChar char="–"/>
            </a:pPr>
            <a:r>
              <a:rPr lang="bg-BG" sz="2000" dirty="0">
                <a:solidFill>
                  <a:schemeClr val="bg1"/>
                </a:solidFill>
              </a:rPr>
              <a:t>Без програмиране</a:t>
            </a:r>
          </a:p>
          <a:p>
            <a:pPr marL="736600" indent="-395288">
              <a:spcBef>
                <a:spcPct val="20000"/>
              </a:spcBef>
              <a:buFont typeface="Calibri" pitchFamily="34" charset="0"/>
              <a:buChar char="–"/>
            </a:pPr>
            <a:r>
              <a:rPr kumimoji="0" lang="bg-BG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n-lt"/>
                <a:ea typeface="+mn-ea"/>
                <a:cs typeface="+mn-cs"/>
              </a:rPr>
              <a:t>Изисква артистични умения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>
            <a:fillRect/>
          </a:stretch>
        </p:blipFill>
        <p:spPr bwMode="auto">
          <a:xfrm>
            <a:off x="914400" y="2743200"/>
            <a:ext cx="1828800" cy="1257300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132633014"/>
      </p:ext>
    </p:extLst>
  </p:cSld>
  <p:clrMapOvr>
    <a:masterClrMapping/>
  </p:clrMapOvr>
  <p:transition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Необходими знания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59748" y="3453784"/>
            <a:ext cx="6012651" cy="1115399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00755" y="3553115"/>
            <a:ext cx="1556845" cy="938744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/>
        </p:spPr>
      </p:pic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00500" y="3553115"/>
            <a:ext cx="1524000" cy="947186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67400" y="3553115"/>
            <a:ext cx="1524000" cy="944801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/>
        </p:spPr>
      </p:pic>
      <p:grpSp>
        <p:nvGrpSpPr>
          <p:cNvPr id="6" name="Group 5"/>
          <p:cNvGrpSpPr/>
          <p:nvPr/>
        </p:nvGrpSpPr>
        <p:grpSpPr>
          <a:xfrm>
            <a:off x="762000" y="1049966"/>
            <a:ext cx="7010400" cy="1978984"/>
            <a:chOff x="0" y="1049966"/>
            <a:chExt cx="8534400" cy="1978984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219200" y="1600200"/>
              <a:ext cx="6781800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 39"/>
            <p:cNvSpPr/>
            <p:nvPr/>
          </p:nvSpPr>
          <p:spPr>
            <a:xfrm flipH="1">
              <a:off x="1219200" y="1600201"/>
              <a:ext cx="6755642" cy="1206404"/>
            </a:xfrm>
            <a:custGeom>
              <a:avLst/>
              <a:gdLst>
                <a:gd name="connsiteX0" fmla="*/ 0 w 8256895"/>
                <a:gd name="connsiteY0" fmla="*/ 0 h 1703695"/>
                <a:gd name="connsiteX1" fmla="*/ 6755642 w 8256895"/>
                <a:gd name="connsiteY1" fmla="*/ 1596788 h 1703695"/>
                <a:gd name="connsiteX2" fmla="*/ 8256895 w 8256895"/>
                <a:gd name="connsiteY2" fmla="*/ 641444 h 1703695"/>
                <a:gd name="connsiteX0" fmla="*/ 0 w 6755642"/>
                <a:gd name="connsiteY0" fmla="*/ 0 h 1596788"/>
                <a:gd name="connsiteX1" fmla="*/ 6755642 w 6755642"/>
                <a:gd name="connsiteY1" fmla="*/ 1596788 h 1596788"/>
                <a:gd name="connsiteX0" fmla="*/ 0 w 6755642"/>
                <a:gd name="connsiteY0" fmla="*/ 0 h 1596788"/>
                <a:gd name="connsiteX1" fmla="*/ 6755642 w 6755642"/>
                <a:gd name="connsiteY1" fmla="*/ 1596788 h 1596788"/>
                <a:gd name="connsiteX0" fmla="*/ 0 w 6755642"/>
                <a:gd name="connsiteY0" fmla="*/ 0 h 1596788"/>
                <a:gd name="connsiteX1" fmla="*/ 1071349 w 6755642"/>
                <a:gd name="connsiteY1" fmla="*/ 143301 h 1596788"/>
                <a:gd name="connsiteX2" fmla="*/ 6755642 w 6755642"/>
                <a:gd name="connsiteY2" fmla="*/ 1596788 h 1596788"/>
                <a:gd name="connsiteX0" fmla="*/ 0 w 6755642"/>
                <a:gd name="connsiteY0" fmla="*/ 0 h 1596788"/>
                <a:gd name="connsiteX1" fmla="*/ 766549 w 6755642"/>
                <a:gd name="connsiteY1" fmla="*/ 600501 h 1596788"/>
                <a:gd name="connsiteX2" fmla="*/ 6755642 w 6755642"/>
                <a:gd name="connsiteY2" fmla="*/ 1596788 h 1596788"/>
                <a:gd name="connsiteX0" fmla="*/ 0 w 6755642"/>
                <a:gd name="connsiteY0" fmla="*/ 5687 h 1602475"/>
                <a:gd name="connsiteX1" fmla="*/ 766549 w 6755642"/>
                <a:gd name="connsiteY1" fmla="*/ 606188 h 1602475"/>
                <a:gd name="connsiteX2" fmla="*/ 6755642 w 6755642"/>
                <a:gd name="connsiteY2" fmla="*/ 1602475 h 1602475"/>
                <a:gd name="connsiteX0" fmla="*/ 0 w 6755642"/>
                <a:gd name="connsiteY0" fmla="*/ 0 h 1596788"/>
                <a:gd name="connsiteX1" fmla="*/ 6755642 w 6755642"/>
                <a:gd name="connsiteY1" fmla="*/ 1596788 h 1596788"/>
                <a:gd name="connsiteX0" fmla="*/ 0 w 6755642"/>
                <a:gd name="connsiteY0" fmla="*/ 0 h 1596788"/>
                <a:gd name="connsiteX1" fmla="*/ 6755642 w 6755642"/>
                <a:gd name="connsiteY1" fmla="*/ 1596788 h 1596788"/>
                <a:gd name="connsiteX0" fmla="*/ 0 w 6755642"/>
                <a:gd name="connsiteY0" fmla="*/ 0 h 1596788"/>
                <a:gd name="connsiteX1" fmla="*/ 2442949 w 6755642"/>
                <a:gd name="connsiteY1" fmla="*/ 1362501 h 1596788"/>
                <a:gd name="connsiteX2" fmla="*/ 6755642 w 6755642"/>
                <a:gd name="connsiteY2" fmla="*/ 1596788 h 1596788"/>
                <a:gd name="connsiteX0" fmla="*/ 0 w 6755642"/>
                <a:gd name="connsiteY0" fmla="*/ 0 h 1596788"/>
                <a:gd name="connsiteX1" fmla="*/ 2442949 w 6755642"/>
                <a:gd name="connsiteY1" fmla="*/ 1362501 h 1596788"/>
                <a:gd name="connsiteX2" fmla="*/ 6755642 w 6755642"/>
                <a:gd name="connsiteY2" fmla="*/ 1596788 h 1596788"/>
                <a:gd name="connsiteX0" fmla="*/ 0 w 6755642"/>
                <a:gd name="connsiteY0" fmla="*/ 9099 h 1605887"/>
                <a:gd name="connsiteX1" fmla="*/ 1680949 w 6755642"/>
                <a:gd name="connsiteY1" fmla="*/ 0 h 1605887"/>
                <a:gd name="connsiteX2" fmla="*/ 2442949 w 6755642"/>
                <a:gd name="connsiteY2" fmla="*/ 1371600 h 1605887"/>
                <a:gd name="connsiteX3" fmla="*/ 6755642 w 6755642"/>
                <a:gd name="connsiteY3" fmla="*/ 1605887 h 1605887"/>
                <a:gd name="connsiteX0" fmla="*/ 0 w 6755642"/>
                <a:gd name="connsiteY0" fmla="*/ 9099 h 1605887"/>
                <a:gd name="connsiteX1" fmla="*/ 1680949 w 6755642"/>
                <a:gd name="connsiteY1" fmla="*/ 0 h 1605887"/>
                <a:gd name="connsiteX2" fmla="*/ 6755642 w 6755642"/>
                <a:gd name="connsiteY2" fmla="*/ 1605887 h 1605887"/>
                <a:gd name="connsiteX0" fmla="*/ 0 w 6755642"/>
                <a:gd name="connsiteY0" fmla="*/ 9099 h 1605887"/>
                <a:gd name="connsiteX1" fmla="*/ 1680949 w 6755642"/>
                <a:gd name="connsiteY1" fmla="*/ 0 h 1605887"/>
                <a:gd name="connsiteX2" fmla="*/ 6755642 w 6755642"/>
                <a:gd name="connsiteY2" fmla="*/ 1605887 h 1605887"/>
                <a:gd name="connsiteX0" fmla="*/ 0 w 6755642"/>
                <a:gd name="connsiteY0" fmla="*/ 11752 h 1608540"/>
                <a:gd name="connsiteX1" fmla="*/ 1680949 w 6755642"/>
                <a:gd name="connsiteY1" fmla="*/ 2653 h 1608540"/>
                <a:gd name="connsiteX2" fmla="*/ 6755642 w 6755642"/>
                <a:gd name="connsiteY2" fmla="*/ 1608540 h 1608540"/>
                <a:gd name="connsiteX0" fmla="*/ 0 w 6755642"/>
                <a:gd name="connsiteY0" fmla="*/ 11751 h 1608539"/>
                <a:gd name="connsiteX1" fmla="*/ 995149 w 6755642"/>
                <a:gd name="connsiteY1" fmla="*/ 2653 h 1608539"/>
                <a:gd name="connsiteX2" fmla="*/ 6755642 w 6755642"/>
                <a:gd name="connsiteY2" fmla="*/ 1608539 h 1608539"/>
                <a:gd name="connsiteX0" fmla="*/ 0 w 6755642"/>
                <a:gd name="connsiteY0" fmla="*/ 11751 h 1608539"/>
                <a:gd name="connsiteX1" fmla="*/ 995149 w 6755642"/>
                <a:gd name="connsiteY1" fmla="*/ 2653 h 1608539"/>
                <a:gd name="connsiteX2" fmla="*/ 6755642 w 6755642"/>
                <a:gd name="connsiteY2" fmla="*/ 1608539 h 1608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5642" h="1608539">
                  <a:moveTo>
                    <a:pt x="0" y="11751"/>
                  </a:moveTo>
                  <a:lnTo>
                    <a:pt x="995149" y="2653"/>
                  </a:lnTo>
                  <a:cubicBezTo>
                    <a:pt x="2714009" y="0"/>
                    <a:pt x="3105624" y="1577073"/>
                    <a:pt x="6755642" y="1608539"/>
                  </a:cubicBezTo>
                </a:path>
              </a:pathLst>
            </a:custGeom>
            <a:ln w="571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1214651" y="1598211"/>
              <a:ext cx="6755642" cy="1206404"/>
            </a:xfrm>
            <a:custGeom>
              <a:avLst/>
              <a:gdLst>
                <a:gd name="connsiteX0" fmla="*/ 0 w 8256895"/>
                <a:gd name="connsiteY0" fmla="*/ 0 h 1703695"/>
                <a:gd name="connsiteX1" fmla="*/ 6755642 w 8256895"/>
                <a:gd name="connsiteY1" fmla="*/ 1596788 h 1703695"/>
                <a:gd name="connsiteX2" fmla="*/ 8256895 w 8256895"/>
                <a:gd name="connsiteY2" fmla="*/ 641444 h 1703695"/>
                <a:gd name="connsiteX0" fmla="*/ 0 w 6755642"/>
                <a:gd name="connsiteY0" fmla="*/ 0 h 1596788"/>
                <a:gd name="connsiteX1" fmla="*/ 6755642 w 6755642"/>
                <a:gd name="connsiteY1" fmla="*/ 1596788 h 1596788"/>
                <a:gd name="connsiteX0" fmla="*/ 0 w 6755642"/>
                <a:gd name="connsiteY0" fmla="*/ 0 h 1596788"/>
                <a:gd name="connsiteX1" fmla="*/ 6755642 w 6755642"/>
                <a:gd name="connsiteY1" fmla="*/ 1596788 h 1596788"/>
                <a:gd name="connsiteX0" fmla="*/ 0 w 6755642"/>
                <a:gd name="connsiteY0" fmla="*/ 0 h 1596788"/>
                <a:gd name="connsiteX1" fmla="*/ 1071349 w 6755642"/>
                <a:gd name="connsiteY1" fmla="*/ 143301 h 1596788"/>
                <a:gd name="connsiteX2" fmla="*/ 6755642 w 6755642"/>
                <a:gd name="connsiteY2" fmla="*/ 1596788 h 1596788"/>
                <a:gd name="connsiteX0" fmla="*/ 0 w 6755642"/>
                <a:gd name="connsiteY0" fmla="*/ 0 h 1596788"/>
                <a:gd name="connsiteX1" fmla="*/ 766549 w 6755642"/>
                <a:gd name="connsiteY1" fmla="*/ 600501 h 1596788"/>
                <a:gd name="connsiteX2" fmla="*/ 6755642 w 6755642"/>
                <a:gd name="connsiteY2" fmla="*/ 1596788 h 1596788"/>
                <a:gd name="connsiteX0" fmla="*/ 0 w 6755642"/>
                <a:gd name="connsiteY0" fmla="*/ 5687 h 1602475"/>
                <a:gd name="connsiteX1" fmla="*/ 766549 w 6755642"/>
                <a:gd name="connsiteY1" fmla="*/ 606188 h 1602475"/>
                <a:gd name="connsiteX2" fmla="*/ 6755642 w 6755642"/>
                <a:gd name="connsiteY2" fmla="*/ 1602475 h 1602475"/>
                <a:gd name="connsiteX0" fmla="*/ 0 w 6755642"/>
                <a:gd name="connsiteY0" fmla="*/ 0 h 1596788"/>
                <a:gd name="connsiteX1" fmla="*/ 6755642 w 6755642"/>
                <a:gd name="connsiteY1" fmla="*/ 1596788 h 1596788"/>
                <a:gd name="connsiteX0" fmla="*/ 0 w 6755642"/>
                <a:gd name="connsiteY0" fmla="*/ 0 h 1596788"/>
                <a:gd name="connsiteX1" fmla="*/ 6755642 w 6755642"/>
                <a:gd name="connsiteY1" fmla="*/ 1596788 h 1596788"/>
                <a:gd name="connsiteX0" fmla="*/ 0 w 6755642"/>
                <a:gd name="connsiteY0" fmla="*/ 0 h 1596788"/>
                <a:gd name="connsiteX1" fmla="*/ 2442949 w 6755642"/>
                <a:gd name="connsiteY1" fmla="*/ 1362501 h 1596788"/>
                <a:gd name="connsiteX2" fmla="*/ 6755642 w 6755642"/>
                <a:gd name="connsiteY2" fmla="*/ 1596788 h 1596788"/>
                <a:gd name="connsiteX0" fmla="*/ 0 w 6755642"/>
                <a:gd name="connsiteY0" fmla="*/ 0 h 1596788"/>
                <a:gd name="connsiteX1" fmla="*/ 2442949 w 6755642"/>
                <a:gd name="connsiteY1" fmla="*/ 1362501 h 1596788"/>
                <a:gd name="connsiteX2" fmla="*/ 6755642 w 6755642"/>
                <a:gd name="connsiteY2" fmla="*/ 1596788 h 1596788"/>
                <a:gd name="connsiteX0" fmla="*/ 0 w 6755642"/>
                <a:gd name="connsiteY0" fmla="*/ 9099 h 1605887"/>
                <a:gd name="connsiteX1" fmla="*/ 1680949 w 6755642"/>
                <a:gd name="connsiteY1" fmla="*/ 0 h 1605887"/>
                <a:gd name="connsiteX2" fmla="*/ 2442949 w 6755642"/>
                <a:gd name="connsiteY2" fmla="*/ 1371600 h 1605887"/>
                <a:gd name="connsiteX3" fmla="*/ 6755642 w 6755642"/>
                <a:gd name="connsiteY3" fmla="*/ 1605887 h 1605887"/>
                <a:gd name="connsiteX0" fmla="*/ 0 w 6755642"/>
                <a:gd name="connsiteY0" fmla="*/ 9099 h 1605887"/>
                <a:gd name="connsiteX1" fmla="*/ 1680949 w 6755642"/>
                <a:gd name="connsiteY1" fmla="*/ 0 h 1605887"/>
                <a:gd name="connsiteX2" fmla="*/ 6755642 w 6755642"/>
                <a:gd name="connsiteY2" fmla="*/ 1605887 h 1605887"/>
                <a:gd name="connsiteX0" fmla="*/ 0 w 6755642"/>
                <a:gd name="connsiteY0" fmla="*/ 9099 h 1605887"/>
                <a:gd name="connsiteX1" fmla="*/ 1680949 w 6755642"/>
                <a:gd name="connsiteY1" fmla="*/ 0 h 1605887"/>
                <a:gd name="connsiteX2" fmla="*/ 6755642 w 6755642"/>
                <a:gd name="connsiteY2" fmla="*/ 1605887 h 1605887"/>
                <a:gd name="connsiteX0" fmla="*/ 0 w 6755642"/>
                <a:gd name="connsiteY0" fmla="*/ 11752 h 1608540"/>
                <a:gd name="connsiteX1" fmla="*/ 1680949 w 6755642"/>
                <a:gd name="connsiteY1" fmla="*/ 2653 h 1608540"/>
                <a:gd name="connsiteX2" fmla="*/ 6755642 w 6755642"/>
                <a:gd name="connsiteY2" fmla="*/ 1608540 h 1608540"/>
                <a:gd name="connsiteX0" fmla="*/ 0 w 6755642"/>
                <a:gd name="connsiteY0" fmla="*/ 11751 h 1608539"/>
                <a:gd name="connsiteX1" fmla="*/ 995149 w 6755642"/>
                <a:gd name="connsiteY1" fmla="*/ 2653 h 1608539"/>
                <a:gd name="connsiteX2" fmla="*/ 6755642 w 6755642"/>
                <a:gd name="connsiteY2" fmla="*/ 1608539 h 1608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5642" h="1608539">
                  <a:moveTo>
                    <a:pt x="0" y="11751"/>
                  </a:moveTo>
                  <a:lnTo>
                    <a:pt x="995149" y="2653"/>
                  </a:lnTo>
                  <a:cubicBezTo>
                    <a:pt x="2714009" y="0"/>
                    <a:pt x="4943523" y="1598682"/>
                    <a:pt x="6755642" y="1608539"/>
                  </a:cubicBezTo>
                </a:path>
              </a:pathLst>
            </a:cu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itle 1"/>
            <p:cNvSpPr txBox="1">
              <a:spLocks/>
            </p:cNvSpPr>
            <p:nvPr/>
          </p:nvSpPr>
          <p:spPr>
            <a:xfrm>
              <a:off x="0" y="2571750"/>
              <a:ext cx="1143000" cy="4572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uLnTx/>
                  <a:uFillTx/>
                  <a:latin typeface="+mj-lt"/>
                  <a:ea typeface="+mj-ea"/>
                  <a:cs typeface="+mj-cs"/>
                </a:rPr>
                <a:t>0%</a:t>
              </a:r>
            </a:p>
          </p:txBody>
        </p:sp>
        <p:sp>
          <p:nvSpPr>
            <p:cNvPr id="32" name="Title 1"/>
            <p:cNvSpPr txBox="1">
              <a:spLocks/>
            </p:cNvSpPr>
            <p:nvPr/>
          </p:nvSpPr>
          <p:spPr>
            <a:xfrm>
              <a:off x="0" y="1371600"/>
              <a:ext cx="1143000" cy="4572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uLnTx/>
                  <a:uFillTx/>
                  <a:latin typeface="+mj-lt"/>
                  <a:ea typeface="+mj-ea"/>
                  <a:cs typeface="+mj-cs"/>
                </a:rPr>
                <a:t>100%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1219200" y="1596119"/>
              <a:ext cx="6781800" cy="1204789"/>
            </a:xfrm>
            <a:custGeom>
              <a:avLst/>
              <a:gdLst>
                <a:gd name="connsiteX0" fmla="*/ 0 w 2479288"/>
                <a:gd name="connsiteY0" fmla="*/ 530798 h 611086"/>
                <a:gd name="connsiteX1" fmla="*/ 276551 w 2479288"/>
                <a:gd name="connsiteY1" fmla="*/ 526337 h 611086"/>
                <a:gd name="connsiteX2" fmla="*/ 1289081 w 2479288"/>
                <a:gd name="connsiteY2" fmla="*/ 22302 h 611086"/>
                <a:gd name="connsiteX3" fmla="*/ 2288231 w 2479288"/>
                <a:gd name="connsiteY3" fmla="*/ 392523 h 611086"/>
                <a:gd name="connsiteX4" fmla="*/ 2435427 w 2479288"/>
                <a:gd name="connsiteY4" fmla="*/ 606626 h 611086"/>
                <a:gd name="connsiteX0" fmla="*/ 0 w 2288231"/>
                <a:gd name="connsiteY0" fmla="*/ 530798 h 611086"/>
                <a:gd name="connsiteX1" fmla="*/ 276551 w 2288231"/>
                <a:gd name="connsiteY1" fmla="*/ 526337 h 611086"/>
                <a:gd name="connsiteX2" fmla="*/ 1289081 w 2288231"/>
                <a:gd name="connsiteY2" fmla="*/ 22302 h 611086"/>
                <a:gd name="connsiteX3" fmla="*/ 2288231 w 2288231"/>
                <a:gd name="connsiteY3" fmla="*/ 392523 h 611086"/>
                <a:gd name="connsiteX0" fmla="*/ 0 w 4427777"/>
                <a:gd name="connsiteY0" fmla="*/ 253504 h 564871"/>
                <a:gd name="connsiteX1" fmla="*/ 2416097 w 4427777"/>
                <a:gd name="connsiteY1" fmla="*/ 526337 h 564871"/>
                <a:gd name="connsiteX2" fmla="*/ 3428627 w 4427777"/>
                <a:gd name="connsiteY2" fmla="*/ 22302 h 564871"/>
                <a:gd name="connsiteX3" fmla="*/ 4427777 w 4427777"/>
                <a:gd name="connsiteY3" fmla="*/ 392523 h 564871"/>
                <a:gd name="connsiteX0" fmla="*/ 0 w 4427777"/>
                <a:gd name="connsiteY0" fmla="*/ 254372 h 393391"/>
                <a:gd name="connsiteX1" fmla="*/ 3428627 w 4427777"/>
                <a:gd name="connsiteY1" fmla="*/ 23170 h 393391"/>
                <a:gd name="connsiteX2" fmla="*/ 4427777 w 4427777"/>
                <a:gd name="connsiteY2" fmla="*/ 393391 h 393391"/>
                <a:gd name="connsiteX0" fmla="*/ 0 w 4427777"/>
                <a:gd name="connsiteY0" fmla="*/ 254372 h 393391"/>
                <a:gd name="connsiteX1" fmla="*/ 3428627 w 4427777"/>
                <a:gd name="connsiteY1" fmla="*/ 23170 h 393391"/>
                <a:gd name="connsiteX2" fmla="*/ 4427777 w 4427777"/>
                <a:gd name="connsiteY2" fmla="*/ 393391 h 393391"/>
                <a:gd name="connsiteX0" fmla="*/ 0 w 4427777"/>
                <a:gd name="connsiteY0" fmla="*/ 480369 h 619388"/>
                <a:gd name="connsiteX1" fmla="*/ 3352800 w 4427777"/>
                <a:gd name="connsiteY1" fmla="*/ 23170 h 619388"/>
                <a:gd name="connsiteX2" fmla="*/ 4427777 w 4427777"/>
                <a:gd name="connsiteY2" fmla="*/ 619388 h 619388"/>
                <a:gd name="connsiteX0" fmla="*/ 0 w 4427777"/>
                <a:gd name="connsiteY0" fmla="*/ 480369 h 619388"/>
                <a:gd name="connsiteX1" fmla="*/ 3352800 w 4427777"/>
                <a:gd name="connsiteY1" fmla="*/ 23170 h 619388"/>
                <a:gd name="connsiteX2" fmla="*/ 4427777 w 4427777"/>
                <a:gd name="connsiteY2" fmla="*/ 619388 h 619388"/>
                <a:gd name="connsiteX0" fmla="*/ 0 w 4427777"/>
                <a:gd name="connsiteY0" fmla="*/ 458685 h 597704"/>
                <a:gd name="connsiteX1" fmla="*/ 3352800 w 4427777"/>
                <a:gd name="connsiteY1" fmla="*/ 1486 h 597704"/>
                <a:gd name="connsiteX2" fmla="*/ 4427777 w 4427777"/>
                <a:gd name="connsiteY2" fmla="*/ 597704 h 597704"/>
                <a:gd name="connsiteX0" fmla="*/ 0 w 5943600"/>
                <a:gd name="connsiteY0" fmla="*/ 458685 h 1144486"/>
                <a:gd name="connsiteX1" fmla="*/ 3352800 w 5943600"/>
                <a:gd name="connsiteY1" fmla="*/ 1486 h 1144486"/>
                <a:gd name="connsiteX2" fmla="*/ 5943600 w 5943600"/>
                <a:gd name="connsiteY2" fmla="*/ 1144486 h 1144486"/>
                <a:gd name="connsiteX0" fmla="*/ 0 w 6781799"/>
                <a:gd name="connsiteY0" fmla="*/ 458685 h 1601686"/>
                <a:gd name="connsiteX1" fmla="*/ 3352800 w 6781799"/>
                <a:gd name="connsiteY1" fmla="*/ 1486 h 1601686"/>
                <a:gd name="connsiteX2" fmla="*/ 6781799 w 6781799"/>
                <a:gd name="connsiteY2" fmla="*/ 1601686 h 1601686"/>
                <a:gd name="connsiteX0" fmla="*/ 0 w 6781799"/>
                <a:gd name="connsiteY0" fmla="*/ 458685 h 1602430"/>
                <a:gd name="connsiteX1" fmla="*/ 3352800 w 6781799"/>
                <a:gd name="connsiteY1" fmla="*/ 1486 h 1602430"/>
                <a:gd name="connsiteX2" fmla="*/ 6781799 w 6781799"/>
                <a:gd name="connsiteY2" fmla="*/ 1601686 h 1602430"/>
                <a:gd name="connsiteX0" fmla="*/ 0 w 6781799"/>
                <a:gd name="connsiteY0" fmla="*/ 458685 h 1602430"/>
                <a:gd name="connsiteX1" fmla="*/ 3352800 w 6781799"/>
                <a:gd name="connsiteY1" fmla="*/ 1486 h 1602430"/>
                <a:gd name="connsiteX2" fmla="*/ 6781799 w 6781799"/>
                <a:gd name="connsiteY2" fmla="*/ 1601686 h 1602430"/>
                <a:gd name="connsiteX0" fmla="*/ 0 w 6781799"/>
                <a:gd name="connsiteY0" fmla="*/ 457665 h 1601410"/>
                <a:gd name="connsiteX1" fmla="*/ 3352800 w 6781799"/>
                <a:gd name="connsiteY1" fmla="*/ 466 h 1601410"/>
                <a:gd name="connsiteX2" fmla="*/ 6781799 w 6781799"/>
                <a:gd name="connsiteY2" fmla="*/ 1600666 h 1601410"/>
                <a:gd name="connsiteX0" fmla="*/ 0 w 6781799"/>
                <a:gd name="connsiteY0" fmla="*/ 457199 h 1600944"/>
                <a:gd name="connsiteX1" fmla="*/ 3352800 w 6781799"/>
                <a:gd name="connsiteY1" fmla="*/ 0 h 1600944"/>
                <a:gd name="connsiteX2" fmla="*/ 6781799 w 6781799"/>
                <a:gd name="connsiteY2" fmla="*/ 1600200 h 1600944"/>
                <a:gd name="connsiteX0" fmla="*/ 0 w 6781800"/>
                <a:gd name="connsiteY0" fmla="*/ 609600 h 1600944"/>
                <a:gd name="connsiteX1" fmla="*/ 3352801 w 6781800"/>
                <a:gd name="connsiteY1" fmla="*/ 0 h 1600944"/>
                <a:gd name="connsiteX2" fmla="*/ 6781800 w 6781800"/>
                <a:gd name="connsiteY2" fmla="*/ 1600200 h 1600944"/>
                <a:gd name="connsiteX0" fmla="*/ 0 w 6781800"/>
                <a:gd name="connsiteY0" fmla="*/ 609600 h 1600944"/>
                <a:gd name="connsiteX1" fmla="*/ 3352801 w 6781800"/>
                <a:gd name="connsiteY1" fmla="*/ 0 h 1600944"/>
                <a:gd name="connsiteX2" fmla="*/ 6781800 w 6781800"/>
                <a:gd name="connsiteY2" fmla="*/ 1600200 h 1600944"/>
                <a:gd name="connsiteX0" fmla="*/ 0 w 6781800"/>
                <a:gd name="connsiteY0" fmla="*/ 613547 h 1604891"/>
                <a:gd name="connsiteX1" fmla="*/ 3352801 w 6781800"/>
                <a:gd name="connsiteY1" fmla="*/ 3947 h 1604891"/>
                <a:gd name="connsiteX2" fmla="*/ 6781800 w 6781800"/>
                <a:gd name="connsiteY2" fmla="*/ 1604147 h 1604891"/>
                <a:gd name="connsiteX0" fmla="*/ 0 w 6781800"/>
                <a:gd name="connsiteY0" fmla="*/ 842148 h 1604891"/>
                <a:gd name="connsiteX1" fmla="*/ 3352801 w 6781800"/>
                <a:gd name="connsiteY1" fmla="*/ 3947 h 1604891"/>
                <a:gd name="connsiteX2" fmla="*/ 6781800 w 6781800"/>
                <a:gd name="connsiteY2" fmla="*/ 1604147 h 1604891"/>
                <a:gd name="connsiteX0" fmla="*/ 0 w 6781800"/>
                <a:gd name="connsiteY0" fmla="*/ 842148 h 1604891"/>
                <a:gd name="connsiteX1" fmla="*/ 3352801 w 6781800"/>
                <a:gd name="connsiteY1" fmla="*/ 3947 h 1604891"/>
                <a:gd name="connsiteX2" fmla="*/ 6781800 w 6781800"/>
                <a:gd name="connsiteY2" fmla="*/ 1604147 h 1604891"/>
                <a:gd name="connsiteX0" fmla="*/ 0 w 6781800"/>
                <a:gd name="connsiteY0" fmla="*/ 842148 h 1604891"/>
                <a:gd name="connsiteX1" fmla="*/ 3352801 w 6781800"/>
                <a:gd name="connsiteY1" fmla="*/ 3947 h 1604891"/>
                <a:gd name="connsiteX2" fmla="*/ 6781800 w 6781800"/>
                <a:gd name="connsiteY2" fmla="*/ 1604147 h 1604891"/>
                <a:gd name="connsiteX0" fmla="*/ 0 w 6781800"/>
                <a:gd name="connsiteY0" fmla="*/ 613548 h 1604891"/>
                <a:gd name="connsiteX1" fmla="*/ 3352801 w 6781800"/>
                <a:gd name="connsiteY1" fmla="*/ 3947 h 1604891"/>
                <a:gd name="connsiteX2" fmla="*/ 6781800 w 6781800"/>
                <a:gd name="connsiteY2" fmla="*/ 1604147 h 1604891"/>
                <a:gd name="connsiteX0" fmla="*/ 0 w 6781800"/>
                <a:gd name="connsiteY0" fmla="*/ 613548 h 1604891"/>
                <a:gd name="connsiteX1" fmla="*/ 3352801 w 6781800"/>
                <a:gd name="connsiteY1" fmla="*/ 3947 h 1604891"/>
                <a:gd name="connsiteX2" fmla="*/ 6781800 w 6781800"/>
                <a:gd name="connsiteY2" fmla="*/ 1604147 h 1604891"/>
                <a:gd name="connsiteX0" fmla="*/ 0 w 6781800"/>
                <a:gd name="connsiteY0" fmla="*/ 615042 h 1606385"/>
                <a:gd name="connsiteX1" fmla="*/ 3352801 w 6781800"/>
                <a:gd name="connsiteY1" fmla="*/ 5441 h 1606385"/>
                <a:gd name="connsiteX2" fmla="*/ 6781800 w 6781800"/>
                <a:gd name="connsiteY2" fmla="*/ 1605641 h 1606385"/>
                <a:gd name="connsiteX0" fmla="*/ 0 w 6781800"/>
                <a:gd name="connsiteY0" fmla="*/ 615042 h 1606385"/>
                <a:gd name="connsiteX1" fmla="*/ 3352801 w 6781800"/>
                <a:gd name="connsiteY1" fmla="*/ 5441 h 1606385"/>
                <a:gd name="connsiteX2" fmla="*/ 6781800 w 6781800"/>
                <a:gd name="connsiteY2" fmla="*/ 1605641 h 160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81800" h="1606385">
                  <a:moveTo>
                    <a:pt x="0" y="615042"/>
                  </a:moveTo>
                  <a:cubicBezTo>
                    <a:pt x="1173813" y="600121"/>
                    <a:pt x="2231683" y="0"/>
                    <a:pt x="3352801" y="5441"/>
                  </a:cubicBezTo>
                  <a:cubicBezTo>
                    <a:pt x="4534138" y="1494"/>
                    <a:pt x="5767411" y="1606385"/>
                    <a:pt x="6781800" y="1605641"/>
                  </a:cubicBezTo>
                </a:path>
              </a:pathLst>
            </a:cu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19202" y="1200150"/>
              <a:ext cx="17964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000" dirty="0">
                  <a:solidFill>
                    <a:srgbClr val="FF0000"/>
                  </a:solidFill>
                </a:rPr>
                <a:t>математика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1" y="1200150"/>
              <a:ext cx="1376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000" dirty="0">
                  <a:solidFill>
                    <a:srgbClr val="0000CC"/>
                  </a:solidFill>
                </a:rPr>
                <a:t>изкуство</a:t>
              </a:r>
              <a:endParaRPr lang="en-US" sz="2000" dirty="0">
                <a:solidFill>
                  <a:srgbClr val="0000CC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76601" y="1200150"/>
              <a:ext cx="2751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000" dirty="0">
                  <a:solidFill>
                    <a:srgbClr val="009900"/>
                  </a:solidFill>
                </a:rPr>
                <a:t>компютърни науки</a:t>
              </a:r>
              <a:endParaRPr lang="en-US" sz="2000" dirty="0">
                <a:solidFill>
                  <a:srgbClr val="0099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219200" y="2821616"/>
              <a:ext cx="7315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1219200" y="1049966"/>
              <a:ext cx="0" cy="17716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5029200" y="4498016"/>
            <a:ext cx="99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b="1" dirty="0"/>
              <a:t>↑</a:t>
            </a:r>
          </a:p>
          <a:p>
            <a:pPr algn="ctr"/>
            <a:r>
              <a:rPr lang="bg-BG" b="1" dirty="0" err="1"/>
              <a:t>ЕСО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419600" y="2971314"/>
            <a:ext cx="99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 err="1"/>
              <a:t>ПКГЕ</a:t>
            </a:r>
            <a:endParaRPr lang="bg-BG" b="1" dirty="0"/>
          </a:p>
          <a:p>
            <a:pPr algn="ctr"/>
            <a:r>
              <a:rPr lang="bg-BG" sz="1200" b="1" dirty="0"/>
              <a:t>↓</a:t>
            </a:r>
            <a:endParaRPr lang="en-US" sz="1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324545" y="2971314"/>
            <a:ext cx="99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 err="1"/>
              <a:t>ПКГС</a:t>
            </a:r>
            <a:endParaRPr lang="bg-BG" b="1" dirty="0"/>
          </a:p>
          <a:p>
            <a:pPr algn="ctr"/>
            <a:r>
              <a:rPr lang="bg-BG" sz="1200" b="1" dirty="0"/>
              <a:t>↓</a:t>
            </a:r>
            <a:endParaRPr lang="en-US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6650665" y="4498016"/>
            <a:ext cx="99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b="1" dirty="0"/>
              <a:t>↑</a:t>
            </a:r>
          </a:p>
          <a:p>
            <a:pPr algn="ctr"/>
            <a:r>
              <a:rPr lang="bg-BG" b="1" dirty="0" err="1"/>
              <a:t>ПиКГ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3657600" y="2971314"/>
            <a:ext cx="99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 err="1"/>
              <a:t>КГО</a:t>
            </a:r>
            <a:endParaRPr lang="bg-BG" b="1" dirty="0"/>
          </a:p>
          <a:p>
            <a:pPr algn="ctr"/>
            <a:r>
              <a:rPr lang="bg-BG" sz="1200" b="1" dirty="0"/>
              <a:t>↓</a:t>
            </a:r>
            <a:endParaRPr lang="en-US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152900" y="4498016"/>
            <a:ext cx="99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b="1" dirty="0"/>
              <a:t>↑</a:t>
            </a:r>
          </a:p>
          <a:p>
            <a:pPr algn="ctr"/>
            <a:r>
              <a:rPr lang="bg-BG" b="1" dirty="0" err="1"/>
              <a:t>ОКГ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2006017" y="4498016"/>
            <a:ext cx="99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b="1" dirty="0"/>
              <a:t>↑</a:t>
            </a:r>
          </a:p>
          <a:p>
            <a:pPr algn="ctr"/>
            <a:r>
              <a:rPr lang="en-US" b="1" dirty="0"/>
              <a:t>WebGL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3162300" y="4498016"/>
            <a:ext cx="99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b="1" dirty="0"/>
              <a:t>↑</a:t>
            </a:r>
          </a:p>
          <a:p>
            <a:pPr algn="ctr"/>
            <a:r>
              <a:rPr lang="en-US" b="1" dirty="0"/>
              <a:t>VR/AR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2235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В интердисциплинарни дисциплини</a:t>
            </a:r>
          </a:p>
          <a:p>
            <a:pPr lvl="1"/>
            <a:r>
              <a:rPr lang="bg-BG" dirty="0"/>
              <a:t>Биология, физика, математика, фармацевтика, компютърни науки</a:t>
            </a:r>
            <a:endParaRPr lang="bg-BG" sz="1000" dirty="0"/>
          </a:p>
          <a:p>
            <a:r>
              <a:rPr lang="bg-BG" dirty="0"/>
              <a:t>Дизайн</a:t>
            </a:r>
          </a:p>
          <a:p>
            <a:pPr lvl="1"/>
            <a:r>
              <a:rPr lang="bg-BG" dirty="0"/>
              <a:t>Инженерство, архитектура, </a:t>
            </a:r>
            <a:r>
              <a:rPr lang="en-US" dirty="0"/>
              <a:t>CAD/CAM</a:t>
            </a:r>
            <a:endParaRPr lang="bg-BG" sz="1000" dirty="0"/>
          </a:p>
          <a:p>
            <a:r>
              <a:rPr lang="bg-BG" dirty="0"/>
              <a:t>Изкуства</a:t>
            </a:r>
          </a:p>
          <a:p>
            <a:pPr lvl="1"/>
            <a:r>
              <a:rPr lang="bg-BG" dirty="0"/>
              <a:t>Графичен дизайн, уеб дизайн,</a:t>
            </a:r>
            <a:r>
              <a:rPr lang="en-US" dirty="0"/>
              <a:t> </a:t>
            </a:r>
            <a:r>
              <a:rPr lang="bg-BG" dirty="0"/>
              <a:t>видео игри, филми</a:t>
            </a:r>
          </a:p>
        </p:txBody>
      </p:sp>
    </p:spTree>
    <p:extLst>
      <p:ext uri="{BB962C8B-B14F-4D97-AF65-F5344CB8AC3E}">
        <p14:creationId xmlns:p14="http://schemas.microsoft.com/office/powerpoint/2010/main" val="1221197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Векторна и </a:t>
            </a:r>
            <a:r>
              <a:rPr lang="bg-BG" dirty="0" err="1"/>
              <a:t>растерна</a:t>
            </a:r>
            <a:r>
              <a:rPr lang="bg-BG" dirty="0"/>
              <a:t> графика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" y="485775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1:15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chemeClr val="tx1">
                    <a:lumMod val="65000"/>
                    <a:lumOff val="35000"/>
                    <a:alpha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05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Видове графика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Векторна графика</a:t>
            </a:r>
          </a:p>
          <a:p>
            <a:pPr lvl="1"/>
            <a:r>
              <a:rPr lang="bg-BG" dirty="0"/>
              <a:t>Представяне чрез непрекъснати примитиви</a:t>
            </a:r>
            <a:r>
              <a:rPr lang="en-US" dirty="0"/>
              <a:t>, </a:t>
            </a:r>
            <a:r>
              <a:rPr lang="bg-BG" dirty="0"/>
              <a:t>дефинирани с крайни точки</a:t>
            </a:r>
          </a:p>
          <a:p>
            <a:pPr lvl="1"/>
            <a:endParaRPr lang="bg-BG" sz="1000" dirty="0"/>
          </a:p>
          <a:p>
            <a:r>
              <a:rPr lang="bg-BG" dirty="0" err="1"/>
              <a:t>Растерна</a:t>
            </a:r>
            <a:r>
              <a:rPr lang="bg-BG" dirty="0"/>
              <a:t> графика</a:t>
            </a:r>
          </a:p>
          <a:p>
            <a:pPr lvl="1"/>
            <a:r>
              <a:rPr lang="bg-BG" dirty="0"/>
              <a:t>Представяне чрез дискретни примитиви в правоъгълна мрежа</a:t>
            </a:r>
            <a:endParaRPr lang="en-US" dirty="0"/>
          </a:p>
          <a:p>
            <a:pPr lvl="2"/>
            <a:r>
              <a:rPr lang="bg-BG" dirty="0"/>
              <a:t>(</a:t>
            </a:r>
            <a:r>
              <a:rPr lang="en-US" dirty="0"/>
              <a:t>3 </a:t>
            </a:r>
            <a:r>
              <a:rPr lang="bg-BG" dirty="0"/>
              <a:t>точки бонус за пример за неправоъгълна мрежа)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6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Векторна графика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Плюсове</a:t>
            </a:r>
          </a:p>
          <a:p>
            <a:pPr lvl="1"/>
            <a:r>
              <a:rPr lang="bg-BG" dirty="0"/>
              <a:t>Точност при мащабиране</a:t>
            </a:r>
          </a:p>
          <a:p>
            <a:pPr lvl="1"/>
            <a:r>
              <a:rPr lang="bg-BG" dirty="0"/>
              <a:t>Идеална за чертежи и текст</a:t>
            </a:r>
            <a:endParaRPr lang="bg-BG" sz="1000" dirty="0"/>
          </a:p>
          <a:p>
            <a:r>
              <a:rPr lang="bg-BG" dirty="0"/>
              <a:t>Минуси</a:t>
            </a:r>
          </a:p>
          <a:p>
            <a:pPr lvl="1"/>
            <a:r>
              <a:rPr lang="bg-BG" dirty="0"/>
              <a:t>Неудобна при много детайли</a:t>
            </a:r>
          </a:p>
          <a:p>
            <a:pPr lvl="1"/>
            <a:r>
              <a:rPr lang="bg-BG" dirty="0"/>
              <a:t>Кошмарна за фотореалистични изображения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500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Pavel\Courses\Materials\Course.OKG 2012-13\OKG-02. Topics in KG\Images\VectorKanjuSmal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914400" y="952500"/>
            <a:ext cx="7315200" cy="3600450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Спазъм , конвулсия (яп. </a:t>
            </a:r>
            <a:r>
              <a:rPr lang="bg-BG" b="0" i="1" dirty="0" err="1"/>
              <a:t>кеирен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72623"/>
            <a:ext cx="91440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700" dirty="0">
                <a:latin typeface="MS Mincho" pitchFamily="49" charset="-128"/>
                <a:ea typeface="MS Mincho" pitchFamily="49" charset="-128"/>
              </a:rPr>
              <a:t>痙攣</a:t>
            </a:r>
            <a:endParaRPr lang="en-US" sz="28700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7" name="Oval 6"/>
          <p:cNvSpPr/>
          <p:nvPr/>
        </p:nvSpPr>
        <p:spPr>
          <a:xfrm>
            <a:off x="6411433" y="2099310"/>
            <a:ext cx="1005840" cy="1005840"/>
          </a:xfrm>
          <a:prstGeom prst="ellipse">
            <a:avLst/>
          </a:prstGeom>
          <a:solidFill>
            <a:srgbClr val="FF0000">
              <a:alpha val="10196"/>
            </a:srgbClr>
          </a:solidFill>
          <a:ln w="76200">
            <a:solidFill>
              <a:srgbClr val="FF0000"/>
            </a:solidFill>
          </a:ln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476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Компютърна графика:</a:t>
            </a:r>
            <a:br>
              <a:rPr lang="en-US" dirty="0"/>
            </a:br>
            <a:r>
              <a:rPr lang="bg-BG" dirty="0"/>
              <a:t>какво е и откога е?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" y="485775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1:00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chemeClr val="tx1">
                    <a:lumMod val="65000"/>
                    <a:lumOff val="35000"/>
                    <a:alpha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540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След мащабиране</a:t>
            </a:r>
          </a:p>
        </p:txBody>
      </p:sp>
      <p:pic>
        <p:nvPicPr>
          <p:cNvPr id="1026" name="Picture 2" descr="C:\Pavel\Courses\Materials\Course.OKG 2012-13\OKG-02. Topics in KG\Images\VectorKanju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600200" y="742950"/>
            <a:ext cx="5943600" cy="386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08802497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Растерна</a:t>
            </a:r>
            <a:r>
              <a:rPr lang="bg-BG" dirty="0"/>
              <a:t> графика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Плюсове</a:t>
            </a:r>
          </a:p>
          <a:p>
            <a:pPr lvl="1"/>
            <a:r>
              <a:rPr lang="bg-BG" dirty="0"/>
              <a:t>Не зависи от обема на съдържанието</a:t>
            </a:r>
          </a:p>
          <a:p>
            <a:pPr lvl="1"/>
            <a:r>
              <a:rPr lang="bg-BG" dirty="0"/>
              <a:t>Идеална за фотореалистични изображения</a:t>
            </a:r>
            <a:endParaRPr lang="bg-BG" sz="1000" dirty="0"/>
          </a:p>
          <a:p>
            <a:r>
              <a:rPr lang="bg-BG" dirty="0"/>
              <a:t>Минуси</a:t>
            </a:r>
          </a:p>
          <a:p>
            <a:pPr lvl="1"/>
            <a:r>
              <a:rPr lang="bg-BG" dirty="0"/>
              <a:t>Проблем с наклонени линии</a:t>
            </a:r>
          </a:p>
          <a:p>
            <a:pPr lvl="1"/>
            <a:r>
              <a:rPr lang="bg-BG" dirty="0"/>
              <a:t>Груб резултат при мащабиране</a:t>
            </a:r>
          </a:p>
          <a:p>
            <a:pPr lvl="1"/>
            <a:r>
              <a:rPr lang="bg-BG" dirty="0"/>
              <a:t>Неудобна за чертежи и текст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894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След мащабиране</a:t>
            </a:r>
          </a:p>
        </p:txBody>
      </p:sp>
      <p:pic>
        <p:nvPicPr>
          <p:cNvPr id="1026" name="Picture 2" descr="C:\Pavel\Courses\Materials\Course.OKG 2012-13\OKG-02. Topics in KG\Images\VectorKanju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70567" y="742950"/>
            <a:ext cx="5973233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8005446"/>
      </p:ext>
    </p:extLst>
  </p:cSld>
  <p:clrMapOvr>
    <a:masterClrMapping/>
  </p:clrMapOvr>
  <p:transition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Растеризация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 векторни към </a:t>
            </a:r>
            <a:r>
              <a:rPr lang="bg-BG" dirty="0" err="1"/>
              <a:t>растерни</a:t>
            </a:r>
            <a:r>
              <a:rPr lang="bg-BG" dirty="0"/>
              <a:t> данни</a:t>
            </a:r>
          </a:p>
          <a:p>
            <a:pPr lvl="1"/>
            <a:r>
              <a:rPr lang="bg-BG" dirty="0"/>
              <a:t>Преди изход към </a:t>
            </a:r>
            <a:r>
              <a:rPr lang="bg-BG" dirty="0" err="1"/>
              <a:t>растерно</a:t>
            </a:r>
            <a:r>
              <a:rPr lang="bg-BG" dirty="0"/>
              <a:t> устройство</a:t>
            </a:r>
          </a:p>
          <a:p>
            <a:pPr lvl="1"/>
            <a:r>
              <a:rPr lang="bg-BG" dirty="0" err="1"/>
              <a:t>Растеризирането</a:t>
            </a:r>
            <a:r>
              <a:rPr lang="bg-BG" dirty="0"/>
              <a:t> е добре да възможно най-късно в обработването</a:t>
            </a:r>
          </a:p>
          <a:p>
            <a:r>
              <a:rPr lang="bg-BG" dirty="0"/>
              <a:t>Правило</a:t>
            </a:r>
          </a:p>
          <a:p>
            <a:pPr lvl="1"/>
            <a:r>
              <a:rPr lang="bg-BG" dirty="0"/>
              <a:t>Всеки образ, който видите на компютърен или телефонен екран</a:t>
            </a:r>
            <a:r>
              <a:rPr lang="en-US" dirty="0"/>
              <a:t>,</a:t>
            </a:r>
            <a:r>
              <a:rPr lang="bg-BG" dirty="0"/>
              <a:t> е растерно изображение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95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Векторизация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 </a:t>
            </a:r>
            <a:r>
              <a:rPr lang="bg-BG" dirty="0" err="1"/>
              <a:t>растерни</a:t>
            </a:r>
            <a:r>
              <a:rPr lang="bg-BG" dirty="0"/>
              <a:t> към векторни данни</a:t>
            </a:r>
          </a:p>
          <a:p>
            <a:pPr lvl="1"/>
            <a:r>
              <a:rPr lang="bg-BG" dirty="0"/>
              <a:t>При нужда от векторно обработване</a:t>
            </a:r>
          </a:p>
          <a:p>
            <a:pPr lvl="2"/>
            <a:r>
              <a:rPr lang="bg-BG" dirty="0"/>
              <a:t>(разпознаване на образи, намиране на контури, …)</a:t>
            </a:r>
          </a:p>
          <a:p>
            <a:pPr lvl="1"/>
            <a:r>
              <a:rPr lang="bg-BG" dirty="0"/>
              <a:t>Тежки алгоритми, често с неизползваеми резултати</a:t>
            </a:r>
          </a:p>
          <a:p>
            <a:pPr lvl="1"/>
            <a:r>
              <a:rPr lang="bg-BG" dirty="0"/>
              <a:t>Прилага се само когато няма друга алтернатива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84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Най-чести връзки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3562350"/>
            <a:ext cx="2362200" cy="8001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/>
              <a:t>Векторно</a:t>
            </a:r>
          </a:p>
          <a:p>
            <a:pPr algn="ctr"/>
            <a:r>
              <a:rPr lang="bg-BG" sz="2400" b="1" dirty="0"/>
              <a:t>устройство</a:t>
            </a:r>
            <a:endParaRPr lang="en-US" sz="1600" dirty="0"/>
          </a:p>
        </p:txBody>
      </p:sp>
      <p:cxnSp>
        <p:nvCxnSpPr>
          <p:cNvPr id="40" name="Elbow Connector 11"/>
          <p:cNvCxnSpPr>
            <a:endCxn id="39" idx="0"/>
          </p:cNvCxnSpPr>
          <p:nvPr/>
        </p:nvCxnSpPr>
        <p:spPr>
          <a:xfrm rot="10800000" flipH="1">
            <a:off x="990600" y="2190750"/>
            <a:ext cx="1181100" cy="371475"/>
          </a:xfrm>
          <a:prstGeom prst="bentConnector4">
            <a:avLst>
              <a:gd name="adj1" fmla="val -19355"/>
              <a:gd name="adj2" fmla="val 248718"/>
            </a:avLst>
          </a:prstGeom>
          <a:ln w="38100">
            <a:solidFill>
              <a:srgbClr val="0070C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11"/>
          <p:cNvCxnSpPr/>
          <p:nvPr/>
        </p:nvCxnSpPr>
        <p:spPr>
          <a:xfrm>
            <a:off x="3320901" y="2419350"/>
            <a:ext cx="2438400" cy="0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11"/>
          <p:cNvCxnSpPr/>
          <p:nvPr/>
        </p:nvCxnSpPr>
        <p:spPr>
          <a:xfrm>
            <a:off x="2171700" y="2933700"/>
            <a:ext cx="0" cy="628650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715000" y="3562350"/>
            <a:ext cx="2362200" cy="8001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err="1"/>
              <a:t>Растерно</a:t>
            </a:r>
            <a:r>
              <a:rPr lang="bg-BG" sz="2400" b="1" dirty="0"/>
              <a:t> устройство</a:t>
            </a:r>
            <a:endParaRPr lang="en-US" sz="1600" dirty="0"/>
          </a:p>
        </p:txBody>
      </p:sp>
      <p:cxnSp>
        <p:nvCxnSpPr>
          <p:cNvPr id="59" name="Elbow Connector 11"/>
          <p:cNvCxnSpPr/>
          <p:nvPr/>
        </p:nvCxnSpPr>
        <p:spPr>
          <a:xfrm>
            <a:off x="6896100" y="2933700"/>
            <a:ext cx="0" cy="628650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609600" y="997510"/>
            <a:ext cx="1752600" cy="571500"/>
          </a:xfrm>
          <a:prstGeom prst="round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000" dirty="0">
                <a:solidFill>
                  <a:schemeClr val="tx1"/>
                </a:solidFill>
              </a:rPr>
              <a:t>векторна обработка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3" name="Elbow Connector 11"/>
          <p:cNvCxnSpPr>
            <a:endCxn id="4" idx="0"/>
          </p:cNvCxnSpPr>
          <p:nvPr/>
        </p:nvCxnSpPr>
        <p:spPr>
          <a:xfrm flipH="1" flipV="1">
            <a:off x="6896100" y="2190750"/>
            <a:ext cx="1181100" cy="371475"/>
          </a:xfrm>
          <a:prstGeom prst="bentConnector4">
            <a:avLst>
              <a:gd name="adj1" fmla="val -19355"/>
              <a:gd name="adj2" fmla="val 233334"/>
            </a:avLst>
          </a:prstGeom>
          <a:ln w="38100">
            <a:solidFill>
              <a:srgbClr val="0070C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6629400" y="1054660"/>
            <a:ext cx="1905000" cy="571500"/>
          </a:xfrm>
          <a:prstGeom prst="round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000" dirty="0" err="1">
                <a:solidFill>
                  <a:schemeClr val="tx1"/>
                </a:solidFill>
              </a:rPr>
              <a:t>растерна</a:t>
            </a:r>
            <a:r>
              <a:rPr lang="bg-BG" sz="2000" dirty="0">
                <a:solidFill>
                  <a:schemeClr val="tx1"/>
                </a:solidFill>
              </a:rPr>
              <a:t> обработка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3296696" y="1921958"/>
            <a:ext cx="2286000" cy="571500"/>
          </a:xfrm>
          <a:prstGeom prst="round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sz="2000" dirty="0" err="1">
                <a:solidFill>
                  <a:schemeClr val="tx1"/>
                </a:solidFill>
              </a:rPr>
              <a:t>растеризация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838200" y="4362450"/>
            <a:ext cx="2667000" cy="342900"/>
          </a:xfrm>
          <a:prstGeom prst="round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000" dirty="0">
                <a:solidFill>
                  <a:schemeClr val="tx1"/>
                </a:solidFill>
              </a:rPr>
              <a:t>напр. плотер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5562600" y="4362450"/>
            <a:ext cx="2667000" cy="342900"/>
          </a:xfrm>
          <a:prstGeom prst="round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000" dirty="0">
                <a:solidFill>
                  <a:schemeClr val="tx1"/>
                </a:solidFill>
              </a:rPr>
              <a:t>екран, видеофайл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Elbow Connector 11"/>
          <p:cNvCxnSpPr/>
          <p:nvPr/>
        </p:nvCxnSpPr>
        <p:spPr>
          <a:xfrm flipH="1">
            <a:off x="3330388" y="2705100"/>
            <a:ext cx="2460812" cy="0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018504" y="2563794"/>
            <a:ext cx="2286000" cy="571500"/>
          </a:xfrm>
          <a:prstGeom prst="round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sz="2000" dirty="0" err="1">
                <a:solidFill>
                  <a:schemeClr val="tx1"/>
                </a:solidFill>
              </a:rPr>
              <a:t>векторизация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5000" y="2190750"/>
            <a:ext cx="2362200" cy="74295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err="1"/>
              <a:t>Растерни</a:t>
            </a:r>
            <a:br>
              <a:rPr lang="bg-BG" sz="2400" b="1" dirty="0"/>
            </a:br>
            <a:r>
              <a:rPr lang="bg-BG" sz="2400" b="1" dirty="0"/>
              <a:t>данни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990600" y="2190750"/>
            <a:ext cx="2362200" cy="74295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/>
              <a:t>Векторни</a:t>
            </a:r>
          </a:p>
          <a:p>
            <a:pPr algn="ctr"/>
            <a:r>
              <a:rPr lang="bg-BG" sz="2400" b="1" dirty="0"/>
              <a:t>данни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4610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в курса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 геометрични и графични модели</a:t>
            </a:r>
          </a:p>
          <a:p>
            <a:pPr lvl="1"/>
            <a:r>
              <a:rPr lang="bg-BG" dirty="0"/>
              <a:t>Както векторни, така и </a:t>
            </a:r>
            <a:r>
              <a:rPr lang="bg-BG" dirty="0" err="1"/>
              <a:t>растерни</a:t>
            </a:r>
            <a:r>
              <a:rPr lang="bg-BG" dirty="0"/>
              <a:t> данни</a:t>
            </a:r>
          </a:p>
          <a:p>
            <a:r>
              <a:rPr lang="bg-BG" dirty="0"/>
              <a:t>При алгоритми за обработване</a:t>
            </a:r>
          </a:p>
          <a:p>
            <a:pPr lvl="1"/>
            <a:r>
              <a:rPr lang="bg-BG" dirty="0"/>
              <a:t>Както векторни, така и растерни</a:t>
            </a:r>
          </a:p>
          <a:p>
            <a:pPr lvl="2"/>
            <a:r>
              <a:rPr lang="bg-BG" dirty="0"/>
              <a:t>(според типа на данните и резултатите)</a:t>
            </a:r>
          </a:p>
          <a:p>
            <a:r>
              <a:rPr lang="bg-BG" dirty="0"/>
              <a:t>При изобразяване</a:t>
            </a:r>
          </a:p>
          <a:p>
            <a:pPr lvl="1"/>
            <a:r>
              <a:rPr lang="bg-BG" dirty="0"/>
              <a:t>Само </a:t>
            </a:r>
            <a:r>
              <a:rPr lang="bg-BG" dirty="0" err="1"/>
              <a:t>растерни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161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Демонстрации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" y="485775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1:25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chemeClr val="tx1">
                    <a:lumMod val="65000"/>
                    <a:lumOff val="35000"/>
                    <a:alpha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212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Филм за фрактали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Използвани понятия</a:t>
            </a:r>
          </a:p>
          <a:p>
            <a:pPr lvl="1"/>
            <a:r>
              <a:rPr lang="bg-BG" dirty="0" err="1"/>
              <a:t>Фрактална</a:t>
            </a:r>
            <a:r>
              <a:rPr lang="bg-BG" dirty="0"/>
              <a:t> геометрия</a:t>
            </a:r>
            <a:r>
              <a:rPr lang="en-US" dirty="0"/>
              <a:t>, </a:t>
            </a:r>
            <a:r>
              <a:rPr lang="bg-BG" dirty="0"/>
              <a:t>комплексни числа, много-мерни пространства, параметрични траектории, 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25390" y="4435116"/>
            <a:ext cx="254082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/>
              <a:t>“Journey in the Mandelbrot set”</a:t>
            </a:r>
          </a:p>
          <a:p>
            <a:pPr algn="ctr"/>
            <a:r>
              <a:rPr lang="en-US" sz="1400" dirty="0">
                <a:hlinkClick r:id="rId3"/>
              </a:rPr>
              <a:t>http://youtu.be/JGxbhdr3w2I</a:t>
            </a:r>
            <a:endParaRPr lang="en-US" sz="1400" dirty="0"/>
          </a:p>
        </p:txBody>
      </p:sp>
      <p:pic>
        <p:nvPicPr>
          <p:cNvPr id="19457" name="Picture 1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970640" y="2571750"/>
            <a:ext cx="3200677" cy="1798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7619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Филм за елипси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Използвани понятия</a:t>
            </a:r>
          </a:p>
          <a:p>
            <a:pPr lvl="1"/>
            <a:r>
              <a:rPr lang="bg-BG" dirty="0"/>
              <a:t>Текстури, осветяване, геометрични модели, свързани системи, виртуални механизми 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4435116"/>
            <a:ext cx="243470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/>
              <a:t>“Ellipses…”</a:t>
            </a:r>
            <a:endParaRPr lang="en-US" sz="1400" dirty="0">
              <a:hlinkClick r:id="rId3"/>
            </a:endParaRPr>
          </a:p>
          <a:p>
            <a:pPr algn="ctr"/>
            <a:r>
              <a:rPr lang="en-US" sz="1400" dirty="0">
                <a:hlinkClick r:id="rId3"/>
              </a:rPr>
              <a:t>http://youtu.be/1v5Aqo6PaFw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4435116"/>
            <a:ext cx="251427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/>
              <a:t>“Ellipses…” (wireframe)</a:t>
            </a:r>
            <a:endParaRPr lang="en-US" sz="1400" dirty="0">
              <a:hlinkClick r:id="rId4"/>
            </a:endParaRPr>
          </a:p>
          <a:p>
            <a:pPr algn="ctr"/>
            <a:r>
              <a:rPr lang="en-US" sz="1400" dirty="0">
                <a:hlinkClick r:id="rId4"/>
              </a:rPr>
              <a:t>http://youtu.be/Q-2_WhwDhjw</a:t>
            </a:r>
            <a:endParaRPr lang="en-US" sz="1400" dirty="0"/>
          </a:p>
        </p:txBody>
      </p:sp>
      <p:pic>
        <p:nvPicPr>
          <p:cNvPr id="17409" name="Picture 1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828800" y="2571750"/>
            <a:ext cx="2511770" cy="1798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7410" name="Picture 2">
            <a:hlinkClick r:id="rId7" action="ppaction://hlinkfile"/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800600" y="2571750"/>
            <a:ext cx="2511770" cy="1798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791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Много дефиниции</a:t>
            </a:r>
          </a:p>
          <a:p>
            <a:pPr lvl="1"/>
            <a:r>
              <a:rPr lang="bg-BG" dirty="0"/>
              <a:t>Нито една не е достатъчно кратка,</a:t>
            </a:r>
            <a:r>
              <a:rPr lang="en-US" dirty="0"/>
              <a:t> </a:t>
            </a:r>
            <a:r>
              <a:rPr lang="bg-BG" dirty="0"/>
              <a:t>ясна и</a:t>
            </a:r>
            <a:r>
              <a:rPr lang="en-US" dirty="0"/>
              <a:t> </a:t>
            </a:r>
            <a:r>
              <a:rPr lang="bg-BG" dirty="0"/>
              <a:t>точна</a:t>
            </a:r>
          </a:p>
          <a:p>
            <a:r>
              <a:rPr lang="bg-BG" dirty="0"/>
              <a:t>Най-общо казано:</a:t>
            </a:r>
          </a:p>
          <a:p>
            <a:pPr lvl="1"/>
            <a:r>
              <a:rPr lang="bg-BG" dirty="0"/>
              <a:t>КГ е науката за генериране и манипулиране на изображения чрез компютър</a:t>
            </a:r>
          </a:p>
        </p:txBody>
      </p:sp>
    </p:spTree>
    <p:extLst>
      <p:ext uri="{BB962C8B-B14F-4D97-AF65-F5344CB8AC3E}">
        <p14:creationId xmlns:p14="http://schemas.microsoft.com/office/powerpoint/2010/main" val="1437656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Филм за сгъваема къща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Използвани понятия</a:t>
            </a:r>
          </a:p>
          <a:p>
            <a:pPr lvl="1"/>
            <a:r>
              <a:rPr lang="bg-BG" dirty="0"/>
              <a:t>Текстури, матрични трансформации, вложени координатни системи, заглаждане 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37624" y="4435116"/>
            <a:ext cx="224471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/>
              <a:t>“</a:t>
            </a:r>
            <a:r>
              <a:rPr lang="ja-JP" altLang="en-US" sz="1400" dirty="0"/>
              <a:t>構成可変な家</a:t>
            </a:r>
            <a:r>
              <a:rPr lang="en-US" sz="1400" dirty="0"/>
              <a:t>”</a:t>
            </a:r>
          </a:p>
          <a:p>
            <a:pPr algn="ctr"/>
            <a:r>
              <a:rPr lang="en-US" sz="1400" dirty="0">
                <a:hlinkClick r:id="rId3"/>
              </a:rPr>
              <a:t>http://youtu.be/OfjE8RlcaJ8</a:t>
            </a:r>
            <a:endParaRPr lang="en-US" sz="1400" dirty="0"/>
          </a:p>
        </p:txBody>
      </p:sp>
      <p:pic>
        <p:nvPicPr>
          <p:cNvPr id="15361" name="Picture 1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971801" y="2571750"/>
            <a:ext cx="3200677" cy="1798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37887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Оп-па</a:t>
            </a:r>
          </a:p>
          <a:p>
            <a:pPr lvl="1"/>
            <a:r>
              <a:rPr lang="bg-BG" dirty="0"/>
              <a:t>Ето с български субтитри: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01787" y="3105150"/>
            <a:ext cx="231999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bg-BG" sz="1400" dirty="0"/>
              <a:t>„Сгъваемата къща</a:t>
            </a:r>
            <a:r>
              <a:rPr lang="en-US" sz="1400" dirty="0"/>
              <a:t>”</a:t>
            </a:r>
          </a:p>
          <a:p>
            <a:pPr algn="ctr"/>
            <a:r>
              <a:rPr lang="en-US" sz="1400" dirty="0">
                <a:hlinkClick r:id="rId3"/>
              </a:rPr>
              <a:t>http://youtu.be/O1xhIfAVfXo</a:t>
            </a:r>
            <a:endParaRPr lang="en-US" sz="1400" dirty="0"/>
          </a:p>
        </p:txBody>
      </p:sp>
      <p:pic>
        <p:nvPicPr>
          <p:cNvPr id="13313" name="Picture 1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970638" y="1278900"/>
            <a:ext cx="3200677" cy="1798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7527657"/>
      </p:ext>
    </p:extLst>
  </p:cSld>
  <p:clrMapOvr>
    <a:masterClrMapping/>
  </p:clrMapOvr>
  <p:transition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Последен филм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Използвани понятия</a:t>
            </a:r>
          </a:p>
          <a:p>
            <a:pPr lvl="1"/>
            <a:r>
              <a:rPr lang="bg-BG" dirty="0"/>
              <a:t>Интерактивно моделиране, програмен интерфейс, параметрично движение, прототипно моделиране 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1" y="4435116"/>
            <a:ext cx="32004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“          ”</a:t>
            </a:r>
            <a:endParaRPr lang="en-US" sz="1400" dirty="0">
              <a:hlinkClick r:id="rId3"/>
            </a:endParaRPr>
          </a:p>
          <a:p>
            <a:pPr algn="ctr"/>
            <a:r>
              <a:rPr lang="en-US" sz="1400" dirty="0">
                <a:hlinkClick r:id="rId4"/>
              </a:rPr>
              <a:t>http://youtu.be/53EtAejQoEo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724401" y="4435116"/>
            <a:ext cx="32003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“           – Behind the scenes”</a:t>
            </a:r>
          </a:p>
          <a:p>
            <a:pPr algn="ctr"/>
            <a:r>
              <a:rPr lang="en-US" sz="1400" dirty="0">
                <a:hlinkClick r:id="rId5"/>
              </a:rPr>
              <a:t>http://youtu.be/WbSw5z45gAQ</a:t>
            </a:r>
            <a:endParaRPr lang="en-US" sz="1400" dirty="0">
              <a:hlinkClick r:id="rId6"/>
            </a:endParaRPr>
          </a:p>
        </p:txBody>
      </p:sp>
      <p:sp>
        <p:nvSpPr>
          <p:cNvPr id="9" name="TextBox 8"/>
          <p:cNvSpPr txBox="1"/>
          <p:nvPr/>
        </p:nvSpPr>
        <p:spPr>
          <a:xfrm rot="10800000">
            <a:off x="1143001" y="4463724"/>
            <a:ext cx="32003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TIXIV</a:t>
            </a:r>
          </a:p>
        </p:txBody>
      </p:sp>
      <p:sp>
        <p:nvSpPr>
          <p:cNvPr id="11" name="TextBox 10"/>
          <p:cNvSpPr txBox="1"/>
          <p:nvPr/>
        </p:nvSpPr>
        <p:spPr>
          <a:xfrm rot="10800000">
            <a:off x="5287945" y="4452043"/>
            <a:ext cx="55816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/>
              <a:t>TIXIV</a:t>
            </a:r>
          </a:p>
        </p:txBody>
      </p:sp>
      <p:pic>
        <p:nvPicPr>
          <p:cNvPr id="11265" name="Picture 1">
            <a:hlinkClick r:id="rId7" action="ppaction://hlinkfile"/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219201" y="2571750"/>
            <a:ext cx="3200677" cy="1798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1266" name="Picture 2">
            <a:hlinkClick r:id="rId9" action="ppaction://hlinkfile"/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723238" y="2571750"/>
            <a:ext cx="3200677" cy="1798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89117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Кратки </a:t>
            </a:r>
            <a:r>
              <a:rPr lang="bg-BG" dirty="0" err="1"/>
              <a:t>клипчета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Две кратки клипчета:</a:t>
            </a:r>
          </a:p>
          <a:p>
            <a:pPr lvl="1"/>
            <a:r>
              <a:rPr lang="bg-BG" dirty="0"/>
              <a:t>Динамичен физичен модел</a:t>
            </a:r>
          </a:p>
          <a:p>
            <a:pPr lvl="1"/>
            <a:r>
              <a:rPr lang="bg-BG" dirty="0"/>
              <a:t>Игра на сенки с Френската революция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9201" y="4435116"/>
            <a:ext cx="32004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“Lab experiments with elastic blobs”</a:t>
            </a:r>
            <a:endParaRPr lang="en-US" sz="1400" dirty="0">
              <a:hlinkClick r:id="rId3"/>
            </a:endParaRPr>
          </a:p>
          <a:p>
            <a:pPr algn="ctr"/>
            <a:r>
              <a:rPr lang="en-US" sz="1400" dirty="0">
                <a:hlinkClick r:id="rId4"/>
              </a:rPr>
              <a:t>http://youtu.be/lAlvYxAMoLk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724400" y="4435116"/>
            <a:ext cx="32004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“Being punished for the recess”</a:t>
            </a:r>
          </a:p>
          <a:p>
            <a:pPr algn="ctr"/>
            <a:r>
              <a:rPr lang="en-US" sz="1400" dirty="0">
                <a:hlinkClick r:id="rId5"/>
              </a:rPr>
              <a:t>http://youtu.be/XfBdOg-p_zU</a:t>
            </a:r>
            <a:endParaRPr lang="en-US" sz="1400" dirty="0">
              <a:hlinkClick r:id="rId6"/>
            </a:endParaRPr>
          </a:p>
        </p:txBody>
      </p:sp>
      <p:pic>
        <p:nvPicPr>
          <p:cNvPr id="9217" name="Picture 1">
            <a:hlinkClick r:id="rId7" action="ppaction://hlinkfile"/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219201" y="2571750"/>
            <a:ext cx="3200677" cy="1798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218" name="Picture 2">
            <a:hlinkClick r:id="rId9" action="ppaction://hlinkfile"/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723238" y="2571750"/>
            <a:ext cx="3200677" cy="1798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07607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Проекти на студенти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Проекти на ваши колеги от КГ</a:t>
            </a:r>
          </a:p>
          <a:p>
            <a:pPr lvl="1"/>
            <a:r>
              <a:rPr lang="bg-BG" dirty="0"/>
              <a:t>Хеликоптер</a:t>
            </a:r>
          </a:p>
          <a:p>
            <a:pPr lvl="1"/>
            <a:r>
              <a:rPr lang="bg-BG" dirty="0"/>
              <a:t>Влюбени прасенца (няма да се смеете)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23570" y="4435116"/>
            <a:ext cx="264843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“Helicopter 2”</a:t>
            </a:r>
          </a:p>
          <a:p>
            <a:pPr algn="ctr"/>
            <a:r>
              <a:rPr lang="en-US" sz="1400" dirty="0">
                <a:hlinkClick r:id="rId3"/>
              </a:rPr>
              <a:t>http://youtu.be/EaYMza9eY30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48201" y="4457083"/>
            <a:ext cx="262673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“Pigs in love</a:t>
            </a:r>
            <a:r>
              <a:rPr lang="bg-BG" sz="1400" dirty="0"/>
              <a:t>”</a:t>
            </a:r>
          </a:p>
          <a:p>
            <a:pPr algn="ctr"/>
            <a:r>
              <a:rPr lang="en-US" sz="1400" dirty="0">
                <a:hlinkClick r:id="rId4"/>
              </a:rPr>
              <a:t>http://youtu</a:t>
            </a:r>
            <a:r>
              <a:rPr lang="bg-BG" sz="1400" dirty="0">
                <a:hlinkClick r:id="rId4"/>
              </a:rPr>
              <a:t>.</a:t>
            </a:r>
            <a:r>
              <a:rPr lang="en-US" sz="1400" dirty="0">
                <a:hlinkClick r:id="rId4"/>
              </a:rPr>
              <a:t>be/BTGu4GTtqeM</a:t>
            </a:r>
            <a:endParaRPr lang="en-US" sz="1400" dirty="0"/>
          </a:p>
        </p:txBody>
      </p:sp>
      <p:pic>
        <p:nvPicPr>
          <p:cNvPr id="7169" name="Picture 1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981200" y="2571750"/>
            <a:ext cx="2438611" cy="1798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170" name="Picture 2">
            <a:hlinkClick r:id="rId7" action="ppaction://hlinkfile"/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724400" y="2571750"/>
            <a:ext cx="2438611" cy="1798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15960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346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Повече информация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09688" indent="-1309688"/>
            <a:r>
              <a:rPr lang="en-US" sz="2800" b="0" dirty="0"/>
              <a:t>[</a:t>
            </a:r>
            <a:r>
              <a:rPr lang="en-US" sz="2800" dirty="0">
                <a:solidFill>
                  <a:srgbClr val="0070C0"/>
                </a:solidFill>
              </a:rPr>
              <a:t>LUKI</a:t>
            </a:r>
            <a:r>
              <a:rPr lang="en-US" sz="2800" b="0" dirty="0"/>
              <a:t>]	</a:t>
            </a:r>
            <a:r>
              <a:rPr lang="bg-BG" sz="2800" b="0" dirty="0"/>
              <a:t>стр. 9-</a:t>
            </a:r>
            <a:r>
              <a:rPr lang="en-US" sz="2800" b="0" dirty="0"/>
              <a:t>26</a:t>
            </a:r>
            <a:endParaRPr lang="bg-BG" sz="2800" b="0" dirty="0"/>
          </a:p>
          <a:p>
            <a:pPr marL="1309688" indent="-1309688"/>
            <a:r>
              <a:rPr lang="en-US" sz="2800" b="0" dirty="0"/>
              <a:t>[</a:t>
            </a:r>
            <a:r>
              <a:rPr lang="en-US" sz="2800" dirty="0">
                <a:solidFill>
                  <a:srgbClr val="0070C0"/>
                </a:solidFill>
              </a:rPr>
              <a:t>PAQU</a:t>
            </a:r>
            <a:r>
              <a:rPr lang="en-US" sz="2800" b="0" dirty="0"/>
              <a:t>]	</a:t>
            </a:r>
            <a:r>
              <a:rPr lang="bg-BG" sz="2800" b="0" dirty="0"/>
              <a:t>стр. </a:t>
            </a:r>
            <a:r>
              <a:rPr lang="en-US" sz="2800" b="0" dirty="0"/>
              <a:t>ix-xviii</a:t>
            </a:r>
          </a:p>
          <a:p>
            <a:pPr marL="1309688" indent="-1309688"/>
            <a:r>
              <a:rPr lang="en-US" sz="2800" b="0" dirty="0"/>
              <a:t>[</a:t>
            </a:r>
            <a:r>
              <a:rPr lang="en-US" sz="2800" dirty="0">
                <a:solidFill>
                  <a:srgbClr val="0070C0"/>
                </a:solidFill>
              </a:rPr>
              <a:t>KLAW</a:t>
            </a:r>
            <a:r>
              <a:rPr lang="en-US" sz="2800" b="0" dirty="0"/>
              <a:t>]	</a:t>
            </a:r>
            <a:r>
              <a:rPr lang="bg-BG" sz="2800" b="0" dirty="0"/>
              <a:t>стр. 7-9</a:t>
            </a:r>
          </a:p>
          <a:p>
            <a:pPr marL="1309688" indent="-1309688"/>
            <a:endParaRPr lang="bg-BG" sz="2800" b="0" dirty="0"/>
          </a:p>
          <a:p>
            <a:pPr marL="1309688" indent="-1309688"/>
            <a:r>
              <a:rPr lang="bg-BG" sz="2800" dirty="0"/>
              <a:t>А също и:</a:t>
            </a:r>
          </a:p>
          <a:p>
            <a:pPr marL="685800" lvl="1"/>
            <a:r>
              <a:rPr lang="en-US" sz="2400" b="0" dirty="0"/>
              <a:t>Bitmap and Vector Graphics Explained</a:t>
            </a:r>
            <a:endParaRPr lang="bg-BG" sz="2400" b="0" dirty="0"/>
          </a:p>
          <a:p>
            <a:pPr marL="688975" lvl="2"/>
            <a:r>
              <a:rPr lang="en-US" sz="1600" dirty="0">
                <a:hlinkClick r:id="rId3"/>
              </a:rPr>
              <a:t>http://freerangestock.com/understanding/vector_bitmap</a:t>
            </a:r>
            <a:endParaRPr lang="bg-BG" sz="1600" dirty="0"/>
          </a:p>
          <a:p>
            <a:pPr marL="685800" lvl="1"/>
            <a:r>
              <a:rPr lang="en-US" sz="2400" dirty="0"/>
              <a:t>Raster (Bitmap) vs Vector</a:t>
            </a:r>
            <a:endParaRPr lang="bg-BG" sz="2400" dirty="0"/>
          </a:p>
          <a:p>
            <a:pPr marL="688975" lvl="2"/>
            <a:r>
              <a:rPr lang="en-US" sz="1600" dirty="0">
                <a:hlinkClick r:id="rId4"/>
              </a:rPr>
              <a:t>http://vector-conversions.com/vectorizing/raster_vs_vector.html</a:t>
            </a:r>
            <a:endParaRPr lang="bg-BG" sz="1600" dirty="0"/>
          </a:p>
          <a:p>
            <a:pPr marL="685800" lvl="1"/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30562490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97975" y="3953530"/>
            <a:ext cx="234436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hlinkClick r:id="rId4"/>
              </a:rPr>
              <a:t>http://youtu.be/DOZZT9iyans</a:t>
            </a:r>
            <a:endParaRPr lang="en-US" sz="1400" dirty="0"/>
          </a:p>
          <a:p>
            <a:pPr algn="ctr"/>
            <a:endParaRPr lang="en-US" sz="14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919272"/>
              </p:ext>
            </p:extLst>
          </p:nvPr>
        </p:nvGraphicFramePr>
        <p:xfrm>
          <a:off x="1600201" y="514350"/>
          <a:ext cx="56864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Уравнение" r:id="rId5" imgW="2552700" imgH="444500" progId="Equation.3">
                  <p:embed/>
                </p:oleObj>
              </mc:Choice>
              <mc:Fallback>
                <p:oleObj name="Уравнение" r:id="rId5" imgW="25527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1" y="514350"/>
                        <a:ext cx="5686425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412751"/>
              </p:ext>
            </p:extLst>
          </p:nvPr>
        </p:nvGraphicFramePr>
        <p:xfrm>
          <a:off x="3397975" y="1314450"/>
          <a:ext cx="2286000" cy="599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Уравнение" r:id="rId7" imgW="1308100" imgH="457200" progId="Equation.3">
                  <p:embed/>
                </p:oleObj>
              </mc:Choice>
              <mc:Fallback>
                <p:oleObj name="Уравнение" r:id="rId7" imgW="1308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975" y="1314450"/>
                        <a:ext cx="2286000" cy="5991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2" name="Picture 8">
            <a:hlinkClick r:id="rId9" action="ppaction://hlinkfile"/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95601" y="2114550"/>
            <a:ext cx="3200677" cy="1798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17592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91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Малко известното в КГ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Почти всичко е известно отдавна</a:t>
            </a:r>
          </a:p>
          <a:p>
            <a:pPr lvl="1"/>
            <a:r>
              <a:rPr lang="bg-BG" dirty="0"/>
              <a:t>Изобразяване в </a:t>
            </a:r>
            <a:r>
              <a:rPr lang="en-US" dirty="0"/>
              <a:t>2D</a:t>
            </a:r>
            <a:endParaRPr lang="bg-BG" dirty="0"/>
          </a:p>
          <a:p>
            <a:pPr lvl="1"/>
            <a:r>
              <a:rPr lang="bg-BG" dirty="0"/>
              <a:t>Представяне на </a:t>
            </a:r>
            <a:r>
              <a:rPr lang="en-US" dirty="0"/>
              <a:t>3D</a:t>
            </a:r>
            <a:r>
              <a:rPr lang="bg-BG" dirty="0"/>
              <a:t> форми в </a:t>
            </a:r>
            <a:r>
              <a:rPr lang="en-US" dirty="0"/>
              <a:t>2D</a:t>
            </a:r>
          </a:p>
          <a:p>
            <a:pPr lvl="1"/>
            <a:r>
              <a:rPr lang="bg-BG" dirty="0"/>
              <a:t>Линейна перспектива</a:t>
            </a:r>
          </a:p>
          <a:p>
            <a:pPr lvl="1"/>
            <a:r>
              <a:rPr lang="bg-BG" dirty="0"/>
              <a:t>Векторна и </a:t>
            </a:r>
            <a:r>
              <a:rPr lang="bg-BG" dirty="0" err="1"/>
              <a:t>растерна</a:t>
            </a:r>
            <a:r>
              <a:rPr lang="bg-BG" dirty="0"/>
              <a:t> графика</a:t>
            </a:r>
          </a:p>
          <a:p>
            <a:pPr lvl="1"/>
            <a:r>
              <a:rPr lang="bg-BG" dirty="0"/>
              <a:t>Анимация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93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Изобразяване в </a:t>
            </a:r>
            <a:r>
              <a:rPr lang="en-US" dirty="0"/>
              <a:t>2D</a:t>
            </a:r>
          </a:p>
          <a:p>
            <a:pPr lvl="1"/>
            <a:r>
              <a:rPr lang="bg-BG" dirty="0"/>
              <a:t>Скални рисунки</a:t>
            </a:r>
            <a:endParaRPr lang="en-US" dirty="0"/>
          </a:p>
          <a:p>
            <a:pPr lvl="1"/>
            <a:r>
              <a:rPr lang="bg-BG" dirty="0"/>
              <a:t>През неолита (преди 60-80 века)</a:t>
            </a:r>
            <a:r>
              <a:rPr lang="en-US" dirty="0"/>
              <a:t>, </a:t>
            </a:r>
            <a:r>
              <a:rPr lang="bg-BG" dirty="0"/>
              <a:t>пещерата Магура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0" y="1657350"/>
            <a:ext cx="4559473" cy="2971800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784087882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3</a:t>
            </a:r>
            <a:r>
              <a:rPr lang="en-US" dirty="0"/>
              <a:t>D </a:t>
            </a:r>
            <a:r>
              <a:rPr lang="bg-BG" dirty="0"/>
              <a:t>форми в </a:t>
            </a:r>
            <a:r>
              <a:rPr lang="en-US" dirty="0"/>
              <a:t>2D</a:t>
            </a:r>
            <a:endParaRPr lang="bg-BG" dirty="0"/>
          </a:p>
          <a:p>
            <a:pPr lvl="1"/>
            <a:r>
              <a:rPr lang="bg-BG" dirty="0"/>
              <a:t>Подова мозайка в Къщата на </a:t>
            </a:r>
            <a:r>
              <a:rPr lang="bg-BG" dirty="0" err="1"/>
              <a:t>Дионисий</a:t>
            </a:r>
            <a:endParaRPr lang="en-US" dirty="0"/>
          </a:p>
          <a:p>
            <a:pPr lvl="1"/>
            <a:r>
              <a:rPr lang="bg-BG" dirty="0"/>
              <a:t>През </a:t>
            </a:r>
            <a:r>
              <a:rPr lang="en-US" dirty="0"/>
              <a:t>II </a:t>
            </a:r>
            <a:r>
              <a:rPr lang="bg-BG" dirty="0"/>
              <a:t>век пр.н.е (преди 22 века), Пафос, Кипър</a:t>
            </a:r>
          </a:p>
        </p:txBody>
      </p:sp>
      <p:pic>
        <p:nvPicPr>
          <p:cNvPr id="4" name="Picture 3" descr="C:\Pavel\Courses\Materials\Course.OKG 2012-13\OKG-02. Topics in KG\Images\DionysosHouseMosaic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438400" y="1657350"/>
            <a:ext cx="4238333" cy="297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2107528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Линейна перспектива</a:t>
            </a:r>
          </a:p>
          <a:p>
            <a:pPr lvl="1"/>
            <a:r>
              <a:rPr lang="bg-BG" dirty="0"/>
              <a:t>Илюстрация от “</a:t>
            </a:r>
            <a:r>
              <a:rPr lang="en-US" dirty="0"/>
              <a:t>De</a:t>
            </a:r>
            <a:r>
              <a:rPr lang="bg-BG" dirty="0"/>
              <a:t> </a:t>
            </a:r>
            <a:r>
              <a:rPr lang="en-US" dirty="0" err="1"/>
              <a:t>Pictura</a:t>
            </a:r>
            <a:r>
              <a:rPr lang="bg-BG" dirty="0"/>
              <a:t>” на Леон </a:t>
            </a:r>
            <a:r>
              <a:rPr lang="bg-BG" dirty="0" err="1"/>
              <a:t>Алберти</a:t>
            </a:r>
            <a:r>
              <a:rPr lang="bg-BG" dirty="0"/>
              <a:t>, която показва, че образът е изчислим</a:t>
            </a:r>
            <a:endParaRPr lang="en-US" dirty="0"/>
          </a:p>
          <a:p>
            <a:pPr lvl="1"/>
            <a:r>
              <a:rPr lang="bg-BG" dirty="0"/>
              <a:t>1435 г. (преди 6 века), Италия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2971" y="2038350"/>
            <a:ext cx="4134206" cy="2590800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6781800" y="2041071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u="sng" dirty="0">
                <a:solidFill>
                  <a:srgbClr val="0070C0"/>
                </a:solidFill>
              </a:rPr>
              <a:t>Напомняне</a:t>
            </a:r>
            <a:r>
              <a:rPr lang="bg-BG" sz="1200" dirty="0">
                <a:solidFill>
                  <a:srgbClr val="0070C0"/>
                </a:solidFill>
              </a:rPr>
              <a:t>: </a:t>
            </a:r>
            <a:br>
              <a:rPr lang="bg-BG" sz="1200" dirty="0">
                <a:solidFill>
                  <a:srgbClr val="0070C0"/>
                </a:solidFill>
              </a:rPr>
            </a:br>
            <a:r>
              <a:rPr lang="bg-BG" sz="1200" dirty="0">
                <a:solidFill>
                  <a:srgbClr val="0070C0"/>
                </a:solidFill>
              </a:rPr>
              <a:t>За </a:t>
            </a:r>
            <a:r>
              <a:rPr lang="bg-BG" sz="1200" dirty="0" err="1">
                <a:solidFill>
                  <a:srgbClr val="0070C0"/>
                </a:solidFill>
              </a:rPr>
              <a:t>ОКГ</a:t>
            </a:r>
            <a:r>
              <a:rPr lang="bg-BG" sz="1200" dirty="0">
                <a:solidFill>
                  <a:srgbClr val="0070C0"/>
                </a:solidFill>
              </a:rPr>
              <a:t> през 2085-2086 да променя 6 на 7</a:t>
            </a:r>
          </a:p>
        </p:txBody>
      </p:sp>
      <p:sp>
        <p:nvSpPr>
          <p:cNvPr id="5" name="Freeform 4"/>
          <p:cNvSpPr/>
          <p:nvPr/>
        </p:nvSpPr>
        <p:spPr>
          <a:xfrm>
            <a:off x="4195187" y="1806007"/>
            <a:ext cx="3024554" cy="331596"/>
          </a:xfrm>
          <a:custGeom>
            <a:avLst/>
            <a:gdLst>
              <a:gd name="connsiteX0" fmla="*/ 2059912 w 2059912"/>
              <a:gd name="connsiteY0" fmla="*/ 0 h 725942"/>
              <a:gd name="connsiteX1" fmla="*/ 994787 w 2059912"/>
              <a:gd name="connsiteY1" fmla="*/ 723482 h 725942"/>
              <a:gd name="connsiteX2" fmla="*/ 0 w 2059912"/>
              <a:gd name="connsiteY2" fmla="*/ 190919 h 725942"/>
              <a:gd name="connsiteX0" fmla="*/ 2672862 w 2672862"/>
              <a:gd name="connsiteY0" fmla="*/ 351692 h 595135"/>
              <a:gd name="connsiteX1" fmla="*/ 994787 w 2672862"/>
              <a:gd name="connsiteY1" fmla="*/ 532563 h 595135"/>
              <a:gd name="connsiteX2" fmla="*/ 0 w 2672862"/>
              <a:gd name="connsiteY2" fmla="*/ 0 h 595135"/>
              <a:gd name="connsiteX0" fmla="*/ 2672862 w 2672862"/>
              <a:gd name="connsiteY0" fmla="*/ 351692 h 541935"/>
              <a:gd name="connsiteX1" fmla="*/ 994787 w 2672862"/>
              <a:gd name="connsiteY1" fmla="*/ 532563 h 541935"/>
              <a:gd name="connsiteX2" fmla="*/ 0 w 2672862"/>
              <a:gd name="connsiteY2" fmla="*/ 0 h 541935"/>
              <a:gd name="connsiteX0" fmla="*/ 2692959 w 2692959"/>
              <a:gd name="connsiteY0" fmla="*/ 361741 h 552427"/>
              <a:gd name="connsiteX1" fmla="*/ 1014884 w 2692959"/>
              <a:gd name="connsiteY1" fmla="*/ 542612 h 552427"/>
              <a:gd name="connsiteX2" fmla="*/ 0 w 2692959"/>
              <a:gd name="connsiteY2" fmla="*/ 0 h 552427"/>
              <a:gd name="connsiteX0" fmla="*/ 2692959 w 2692959"/>
              <a:gd name="connsiteY0" fmla="*/ 361741 h 552427"/>
              <a:gd name="connsiteX1" fmla="*/ 1014884 w 2692959"/>
              <a:gd name="connsiteY1" fmla="*/ 542612 h 552427"/>
              <a:gd name="connsiteX2" fmla="*/ 0 w 2692959"/>
              <a:gd name="connsiteY2" fmla="*/ 0 h 552427"/>
              <a:gd name="connsiteX0" fmla="*/ 2692959 w 2692959"/>
              <a:gd name="connsiteY0" fmla="*/ 361741 h 361741"/>
              <a:gd name="connsiteX1" fmla="*/ 0 w 2692959"/>
              <a:gd name="connsiteY1" fmla="*/ 0 h 361741"/>
              <a:gd name="connsiteX0" fmla="*/ 2692959 w 2716769"/>
              <a:gd name="connsiteY0" fmla="*/ 361741 h 361741"/>
              <a:gd name="connsiteX1" fmla="*/ 0 w 2716769"/>
              <a:gd name="connsiteY1" fmla="*/ 0 h 361741"/>
              <a:gd name="connsiteX0" fmla="*/ 2692959 w 2715051"/>
              <a:gd name="connsiteY0" fmla="*/ 361741 h 361741"/>
              <a:gd name="connsiteX1" fmla="*/ 0 w 2715051"/>
              <a:gd name="connsiteY1" fmla="*/ 0 h 361741"/>
              <a:gd name="connsiteX0" fmla="*/ 3104941 w 3123854"/>
              <a:gd name="connsiteY0" fmla="*/ 281354 h 281354"/>
              <a:gd name="connsiteX1" fmla="*/ 0 w 3123854"/>
              <a:gd name="connsiteY1" fmla="*/ 0 h 281354"/>
              <a:gd name="connsiteX0" fmla="*/ 3104941 w 3104941"/>
              <a:gd name="connsiteY0" fmla="*/ 320804 h 320804"/>
              <a:gd name="connsiteX1" fmla="*/ 0 w 3104941"/>
              <a:gd name="connsiteY1" fmla="*/ 39450 h 320804"/>
              <a:gd name="connsiteX0" fmla="*/ 3024554 w 3024554"/>
              <a:gd name="connsiteY0" fmla="*/ 334498 h 334498"/>
              <a:gd name="connsiteX1" fmla="*/ 0 w 3024554"/>
              <a:gd name="connsiteY1" fmla="*/ 2902 h 334498"/>
              <a:gd name="connsiteX0" fmla="*/ 3024554 w 3024554"/>
              <a:gd name="connsiteY0" fmla="*/ 331596 h 331596"/>
              <a:gd name="connsiteX1" fmla="*/ 0 w 3024554"/>
              <a:gd name="connsiteY1" fmla="*/ 0 h 331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4554" h="331596">
                <a:moveTo>
                  <a:pt x="3024554" y="331596"/>
                </a:moveTo>
                <a:cubicBezTo>
                  <a:pt x="3001107" y="-411982"/>
                  <a:pt x="666540" y="532562"/>
                  <a:pt x="0" y="0"/>
                </a:cubicBezTo>
              </a:path>
            </a:pathLst>
          </a:custGeom>
          <a:noFill/>
          <a:ln w="3175">
            <a:solidFill>
              <a:srgbClr val="0070C0"/>
            </a:solidFill>
            <a:prstDash val="sysDot"/>
            <a:headEnd type="none" w="med" len="me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9771623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Телен (</a:t>
            </a:r>
            <a:r>
              <a:rPr lang="en-US" dirty="0"/>
              <a:t>wireframe</a:t>
            </a:r>
            <a:r>
              <a:rPr lang="bg-BG" dirty="0"/>
              <a:t>)</a:t>
            </a:r>
            <a:r>
              <a:rPr lang="en-US" dirty="0"/>
              <a:t> </a:t>
            </a:r>
            <a:r>
              <a:rPr lang="bg-BG" dirty="0"/>
              <a:t>модел</a:t>
            </a:r>
          </a:p>
          <a:p>
            <a:pPr lvl="1"/>
            <a:r>
              <a:rPr lang="bg-BG" dirty="0"/>
              <a:t>Илюстрация от учебника “</a:t>
            </a:r>
            <a:r>
              <a:rPr lang="en-US" dirty="0"/>
              <a:t>Studio </a:t>
            </a:r>
            <a:r>
              <a:rPr lang="en-US" dirty="0" err="1"/>
              <a:t>prospettico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calice</a:t>
            </a:r>
            <a:r>
              <a:rPr lang="bg-BG" dirty="0"/>
              <a:t>” на </a:t>
            </a:r>
            <a:r>
              <a:rPr lang="bg-BG" dirty="0" err="1"/>
              <a:t>Паоло</a:t>
            </a:r>
            <a:r>
              <a:rPr lang="bg-BG" dirty="0"/>
              <a:t> Учело</a:t>
            </a:r>
            <a:r>
              <a:rPr lang="en-US" dirty="0"/>
              <a:t> </a:t>
            </a:r>
            <a:r>
              <a:rPr lang="bg-BG" dirty="0"/>
              <a:t>с модел на ротационно тяло</a:t>
            </a:r>
          </a:p>
          <a:p>
            <a:pPr lvl="1"/>
            <a:r>
              <a:rPr lang="bg-BG" dirty="0"/>
              <a:t>Около 1450 г. (преди 6 века), Италия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26466" y="2041398"/>
            <a:ext cx="2071509" cy="2587752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678884625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1128</Words>
  <Application>Microsoft Office PowerPoint</Application>
  <PresentationFormat>On-screen Show (16:9)</PresentationFormat>
  <Paragraphs>302</Paragraphs>
  <Slides>48</Slides>
  <Notes>48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MS Mincho</vt:lpstr>
      <vt:lpstr>ＭＳ Ｐゴシック</vt:lpstr>
      <vt:lpstr>Arial</vt:lpstr>
      <vt:lpstr>Arial Black</vt:lpstr>
      <vt:lpstr>Calibri</vt:lpstr>
      <vt:lpstr>Calibri Light</vt:lpstr>
      <vt:lpstr>Cambria Math</vt:lpstr>
      <vt:lpstr>Lucida Sans Unicode</vt:lpstr>
      <vt:lpstr>Office Theme</vt:lpstr>
      <vt:lpstr>Уравнение</vt:lpstr>
      <vt:lpstr>PowerPoint Presentation</vt:lpstr>
      <vt:lpstr>Съдържание</vt:lpstr>
      <vt:lpstr>Компютърна графика: какво е и откога е?</vt:lpstr>
      <vt:lpstr>Дефиниции</vt:lpstr>
      <vt:lpstr>Малко известното в КГ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Съвременна история</vt:lpstr>
      <vt:lpstr>История по десетилетия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КГ и другите дисциплини</vt:lpstr>
      <vt:lpstr>Кулинарен модел</vt:lpstr>
      <vt:lpstr>PowerPoint Presentation</vt:lpstr>
      <vt:lpstr>PowerPoint Presentation</vt:lpstr>
      <vt:lpstr>Необходими знания</vt:lpstr>
      <vt:lpstr>Приложение</vt:lpstr>
      <vt:lpstr>Векторна и растерна графика</vt:lpstr>
      <vt:lpstr>Видове графика</vt:lpstr>
      <vt:lpstr>Векторна графика</vt:lpstr>
      <vt:lpstr>PowerPoint Presentation</vt:lpstr>
      <vt:lpstr>PowerPoint Presentation</vt:lpstr>
      <vt:lpstr>Растерна графика</vt:lpstr>
      <vt:lpstr>PowerPoint Presentation</vt:lpstr>
      <vt:lpstr>Растеризация</vt:lpstr>
      <vt:lpstr>Векторизация</vt:lpstr>
      <vt:lpstr>Най-чести връзки</vt:lpstr>
      <vt:lpstr>Използване в курса</vt:lpstr>
      <vt:lpstr>Демонстрации</vt:lpstr>
      <vt:lpstr>Филм за фрактали</vt:lpstr>
      <vt:lpstr>Филм за елипси</vt:lpstr>
      <vt:lpstr>Филм за сгъваема къща</vt:lpstr>
      <vt:lpstr>PowerPoint Presentation</vt:lpstr>
      <vt:lpstr>Последен филм</vt:lpstr>
      <vt:lpstr>Кратки клипчета</vt:lpstr>
      <vt:lpstr>Проекти на студенти</vt:lpstr>
      <vt:lpstr>Въпроси?</vt:lpstr>
      <vt:lpstr>Повече информация</vt:lpstr>
      <vt:lpstr>PowerPoint Presentation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2012-07-22T14:27:25Z</dcterms:created>
  <dcterms:modified xsi:type="dcterms:W3CDTF">2021-10-02T14:43:30Z</dcterms:modified>
</cp:coreProperties>
</file>