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0000"/>
    <a:srgbClr val="000000"/>
    <a:srgbClr val="0000CC"/>
    <a:srgbClr val="000099"/>
    <a:srgbClr val="33CC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538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4EB6DA-7CFD-4DCF-860C-DD69EFC267B2}" type="datetimeFigureOut">
              <a:rPr lang="en-US" smtClean="0"/>
              <a:pPr/>
              <a:t>10-Oct-21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A2BD2-1FFC-4068-BCFA-24F7ECC9F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17.%20Cutting\AniLogo\AniLogo.wmv" TargetMode="External"/><Relationship Id="rId1" Type="http://schemas.microsoft.com/office/2007/relationships/media" Target="file:///D:\Pavel\Courses\Materials\Course.OKG%202021\Lectures%202021\17.%20Cutting\AniLogo\AniLogo.wmv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17.%20Cutting\AniLogo\AniLogo.wmv" TargetMode="External"/><Relationship Id="rId1" Type="http://schemas.microsoft.com/office/2007/relationships/media" Target="file:///D:\Pavel\Courses\Materials\Course.OKG%202021\Lectures%202021\17.%20Cutting\AniLogo\AniLogo.wmv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485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400" spc="0" dirty="0">
                <a:effectLst/>
              </a:rPr>
              <a:t>О</a:t>
            </a:r>
            <a:r>
              <a:rPr lang="bg-BG" sz="1200" spc="0" dirty="0">
                <a:effectLst/>
              </a:rPr>
              <a:t>СНОВИ</a:t>
            </a:r>
            <a:r>
              <a:rPr lang="bg-BG" sz="1400" spc="0" dirty="0">
                <a:effectLst/>
              </a:rPr>
              <a:t> </a:t>
            </a:r>
            <a:r>
              <a:rPr lang="bg-BG" sz="1200" spc="0" dirty="0">
                <a:effectLst/>
              </a:rPr>
              <a:t>НА</a:t>
            </a:r>
            <a:r>
              <a:rPr lang="bg-BG" sz="1400" spc="0" dirty="0">
                <a:effectLst/>
              </a:rPr>
              <a:t> К</a:t>
            </a:r>
            <a:r>
              <a:rPr lang="bg-BG" sz="1200" spc="0" dirty="0">
                <a:effectLst/>
              </a:rPr>
              <a:t>ОМПЮТЪРНАТА</a:t>
            </a:r>
            <a:r>
              <a:rPr lang="bg-BG" sz="1400" spc="0" dirty="0">
                <a:effectLst/>
              </a:rPr>
              <a:t> Г</a:t>
            </a:r>
            <a:r>
              <a:rPr lang="bg-BG" sz="1200" spc="0" dirty="0">
                <a:effectLst/>
              </a:rPr>
              <a:t>РАФИКА</a:t>
            </a:r>
            <a:r>
              <a:rPr lang="bg-BG" sz="1400" spc="0" dirty="0">
                <a:effectLst/>
              </a:rPr>
              <a:t>   •   проф. д-р П</a:t>
            </a:r>
            <a:r>
              <a:rPr lang="bg-BG" sz="1200" spc="0" dirty="0">
                <a:effectLst/>
              </a:rPr>
              <a:t>АВЕЛ</a:t>
            </a:r>
            <a:r>
              <a:rPr lang="bg-BG" sz="1400" spc="0" dirty="0">
                <a:effectLst/>
              </a:rPr>
              <a:t> Б</a:t>
            </a:r>
            <a:r>
              <a:rPr lang="bg-BG" sz="1200" spc="0" dirty="0">
                <a:effectLst/>
              </a:rPr>
              <a:t>ОЙЧЕВ</a:t>
            </a:r>
            <a:r>
              <a:rPr lang="bg-BG" sz="1400" spc="0" dirty="0">
                <a:effectLst/>
              </a:rPr>
              <a:t>   •   КИТ-ФМИ-СУ   •   2021</a:t>
            </a:r>
            <a:endParaRPr lang="en-US" sz="1400" spc="0" dirty="0">
              <a:effectLst/>
            </a:endParaRP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0" y="361950"/>
            <a:ext cx="9144000" cy="457200"/>
          </a:xfrm>
        </p:spPr>
        <p:txBody>
          <a:bodyPr/>
          <a:lstStyle>
            <a:lvl1pPr algn="ctr">
              <a:buNone/>
              <a:defRPr b="0">
                <a:solidFill>
                  <a:srgbClr val="0070C0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0" y="819150"/>
            <a:ext cx="9144000" cy="800100"/>
          </a:xfrm>
        </p:spPr>
        <p:txBody>
          <a:bodyPr>
            <a:noAutofit/>
          </a:bodyPr>
          <a:lstStyle>
            <a:lvl1pPr algn="ctr">
              <a:buNone/>
              <a:defRPr sz="66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  <p:pic>
        <p:nvPicPr>
          <p:cNvPr id="2" name="AniLogo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3352800" y="2114550"/>
            <a:ext cx="2438400" cy="18288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3352800" y="2114550"/>
            <a:ext cx="2438400" cy="1828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7848600" cy="37338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j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j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j-lt"/>
              </a:defRPr>
            </a:lvl4pPr>
            <a:lvl5pPr>
              <a:defRPr sz="2000">
                <a:effectLst/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133350"/>
            <a:ext cx="7848600" cy="781050"/>
          </a:xfrm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lt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4" name="AniLogo.wm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0" y="47625"/>
            <a:ext cx="1219200" cy="914400"/>
          </a:xfrm>
          <a:prstGeom prst="rect">
            <a:avLst/>
          </a:prstGeom>
        </p:spPr>
      </p:pic>
      <p:sp>
        <p:nvSpPr>
          <p:cNvPr id="5" name="Rectangle 4"/>
          <p:cNvSpPr>
            <a:spLocks noChangeAspect="1"/>
          </p:cNvSpPr>
          <p:nvPr userDrawn="1"/>
        </p:nvSpPr>
        <p:spPr>
          <a:xfrm>
            <a:off x="0" y="47625"/>
            <a:ext cx="1219200" cy="9144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n w="3810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47244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n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n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n-lt"/>
              </a:defRPr>
            </a:lvl4pPr>
            <a:lvl5pPr>
              <a:defRPr sz="2000">
                <a:effectLst/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83511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algn="ctr">
              <a:defRPr sz="54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solidFill>
            <a:schemeClr val="tx1"/>
          </a:solidFill>
          <a:effectLst/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tx1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46125" indent="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emos/m17111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hyperlink" Target="Demos/m17141.html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://youtu.be/D-W2QMSXSG4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../../Media/Videos/Day%20and%20Night.avi" TargetMode="External"/><Relationship Id="rId11" Type="http://schemas.openxmlformats.org/officeDocument/2006/relationships/image" Target="../media/image18.png"/><Relationship Id="rId5" Type="http://schemas.openxmlformats.org/officeDocument/2006/relationships/hyperlink" Target="http://youtu.be/Q-2_WhwDhjw" TargetMode="External"/><Relationship Id="rId10" Type="http://schemas.openxmlformats.org/officeDocument/2006/relationships/hyperlink" Target="../../Media/Videos/Cube%20Through%20a%20Cube%20(sound).avi" TargetMode="External"/><Relationship Id="rId4" Type="http://schemas.openxmlformats.org/officeDocument/2006/relationships/hyperlink" Target="http://youtu.be/LCLw1s5oD8w" TargetMode="External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emos/m17201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emos/m17221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emos/m17231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LE3gQKeIyLM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../../Media/Videos/Monge's%20Circle%20Theorem%20II.avi" TargetMode="External"/><Relationship Id="rId5" Type="http://schemas.openxmlformats.org/officeDocument/2006/relationships/image" Target="../media/image26.png"/><Relationship Id="rId4" Type="http://schemas.openxmlformats.org/officeDocument/2006/relationships/hyperlink" Target="Demos/m17241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Demos/m17311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Demos/m17461.htm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Plane.html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Demos/m17071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8.xml"/><Relationship Id="rId7" Type="http://schemas.openxmlformats.org/officeDocument/2006/relationships/hyperlink" Target="Demos/m17081.html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/>
              <a:t>ТЕМА №</a:t>
            </a:r>
            <a:r>
              <a:rPr lang="en-US"/>
              <a:t>17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bg-BG"/>
              <a:t>Изрязване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37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bg-BG" dirty="0"/>
                  <a:t>Уравнение на равнината</a:t>
                </a:r>
                <a:endParaRPr lang="en-US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bg-BG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bg-BG" sz="2000" dirty="0"/>
              </a:p>
              <a:p>
                <a:pPr lvl="1"/>
                <a:r>
                  <a:rPr lang="bg-BG" dirty="0"/>
                  <a:t>След малко доработка получаваме</a:t>
                </a:r>
                <a:endParaRPr lang="en-US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𝑎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bg-B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bg-B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bg-B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bg-B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bg-B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bg-B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𝑏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bg-B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bg-B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bg-B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bg-B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bg-B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bg-B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bg-BG" sz="2000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𝑐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bg-B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bg-B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bg-B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bg-B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bg-B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bg-B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bg-BG" sz="2000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𝑑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bg-B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bg-B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bg-B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bg-B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bg-B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bg-B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bg-B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bg-B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bg-B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bg-B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bg-B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bg-B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bg-B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bg-BG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bg-BG" sz="2000" dirty="0"/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193536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/>
              <a:t>Методът е удобен, ако знаем трите точки, но не е много интуитивен</a:t>
            </a:r>
            <a:endParaRPr lang="en-US"/>
          </a:p>
          <a:p>
            <a:pPr lvl="1"/>
            <a:r>
              <a:rPr lang="bg-BG"/>
              <a:t>Да проверим</a:t>
            </a:r>
            <a:endParaRPr lang="bg-BG" dirty="0"/>
          </a:p>
        </p:txBody>
      </p:sp>
      <p:pic>
        <p:nvPicPr>
          <p:cNvPr id="22531" name="Picture 3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400" y="1621845"/>
            <a:ext cx="2740999" cy="17119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509738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Равнина може да се дефинира</a:t>
            </a:r>
          </a:p>
          <a:p>
            <a:pPr lvl="1"/>
            <a:r>
              <a:rPr lang="bg-BG" dirty="0"/>
              <a:t>Точка + нормален вектор</a:t>
            </a:r>
          </a:p>
          <a:p>
            <a:pPr lvl="1"/>
            <a:r>
              <a:rPr lang="bg-BG" dirty="0"/>
              <a:t>Силно интуитивна представа</a:t>
            </a:r>
            <a:r>
              <a:rPr lang="en-US" dirty="0"/>
              <a:t>: </a:t>
            </a:r>
            <a:r>
              <a:rPr lang="bg-BG" dirty="0"/>
              <a:t>ако хванем вектора като ръчка, можем да въртим равнината</a:t>
            </a:r>
          </a:p>
          <a:p>
            <a:pPr lvl="1"/>
            <a:r>
              <a:rPr lang="bg-BG" dirty="0"/>
              <a:t>Ако местим точката – местим и равнината</a:t>
            </a:r>
          </a:p>
          <a:p>
            <a:r>
              <a:rPr lang="bg-BG" dirty="0"/>
              <a:t>Дали е по-лесен и математически?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Нормален вектор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2994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bg-BG" dirty="0"/>
                  <a:t>Ако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bg-BG" dirty="0"/>
                  <a:t>е нормалния вектор, а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𝑥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𝑦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𝑧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bg-BG" dirty="0"/>
                  <a:t> е точка от равнината, то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i="1" smtClean="0">
                        <a:latin typeface="Cambria Math"/>
                      </a:rPr>
                      <m:t>·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</a:rPr>
                        <m:t>⟹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sz="2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⟹</m:t>
                      </m:r>
                      <m:limLow>
                        <m:limLow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r>
                            <a:rPr lang="en-US" sz="2200" b="0" i="1" smtClean="0">
                              <a:latin typeface="Cambria Math"/>
                            </a:rPr>
                            <m:t>𝑎</m:t>
                          </m:r>
                        </m:lim>
                      </m:limLow>
                      <m:r>
                        <a:rPr lang="en-US" sz="2200" i="1">
                          <a:latin typeface="Cambria Math"/>
                        </a:rPr>
                        <m:t>𝑥</m:t>
                      </m:r>
                      <m:r>
                        <a:rPr lang="en-US" sz="2200" i="1">
                          <a:latin typeface="Cambria Math"/>
                        </a:rPr>
                        <m:t>+</m:t>
                      </m:r>
                      <m:limLow>
                        <m:limLow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r>
                            <a:rPr lang="en-US" sz="2200" b="0" i="1" smtClean="0">
                              <a:latin typeface="Cambria Math"/>
                            </a:rPr>
                            <m:t>𝑏</m:t>
                          </m:r>
                        </m:lim>
                      </m:limLow>
                      <m:r>
                        <a:rPr lang="en-US" sz="2200" i="1">
                          <a:latin typeface="Cambria Math"/>
                        </a:rPr>
                        <m:t>𝑦</m:t>
                      </m:r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limLow>
                        <m:limLow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r>
                            <a:rPr lang="en-US" sz="2200" b="0" i="1" smtClean="0">
                              <a:latin typeface="Cambria Math"/>
                            </a:rPr>
                            <m:t>𝑐</m:t>
                          </m:r>
                        </m:lim>
                      </m:limLow>
                      <m:r>
                        <a:rPr lang="en-US" sz="2200" i="1">
                          <a:latin typeface="Cambria Math"/>
                        </a:rPr>
                        <m:t>𝑧</m:t>
                      </m:r>
                      <m:limLow>
                        <m:limLow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r>
                            <a:rPr lang="en-US" sz="2200" b="0" i="1" smtClean="0">
                              <a:latin typeface="Cambria Math"/>
                            </a:rPr>
                            <m:t>𝑑</m:t>
                          </m:r>
                        </m:lim>
                      </m:limLow>
                      <m:r>
                        <a:rPr lang="en-US" sz="22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  <a:p>
                <a:pPr marL="2290763" lvl="1" indent="-4763">
                  <a:buNone/>
                </a:pPr>
                <a:r>
                  <a:rPr lang="bg-BG" dirty="0"/>
                  <a:t>Т.е. нормалният вектор определя</a:t>
                </a:r>
                <a:r>
                  <a:rPr lang="en-US" dirty="0"/>
                  <a:t> </a:t>
                </a:r>
                <a:r>
                  <a:rPr lang="bg-BG" dirty="0"/>
                  <a:t>3/4 от уравнението</a:t>
                </a:r>
                <a:r>
                  <a:rPr lang="en-US" dirty="0"/>
                  <a:t> </a:t>
                </a:r>
                <a:r>
                  <a:rPr lang="bg-BG" dirty="0"/>
                  <a:t>на изрязващата</a:t>
                </a:r>
                <a:r>
                  <a:rPr lang="en-US" dirty="0"/>
                  <a:t> </a:t>
                </a:r>
                <a:r>
                  <a:rPr lang="bg-BG" dirty="0"/>
                  <a:t>равнината</a:t>
                </a:r>
                <a:br>
                  <a:rPr lang="bg-BG" dirty="0"/>
                </a:br>
                <a:r>
                  <a:rPr lang="bg-BG" dirty="0"/>
                  <a:t>                        последната ѝ четвъртина</a:t>
                </a:r>
                <a:r>
                  <a:rPr lang="en-US" dirty="0"/>
                  <a:t> </a:t>
                </a:r>
                <a:r>
                  <a:rPr lang="bg-BG" dirty="0"/>
                  <a:t>се  </a:t>
                </a:r>
                <a:br>
                  <a:rPr lang="bg-BG" dirty="0"/>
                </a:br>
                <a:r>
                  <a:rPr lang="bg-BG" dirty="0"/>
                  <a:t>                        получава от</a:t>
                </a:r>
                <a:r>
                  <a:rPr lang="en-US" dirty="0"/>
                  <a:t> </a:t>
                </a:r>
                <a:r>
                  <a:rPr lang="bg-BG" dirty="0"/>
                  <a:t>разстоянието </a:t>
                </a:r>
                <a:r>
                  <a:rPr lang="en-US" dirty="0"/>
                  <a:t>D</a:t>
                </a:r>
              </a:p>
              <a:p>
                <a:pPr marL="5033963" lvl="1" indent="-4763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161" r="-54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1956320" y="341947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endParaRPr lang="en-US" sz="1600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571223" y="2963885"/>
            <a:ext cx="811369" cy="120417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1574800" y="2171700"/>
            <a:ext cx="0" cy="200025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574800" y="4171950"/>
            <a:ext cx="29718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36600" y="4171950"/>
            <a:ext cx="8382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-381000" y="2019300"/>
            <a:ext cx="5398756" cy="2543803"/>
          </a:xfrm>
          <a:custGeom>
            <a:avLst/>
            <a:gdLst>
              <a:gd name="connsiteX0" fmla="*/ 0 w 5740400"/>
              <a:gd name="connsiteY0" fmla="*/ 1181100 h 3619500"/>
              <a:gd name="connsiteX1" fmla="*/ 4610100 w 5740400"/>
              <a:gd name="connsiteY1" fmla="*/ 3619500 h 3619500"/>
              <a:gd name="connsiteX2" fmla="*/ 5740400 w 5740400"/>
              <a:gd name="connsiteY2" fmla="*/ 2006600 h 3619500"/>
              <a:gd name="connsiteX3" fmla="*/ 1828800 w 5740400"/>
              <a:gd name="connsiteY3" fmla="*/ 0 h 3619500"/>
              <a:gd name="connsiteX4" fmla="*/ 0 w 5740400"/>
              <a:gd name="connsiteY4" fmla="*/ 1181100 h 3619500"/>
              <a:gd name="connsiteX0" fmla="*/ 0 w 5740400"/>
              <a:gd name="connsiteY0" fmla="*/ 1181100 h 3391737"/>
              <a:gd name="connsiteX1" fmla="*/ 4188069 w 5740400"/>
              <a:gd name="connsiteY1" fmla="*/ 3391737 h 3391737"/>
              <a:gd name="connsiteX2" fmla="*/ 5740400 w 5740400"/>
              <a:gd name="connsiteY2" fmla="*/ 2006600 h 3391737"/>
              <a:gd name="connsiteX3" fmla="*/ 1828800 w 5740400"/>
              <a:gd name="connsiteY3" fmla="*/ 0 h 3391737"/>
              <a:gd name="connsiteX4" fmla="*/ 0 w 5740400"/>
              <a:gd name="connsiteY4" fmla="*/ 1181100 h 3391737"/>
              <a:gd name="connsiteX0" fmla="*/ 0 w 5398756"/>
              <a:gd name="connsiteY0" fmla="*/ 1181100 h 3391737"/>
              <a:gd name="connsiteX1" fmla="*/ 4188069 w 5398756"/>
              <a:gd name="connsiteY1" fmla="*/ 3391737 h 3391737"/>
              <a:gd name="connsiteX2" fmla="*/ 5398756 w 5398756"/>
              <a:gd name="connsiteY2" fmla="*/ 1819030 h 3391737"/>
              <a:gd name="connsiteX3" fmla="*/ 1828800 w 5398756"/>
              <a:gd name="connsiteY3" fmla="*/ 0 h 3391737"/>
              <a:gd name="connsiteX4" fmla="*/ 0 w 5398756"/>
              <a:gd name="connsiteY4" fmla="*/ 1181100 h 3391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8756" h="3391737">
                <a:moveTo>
                  <a:pt x="0" y="1181100"/>
                </a:moveTo>
                <a:lnTo>
                  <a:pt x="4188069" y="3391737"/>
                </a:lnTo>
                <a:lnTo>
                  <a:pt x="5398756" y="1819030"/>
                </a:lnTo>
                <a:lnTo>
                  <a:pt x="1828800" y="0"/>
                </a:lnTo>
                <a:lnTo>
                  <a:pt x="0" y="11811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rgbClr val="0070C0">
                  <a:alpha val="8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9329" y="3443585"/>
            <a:ext cx="1074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400" dirty="0">
                <a:latin typeface="Calibri"/>
              </a:rPr>
              <a:t>A(</a:t>
            </a:r>
            <a:r>
              <a:rPr lang="en-US" sz="2400" dirty="0" err="1">
                <a:latin typeface="Calibri"/>
              </a:rPr>
              <a:t>x,y,z</a:t>
            </a:r>
            <a:r>
              <a:rPr lang="en-US" sz="2400" dirty="0">
                <a:latin typeface="Calibri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52600" y="3035900"/>
            <a:ext cx="343363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P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546600" y="417195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574800" y="1771650"/>
            <a:ext cx="0" cy="51435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/>
          <p:nvPr/>
        </p:nvSpPr>
        <p:spPr>
          <a:xfrm>
            <a:off x="1513952" y="2829448"/>
            <a:ext cx="1295400" cy="857250"/>
          </a:xfrm>
          <a:prstGeom prst="arc">
            <a:avLst>
              <a:gd name="adj1" fmla="val 18221409"/>
              <a:gd name="adj2" fmla="val 398881"/>
            </a:avLst>
          </a:prstGeom>
          <a:solidFill>
            <a:srgbClr val="000000">
              <a:alpha val="20000"/>
            </a:srgbClr>
          </a:solidFill>
          <a:ln w="6350">
            <a:solidFill>
              <a:srgbClr val="0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150924" y="3267586"/>
            <a:ext cx="1231900" cy="161925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678775" y="2816825"/>
                <a:ext cx="620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dirty="0" smtClean="0">
                          <a:effectLst/>
                          <a:latin typeface="Cambria Math"/>
                          <a:cs typeface="Times New Roman"/>
                        </a:rPr>
                        <m:t>𝜋</m:t>
                      </m:r>
                      <m:r>
                        <a:rPr lang="en-US" i="1" dirty="0" smtClean="0">
                          <a:effectLst/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775" y="2816825"/>
                <a:ext cx="62081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272375" y="2202790"/>
                <a:ext cx="4793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375" y="2202790"/>
                <a:ext cx="479362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2170775" y="2235800"/>
            <a:ext cx="711200" cy="1028700"/>
          </a:xfrm>
          <a:prstGeom prst="straightConnector1">
            <a:avLst/>
          </a:prstGeom>
          <a:ln w="38100">
            <a:solidFill>
              <a:srgbClr val="0070C0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370940" y="3375981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95856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 err="1"/>
                  <a:t>Интуитивността</a:t>
                </a:r>
                <a:r>
                  <a:rPr lang="bg-BG" dirty="0"/>
                  <a:t> за равнината идва от</a:t>
                </a:r>
              </a:p>
              <a:p>
                <a:pPr lvl="1"/>
                <a:r>
                  <a:rPr lang="bg-BG" dirty="0"/>
                  <a:t>Решаваме колко е отдалечена от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(0,</m:t>
                    </m:r>
                    <m:r>
                      <a:rPr lang="bg-BG" i="1" dirty="0" err="1" smtClean="0">
                        <a:latin typeface="Cambria Math"/>
                      </a:rPr>
                      <m:t>0</m:t>
                    </m:r>
                    <m:r>
                      <a:rPr lang="bg-BG" i="1" dirty="0" smtClean="0">
                        <a:latin typeface="Cambria Math"/>
                      </a:rPr>
                      <m:t>,</m:t>
                    </m:r>
                    <m:r>
                      <a:rPr lang="bg-BG" i="1" dirty="0" err="1" smtClean="0">
                        <a:latin typeface="Cambria Math"/>
                      </a:rPr>
                      <m:t>0</m:t>
                    </m:r>
                    <m:r>
                      <a:rPr lang="bg-BG" i="1" dirty="0" smtClean="0">
                        <a:latin typeface="Cambria Math"/>
                      </a:rPr>
                      <m:t>)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Решаваме накъде е обърната</a:t>
                </a:r>
              </a:p>
              <a:p>
                <a:pPr lvl="1"/>
                <a:r>
                  <a:rPr lang="bg-BG" dirty="0"/>
                  <a:t>Това еднозначно я определя</a:t>
                </a:r>
              </a:p>
              <a:p>
                <a:r>
                  <a:rPr lang="bg-BG" dirty="0"/>
                  <a:t>А </a:t>
                </a:r>
                <a:r>
                  <a:rPr lang="bg-BG" dirty="0" err="1"/>
                  <a:t>полупространството</a:t>
                </a:r>
                <a:r>
                  <a:rPr lang="bg-BG" dirty="0"/>
                  <a:t>?</a:t>
                </a:r>
              </a:p>
              <a:p>
                <a:pPr lvl="1"/>
                <a:r>
                  <a:rPr lang="bg-BG" dirty="0"/>
                  <a:t>Нормалният вектор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br>
                  <a:rPr lang="bg-BG" dirty="0"/>
                </a:br>
                <a:r>
                  <a:rPr lang="bg-BG" dirty="0"/>
                  <a:t>буквално показва кое</a:t>
                </a:r>
                <a:br>
                  <a:rPr lang="bg-BG" dirty="0"/>
                </a:br>
                <a:r>
                  <a:rPr lang="bg-BG" dirty="0" err="1"/>
                  <a:t>полупространство</a:t>
                </a:r>
                <a:r>
                  <a:rPr lang="bg-BG" dirty="0"/>
                  <a:t> да</a:t>
                </a:r>
                <a:br>
                  <a:rPr lang="bg-BG" dirty="0"/>
                </a:br>
                <a:r>
                  <a:rPr lang="bg-BG" dirty="0"/>
                  <a:t>остане</a:t>
                </a:r>
              </a:p>
              <a:p>
                <a:pPr lvl="1"/>
                <a:endParaRPr lang="bg-BG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12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92000" y="2419350"/>
            <a:ext cx="2748011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73219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Примери с изрязващи равнини</a:t>
            </a:r>
          </a:p>
          <a:p>
            <a:pPr lvl="1"/>
            <a:r>
              <a:rPr lang="bg-BG"/>
              <a:t>Куб през куб</a:t>
            </a:r>
            <a:endParaRPr lang="en-US"/>
          </a:p>
          <a:p>
            <a:pPr lvl="1"/>
            <a:r>
              <a:rPr lang="bg-BG"/>
              <a:t>Ден и нощ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Примери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8176" y="4300722"/>
            <a:ext cx="3318703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“A cube through a cube of the same size”</a:t>
            </a:r>
          </a:p>
          <a:p>
            <a:pPr algn="ctr"/>
            <a:r>
              <a:rPr lang="en-US" sz="1400" dirty="0">
                <a:hlinkClick r:id="rId3"/>
              </a:rPr>
              <a:t>http://youtu.be/D-W2QMSXSG4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738824" y="4410730"/>
            <a:ext cx="272402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“Day and Night”</a:t>
            </a:r>
            <a:endParaRPr lang="bg-BG" sz="1400" dirty="0"/>
          </a:p>
          <a:p>
            <a:pPr algn="ctr"/>
            <a:r>
              <a:rPr lang="en-US" sz="1400" dirty="0">
                <a:hlinkClick r:id="rId4"/>
              </a:rPr>
              <a:t>http://youtu.be/LCLw1s5oD8w</a:t>
            </a:r>
            <a:endParaRPr lang="en-US" sz="1400" dirty="0">
              <a:hlinkClick r:id="rId5"/>
            </a:endParaRPr>
          </a:p>
        </p:txBody>
      </p:sp>
      <p:pic>
        <p:nvPicPr>
          <p:cNvPr id="24578" name="Picture 2">
            <a:hlinkClick r:id="rId6" action="ppaction://hlinkfile"/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5108" y="2696847"/>
            <a:ext cx="1504319" cy="1719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2">
            <a:hlinkClick r:id="rId6" action="ppaction://hlinkfile"/>
          </p:cNvPr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28304" y="2696847"/>
            <a:ext cx="1234547" cy="1719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530" name="Picture 2">
            <a:hlinkClick r:id="rId10" action="ppaction://hlinkfile"/>
          </p:cNvPr>
          <p:cNvPicPr>
            <a:picLocks noChangeAspect="1" noChangeArrowheads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76162" y="2696847"/>
            <a:ext cx="2743438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670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Изрязване на стени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7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Характеристики</a:t>
            </a:r>
          </a:p>
          <a:p>
            <a:pPr lvl="1"/>
            <a:r>
              <a:rPr lang="bg-BG" dirty="0"/>
              <a:t>Изрязване на цели стени от графичен обект</a:t>
            </a:r>
          </a:p>
          <a:p>
            <a:pPr lvl="1"/>
            <a:r>
              <a:rPr lang="bg-BG" dirty="0"/>
              <a:t>Изрязване на стени от мрежата му</a:t>
            </a:r>
          </a:p>
          <a:p>
            <a:r>
              <a:rPr lang="bg-BG" dirty="0"/>
              <a:t>Две доста различни цели</a:t>
            </a:r>
          </a:p>
          <a:p>
            <a:pPr lvl="1"/>
            <a:r>
              <a:rPr lang="bg-BG" dirty="0"/>
              <a:t>Премахване на задни стени</a:t>
            </a:r>
          </a:p>
          <a:p>
            <a:pPr lvl="1"/>
            <a:r>
              <a:rPr lang="bg-BG" dirty="0"/>
              <a:t>Рисуване с </a:t>
            </a:r>
            <a:r>
              <a:rPr lang="bg-BG" dirty="0" err="1"/>
              <a:t>прозрачности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Изрязване на стени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56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Премахване на задни стени</a:t>
            </a:r>
          </a:p>
          <a:p>
            <a:pPr lvl="1"/>
            <a:r>
              <a:rPr lang="bg-BG"/>
              <a:t>Повечето обекти са плътни и непрозрачни</a:t>
            </a:r>
          </a:p>
          <a:p>
            <a:pPr lvl="1"/>
            <a:r>
              <a:rPr lang="bg-BG"/>
              <a:t>Няма смисъл да се отделят ресурси за растеризиране на задните стени – те не се виждат</a:t>
            </a:r>
          </a:p>
          <a:p>
            <a:pPr lvl="1"/>
            <a:r>
              <a:rPr lang="bg-BG"/>
              <a:t>Приложимо при липса на отражения, сенки и т.н.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Цел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98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3433967" y="3447660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>
                <a:solidFill>
                  <a:srgbClr val="0070C0"/>
                </a:solidFill>
                <a:latin typeface="Times New Roman"/>
                <a:cs typeface="Times New Roman"/>
              </a:rPr>
              <a:t>+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Знак на скаларно произведение</a:t>
            </a:r>
          </a:p>
          <a:p>
            <a:pPr lvl="1"/>
            <a:r>
              <a:rPr lang="bg-BG"/>
              <a:t>От нормалния им вектор</a:t>
            </a:r>
            <a:endParaRPr lang="en-US"/>
          </a:p>
          <a:p>
            <a:pPr lvl="1"/>
            <a:r>
              <a:rPr lang="bg-BG"/>
              <a:t>И гледната точка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Намиране на задни стени</a:t>
            </a:r>
            <a:endParaRPr lang="en-US" dirty="0"/>
          </a:p>
        </p:txBody>
      </p:sp>
      <p:sp>
        <p:nvSpPr>
          <p:cNvPr id="92" name="Arc 91"/>
          <p:cNvSpPr/>
          <p:nvPr/>
        </p:nvSpPr>
        <p:spPr>
          <a:xfrm>
            <a:off x="2782592" y="2792911"/>
            <a:ext cx="384855" cy="339578"/>
          </a:xfrm>
          <a:prstGeom prst="arc">
            <a:avLst>
              <a:gd name="adj1" fmla="val 17361874"/>
              <a:gd name="adj2" fmla="val 66027"/>
            </a:avLst>
          </a:prstGeom>
          <a:solidFill>
            <a:srgbClr val="0070C0">
              <a:alpha val="20000"/>
            </a:srgbClr>
          </a:solidFill>
          <a:ln w="63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>
            <a:off x="2983772" y="2964106"/>
            <a:ext cx="81214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21420000" flipV="1">
            <a:off x="2966507" y="2694668"/>
            <a:ext cx="95330" cy="276728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7260000" flipV="1">
            <a:off x="3357256" y="3292266"/>
            <a:ext cx="95330" cy="276728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3480000" flipV="1">
            <a:off x="3281551" y="3548460"/>
            <a:ext cx="95330" cy="276728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" flipV="1">
            <a:off x="3461099" y="3808527"/>
            <a:ext cx="95330" cy="276728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7980000" flipV="1">
            <a:off x="3227037" y="4444920"/>
            <a:ext cx="95330" cy="276728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2066981" y="2851494"/>
            <a:ext cx="1557487" cy="1797737"/>
          </a:xfrm>
          <a:custGeom>
            <a:avLst/>
            <a:gdLst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2387600 w 2387600"/>
              <a:gd name="connsiteY3" fmla="*/ 1714500 h 2755900"/>
              <a:gd name="connsiteX4" fmla="*/ 1993900 w 2387600"/>
              <a:gd name="connsiteY4" fmla="*/ 23241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49500"/>
              <a:gd name="connsiteY0" fmla="*/ 0 h 2755900"/>
              <a:gd name="connsiteX1" fmla="*/ 1968500 w 2349500"/>
              <a:gd name="connsiteY1" fmla="*/ 266700 h 2755900"/>
              <a:gd name="connsiteX2" fmla="*/ 2349500 w 2349500"/>
              <a:gd name="connsiteY2" fmla="*/ 1016000 h 2755900"/>
              <a:gd name="connsiteX3" fmla="*/ 1778000 w 2349500"/>
              <a:gd name="connsiteY3" fmla="*/ 1638300 h 2755900"/>
              <a:gd name="connsiteX4" fmla="*/ 1993900 w 2349500"/>
              <a:gd name="connsiteY4" fmla="*/ 2324100 h 2755900"/>
              <a:gd name="connsiteX5" fmla="*/ 1193800 w 2349500"/>
              <a:gd name="connsiteY5" fmla="*/ 2755900 h 2755900"/>
              <a:gd name="connsiteX6" fmla="*/ 381000 w 2349500"/>
              <a:gd name="connsiteY6" fmla="*/ 2463800 h 2755900"/>
              <a:gd name="connsiteX7" fmla="*/ 0 w 2349500"/>
              <a:gd name="connsiteY7" fmla="*/ 1689100 h 2755900"/>
              <a:gd name="connsiteX8" fmla="*/ 469900 w 2349500"/>
              <a:gd name="connsiteY8" fmla="*/ 1054100 h 2755900"/>
              <a:gd name="connsiteX9" fmla="*/ 279400 w 2349500"/>
              <a:gd name="connsiteY9" fmla="*/ 330200 h 2755900"/>
              <a:gd name="connsiteX10" fmla="*/ 762000 w 2349500"/>
              <a:gd name="connsiteY10" fmla="*/ 0 h 2755900"/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7600" h="2755900">
                <a:moveTo>
                  <a:pt x="762000" y="0"/>
                </a:moveTo>
                <a:lnTo>
                  <a:pt x="2235200" y="419100"/>
                </a:lnTo>
                <a:lnTo>
                  <a:pt x="1625600" y="952500"/>
                </a:lnTo>
                <a:lnTo>
                  <a:pt x="1778000" y="1638300"/>
                </a:lnTo>
                <a:lnTo>
                  <a:pt x="2387600" y="2095500"/>
                </a:lnTo>
                <a:lnTo>
                  <a:pt x="1193800" y="2755900"/>
                </a:lnTo>
                <a:lnTo>
                  <a:pt x="381000" y="2463800"/>
                </a:lnTo>
                <a:lnTo>
                  <a:pt x="0" y="1689100"/>
                </a:lnTo>
                <a:lnTo>
                  <a:pt x="469900" y="1054100"/>
                </a:lnTo>
                <a:lnTo>
                  <a:pt x="279400" y="330200"/>
                </a:lnTo>
                <a:lnTo>
                  <a:pt x="76200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rgbClr val="0070C0">
                  <a:alpha val="8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18420000" flipV="1">
            <a:off x="2272984" y="2704678"/>
            <a:ext cx="95330" cy="2767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3440000" flipV="1">
            <a:off x="2016449" y="4141255"/>
            <a:ext cx="95330" cy="2767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2488384" y="4552058"/>
            <a:ext cx="95330" cy="2767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21420000" flipV="1">
            <a:off x="6163458" y="2669721"/>
            <a:ext cx="95331" cy="276728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7260000" flipV="1">
            <a:off x="6554208" y="3267319"/>
            <a:ext cx="95330" cy="2767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3480000" flipV="1">
            <a:off x="6478502" y="3542563"/>
            <a:ext cx="95330" cy="27672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" flipV="1">
            <a:off x="6658050" y="3783580"/>
            <a:ext cx="95331" cy="276728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7980000" flipV="1">
            <a:off x="6423988" y="4419974"/>
            <a:ext cx="95330" cy="2767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5263932" y="2826547"/>
            <a:ext cx="1557487" cy="1797737"/>
          </a:xfrm>
          <a:custGeom>
            <a:avLst/>
            <a:gdLst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2387600 w 2387600"/>
              <a:gd name="connsiteY3" fmla="*/ 1714500 h 2755900"/>
              <a:gd name="connsiteX4" fmla="*/ 1993900 w 2387600"/>
              <a:gd name="connsiteY4" fmla="*/ 23241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49500"/>
              <a:gd name="connsiteY0" fmla="*/ 0 h 2755900"/>
              <a:gd name="connsiteX1" fmla="*/ 1968500 w 2349500"/>
              <a:gd name="connsiteY1" fmla="*/ 266700 h 2755900"/>
              <a:gd name="connsiteX2" fmla="*/ 2349500 w 2349500"/>
              <a:gd name="connsiteY2" fmla="*/ 1016000 h 2755900"/>
              <a:gd name="connsiteX3" fmla="*/ 1778000 w 2349500"/>
              <a:gd name="connsiteY3" fmla="*/ 1638300 h 2755900"/>
              <a:gd name="connsiteX4" fmla="*/ 1993900 w 2349500"/>
              <a:gd name="connsiteY4" fmla="*/ 2324100 h 2755900"/>
              <a:gd name="connsiteX5" fmla="*/ 1193800 w 2349500"/>
              <a:gd name="connsiteY5" fmla="*/ 2755900 h 2755900"/>
              <a:gd name="connsiteX6" fmla="*/ 381000 w 2349500"/>
              <a:gd name="connsiteY6" fmla="*/ 2463800 h 2755900"/>
              <a:gd name="connsiteX7" fmla="*/ 0 w 2349500"/>
              <a:gd name="connsiteY7" fmla="*/ 1689100 h 2755900"/>
              <a:gd name="connsiteX8" fmla="*/ 469900 w 2349500"/>
              <a:gd name="connsiteY8" fmla="*/ 1054100 h 2755900"/>
              <a:gd name="connsiteX9" fmla="*/ 279400 w 2349500"/>
              <a:gd name="connsiteY9" fmla="*/ 330200 h 2755900"/>
              <a:gd name="connsiteX10" fmla="*/ 762000 w 2349500"/>
              <a:gd name="connsiteY10" fmla="*/ 0 h 2755900"/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7600" h="2755900">
                <a:moveTo>
                  <a:pt x="762000" y="0"/>
                </a:moveTo>
                <a:lnTo>
                  <a:pt x="2235200" y="419100"/>
                </a:lnTo>
                <a:lnTo>
                  <a:pt x="1625600" y="952500"/>
                </a:lnTo>
                <a:lnTo>
                  <a:pt x="1778000" y="1638300"/>
                </a:lnTo>
                <a:lnTo>
                  <a:pt x="2387600" y="2095500"/>
                </a:lnTo>
                <a:lnTo>
                  <a:pt x="1193800" y="2755900"/>
                </a:lnTo>
                <a:lnTo>
                  <a:pt x="381000" y="2463800"/>
                </a:lnTo>
                <a:lnTo>
                  <a:pt x="0" y="1689100"/>
                </a:lnTo>
                <a:lnTo>
                  <a:pt x="469900" y="1054100"/>
                </a:lnTo>
                <a:lnTo>
                  <a:pt x="279400" y="330200"/>
                </a:lnTo>
                <a:lnTo>
                  <a:pt x="76200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rgbClr val="0070C0">
                  <a:alpha val="8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rot="18420000" flipV="1">
            <a:off x="5469936" y="2679731"/>
            <a:ext cx="95330" cy="27672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4160000" flipV="1">
            <a:off x="5317207" y="3181704"/>
            <a:ext cx="95330" cy="2767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7220000" flipV="1">
            <a:off x="5258216" y="3500970"/>
            <a:ext cx="95330" cy="27672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3440000" flipV="1">
            <a:off x="5213400" y="4116308"/>
            <a:ext cx="95331" cy="2767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 flipV="1">
            <a:off x="5685335" y="4527111"/>
            <a:ext cx="95331" cy="2767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 rot="10800000">
            <a:off x="3795917" y="2797384"/>
            <a:ext cx="400050" cy="1885950"/>
            <a:chOff x="3124200" y="3352800"/>
            <a:chExt cx="914400" cy="1676400"/>
          </a:xfrm>
          <a:effectLst/>
        </p:grpSpPr>
        <p:cxnSp>
          <p:nvCxnSpPr>
            <p:cNvPr id="35" name="Straight Arrow Connector 34"/>
            <p:cNvCxnSpPr/>
            <p:nvPr/>
          </p:nvCxnSpPr>
          <p:spPr>
            <a:xfrm>
              <a:off x="3124200" y="33528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124200" y="35052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124200" y="36576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3124200" y="38100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124200" y="39624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124200" y="41148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124200" y="42672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3124200" y="44196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124200" y="45720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124200" y="47244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3124200" y="48768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124200" y="50292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 rot="7200000">
            <a:off x="6448379" y="1720156"/>
            <a:ext cx="400050" cy="1660883"/>
            <a:chOff x="3124200" y="3657600"/>
            <a:chExt cx="914400" cy="1219200"/>
          </a:xfrm>
          <a:effectLst/>
        </p:grpSpPr>
        <p:cxnSp>
          <p:nvCxnSpPr>
            <p:cNvPr id="51" name="Straight Arrow Connector 50"/>
            <p:cNvCxnSpPr/>
            <p:nvPr/>
          </p:nvCxnSpPr>
          <p:spPr>
            <a:xfrm>
              <a:off x="3124200" y="36576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124200" y="38100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3124200" y="39624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3124200" y="41148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124200" y="42672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3124200" y="44196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124200" y="45720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124200" y="47244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124200" y="48768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Freeform 66"/>
          <p:cNvSpPr/>
          <p:nvPr/>
        </p:nvSpPr>
        <p:spPr>
          <a:xfrm>
            <a:off x="2566721" y="2847586"/>
            <a:ext cx="1060417" cy="1797737"/>
          </a:xfrm>
          <a:custGeom>
            <a:avLst/>
            <a:gdLst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2387600 w 2387600"/>
              <a:gd name="connsiteY3" fmla="*/ 1714500 h 2755900"/>
              <a:gd name="connsiteX4" fmla="*/ 1993900 w 2387600"/>
              <a:gd name="connsiteY4" fmla="*/ 23241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49500"/>
              <a:gd name="connsiteY0" fmla="*/ 0 h 2755900"/>
              <a:gd name="connsiteX1" fmla="*/ 1968500 w 2349500"/>
              <a:gd name="connsiteY1" fmla="*/ 266700 h 2755900"/>
              <a:gd name="connsiteX2" fmla="*/ 2349500 w 2349500"/>
              <a:gd name="connsiteY2" fmla="*/ 1016000 h 2755900"/>
              <a:gd name="connsiteX3" fmla="*/ 1778000 w 2349500"/>
              <a:gd name="connsiteY3" fmla="*/ 1638300 h 2755900"/>
              <a:gd name="connsiteX4" fmla="*/ 1993900 w 2349500"/>
              <a:gd name="connsiteY4" fmla="*/ 2324100 h 2755900"/>
              <a:gd name="connsiteX5" fmla="*/ 1193800 w 2349500"/>
              <a:gd name="connsiteY5" fmla="*/ 2755900 h 2755900"/>
              <a:gd name="connsiteX6" fmla="*/ 381000 w 2349500"/>
              <a:gd name="connsiteY6" fmla="*/ 2463800 h 2755900"/>
              <a:gd name="connsiteX7" fmla="*/ 0 w 2349500"/>
              <a:gd name="connsiteY7" fmla="*/ 1689100 h 2755900"/>
              <a:gd name="connsiteX8" fmla="*/ 469900 w 2349500"/>
              <a:gd name="connsiteY8" fmla="*/ 1054100 h 2755900"/>
              <a:gd name="connsiteX9" fmla="*/ 279400 w 2349500"/>
              <a:gd name="connsiteY9" fmla="*/ 330200 h 2755900"/>
              <a:gd name="connsiteX10" fmla="*/ 762000 w 2349500"/>
              <a:gd name="connsiteY10" fmla="*/ 0 h 2755900"/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469900 w 2387600"/>
              <a:gd name="connsiteY0" fmla="*/ 1054100 h 2755900"/>
              <a:gd name="connsiteX1" fmla="*/ 279400 w 2387600"/>
              <a:gd name="connsiteY1" fmla="*/ 330200 h 2755900"/>
              <a:gd name="connsiteX2" fmla="*/ 762000 w 2387600"/>
              <a:gd name="connsiteY2" fmla="*/ 0 h 2755900"/>
              <a:gd name="connsiteX3" fmla="*/ 2235200 w 2387600"/>
              <a:gd name="connsiteY3" fmla="*/ 419100 h 2755900"/>
              <a:gd name="connsiteX4" fmla="*/ 1625600 w 2387600"/>
              <a:gd name="connsiteY4" fmla="*/ 952500 h 2755900"/>
              <a:gd name="connsiteX5" fmla="*/ 1778000 w 2387600"/>
              <a:gd name="connsiteY5" fmla="*/ 1638300 h 2755900"/>
              <a:gd name="connsiteX6" fmla="*/ 2387600 w 2387600"/>
              <a:gd name="connsiteY6" fmla="*/ 2095500 h 2755900"/>
              <a:gd name="connsiteX7" fmla="*/ 1193800 w 2387600"/>
              <a:gd name="connsiteY7" fmla="*/ 2755900 h 2755900"/>
              <a:gd name="connsiteX8" fmla="*/ 381000 w 2387600"/>
              <a:gd name="connsiteY8" fmla="*/ 2463800 h 2755900"/>
              <a:gd name="connsiteX9" fmla="*/ 0 w 2387600"/>
              <a:gd name="connsiteY9" fmla="*/ 1689100 h 2755900"/>
              <a:gd name="connsiteX10" fmla="*/ 575032 w 2387600"/>
              <a:gd name="connsiteY10" fmla="*/ 1159232 h 2755900"/>
              <a:gd name="connsiteX0" fmla="*/ 469900 w 2387600"/>
              <a:gd name="connsiteY0" fmla="*/ 1054100 h 2755900"/>
              <a:gd name="connsiteX1" fmla="*/ 762000 w 2387600"/>
              <a:gd name="connsiteY1" fmla="*/ 0 h 2755900"/>
              <a:gd name="connsiteX2" fmla="*/ 2235200 w 2387600"/>
              <a:gd name="connsiteY2" fmla="*/ 419100 h 2755900"/>
              <a:gd name="connsiteX3" fmla="*/ 1625600 w 2387600"/>
              <a:gd name="connsiteY3" fmla="*/ 952500 h 2755900"/>
              <a:gd name="connsiteX4" fmla="*/ 1778000 w 2387600"/>
              <a:gd name="connsiteY4" fmla="*/ 1638300 h 2755900"/>
              <a:gd name="connsiteX5" fmla="*/ 2387600 w 2387600"/>
              <a:gd name="connsiteY5" fmla="*/ 2095500 h 2755900"/>
              <a:gd name="connsiteX6" fmla="*/ 1193800 w 2387600"/>
              <a:gd name="connsiteY6" fmla="*/ 2755900 h 2755900"/>
              <a:gd name="connsiteX7" fmla="*/ 381000 w 2387600"/>
              <a:gd name="connsiteY7" fmla="*/ 2463800 h 2755900"/>
              <a:gd name="connsiteX8" fmla="*/ 0 w 2387600"/>
              <a:gd name="connsiteY8" fmla="*/ 1689100 h 2755900"/>
              <a:gd name="connsiteX9" fmla="*/ 575032 w 2387600"/>
              <a:gd name="connsiteY9" fmla="*/ 1159232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575032 w 2387600"/>
              <a:gd name="connsiteY8" fmla="*/ 1159232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0 w 2387600"/>
              <a:gd name="connsiteY6" fmla="*/ 1689100 h 2755900"/>
              <a:gd name="connsiteX7" fmla="*/ 575032 w 2387600"/>
              <a:gd name="connsiteY7" fmla="*/ 1159232 h 2755900"/>
              <a:gd name="connsiteX0" fmla="*/ 186968 w 1812568"/>
              <a:gd name="connsiteY0" fmla="*/ 0 h 2755900"/>
              <a:gd name="connsiteX1" fmla="*/ 1660168 w 1812568"/>
              <a:gd name="connsiteY1" fmla="*/ 419100 h 2755900"/>
              <a:gd name="connsiteX2" fmla="*/ 1050568 w 1812568"/>
              <a:gd name="connsiteY2" fmla="*/ 952500 h 2755900"/>
              <a:gd name="connsiteX3" fmla="*/ 1202968 w 1812568"/>
              <a:gd name="connsiteY3" fmla="*/ 1638300 h 2755900"/>
              <a:gd name="connsiteX4" fmla="*/ 1812568 w 1812568"/>
              <a:gd name="connsiteY4" fmla="*/ 2095500 h 2755900"/>
              <a:gd name="connsiteX5" fmla="*/ 618768 w 1812568"/>
              <a:gd name="connsiteY5" fmla="*/ 2755900 h 2755900"/>
              <a:gd name="connsiteX6" fmla="*/ 0 w 1812568"/>
              <a:gd name="connsiteY6" fmla="*/ 1159232 h 2755900"/>
              <a:gd name="connsiteX0" fmla="*/ 0 w 1625600"/>
              <a:gd name="connsiteY0" fmla="*/ 0 h 2755900"/>
              <a:gd name="connsiteX1" fmla="*/ 1473200 w 1625600"/>
              <a:gd name="connsiteY1" fmla="*/ 419100 h 2755900"/>
              <a:gd name="connsiteX2" fmla="*/ 863600 w 1625600"/>
              <a:gd name="connsiteY2" fmla="*/ 952500 h 2755900"/>
              <a:gd name="connsiteX3" fmla="*/ 1016000 w 1625600"/>
              <a:gd name="connsiteY3" fmla="*/ 1638300 h 2755900"/>
              <a:gd name="connsiteX4" fmla="*/ 1625600 w 1625600"/>
              <a:gd name="connsiteY4" fmla="*/ 2095500 h 2755900"/>
              <a:gd name="connsiteX5" fmla="*/ 431800 w 1625600"/>
              <a:gd name="connsiteY5" fmla="*/ 2755900 h 275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5600" h="2755900">
                <a:moveTo>
                  <a:pt x="0" y="0"/>
                </a:moveTo>
                <a:lnTo>
                  <a:pt x="1473200" y="419100"/>
                </a:lnTo>
                <a:lnTo>
                  <a:pt x="863600" y="952500"/>
                </a:lnTo>
                <a:lnTo>
                  <a:pt x="1016000" y="1638300"/>
                </a:lnTo>
                <a:lnTo>
                  <a:pt x="1625600" y="2095500"/>
                </a:lnTo>
                <a:lnTo>
                  <a:pt x="431800" y="2755900"/>
                </a:lnTo>
              </a:path>
            </a:pathLst>
          </a:custGeom>
          <a:noFill/>
          <a:ln w="28575" cap="rnd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5441341" y="2828535"/>
            <a:ext cx="1275814" cy="273389"/>
          </a:xfrm>
          <a:custGeom>
            <a:avLst/>
            <a:gdLst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2387600 w 2387600"/>
              <a:gd name="connsiteY3" fmla="*/ 1714500 h 2755900"/>
              <a:gd name="connsiteX4" fmla="*/ 1993900 w 2387600"/>
              <a:gd name="connsiteY4" fmla="*/ 23241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49500"/>
              <a:gd name="connsiteY0" fmla="*/ 0 h 2755900"/>
              <a:gd name="connsiteX1" fmla="*/ 1968500 w 2349500"/>
              <a:gd name="connsiteY1" fmla="*/ 266700 h 2755900"/>
              <a:gd name="connsiteX2" fmla="*/ 2349500 w 2349500"/>
              <a:gd name="connsiteY2" fmla="*/ 1016000 h 2755900"/>
              <a:gd name="connsiteX3" fmla="*/ 1778000 w 2349500"/>
              <a:gd name="connsiteY3" fmla="*/ 1638300 h 2755900"/>
              <a:gd name="connsiteX4" fmla="*/ 1993900 w 2349500"/>
              <a:gd name="connsiteY4" fmla="*/ 2324100 h 2755900"/>
              <a:gd name="connsiteX5" fmla="*/ 1193800 w 2349500"/>
              <a:gd name="connsiteY5" fmla="*/ 2755900 h 2755900"/>
              <a:gd name="connsiteX6" fmla="*/ 381000 w 2349500"/>
              <a:gd name="connsiteY6" fmla="*/ 2463800 h 2755900"/>
              <a:gd name="connsiteX7" fmla="*/ 0 w 2349500"/>
              <a:gd name="connsiteY7" fmla="*/ 1689100 h 2755900"/>
              <a:gd name="connsiteX8" fmla="*/ 469900 w 2349500"/>
              <a:gd name="connsiteY8" fmla="*/ 1054100 h 2755900"/>
              <a:gd name="connsiteX9" fmla="*/ 279400 w 2349500"/>
              <a:gd name="connsiteY9" fmla="*/ 330200 h 2755900"/>
              <a:gd name="connsiteX10" fmla="*/ 762000 w 2349500"/>
              <a:gd name="connsiteY10" fmla="*/ 0 h 2755900"/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728297 w 2387600"/>
              <a:gd name="connsiteY9" fmla="*/ 635687 h 2755900"/>
              <a:gd name="connsiteX10" fmla="*/ 279400 w 2387600"/>
              <a:gd name="connsiteY10" fmla="*/ 330200 h 2755900"/>
              <a:gd name="connsiteX11" fmla="*/ 762000 w 2387600"/>
              <a:gd name="connsiteY11" fmla="*/ 0 h 2755900"/>
              <a:gd name="connsiteX0" fmla="*/ 728297 w 2387600"/>
              <a:gd name="connsiteY0" fmla="*/ 635687 h 2755900"/>
              <a:gd name="connsiteX1" fmla="*/ 279400 w 2387600"/>
              <a:gd name="connsiteY1" fmla="*/ 330200 h 2755900"/>
              <a:gd name="connsiteX2" fmla="*/ 762000 w 2387600"/>
              <a:gd name="connsiteY2" fmla="*/ 0 h 2755900"/>
              <a:gd name="connsiteX3" fmla="*/ 2235200 w 2387600"/>
              <a:gd name="connsiteY3" fmla="*/ 419100 h 2755900"/>
              <a:gd name="connsiteX4" fmla="*/ 1625600 w 2387600"/>
              <a:gd name="connsiteY4" fmla="*/ 952500 h 2755900"/>
              <a:gd name="connsiteX5" fmla="*/ 1778000 w 2387600"/>
              <a:gd name="connsiteY5" fmla="*/ 1638300 h 2755900"/>
              <a:gd name="connsiteX6" fmla="*/ 2387600 w 2387600"/>
              <a:gd name="connsiteY6" fmla="*/ 2095500 h 2755900"/>
              <a:gd name="connsiteX7" fmla="*/ 1193800 w 2387600"/>
              <a:gd name="connsiteY7" fmla="*/ 2755900 h 2755900"/>
              <a:gd name="connsiteX8" fmla="*/ 381000 w 2387600"/>
              <a:gd name="connsiteY8" fmla="*/ 2463800 h 2755900"/>
              <a:gd name="connsiteX9" fmla="*/ 0 w 2387600"/>
              <a:gd name="connsiteY9" fmla="*/ 1689100 h 2755900"/>
              <a:gd name="connsiteX10" fmla="*/ 469900 w 2387600"/>
              <a:gd name="connsiteY10" fmla="*/ 1054100 h 2755900"/>
              <a:gd name="connsiteX11" fmla="*/ 833429 w 2387600"/>
              <a:gd name="connsiteY11" fmla="*/ 740819 h 2755900"/>
              <a:gd name="connsiteX0" fmla="*/ 728297 w 2387600"/>
              <a:gd name="connsiteY0" fmla="*/ 635687 h 2755900"/>
              <a:gd name="connsiteX1" fmla="*/ 279400 w 2387600"/>
              <a:gd name="connsiteY1" fmla="*/ 330200 h 2755900"/>
              <a:gd name="connsiteX2" fmla="*/ 762000 w 2387600"/>
              <a:gd name="connsiteY2" fmla="*/ 0 h 2755900"/>
              <a:gd name="connsiteX3" fmla="*/ 2235200 w 2387600"/>
              <a:gd name="connsiteY3" fmla="*/ 419100 h 2755900"/>
              <a:gd name="connsiteX4" fmla="*/ 1625600 w 2387600"/>
              <a:gd name="connsiteY4" fmla="*/ 952500 h 2755900"/>
              <a:gd name="connsiteX5" fmla="*/ 1778000 w 2387600"/>
              <a:gd name="connsiteY5" fmla="*/ 1638300 h 2755900"/>
              <a:gd name="connsiteX6" fmla="*/ 2387600 w 2387600"/>
              <a:gd name="connsiteY6" fmla="*/ 2095500 h 2755900"/>
              <a:gd name="connsiteX7" fmla="*/ 1193800 w 2387600"/>
              <a:gd name="connsiteY7" fmla="*/ 2755900 h 2755900"/>
              <a:gd name="connsiteX8" fmla="*/ 381000 w 2387600"/>
              <a:gd name="connsiteY8" fmla="*/ 2463800 h 2755900"/>
              <a:gd name="connsiteX9" fmla="*/ 0 w 2387600"/>
              <a:gd name="connsiteY9" fmla="*/ 1689100 h 2755900"/>
              <a:gd name="connsiteX10" fmla="*/ 469900 w 2387600"/>
              <a:gd name="connsiteY10" fmla="*/ 1054100 h 2755900"/>
              <a:gd name="connsiteX0" fmla="*/ 279400 w 2387600"/>
              <a:gd name="connsiteY0" fmla="*/ 330200 h 2755900"/>
              <a:gd name="connsiteX1" fmla="*/ 762000 w 2387600"/>
              <a:gd name="connsiteY1" fmla="*/ 0 h 2755900"/>
              <a:gd name="connsiteX2" fmla="*/ 2235200 w 2387600"/>
              <a:gd name="connsiteY2" fmla="*/ 419100 h 2755900"/>
              <a:gd name="connsiteX3" fmla="*/ 1625600 w 2387600"/>
              <a:gd name="connsiteY3" fmla="*/ 952500 h 2755900"/>
              <a:gd name="connsiteX4" fmla="*/ 1778000 w 2387600"/>
              <a:gd name="connsiteY4" fmla="*/ 1638300 h 2755900"/>
              <a:gd name="connsiteX5" fmla="*/ 2387600 w 2387600"/>
              <a:gd name="connsiteY5" fmla="*/ 2095500 h 2755900"/>
              <a:gd name="connsiteX6" fmla="*/ 1193800 w 2387600"/>
              <a:gd name="connsiteY6" fmla="*/ 2755900 h 2755900"/>
              <a:gd name="connsiteX7" fmla="*/ 381000 w 2387600"/>
              <a:gd name="connsiteY7" fmla="*/ 2463800 h 2755900"/>
              <a:gd name="connsiteX8" fmla="*/ 0 w 2387600"/>
              <a:gd name="connsiteY8" fmla="*/ 1689100 h 2755900"/>
              <a:gd name="connsiteX9" fmla="*/ 469900 w 2387600"/>
              <a:gd name="connsiteY9" fmla="*/ 1054100 h 2755900"/>
              <a:gd name="connsiteX0" fmla="*/ 279400 w 2387600"/>
              <a:gd name="connsiteY0" fmla="*/ 330200 h 2755900"/>
              <a:gd name="connsiteX1" fmla="*/ 762000 w 2387600"/>
              <a:gd name="connsiteY1" fmla="*/ 0 h 2755900"/>
              <a:gd name="connsiteX2" fmla="*/ 2235200 w 2387600"/>
              <a:gd name="connsiteY2" fmla="*/ 419100 h 2755900"/>
              <a:gd name="connsiteX3" fmla="*/ 1692007 w 2387600"/>
              <a:gd name="connsiteY3" fmla="*/ 548077 h 2755900"/>
              <a:gd name="connsiteX4" fmla="*/ 1625600 w 2387600"/>
              <a:gd name="connsiteY4" fmla="*/ 952500 h 2755900"/>
              <a:gd name="connsiteX5" fmla="*/ 1778000 w 2387600"/>
              <a:gd name="connsiteY5" fmla="*/ 1638300 h 2755900"/>
              <a:gd name="connsiteX6" fmla="*/ 2387600 w 2387600"/>
              <a:gd name="connsiteY6" fmla="*/ 2095500 h 2755900"/>
              <a:gd name="connsiteX7" fmla="*/ 1193800 w 2387600"/>
              <a:gd name="connsiteY7" fmla="*/ 2755900 h 2755900"/>
              <a:gd name="connsiteX8" fmla="*/ 381000 w 2387600"/>
              <a:gd name="connsiteY8" fmla="*/ 2463800 h 2755900"/>
              <a:gd name="connsiteX9" fmla="*/ 0 w 2387600"/>
              <a:gd name="connsiteY9" fmla="*/ 1689100 h 2755900"/>
              <a:gd name="connsiteX10" fmla="*/ 469900 w 2387600"/>
              <a:gd name="connsiteY10" fmla="*/ 1054100 h 2755900"/>
              <a:gd name="connsiteX0" fmla="*/ 279400 w 2387600"/>
              <a:gd name="connsiteY0" fmla="*/ 330200 h 2755900"/>
              <a:gd name="connsiteX1" fmla="*/ 762000 w 2387600"/>
              <a:gd name="connsiteY1" fmla="*/ 0 h 2755900"/>
              <a:gd name="connsiteX2" fmla="*/ 2235200 w 2387600"/>
              <a:gd name="connsiteY2" fmla="*/ 419100 h 2755900"/>
              <a:gd name="connsiteX3" fmla="*/ 1692007 w 2387600"/>
              <a:gd name="connsiteY3" fmla="*/ 548077 h 2755900"/>
              <a:gd name="connsiteX4" fmla="*/ 1625600 w 2387600"/>
              <a:gd name="connsiteY4" fmla="*/ 952500 h 2755900"/>
              <a:gd name="connsiteX5" fmla="*/ 1778000 w 2387600"/>
              <a:gd name="connsiteY5" fmla="*/ 1638300 h 2755900"/>
              <a:gd name="connsiteX6" fmla="*/ 2387600 w 2387600"/>
              <a:gd name="connsiteY6" fmla="*/ 2095500 h 2755900"/>
              <a:gd name="connsiteX7" fmla="*/ 1193800 w 2387600"/>
              <a:gd name="connsiteY7" fmla="*/ 2755900 h 2755900"/>
              <a:gd name="connsiteX8" fmla="*/ 381000 w 2387600"/>
              <a:gd name="connsiteY8" fmla="*/ 2463800 h 2755900"/>
              <a:gd name="connsiteX9" fmla="*/ 0 w 2387600"/>
              <a:gd name="connsiteY9" fmla="*/ 1689100 h 2755900"/>
              <a:gd name="connsiteX0" fmla="*/ 279400 w 2387600"/>
              <a:gd name="connsiteY0" fmla="*/ 330200 h 2755900"/>
              <a:gd name="connsiteX1" fmla="*/ 762000 w 2387600"/>
              <a:gd name="connsiteY1" fmla="*/ 0 h 2755900"/>
              <a:gd name="connsiteX2" fmla="*/ 2235200 w 2387600"/>
              <a:gd name="connsiteY2" fmla="*/ 419100 h 2755900"/>
              <a:gd name="connsiteX3" fmla="*/ 1625600 w 2387600"/>
              <a:gd name="connsiteY3" fmla="*/ 952500 h 2755900"/>
              <a:gd name="connsiteX4" fmla="*/ 1778000 w 2387600"/>
              <a:gd name="connsiteY4" fmla="*/ 1638300 h 2755900"/>
              <a:gd name="connsiteX5" fmla="*/ 2387600 w 2387600"/>
              <a:gd name="connsiteY5" fmla="*/ 2095500 h 2755900"/>
              <a:gd name="connsiteX6" fmla="*/ 1193800 w 2387600"/>
              <a:gd name="connsiteY6" fmla="*/ 2755900 h 2755900"/>
              <a:gd name="connsiteX7" fmla="*/ 381000 w 2387600"/>
              <a:gd name="connsiteY7" fmla="*/ 2463800 h 2755900"/>
              <a:gd name="connsiteX8" fmla="*/ 0 w 2387600"/>
              <a:gd name="connsiteY8" fmla="*/ 1689100 h 2755900"/>
              <a:gd name="connsiteX0" fmla="*/ 279400 w 2387600"/>
              <a:gd name="connsiteY0" fmla="*/ 330200 h 2755900"/>
              <a:gd name="connsiteX1" fmla="*/ 762000 w 2387600"/>
              <a:gd name="connsiteY1" fmla="*/ 0 h 2755900"/>
              <a:gd name="connsiteX2" fmla="*/ 2235200 w 2387600"/>
              <a:gd name="connsiteY2" fmla="*/ 4191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0" fmla="*/ 279400 w 2387600"/>
              <a:gd name="connsiteY0" fmla="*/ 330200 h 2755900"/>
              <a:gd name="connsiteX1" fmla="*/ 762000 w 2387600"/>
              <a:gd name="connsiteY1" fmla="*/ 0 h 2755900"/>
              <a:gd name="connsiteX2" fmla="*/ 2235200 w 2387600"/>
              <a:gd name="connsiteY2" fmla="*/ 419100 h 2755900"/>
              <a:gd name="connsiteX3" fmla="*/ 2387600 w 2387600"/>
              <a:gd name="connsiteY3" fmla="*/ 2095500 h 2755900"/>
              <a:gd name="connsiteX4" fmla="*/ 1193800 w 2387600"/>
              <a:gd name="connsiteY4" fmla="*/ 2755900 h 2755900"/>
              <a:gd name="connsiteX5" fmla="*/ 381000 w 2387600"/>
              <a:gd name="connsiteY5" fmla="*/ 2463800 h 2755900"/>
              <a:gd name="connsiteX6" fmla="*/ 0 w 2387600"/>
              <a:gd name="connsiteY6" fmla="*/ 1689100 h 2755900"/>
              <a:gd name="connsiteX0" fmla="*/ 279400 w 2235200"/>
              <a:gd name="connsiteY0" fmla="*/ 330200 h 2755900"/>
              <a:gd name="connsiteX1" fmla="*/ 762000 w 2235200"/>
              <a:gd name="connsiteY1" fmla="*/ 0 h 2755900"/>
              <a:gd name="connsiteX2" fmla="*/ 2235200 w 2235200"/>
              <a:gd name="connsiteY2" fmla="*/ 419100 h 2755900"/>
              <a:gd name="connsiteX3" fmla="*/ 1193800 w 2235200"/>
              <a:gd name="connsiteY3" fmla="*/ 2755900 h 2755900"/>
              <a:gd name="connsiteX4" fmla="*/ 381000 w 2235200"/>
              <a:gd name="connsiteY4" fmla="*/ 2463800 h 2755900"/>
              <a:gd name="connsiteX5" fmla="*/ 0 w 2235200"/>
              <a:gd name="connsiteY5" fmla="*/ 1689100 h 2755900"/>
              <a:gd name="connsiteX0" fmla="*/ 279400 w 2235200"/>
              <a:gd name="connsiteY0" fmla="*/ 330200 h 2463800"/>
              <a:gd name="connsiteX1" fmla="*/ 762000 w 2235200"/>
              <a:gd name="connsiteY1" fmla="*/ 0 h 2463800"/>
              <a:gd name="connsiteX2" fmla="*/ 2235200 w 2235200"/>
              <a:gd name="connsiteY2" fmla="*/ 419100 h 2463800"/>
              <a:gd name="connsiteX3" fmla="*/ 381000 w 2235200"/>
              <a:gd name="connsiteY3" fmla="*/ 2463800 h 2463800"/>
              <a:gd name="connsiteX4" fmla="*/ 0 w 2235200"/>
              <a:gd name="connsiteY4" fmla="*/ 1689100 h 2463800"/>
              <a:gd name="connsiteX0" fmla="*/ 279400 w 2235200"/>
              <a:gd name="connsiteY0" fmla="*/ 330200 h 1689100"/>
              <a:gd name="connsiteX1" fmla="*/ 762000 w 2235200"/>
              <a:gd name="connsiteY1" fmla="*/ 0 h 1689100"/>
              <a:gd name="connsiteX2" fmla="*/ 2235200 w 2235200"/>
              <a:gd name="connsiteY2" fmla="*/ 419100 h 1689100"/>
              <a:gd name="connsiteX3" fmla="*/ 0 w 2235200"/>
              <a:gd name="connsiteY3" fmla="*/ 1689100 h 1689100"/>
              <a:gd name="connsiteX0" fmla="*/ 0 w 1955800"/>
              <a:gd name="connsiteY0" fmla="*/ 330200 h 419100"/>
              <a:gd name="connsiteX1" fmla="*/ 482600 w 1955800"/>
              <a:gd name="connsiteY1" fmla="*/ 0 h 419100"/>
              <a:gd name="connsiteX2" fmla="*/ 1955800 w 1955800"/>
              <a:gd name="connsiteY2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5800" h="419100">
                <a:moveTo>
                  <a:pt x="0" y="330200"/>
                </a:moveTo>
                <a:lnTo>
                  <a:pt x="482600" y="0"/>
                </a:lnTo>
                <a:lnTo>
                  <a:pt x="1955800" y="419100"/>
                </a:lnTo>
              </a:path>
            </a:pathLst>
          </a:custGeom>
          <a:noFill/>
          <a:ln w="28575" cap="rnd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6325534" y="3451223"/>
            <a:ext cx="497070" cy="745606"/>
          </a:xfrm>
          <a:custGeom>
            <a:avLst/>
            <a:gdLst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2387600 w 2387600"/>
              <a:gd name="connsiteY3" fmla="*/ 1714500 h 2755900"/>
              <a:gd name="connsiteX4" fmla="*/ 1993900 w 2387600"/>
              <a:gd name="connsiteY4" fmla="*/ 23241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49500"/>
              <a:gd name="connsiteY0" fmla="*/ 0 h 2755900"/>
              <a:gd name="connsiteX1" fmla="*/ 1968500 w 2349500"/>
              <a:gd name="connsiteY1" fmla="*/ 266700 h 2755900"/>
              <a:gd name="connsiteX2" fmla="*/ 2349500 w 2349500"/>
              <a:gd name="connsiteY2" fmla="*/ 1016000 h 2755900"/>
              <a:gd name="connsiteX3" fmla="*/ 1778000 w 2349500"/>
              <a:gd name="connsiteY3" fmla="*/ 1638300 h 2755900"/>
              <a:gd name="connsiteX4" fmla="*/ 1993900 w 2349500"/>
              <a:gd name="connsiteY4" fmla="*/ 2324100 h 2755900"/>
              <a:gd name="connsiteX5" fmla="*/ 1193800 w 2349500"/>
              <a:gd name="connsiteY5" fmla="*/ 2755900 h 2755900"/>
              <a:gd name="connsiteX6" fmla="*/ 381000 w 2349500"/>
              <a:gd name="connsiteY6" fmla="*/ 2463800 h 2755900"/>
              <a:gd name="connsiteX7" fmla="*/ 0 w 2349500"/>
              <a:gd name="connsiteY7" fmla="*/ 1689100 h 2755900"/>
              <a:gd name="connsiteX8" fmla="*/ 469900 w 2349500"/>
              <a:gd name="connsiteY8" fmla="*/ 1054100 h 2755900"/>
              <a:gd name="connsiteX9" fmla="*/ 279400 w 2349500"/>
              <a:gd name="connsiteY9" fmla="*/ 330200 h 2755900"/>
              <a:gd name="connsiteX10" fmla="*/ 762000 w 2349500"/>
              <a:gd name="connsiteY10" fmla="*/ 0 h 2755900"/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728297 w 2387600"/>
              <a:gd name="connsiteY9" fmla="*/ 635687 h 2755900"/>
              <a:gd name="connsiteX10" fmla="*/ 279400 w 2387600"/>
              <a:gd name="connsiteY10" fmla="*/ 330200 h 2755900"/>
              <a:gd name="connsiteX11" fmla="*/ 762000 w 2387600"/>
              <a:gd name="connsiteY11" fmla="*/ 0 h 2755900"/>
              <a:gd name="connsiteX0" fmla="*/ 728297 w 2387600"/>
              <a:gd name="connsiteY0" fmla="*/ 635687 h 2755900"/>
              <a:gd name="connsiteX1" fmla="*/ 279400 w 2387600"/>
              <a:gd name="connsiteY1" fmla="*/ 330200 h 2755900"/>
              <a:gd name="connsiteX2" fmla="*/ 762000 w 2387600"/>
              <a:gd name="connsiteY2" fmla="*/ 0 h 2755900"/>
              <a:gd name="connsiteX3" fmla="*/ 2235200 w 2387600"/>
              <a:gd name="connsiteY3" fmla="*/ 419100 h 2755900"/>
              <a:gd name="connsiteX4" fmla="*/ 1625600 w 2387600"/>
              <a:gd name="connsiteY4" fmla="*/ 952500 h 2755900"/>
              <a:gd name="connsiteX5" fmla="*/ 1778000 w 2387600"/>
              <a:gd name="connsiteY5" fmla="*/ 1638300 h 2755900"/>
              <a:gd name="connsiteX6" fmla="*/ 2387600 w 2387600"/>
              <a:gd name="connsiteY6" fmla="*/ 2095500 h 2755900"/>
              <a:gd name="connsiteX7" fmla="*/ 1193800 w 2387600"/>
              <a:gd name="connsiteY7" fmla="*/ 2755900 h 2755900"/>
              <a:gd name="connsiteX8" fmla="*/ 381000 w 2387600"/>
              <a:gd name="connsiteY8" fmla="*/ 2463800 h 2755900"/>
              <a:gd name="connsiteX9" fmla="*/ 0 w 2387600"/>
              <a:gd name="connsiteY9" fmla="*/ 1689100 h 2755900"/>
              <a:gd name="connsiteX10" fmla="*/ 469900 w 2387600"/>
              <a:gd name="connsiteY10" fmla="*/ 1054100 h 2755900"/>
              <a:gd name="connsiteX11" fmla="*/ 833429 w 2387600"/>
              <a:gd name="connsiteY11" fmla="*/ 740819 h 2755900"/>
              <a:gd name="connsiteX0" fmla="*/ 728297 w 2387600"/>
              <a:gd name="connsiteY0" fmla="*/ 635687 h 2755900"/>
              <a:gd name="connsiteX1" fmla="*/ 279400 w 2387600"/>
              <a:gd name="connsiteY1" fmla="*/ 330200 h 2755900"/>
              <a:gd name="connsiteX2" fmla="*/ 762000 w 2387600"/>
              <a:gd name="connsiteY2" fmla="*/ 0 h 2755900"/>
              <a:gd name="connsiteX3" fmla="*/ 2235200 w 2387600"/>
              <a:gd name="connsiteY3" fmla="*/ 419100 h 2755900"/>
              <a:gd name="connsiteX4" fmla="*/ 1625600 w 2387600"/>
              <a:gd name="connsiteY4" fmla="*/ 952500 h 2755900"/>
              <a:gd name="connsiteX5" fmla="*/ 1778000 w 2387600"/>
              <a:gd name="connsiteY5" fmla="*/ 1638300 h 2755900"/>
              <a:gd name="connsiteX6" fmla="*/ 2387600 w 2387600"/>
              <a:gd name="connsiteY6" fmla="*/ 2095500 h 2755900"/>
              <a:gd name="connsiteX7" fmla="*/ 1193800 w 2387600"/>
              <a:gd name="connsiteY7" fmla="*/ 2755900 h 2755900"/>
              <a:gd name="connsiteX8" fmla="*/ 381000 w 2387600"/>
              <a:gd name="connsiteY8" fmla="*/ 2463800 h 2755900"/>
              <a:gd name="connsiteX9" fmla="*/ 0 w 2387600"/>
              <a:gd name="connsiteY9" fmla="*/ 1689100 h 2755900"/>
              <a:gd name="connsiteX10" fmla="*/ 469900 w 2387600"/>
              <a:gd name="connsiteY10" fmla="*/ 1054100 h 2755900"/>
              <a:gd name="connsiteX0" fmla="*/ 279400 w 2387600"/>
              <a:gd name="connsiteY0" fmla="*/ 330200 h 2755900"/>
              <a:gd name="connsiteX1" fmla="*/ 762000 w 2387600"/>
              <a:gd name="connsiteY1" fmla="*/ 0 h 2755900"/>
              <a:gd name="connsiteX2" fmla="*/ 2235200 w 2387600"/>
              <a:gd name="connsiteY2" fmla="*/ 419100 h 2755900"/>
              <a:gd name="connsiteX3" fmla="*/ 1625600 w 2387600"/>
              <a:gd name="connsiteY3" fmla="*/ 952500 h 2755900"/>
              <a:gd name="connsiteX4" fmla="*/ 1778000 w 2387600"/>
              <a:gd name="connsiteY4" fmla="*/ 1638300 h 2755900"/>
              <a:gd name="connsiteX5" fmla="*/ 2387600 w 2387600"/>
              <a:gd name="connsiteY5" fmla="*/ 2095500 h 2755900"/>
              <a:gd name="connsiteX6" fmla="*/ 1193800 w 2387600"/>
              <a:gd name="connsiteY6" fmla="*/ 2755900 h 2755900"/>
              <a:gd name="connsiteX7" fmla="*/ 381000 w 2387600"/>
              <a:gd name="connsiteY7" fmla="*/ 2463800 h 2755900"/>
              <a:gd name="connsiteX8" fmla="*/ 0 w 2387600"/>
              <a:gd name="connsiteY8" fmla="*/ 1689100 h 2755900"/>
              <a:gd name="connsiteX9" fmla="*/ 469900 w 2387600"/>
              <a:gd name="connsiteY9" fmla="*/ 1054100 h 2755900"/>
              <a:gd name="connsiteX0" fmla="*/ 279400 w 2387600"/>
              <a:gd name="connsiteY0" fmla="*/ 330200 h 2755900"/>
              <a:gd name="connsiteX1" fmla="*/ 762000 w 2387600"/>
              <a:gd name="connsiteY1" fmla="*/ 0 h 2755900"/>
              <a:gd name="connsiteX2" fmla="*/ 2235200 w 2387600"/>
              <a:gd name="connsiteY2" fmla="*/ 419100 h 2755900"/>
              <a:gd name="connsiteX3" fmla="*/ 1692007 w 2387600"/>
              <a:gd name="connsiteY3" fmla="*/ 548077 h 2755900"/>
              <a:gd name="connsiteX4" fmla="*/ 1625600 w 2387600"/>
              <a:gd name="connsiteY4" fmla="*/ 952500 h 2755900"/>
              <a:gd name="connsiteX5" fmla="*/ 1778000 w 2387600"/>
              <a:gd name="connsiteY5" fmla="*/ 1638300 h 2755900"/>
              <a:gd name="connsiteX6" fmla="*/ 2387600 w 2387600"/>
              <a:gd name="connsiteY6" fmla="*/ 2095500 h 2755900"/>
              <a:gd name="connsiteX7" fmla="*/ 1193800 w 2387600"/>
              <a:gd name="connsiteY7" fmla="*/ 2755900 h 2755900"/>
              <a:gd name="connsiteX8" fmla="*/ 381000 w 2387600"/>
              <a:gd name="connsiteY8" fmla="*/ 2463800 h 2755900"/>
              <a:gd name="connsiteX9" fmla="*/ 0 w 2387600"/>
              <a:gd name="connsiteY9" fmla="*/ 1689100 h 2755900"/>
              <a:gd name="connsiteX10" fmla="*/ 469900 w 2387600"/>
              <a:gd name="connsiteY10" fmla="*/ 105410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92007 w 2387600"/>
              <a:gd name="connsiteY2" fmla="*/ 548077 h 2755900"/>
              <a:gd name="connsiteX3" fmla="*/ 1625600 w 2387600"/>
              <a:gd name="connsiteY3" fmla="*/ 952500 h 2755900"/>
              <a:gd name="connsiteX4" fmla="*/ 1778000 w 2387600"/>
              <a:gd name="connsiteY4" fmla="*/ 1638300 h 2755900"/>
              <a:gd name="connsiteX5" fmla="*/ 2387600 w 2387600"/>
              <a:gd name="connsiteY5" fmla="*/ 2095500 h 2755900"/>
              <a:gd name="connsiteX6" fmla="*/ 1193800 w 2387600"/>
              <a:gd name="connsiteY6" fmla="*/ 2755900 h 2755900"/>
              <a:gd name="connsiteX7" fmla="*/ 381000 w 2387600"/>
              <a:gd name="connsiteY7" fmla="*/ 2463800 h 2755900"/>
              <a:gd name="connsiteX8" fmla="*/ 0 w 2387600"/>
              <a:gd name="connsiteY8" fmla="*/ 1689100 h 2755900"/>
              <a:gd name="connsiteX9" fmla="*/ 469900 w 2387600"/>
              <a:gd name="connsiteY9" fmla="*/ 1054100 h 2755900"/>
              <a:gd name="connsiteX0" fmla="*/ 2235200 w 2387600"/>
              <a:gd name="connsiteY0" fmla="*/ 0 h 2336800"/>
              <a:gd name="connsiteX1" fmla="*/ 1692007 w 2387600"/>
              <a:gd name="connsiteY1" fmla="*/ 128977 h 2336800"/>
              <a:gd name="connsiteX2" fmla="*/ 1625600 w 2387600"/>
              <a:gd name="connsiteY2" fmla="*/ 533400 h 2336800"/>
              <a:gd name="connsiteX3" fmla="*/ 1778000 w 2387600"/>
              <a:gd name="connsiteY3" fmla="*/ 1219200 h 2336800"/>
              <a:gd name="connsiteX4" fmla="*/ 2387600 w 2387600"/>
              <a:gd name="connsiteY4" fmla="*/ 1676400 h 2336800"/>
              <a:gd name="connsiteX5" fmla="*/ 1193800 w 2387600"/>
              <a:gd name="connsiteY5" fmla="*/ 2336800 h 2336800"/>
              <a:gd name="connsiteX6" fmla="*/ 381000 w 2387600"/>
              <a:gd name="connsiteY6" fmla="*/ 2044700 h 2336800"/>
              <a:gd name="connsiteX7" fmla="*/ 0 w 2387600"/>
              <a:gd name="connsiteY7" fmla="*/ 1270000 h 2336800"/>
              <a:gd name="connsiteX8" fmla="*/ 469900 w 2387600"/>
              <a:gd name="connsiteY8" fmla="*/ 635000 h 2336800"/>
              <a:gd name="connsiteX0" fmla="*/ 2235200 w 2387600"/>
              <a:gd name="connsiteY0" fmla="*/ 0 h 2336800"/>
              <a:gd name="connsiteX1" fmla="*/ 1625600 w 2387600"/>
              <a:gd name="connsiteY1" fmla="*/ 533400 h 2336800"/>
              <a:gd name="connsiteX2" fmla="*/ 1778000 w 2387600"/>
              <a:gd name="connsiteY2" fmla="*/ 1219200 h 2336800"/>
              <a:gd name="connsiteX3" fmla="*/ 2387600 w 2387600"/>
              <a:gd name="connsiteY3" fmla="*/ 1676400 h 2336800"/>
              <a:gd name="connsiteX4" fmla="*/ 1193800 w 2387600"/>
              <a:gd name="connsiteY4" fmla="*/ 2336800 h 2336800"/>
              <a:gd name="connsiteX5" fmla="*/ 381000 w 2387600"/>
              <a:gd name="connsiteY5" fmla="*/ 2044700 h 2336800"/>
              <a:gd name="connsiteX6" fmla="*/ 0 w 2387600"/>
              <a:gd name="connsiteY6" fmla="*/ 1270000 h 2336800"/>
              <a:gd name="connsiteX7" fmla="*/ 469900 w 2387600"/>
              <a:gd name="connsiteY7" fmla="*/ 635000 h 2336800"/>
              <a:gd name="connsiteX0" fmla="*/ 1625600 w 2387600"/>
              <a:gd name="connsiteY0" fmla="*/ 0 h 1803400"/>
              <a:gd name="connsiteX1" fmla="*/ 1778000 w 2387600"/>
              <a:gd name="connsiteY1" fmla="*/ 685800 h 1803400"/>
              <a:gd name="connsiteX2" fmla="*/ 2387600 w 2387600"/>
              <a:gd name="connsiteY2" fmla="*/ 1143000 h 1803400"/>
              <a:gd name="connsiteX3" fmla="*/ 1193800 w 2387600"/>
              <a:gd name="connsiteY3" fmla="*/ 1803400 h 1803400"/>
              <a:gd name="connsiteX4" fmla="*/ 381000 w 2387600"/>
              <a:gd name="connsiteY4" fmla="*/ 1511300 h 1803400"/>
              <a:gd name="connsiteX5" fmla="*/ 0 w 2387600"/>
              <a:gd name="connsiteY5" fmla="*/ 736600 h 1803400"/>
              <a:gd name="connsiteX6" fmla="*/ 469900 w 2387600"/>
              <a:gd name="connsiteY6" fmla="*/ 101600 h 1803400"/>
              <a:gd name="connsiteX0" fmla="*/ 1625600 w 2387600"/>
              <a:gd name="connsiteY0" fmla="*/ 0 h 1511300"/>
              <a:gd name="connsiteX1" fmla="*/ 1778000 w 2387600"/>
              <a:gd name="connsiteY1" fmla="*/ 685800 h 1511300"/>
              <a:gd name="connsiteX2" fmla="*/ 2387600 w 2387600"/>
              <a:gd name="connsiteY2" fmla="*/ 1143000 h 1511300"/>
              <a:gd name="connsiteX3" fmla="*/ 381000 w 2387600"/>
              <a:gd name="connsiteY3" fmla="*/ 1511300 h 1511300"/>
              <a:gd name="connsiteX4" fmla="*/ 0 w 2387600"/>
              <a:gd name="connsiteY4" fmla="*/ 736600 h 1511300"/>
              <a:gd name="connsiteX5" fmla="*/ 469900 w 2387600"/>
              <a:gd name="connsiteY5" fmla="*/ 101600 h 1511300"/>
              <a:gd name="connsiteX0" fmla="*/ 1625600 w 2387600"/>
              <a:gd name="connsiteY0" fmla="*/ 0 h 1143000"/>
              <a:gd name="connsiteX1" fmla="*/ 1778000 w 2387600"/>
              <a:gd name="connsiteY1" fmla="*/ 685800 h 1143000"/>
              <a:gd name="connsiteX2" fmla="*/ 2387600 w 2387600"/>
              <a:gd name="connsiteY2" fmla="*/ 1143000 h 1143000"/>
              <a:gd name="connsiteX3" fmla="*/ 0 w 2387600"/>
              <a:gd name="connsiteY3" fmla="*/ 736600 h 1143000"/>
              <a:gd name="connsiteX4" fmla="*/ 469900 w 2387600"/>
              <a:gd name="connsiteY4" fmla="*/ 101600 h 1143000"/>
              <a:gd name="connsiteX0" fmla="*/ 1155700 w 1917700"/>
              <a:gd name="connsiteY0" fmla="*/ 0 h 1143000"/>
              <a:gd name="connsiteX1" fmla="*/ 1308100 w 1917700"/>
              <a:gd name="connsiteY1" fmla="*/ 685800 h 1143000"/>
              <a:gd name="connsiteX2" fmla="*/ 1917700 w 1917700"/>
              <a:gd name="connsiteY2" fmla="*/ 1143000 h 1143000"/>
              <a:gd name="connsiteX3" fmla="*/ 0 w 1917700"/>
              <a:gd name="connsiteY3" fmla="*/ 101600 h 1143000"/>
              <a:gd name="connsiteX0" fmla="*/ 0 w 762000"/>
              <a:gd name="connsiteY0" fmla="*/ 0 h 1143000"/>
              <a:gd name="connsiteX1" fmla="*/ 152400 w 762000"/>
              <a:gd name="connsiteY1" fmla="*/ 685800 h 1143000"/>
              <a:gd name="connsiteX2" fmla="*/ 762000 w 762000"/>
              <a:gd name="connsiteY2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1143000">
                <a:moveTo>
                  <a:pt x="0" y="0"/>
                </a:moveTo>
                <a:lnTo>
                  <a:pt x="152400" y="685800"/>
                </a:lnTo>
                <a:lnTo>
                  <a:pt x="762000" y="1143000"/>
                </a:lnTo>
              </a:path>
            </a:pathLst>
          </a:custGeom>
          <a:noFill/>
          <a:ln w="28575" cap="rnd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5263927" y="3520299"/>
            <a:ext cx="306527" cy="414225"/>
          </a:xfrm>
          <a:custGeom>
            <a:avLst/>
            <a:gdLst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2387600 w 2387600"/>
              <a:gd name="connsiteY3" fmla="*/ 1714500 h 2755900"/>
              <a:gd name="connsiteX4" fmla="*/ 1993900 w 2387600"/>
              <a:gd name="connsiteY4" fmla="*/ 23241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49500"/>
              <a:gd name="connsiteY0" fmla="*/ 0 h 2755900"/>
              <a:gd name="connsiteX1" fmla="*/ 1968500 w 2349500"/>
              <a:gd name="connsiteY1" fmla="*/ 266700 h 2755900"/>
              <a:gd name="connsiteX2" fmla="*/ 2349500 w 2349500"/>
              <a:gd name="connsiteY2" fmla="*/ 1016000 h 2755900"/>
              <a:gd name="connsiteX3" fmla="*/ 1778000 w 2349500"/>
              <a:gd name="connsiteY3" fmla="*/ 1638300 h 2755900"/>
              <a:gd name="connsiteX4" fmla="*/ 1993900 w 2349500"/>
              <a:gd name="connsiteY4" fmla="*/ 2324100 h 2755900"/>
              <a:gd name="connsiteX5" fmla="*/ 1193800 w 2349500"/>
              <a:gd name="connsiteY5" fmla="*/ 2755900 h 2755900"/>
              <a:gd name="connsiteX6" fmla="*/ 381000 w 2349500"/>
              <a:gd name="connsiteY6" fmla="*/ 2463800 h 2755900"/>
              <a:gd name="connsiteX7" fmla="*/ 0 w 2349500"/>
              <a:gd name="connsiteY7" fmla="*/ 1689100 h 2755900"/>
              <a:gd name="connsiteX8" fmla="*/ 469900 w 2349500"/>
              <a:gd name="connsiteY8" fmla="*/ 1054100 h 2755900"/>
              <a:gd name="connsiteX9" fmla="*/ 279400 w 2349500"/>
              <a:gd name="connsiteY9" fmla="*/ 330200 h 2755900"/>
              <a:gd name="connsiteX10" fmla="*/ 762000 w 2349500"/>
              <a:gd name="connsiteY10" fmla="*/ 0 h 2755900"/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728297 w 2387600"/>
              <a:gd name="connsiteY9" fmla="*/ 635687 h 2755900"/>
              <a:gd name="connsiteX10" fmla="*/ 279400 w 2387600"/>
              <a:gd name="connsiteY10" fmla="*/ 330200 h 2755900"/>
              <a:gd name="connsiteX11" fmla="*/ 762000 w 2387600"/>
              <a:gd name="connsiteY11" fmla="*/ 0 h 2755900"/>
              <a:gd name="connsiteX0" fmla="*/ 728297 w 2387600"/>
              <a:gd name="connsiteY0" fmla="*/ 635687 h 2755900"/>
              <a:gd name="connsiteX1" fmla="*/ 279400 w 2387600"/>
              <a:gd name="connsiteY1" fmla="*/ 330200 h 2755900"/>
              <a:gd name="connsiteX2" fmla="*/ 762000 w 2387600"/>
              <a:gd name="connsiteY2" fmla="*/ 0 h 2755900"/>
              <a:gd name="connsiteX3" fmla="*/ 2235200 w 2387600"/>
              <a:gd name="connsiteY3" fmla="*/ 419100 h 2755900"/>
              <a:gd name="connsiteX4" fmla="*/ 1625600 w 2387600"/>
              <a:gd name="connsiteY4" fmla="*/ 952500 h 2755900"/>
              <a:gd name="connsiteX5" fmla="*/ 1778000 w 2387600"/>
              <a:gd name="connsiteY5" fmla="*/ 1638300 h 2755900"/>
              <a:gd name="connsiteX6" fmla="*/ 2387600 w 2387600"/>
              <a:gd name="connsiteY6" fmla="*/ 2095500 h 2755900"/>
              <a:gd name="connsiteX7" fmla="*/ 1193800 w 2387600"/>
              <a:gd name="connsiteY7" fmla="*/ 2755900 h 2755900"/>
              <a:gd name="connsiteX8" fmla="*/ 381000 w 2387600"/>
              <a:gd name="connsiteY8" fmla="*/ 2463800 h 2755900"/>
              <a:gd name="connsiteX9" fmla="*/ 0 w 2387600"/>
              <a:gd name="connsiteY9" fmla="*/ 1689100 h 2755900"/>
              <a:gd name="connsiteX10" fmla="*/ 469900 w 2387600"/>
              <a:gd name="connsiteY10" fmla="*/ 1054100 h 2755900"/>
              <a:gd name="connsiteX11" fmla="*/ 833429 w 2387600"/>
              <a:gd name="connsiteY11" fmla="*/ 740819 h 2755900"/>
              <a:gd name="connsiteX0" fmla="*/ 728297 w 2387600"/>
              <a:gd name="connsiteY0" fmla="*/ 635687 h 2755900"/>
              <a:gd name="connsiteX1" fmla="*/ 279400 w 2387600"/>
              <a:gd name="connsiteY1" fmla="*/ 330200 h 2755900"/>
              <a:gd name="connsiteX2" fmla="*/ 762000 w 2387600"/>
              <a:gd name="connsiteY2" fmla="*/ 0 h 2755900"/>
              <a:gd name="connsiteX3" fmla="*/ 2235200 w 2387600"/>
              <a:gd name="connsiteY3" fmla="*/ 419100 h 2755900"/>
              <a:gd name="connsiteX4" fmla="*/ 1625600 w 2387600"/>
              <a:gd name="connsiteY4" fmla="*/ 952500 h 2755900"/>
              <a:gd name="connsiteX5" fmla="*/ 1778000 w 2387600"/>
              <a:gd name="connsiteY5" fmla="*/ 1638300 h 2755900"/>
              <a:gd name="connsiteX6" fmla="*/ 2387600 w 2387600"/>
              <a:gd name="connsiteY6" fmla="*/ 2095500 h 2755900"/>
              <a:gd name="connsiteX7" fmla="*/ 1193800 w 2387600"/>
              <a:gd name="connsiteY7" fmla="*/ 2755900 h 2755900"/>
              <a:gd name="connsiteX8" fmla="*/ 381000 w 2387600"/>
              <a:gd name="connsiteY8" fmla="*/ 2463800 h 2755900"/>
              <a:gd name="connsiteX9" fmla="*/ 0 w 2387600"/>
              <a:gd name="connsiteY9" fmla="*/ 1689100 h 2755900"/>
              <a:gd name="connsiteX10" fmla="*/ 469900 w 2387600"/>
              <a:gd name="connsiteY10" fmla="*/ 1054100 h 2755900"/>
              <a:gd name="connsiteX0" fmla="*/ 279400 w 2387600"/>
              <a:gd name="connsiteY0" fmla="*/ 330200 h 2755900"/>
              <a:gd name="connsiteX1" fmla="*/ 762000 w 2387600"/>
              <a:gd name="connsiteY1" fmla="*/ 0 h 2755900"/>
              <a:gd name="connsiteX2" fmla="*/ 2235200 w 2387600"/>
              <a:gd name="connsiteY2" fmla="*/ 419100 h 2755900"/>
              <a:gd name="connsiteX3" fmla="*/ 1625600 w 2387600"/>
              <a:gd name="connsiteY3" fmla="*/ 952500 h 2755900"/>
              <a:gd name="connsiteX4" fmla="*/ 1778000 w 2387600"/>
              <a:gd name="connsiteY4" fmla="*/ 1638300 h 2755900"/>
              <a:gd name="connsiteX5" fmla="*/ 2387600 w 2387600"/>
              <a:gd name="connsiteY5" fmla="*/ 2095500 h 2755900"/>
              <a:gd name="connsiteX6" fmla="*/ 1193800 w 2387600"/>
              <a:gd name="connsiteY6" fmla="*/ 2755900 h 2755900"/>
              <a:gd name="connsiteX7" fmla="*/ 381000 w 2387600"/>
              <a:gd name="connsiteY7" fmla="*/ 2463800 h 2755900"/>
              <a:gd name="connsiteX8" fmla="*/ 0 w 2387600"/>
              <a:gd name="connsiteY8" fmla="*/ 1689100 h 2755900"/>
              <a:gd name="connsiteX9" fmla="*/ 469900 w 2387600"/>
              <a:gd name="connsiteY9" fmla="*/ 1054100 h 2755900"/>
              <a:gd name="connsiteX0" fmla="*/ 279400 w 2387600"/>
              <a:gd name="connsiteY0" fmla="*/ 330200 h 2755900"/>
              <a:gd name="connsiteX1" fmla="*/ 762000 w 2387600"/>
              <a:gd name="connsiteY1" fmla="*/ 0 h 2755900"/>
              <a:gd name="connsiteX2" fmla="*/ 2235200 w 2387600"/>
              <a:gd name="connsiteY2" fmla="*/ 419100 h 2755900"/>
              <a:gd name="connsiteX3" fmla="*/ 1692007 w 2387600"/>
              <a:gd name="connsiteY3" fmla="*/ 548077 h 2755900"/>
              <a:gd name="connsiteX4" fmla="*/ 1625600 w 2387600"/>
              <a:gd name="connsiteY4" fmla="*/ 952500 h 2755900"/>
              <a:gd name="connsiteX5" fmla="*/ 1778000 w 2387600"/>
              <a:gd name="connsiteY5" fmla="*/ 1638300 h 2755900"/>
              <a:gd name="connsiteX6" fmla="*/ 2387600 w 2387600"/>
              <a:gd name="connsiteY6" fmla="*/ 2095500 h 2755900"/>
              <a:gd name="connsiteX7" fmla="*/ 1193800 w 2387600"/>
              <a:gd name="connsiteY7" fmla="*/ 2755900 h 2755900"/>
              <a:gd name="connsiteX8" fmla="*/ 381000 w 2387600"/>
              <a:gd name="connsiteY8" fmla="*/ 2463800 h 2755900"/>
              <a:gd name="connsiteX9" fmla="*/ 0 w 2387600"/>
              <a:gd name="connsiteY9" fmla="*/ 1689100 h 2755900"/>
              <a:gd name="connsiteX10" fmla="*/ 469900 w 2387600"/>
              <a:gd name="connsiteY10" fmla="*/ 1054100 h 2755900"/>
              <a:gd name="connsiteX0" fmla="*/ 279400 w 2387600"/>
              <a:gd name="connsiteY0" fmla="*/ 330200 h 2755900"/>
              <a:gd name="connsiteX1" fmla="*/ 762000 w 2387600"/>
              <a:gd name="connsiteY1" fmla="*/ 0 h 2755900"/>
              <a:gd name="connsiteX2" fmla="*/ 2235200 w 2387600"/>
              <a:gd name="connsiteY2" fmla="*/ 419100 h 2755900"/>
              <a:gd name="connsiteX3" fmla="*/ 1692007 w 2387600"/>
              <a:gd name="connsiteY3" fmla="*/ 548077 h 2755900"/>
              <a:gd name="connsiteX4" fmla="*/ 1625600 w 2387600"/>
              <a:gd name="connsiteY4" fmla="*/ 952500 h 2755900"/>
              <a:gd name="connsiteX5" fmla="*/ 1778000 w 2387600"/>
              <a:gd name="connsiteY5" fmla="*/ 1638300 h 2755900"/>
              <a:gd name="connsiteX6" fmla="*/ 2387600 w 2387600"/>
              <a:gd name="connsiteY6" fmla="*/ 2095500 h 2755900"/>
              <a:gd name="connsiteX7" fmla="*/ 1193800 w 2387600"/>
              <a:gd name="connsiteY7" fmla="*/ 2755900 h 2755900"/>
              <a:gd name="connsiteX8" fmla="*/ 0 w 2387600"/>
              <a:gd name="connsiteY8" fmla="*/ 1689100 h 2755900"/>
              <a:gd name="connsiteX9" fmla="*/ 469900 w 2387600"/>
              <a:gd name="connsiteY9" fmla="*/ 1054100 h 2755900"/>
              <a:gd name="connsiteX0" fmla="*/ 279400 w 2387600"/>
              <a:gd name="connsiteY0" fmla="*/ 330200 h 2095500"/>
              <a:gd name="connsiteX1" fmla="*/ 762000 w 2387600"/>
              <a:gd name="connsiteY1" fmla="*/ 0 h 2095500"/>
              <a:gd name="connsiteX2" fmla="*/ 2235200 w 2387600"/>
              <a:gd name="connsiteY2" fmla="*/ 419100 h 2095500"/>
              <a:gd name="connsiteX3" fmla="*/ 1692007 w 2387600"/>
              <a:gd name="connsiteY3" fmla="*/ 548077 h 2095500"/>
              <a:gd name="connsiteX4" fmla="*/ 1625600 w 2387600"/>
              <a:gd name="connsiteY4" fmla="*/ 952500 h 2095500"/>
              <a:gd name="connsiteX5" fmla="*/ 1778000 w 2387600"/>
              <a:gd name="connsiteY5" fmla="*/ 1638300 h 2095500"/>
              <a:gd name="connsiteX6" fmla="*/ 2387600 w 2387600"/>
              <a:gd name="connsiteY6" fmla="*/ 2095500 h 2095500"/>
              <a:gd name="connsiteX7" fmla="*/ 0 w 2387600"/>
              <a:gd name="connsiteY7" fmla="*/ 1689100 h 2095500"/>
              <a:gd name="connsiteX8" fmla="*/ 469900 w 2387600"/>
              <a:gd name="connsiteY8" fmla="*/ 1054100 h 2095500"/>
              <a:gd name="connsiteX0" fmla="*/ 279400 w 2235200"/>
              <a:gd name="connsiteY0" fmla="*/ 330200 h 1689100"/>
              <a:gd name="connsiteX1" fmla="*/ 762000 w 2235200"/>
              <a:gd name="connsiteY1" fmla="*/ 0 h 1689100"/>
              <a:gd name="connsiteX2" fmla="*/ 2235200 w 2235200"/>
              <a:gd name="connsiteY2" fmla="*/ 419100 h 1689100"/>
              <a:gd name="connsiteX3" fmla="*/ 1692007 w 2235200"/>
              <a:gd name="connsiteY3" fmla="*/ 548077 h 1689100"/>
              <a:gd name="connsiteX4" fmla="*/ 1625600 w 2235200"/>
              <a:gd name="connsiteY4" fmla="*/ 952500 h 1689100"/>
              <a:gd name="connsiteX5" fmla="*/ 1778000 w 2235200"/>
              <a:gd name="connsiteY5" fmla="*/ 1638300 h 1689100"/>
              <a:gd name="connsiteX6" fmla="*/ 0 w 2235200"/>
              <a:gd name="connsiteY6" fmla="*/ 1689100 h 1689100"/>
              <a:gd name="connsiteX7" fmla="*/ 469900 w 2235200"/>
              <a:gd name="connsiteY7" fmla="*/ 1054100 h 1689100"/>
              <a:gd name="connsiteX0" fmla="*/ 279400 w 2235200"/>
              <a:gd name="connsiteY0" fmla="*/ 330200 h 1689100"/>
              <a:gd name="connsiteX1" fmla="*/ 762000 w 2235200"/>
              <a:gd name="connsiteY1" fmla="*/ 0 h 1689100"/>
              <a:gd name="connsiteX2" fmla="*/ 2235200 w 2235200"/>
              <a:gd name="connsiteY2" fmla="*/ 419100 h 1689100"/>
              <a:gd name="connsiteX3" fmla="*/ 1692007 w 2235200"/>
              <a:gd name="connsiteY3" fmla="*/ 548077 h 1689100"/>
              <a:gd name="connsiteX4" fmla="*/ 1625600 w 2235200"/>
              <a:gd name="connsiteY4" fmla="*/ 952500 h 1689100"/>
              <a:gd name="connsiteX5" fmla="*/ 0 w 2235200"/>
              <a:gd name="connsiteY5" fmla="*/ 1689100 h 1689100"/>
              <a:gd name="connsiteX6" fmla="*/ 469900 w 2235200"/>
              <a:gd name="connsiteY6" fmla="*/ 1054100 h 1689100"/>
              <a:gd name="connsiteX0" fmla="*/ 279400 w 2235200"/>
              <a:gd name="connsiteY0" fmla="*/ 330200 h 1689100"/>
              <a:gd name="connsiteX1" fmla="*/ 762000 w 2235200"/>
              <a:gd name="connsiteY1" fmla="*/ 0 h 1689100"/>
              <a:gd name="connsiteX2" fmla="*/ 2235200 w 2235200"/>
              <a:gd name="connsiteY2" fmla="*/ 419100 h 1689100"/>
              <a:gd name="connsiteX3" fmla="*/ 1692007 w 2235200"/>
              <a:gd name="connsiteY3" fmla="*/ 548077 h 1689100"/>
              <a:gd name="connsiteX4" fmla="*/ 0 w 2235200"/>
              <a:gd name="connsiteY4" fmla="*/ 1689100 h 1689100"/>
              <a:gd name="connsiteX5" fmla="*/ 469900 w 2235200"/>
              <a:gd name="connsiteY5" fmla="*/ 1054100 h 1689100"/>
              <a:gd name="connsiteX0" fmla="*/ 279400 w 2235200"/>
              <a:gd name="connsiteY0" fmla="*/ 330200 h 1689100"/>
              <a:gd name="connsiteX1" fmla="*/ 762000 w 2235200"/>
              <a:gd name="connsiteY1" fmla="*/ 0 h 1689100"/>
              <a:gd name="connsiteX2" fmla="*/ 2235200 w 2235200"/>
              <a:gd name="connsiteY2" fmla="*/ 419100 h 1689100"/>
              <a:gd name="connsiteX3" fmla="*/ 0 w 2235200"/>
              <a:gd name="connsiteY3" fmla="*/ 1689100 h 1689100"/>
              <a:gd name="connsiteX4" fmla="*/ 469900 w 2235200"/>
              <a:gd name="connsiteY4" fmla="*/ 1054100 h 1689100"/>
              <a:gd name="connsiteX0" fmla="*/ 279400 w 762000"/>
              <a:gd name="connsiteY0" fmla="*/ 330200 h 1689100"/>
              <a:gd name="connsiteX1" fmla="*/ 762000 w 762000"/>
              <a:gd name="connsiteY1" fmla="*/ 0 h 1689100"/>
              <a:gd name="connsiteX2" fmla="*/ 0 w 762000"/>
              <a:gd name="connsiteY2" fmla="*/ 1689100 h 1689100"/>
              <a:gd name="connsiteX3" fmla="*/ 469900 w 762000"/>
              <a:gd name="connsiteY3" fmla="*/ 1054100 h 1689100"/>
              <a:gd name="connsiteX0" fmla="*/ 762000 w 762000"/>
              <a:gd name="connsiteY0" fmla="*/ 0 h 1689100"/>
              <a:gd name="connsiteX1" fmla="*/ 0 w 762000"/>
              <a:gd name="connsiteY1" fmla="*/ 1689100 h 1689100"/>
              <a:gd name="connsiteX2" fmla="*/ 469900 w 762000"/>
              <a:gd name="connsiteY2" fmla="*/ 1054100 h 1689100"/>
              <a:gd name="connsiteX0" fmla="*/ 0 w 469900"/>
              <a:gd name="connsiteY0" fmla="*/ 635000 h 635000"/>
              <a:gd name="connsiteX1" fmla="*/ 469900 w 469900"/>
              <a:gd name="connsiteY1" fmla="*/ 0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9900" h="635000">
                <a:moveTo>
                  <a:pt x="0" y="635000"/>
                </a:moveTo>
                <a:lnTo>
                  <a:pt x="469900" y="0"/>
                </a:lnTo>
              </a:path>
            </a:pathLst>
          </a:custGeom>
          <a:gradFill>
            <a:gsLst>
              <a:gs pos="0">
                <a:schemeClr val="accent1">
                  <a:tint val="66000"/>
                  <a:satMod val="160000"/>
                  <a:alpha val="60000"/>
                </a:schemeClr>
              </a:gs>
              <a:gs pos="50000">
                <a:schemeClr val="accent1">
                  <a:tint val="44500"/>
                  <a:satMod val="160000"/>
                  <a:alpha val="70000"/>
                </a:schemeClr>
              </a:gs>
              <a:gs pos="100000">
                <a:srgbClr val="0070C0">
                  <a:alpha val="63000"/>
                </a:srgbClr>
              </a:gs>
            </a:gsLst>
            <a:path path="circle">
              <a:fillToRect l="50000" t="50000" r="50000" b="50000"/>
            </a:path>
          </a:gradFill>
          <a:ln w="28575" cap="rnd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2302481" y="3312112"/>
            <a:ext cx="149343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099401" y="2716837"/>
                <a:ext cx="6331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bg-BG" sz="1200" b="1" i="1" dirty="0" smtClean="0">
                          <a:solidFill>
                            <a:srgbClr val="0070C0"/>
                          </a:solidFill>
                          <a:latin typeface="Cambria Math"/>
                          <a:cs typeface="Times New Roman"/>
                        </a:rPr>
                        <m:t>&lt;</m:t>
                      </m:r>
                      <m:r>
                        <a:rPr lang="el-GR" sz="1200" i="1" dirty="0" smtClean="0">
                          <a:solidFill>
                            <a:srgbClr val="0070C0"/>
                          </a:solidFill>
                          <a:latin typeface="Cambria Math"/>
                          <a:cs typeface="Times New Roman"/>
                        </a:rPr>
                        <m:t>𝜋</m:t>
                      </m:r>
                      <m:r>
                        <a:rPr lang="en-US" sz="12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401" y="2716837"/>
                <a:ext cx="633122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/>
          <p:cNvSpPr/>
          <p:nvPr/>
        </p:nvSpPr>
        <p:spPr>
          <a:xfrm>
            <a:off x="2119727" y="3140216"/>
            <a:ext cx="384855" cy="339578"/>
          </a:xfrm>
          <a:prstGeom prst="arc">
            <a:avLst>
              <a:gd name="adj1" fmla="val 10080049"/>
              <a:gd name="adj2" fmla="val 66027"/>
            </a:avLst>
          </a:prstGeom>
          <a:solidFill>
            <a:schemeClr val="tx1">
              <a:alpha val="20000"/>
            </a:schemeClr>
          </a:solidFill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17220000" flipV="1">
            <a:off x="2061265" y="3525916"/>
            <a:ext cx="95330" cy="2767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451911" y="3053590"/>
                <a:ext cx="6331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bg-BG" sz="1200" b="1" i="1" dirty="0" smtClean="0">
                          <a:effectLst/>
                          <a:latin typeface="Cambria Math"/>
                          <a:cs typeface="Times New Roman"/>
                        </a:rPr>
                        <m:t>&gt;</m:t>
                      </m:r>
                      <m:r>
                        <a:rPr lang="el-GR" sz="1200" i="1" dirty="0" smtClean="0">
                          <a:effectLst/>
                          <a:latin typeface="Cambria Math"/>
                          <a:cs typeface="Times New Roman"/>
                        </a:rPr>
                        <m:t>𝜋</m:t>
                      </m:r>
                      <m:r>
                        <a:rPr lang="en-US" sz="1200" i="1" dirty="0" smtClean="0">
                          <a:effectLst/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en-US" sz="1200" dirty="0">
                  <a:effectLst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911" y="3053590"/>
                <a:ext cx="633122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/>
          <p:cNvSpPr/>
          <p:nvPr/>
        </p:nvSpPr>
        <p:spPr>
          <a:xfrm>
            <a:off x="5976134" y="2783452"/>
            <a:ext cx="384855" cy="339578"/>
          </a:xfrm>
          <a:prstGeom prst="arc">
            <a:avLst>
              <a:gd name="adj1" fmla="val 17126872"/>
              <a:gd name="adj2" fmla="val 18229148"/>
            </a:avLst>
          </a:prstGeom>
          <a:solidFill>
            <a:srgbClr val="0070C0">
              <a:alpha val="20000"/>
            </a:srgbClr>
          </a:solidFill>
          <a:ln w="63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6185500" y="2734810"/>
                <a:ext cx="6315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bg-BG" sz="1200" i="1" dirty="0" smtClean="0">
                          <a:solidFill>
                            <a:srgbClr val="0070C0"/>
                          </a:solidFill>
                          <a:latin typeface="Cambria Math"/>
                          <a:cs typeface="Times New Roman"/>
                        </a:rPr>
                        <m:t>&lt;</m:t>
                      </m:r>
                      <m:r>
                        <a:rPr lang="el-GR" sz="1200" i="1" dirty="0">
                          <a:solidFill>
                            <a:srgbClr val="0070C0"/>
                          </a:solidFill>
                          <a:latin typeface="Cambria Math"/>
                          <a:cs typeface="Times New Roman"/>
                        </a:rPr>
                        <m:t>𝜋</m:t>
                      </m:r>
                      <m:r>
                        <a:rPr lang="en-US" sz="1200" i="1" dirty="0">
                          <a:solidFill>
                            <a:srgbClr val="0070C0"/>
                          </a:solidFill>
                          <a:latin typeface="Cambria Math"/>
                          <a:cs typeface="Times New Roman"/>
                        </a:rPr>
                        <m:t>/2</m:t>
                      </m:r>
                    </m:oMath>
                  </m:oMathPara>
                </a14:m>
                <a:endParaRPr lang="en-US" sz="1200" i="1" dirty="0">
                  <a:solidFill>
                    <a:srgbClr val="0070C0"/>
                  </a:solidFill>
                  <a:latin typeface="Cambria Math"/>
                  <a:cs typeface="Times New Roman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500" y="2734810"/>
                <a:ext cx="631520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Arc 97"/>
          <p:cNvSpPr/>
          <p:nvPr/>
        </p:nvSpPr>
        <p:spPr>
          <a:xfrm>
            <a:off x="5320127" y="3118054"/>
            <a:ext cx="384855" cy="339578"/>
          </a:xfrm>
          <a:prstGeom prst="arc">
            <a:avLst>
              <a:gd name="adj1" fmla="val 10131566"/>
              <a:gd name="adj2" fmla="val 18020720"/>
            </a:avLst>
          </a:prstGeom>
          <a:solidFill>
            <a:schemeClr val="tx1">
              <a:alpha val="20000"/>
            </a:schemeClr>
          </a:solidFill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5517953" y="3075976"/>
                <a:ext cx="649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/>
                          <a:cs typeface="Times New Roman"/>
                        </a:rPr>
                        <m:t>&gt;</m:t>
                      </m:r>
                      <m:r>
                        <a:rPr lang="el-GR" sz="1200" b="0" i="1" dirty="0">
                          <a:latin typeface="Cambria Math"/>
                          <a:cs typeface="Times New Roman"/>
                        </a:rPr>
                        <m:t>𝜋</m:t>
                      </m:r>
                      <m:r>
                        <a:rPr lang="en-US" sz="1200" b="0" i="1" dirty="0">
                          <a:latin typeface="Cambria Math"/>
                          <a:cs typeface="Times New Roman"/>
                        </a:rPr>
                        <m:t>/2</m:t>
                      </m:r>
                    </m:oMath>
                  </m:oMathPara>
                </a14:m>
                <a:endParaRPr lang="en-US" sz="1200" i="1" dirty="0">
                  <a:latin typeface="Cambria Math"/>
                  <a:cs typeface="Times New Roman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953" y="3075976"/>
                <a:ext cx="649024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/>
          <p:cNvCxnSpPr/>
          <p:nvPr/>
        </p:nvCxnSpPr>
        <p:spPr>
          <a:xfrm flipV="1">
            <a:off x="5516070" y="2418438"/>
            <a:ext cx="486089" cy="86290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6183028" y="2639941"/>
            <a:ext cx="174352" cy="30226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4160000" flipV="1">
            <a:off x="2120256" y="3206650"/>
            <a:ext cx="95330" cy="2767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125957" y="2422257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>
                <a:solidFill>
                  <a:srgbClr val="0070C0"/>
                </a:solidFill>
                <a:latin typeface="Times New Roman"/>
                <a:cs typeface="Times New Roman"/>
              </a:rPr>
              <a:t>+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935553" y="2453946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>
                <a:solidFill>
                  <a:srgbClr val="0070C0"/>
                </a:solidFill>
                <a:latin typeface="Times New Roman"/>
                <a:cs typeface="Times New Roman"/>
              </a:rPr>
              <a:t>+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037426" y="3247635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>
                <a:latin typeface="Times New Roman"/>
                <a:cs typeface="Times New Roman"/>
              </a:rPr>
              <a:t>– 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2068157" y="2461796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>
                <a:latin typeface="Times New Roman"/>
                <a:cs typeface="Times New Roman"/>
              </a:rPr>
              <a:t>– 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834238" y="3249048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>
                <a:latin typeface="Times New Roman"/>
                <a:cs typeface="Times New Roman"/>
              </a:rPr>
              <a:t>– 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784289" y="3329223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>
                <a:latin typeface="Times New Roman"/>
                <a:cs typeface="Times New Roman"/>
              </a:rPr>
              <a:t>– 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733193" y="4230123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>
                <a:latin typeface="Times New Roman"/>
                <a:cs typeface="Times New Roman"/>
              </a:rPr>
              <a:t>– 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2318776" y="4728212"/>
            <a:ext cx="253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– </a:t>
            </a:r>
            <a:endParaRPr lang="en-US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944386" y="4215129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>
                <a:latin typeface="Times New Roman"/>
                <a:cs typeface="Times New Roman"/>
              </a:rPr>
              <a:t>– 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5517299" y="4691054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>
                <a:latin typeface="Times New Roman"/>
                <a:cs typeface="Times New Roman"/>
              </a:rPr>
              <a:t>– 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441224" y="4576754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>
                <a:latin typeface="Times New Roman"/>
                <a:cs typeface="Times New Roman"/>
              </a:rPr>
              <a:t>– 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6615317" y="3400035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>
                <a:latin typeface="Times New Roman"/>
                <a:cs typeface="Times New Roman"/>
              </a:rPr>
              <a:t>– 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3414917" y="3504810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>
                <a:solidFill>
                  <a:srgbClr val="0070C0"/>
                </a:solidFill>
                <a:latin typeface="Times New Roman"/>
                <a:cs typeface="Times New Roman"/>
              </a:rPr>
              <a:t>+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248936" y="4615650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>
                <a:solidFill>
                  <a:srgbClr val="0070C0"/>
                </a:solidFill>
                <a:latin typeface="Times New Roman"/>
                <a:cs typeface="Times New Roman"/>
              </a:rPr>
              <a:t>+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226870" y="2441985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>
                <a:solidFill>
                  <a:srgbClr val="0070C0"/>
                </a:solidFill>
                <a:latin typeface="Times New Roman"/>
                <a:cs typeface="Times New Roman"/>
              </a:rPr>
              <a:t>+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474893" y="3606861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>
                <a:solidFill>
                  <a:srgbClr val="0070C0"/>
                </a:solidFill>
                <a:latin typeface="Times New Roman"/>
                <a:cs typeface="Times New Roman"/>
              </a:rPr>
              <a:t>+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957527" y="3324696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>
                <a:solidFill>
                  <a:srgbClr val="0070C0"/>
                </a:solidFill>
                <a:latin typeface="Times New Roman"/>
                <a:cs typeface="Times New Roman"/>
              </a:rPr>
              <a:t>+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729617" y="3628635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>
                <a:solidFill>
                  <a:srgbClr val="0070C0"/>
                </a:solidFill>
                <a:latin typeface="Times New Roman"/>
                <a:cs typeface="Times New Roman"/>
              </a:rPr>
              <a:t>+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615317" y="3504810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>
                <a:solidFill>
                  <a:srgbClr val="0070C0"/>
                </a:solidFill>
                <a:latin typeface="Times New Roman"/>
                <a:cs typeface="Times New Roman"/>
              </a:rPr>
              <a:t>+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73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Тема 1</a:t>
            </a:r>
            <a:r>
              <a:rPr lang="en-US"/>
              <a:t>7</a:t>
            </a:r>
            <a:r>
              <a:rPr lang="bg-BG"/>
              <a:t>: Изрязване</a:t>
            </a:r>
          </a:p>
          <a:p>
            <a:pPr lvl="1"/>
            <a:r>
              <a:rPr lang="bg-BG"/>
              <a:t>Полупространства</a:t>
            </a:r>
          </a:p>
          <a:p>
            <a:pPr lvl="1"/>
            <a:r>
              <a:rPr lang="bg-BG"/>
              <a:t>Задни повърхнини</a:t>
            </a:r>
          </a:p>
          <a:p>
            <a:pPr lvl="1"/>
            <a:r>
              <a:rPr lang="bg-BG"/>
              <a:t>Скрити линии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70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Бонус – няма принципна разлика</a:t>
            </a:r>
          </a:p>
          <a:p>
            <a:pPr lvl="1"/>
            <a:r>
              <a:rPr lang="bg-BG" dirty="0"/>
              <a:t>Изрязване на задни стени</a:t>
            </a:r>
          </a:p>
          <a:p>
            <a:pPr lvl="1"/>
            <a:r>
              <a:rPr lang="bg-BG" dirty="0"/>
              <a:t>Изрязване на предни стени</a:t>
            </a:r>
            <a:endParaRPr lang="en-US" dirty="0"/>
          </a:p>
        </p:txBody>
      </p:sp>
      <p:pic>
        <p:nvPicPr>
          <p:cNvPr id="23554" name="Picture 2">
            <a:hlinkClick r:id="rId3" action="ppaction://hlinkfile"/>
          </p:cNvPr>
          <p:cNvPicPr>
            <a:picLocks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162" y="1695450"/>
            <a:ext cx="2743438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61512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Рисуване с </a:t>
            </a:r>
            <a:r>
              <a:rPr lang="bg-BG" dirty="0" err="1"/>
              <a:t>прозрачности</a:t>
            </a:r>
            <a:endParaRPr lang="bg-BG" dirty="0"/>
          </a:p>
          <a:p>
            <a:pPr lvl="1"/>
            <a:r>
              <a:rPr lang="bg-BG" dirty="0"/>
              <a:t>Прозрачни стени – лесен алгоритъм за рисуване,</a:t>
            </a:r>
            <a:br>
              <a:rPr lang="bg-BG" dirty="0"/>
            </a:br>
            <a:r>
              <a:rPr lang="bg-BG" dirty="0"/>
              <a:t>ако те са подредени отзад напред</a:t>
            </a:r>
          </a:p>
          <a:p>
            <a:r>
              <a:rPr lang="bg-BG" dirty="0"/>
              <a:t>Проблем</a:t>
            </a:r>
          </a:p>
          <a:p>
            <a:pPr lvl="1"/>
            <a:r>
              <a:rPr lang="bg-BG" dirty="0"/>
              <a:t>При въртене на обекти</a:t>
            </a:r>
          </a:p>
          <a:p>
            <a:pPr lvl="1"/>
            <a:r>
              <a:rPr lang="bg-BG" dirty="0"/>
              <a:t>При промяна на гледната точка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Цел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579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Дефектна прозрачност</a:t>
            </a:r>
          </a:p>
          <a:p>
            <a:pPr lvl="1"/>
            <a:r>
              <a:rPr lang="bg-BG"/>
              <a:t>Много е тежко всеки път да се сортират стените отзад-напред</a:t>
            </a:r>
          </a:p>
          <a:p>
            <a:pPr lvl="1"/>
            <a:r>
              <a:rPr lang="bg-BG"/>
              <a:t>Ако не се прави, става това</a:t>
            </a:r>
            <a:r>
              <a:rPr lang="en-US"/>
              <a:t>:</a:t>
            </a:r>
            <a:endParaRPr lang="bg-BG" dirty="0"/>
          </a:p>
        </p:txBody>
      </p:sp>
      <p:pic>
        <p:nvPicPr>
          <p:cNvPr id="24578" name="Picture 2">
            <a:hlinkClick r:id="rId3" action="ppaction://hlinkfile"/>
          </p:cNvPr>
          <p:cNvPicPr>
            <a:picLocks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162" y="2076450"/>
            <a:ext cx="2743438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674020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Решение с рисуване на две фази</a:t>
            </a:r>
          </a:p>
          <a:p>
            <a:pPr lvl="1"/>
            <a:r>
              <a:rPr lang="bg-BG" dirty="0"/>
              <a:t>Фаза 1: рисуват се всички задни стени</a:t>
            </a:r>
          </a:p>
          <a:p>
            <a:pPr lvl="1"/>
            <a:r>
              <a:rPr lang="bg-BG" dirty="0"/>
              <a:t>Фаза 2: рисуват се всички предни стени</a:t>
            </a:r>
          </a:p>
        </p:txBody>
      </p:sp>
      <p:pic>
        <p:nvPicPr>
          <p:cNvPr id="22530" name="Picture 2">
            <a:hlinkClick r:id="rId3" action="ppaction://hlinkfile"/>
          </p:cNvPr>
          <p:cNvPicPr>
            <a:picLocks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9307" y="1695450"/>
            <a:ext cx="2734293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293012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Примери с изрязване на стени</a:t>
            </a:r>
          </a:p>
          <a:p>
            <a:pPr lvl="1"/>
            <a:r>
              <a:rPr lang="bg-BG"/>
              <a:t>Теорема на Монж</a:t>
            </a:r>
          </a:p>
          <a:p>
            <a:pPr lvl="1"/>
            <a:r>
              <a:rPr lang="bg-BG"/>
              <a:t>Вложени земни кълба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Примери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4435116"/>
            <a:ext cx="27432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</a:t>
            </a:r>
            <a:r>
              <a:rPr lang="en-US" sz="1400" dirty="0" err="1"/>
              <a:t>Monge's</a:t>
            </a:r>
            <a:r>
              <a:rPr lang="en-US" sz="1400" dirty="0"/>
              <a:t> Circle Theorem”</a:t>
            </a:r>
          </a:p>
          <a:p>
            <a:pPr algn="ctr"/>
            <a:r>
              <a:rPr lang="en-US" sz="1400" dirty="0">
                <a:hlinkClick r:id="rId3"/>
              </a:rPr>
              <a:t>http://youtu.be/LE3gQKeIyLM</a:t>
            </a:r>
            <a:endParaRPr lang="bg-BG" sz="1400" dirty="0"/>
          </a:p>
        </p:txBody>
      </p:sp>
      <p:pic>
        <p:nvPicPr>
          <p:cNvPr id="23554" name="Picture 2">
            <a:hlinkClick r:id="rId4" action="ppaction://hlinkfile"/>
          </p:cNvPr>
          <p:cNvPicPr>
            <a:picLocks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4400" y="2743200"/>
            <a:ext cx="2738866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3555" name="Picture 3">
            <a:hlinkClick r:id="rId6" action="ppaction://hlinkfile"/>
          </p:cNvPr>
          <p:cNvPicPr>
            <a:picLocks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76400" y="2739839"/>
            <a:ext cx="2748011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777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Изрязване на</a:t>
            </a:r>
            <a:br>
              <a:rPr lang="bg-BG"/>
            </a:br>
            <a:r>
              <a:rPr lang="bg-BG"/>
              <a:t>скрити линии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62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Използване</a:t>
                </a:r>
              </a:p>
              <a:p>
                <a:pPr lvl="1"/>
                <a:r>
                  <a:rPr lang="bg-BG" dirty="0"/>
                  <a:t>Премахване на линии, които са скрити</a:t>
                </a:r>
              </a:p>
              <a:p>
                <a:pPr lvl="1"/>
                <a:r>
                  <a:rPr lang="bg-BG" dirty="0"/>
                  <a:t>Симулиране на непрозрачни стени</a:t>
                </a:r>
                <a:endParaRPr lang="en-US" dirty="0"/>
              </a:p>
              <a:p>
                <a:r>
                  <a:rPr lang="bg-BG" dirty="0"/>
                  <a:t>Някои алгоритми</a:t>
                </a:r>
              </a:p>
              <a:p>
                <a:pPr lvl="1"/>
                <a:r>
                  <a:rPr lang="bg-BG" dirty="0"/>
                  <a:t>Алгоритъм на художника</a:t>
                </a:r>
              </a:p>
              <a:p>
                <a:pPr lvl="1"/>
                <a:r>
                  <a:rPr lang="bg-BG" dirty="0"/>
                  <a:t>Алгоритъм на </a:t>
                </a:r>
                <a:r>
                  <a:rPr lang="bg-BG" dirty="0" err="1"/>
                  <a:t>Нюел-Нюел-Санча</a:t>
                </a:r>
                <a:endParaRPr lang="bg-BG" dirty="0"/>
              </a:p>
              <a:p>
                <a:pPr lvl="2"/>
                <a:r>
                  <a:rPr lang="bg-BG" dirty="0"/>
                  <a:t>(</a:t>
                </a:r>
                <a:r>
                  <a:rPr lang="en-US" dirty="0"/>
                  <a:t>Newell-Newell-</a:t>
                </a:r>
                <a:r>
                  <a:rPr lang="en-US" dirty="0" err="1"/>
                  <a:t>Sancha</a:t>
                </a:r>
                <a:r>
                  <a:rPr lang="en-US" dirty="0"/>
                  <a:t>)</a:t>
                </a:r>
                <a:endParaRPr lang="bg-BG" dirty="0"/>
              </a:p>
              <a:p>
                <a:pPr lvl="1"/>
                <a:r>
                  <a:rPr lang="bg-BG" dirty="0"/>
                  <a:t>Използване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/>
                  <a:t>-</a:t>
                </a:r>
                <a:r>
                  <a:rPr lang="bg-BG" dirty="0"/>
                  <a:t>буфер</a:t>
                </a:r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Изрязване на линии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75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Основна идея</a:t>
            </a:r>
          </a:p>
          <a:p>
            <a:pPr lvl="1"/>
            <a:r>
              <a:rPr lang="bg-BG" dirty="0"/>
              <a:t>Стените имат фиксиран приоритетен номер</a:t>
            </a:r>
          </a:p>
          <a:p>
            <a:pPr lvl="1"/>
            <a:r>
              <a:rPr lang="bg-BG" dirty="0"/>
              <a:t>Рисуват се според този номер</a:t>
            </a:r>
          </a:p>
          <a:p>
            <a:pPr lvl="1"/>
            <a:r>
              <a:rPr lang="bg-BG" dirty="0"/>
              <a:t>Новите стени се рисуват върху старите, заличавайки скритите елементи</a:t>
            </a:r>
          </a:p>
          <a:p>
            <a:r>
              <a:rPr lang="bg-BG" dirty="0"/>
              <a:t>Основна трудност</a:t>
            </a:r>
          </a:p>
          <a:p>
            <a:pPr lvl="1"/>
            <a:r>
              <a:rPr lang="bg-BG" dirty="0"/>
              <a:t>Установяване на номерацията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Алгоритъм на художника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74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380999" y="952500"/>
            <a:ext cx="2743200" cy="3371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perspectiveContrastingRightFacing"/>
            <a:lightRig rig="threePt" dir="t"/>
          </a:scene3d>
          <a:sp3d extrusionH="50800" contourW="12700">
            <a:extrusionClr>
              <a:schemeClr val="bg1"/>
            </a:extrusionClr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Рисуваме най-задния обект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6033863" y="1276350"/>
            <a:ext cx="1281337" cy="1028700"/>
          </a:xfrm>
          <a:custGeom>
            <a:avLst/>
            <a:gdLst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2387600 w 2387600"/>
              <a:gd name="connsiteY3" fmla="*/ 1714500 h 2755900"/>
              <a:gd name="connsiteX4" fmla="*/ 1993900 w 2387600"/>
              <a:gd name="connsiteY4" fmla="*/ 23241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49500"/>
              <a:gd name="connsiteY0" fmla="*/ 0 h 2755900"/>
              <a:gd name="connsiteX1" fmla="*/ 1968500 w 2349500"/>
              <a:gd name="connsiteY1" fmla="*/ 266700 h 2755900"/>
              <a:gd name="connsiteX2" fmla="*/ 2349500 w 2349500"/>
              <a:gd name="connsiteY2" fmla="*/ 1016000 h 2755900"/>
              <a:gd name="connsiteX3" fmla="*/ 1778000 w 2349500"/>
              <a:gd name="connsiteY3" fmla="*/ 1638300 h 2755900"/>
              <a:gd name="connsiteX4" fmla="*/ 1993900 w 2349500"/>
              <a:gd name="connsiteY4" fmla="*/ 2324100 h 2755900"/>
              <a:gd name="connsiteX5" fmla="*/ 1193800 w 2349500"/>
              <a:gd name="connsiteY5" fmla="*/ 2755900 h 2755900"/>
              <a:gd name="connsiteX6" fmla="*/ 381000 w 2349500"/>
              <a:gd name="connsiteY6" fmla="*/ 2463800 h 2755900"/>
              <a:gd name="connsiteX7" fmla="*/ 0 w 2349500"/>
              <a:gd name="connsiteY7" fmla="*/ 1689100 h 2755900"/>
              <a:gd name="connsiteX8" fmla="*/ 469900 w 2349500"/>
              <a:gd name="connsiteY8" fmla="*/ 1054100 h 2755900"/>
              <a:gd name="connsiteX9" fmla="*/ 279400 w 2349500"/>
              <a:gd name="connsiteY9" fmla="*/ 330200 h 2755900"/>
              <a:gd name="connsiteX10" fmla="*/ 762000 w 2349500"/>
              <a:gd name="connsiteY10" fmla="*/ 0 h 2755900"/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2387600 w 2387600"/>
              <a:gd name="connsiteY3" fmla="*/ 2095500 h 2755900"/>
              <a:gd name="connsiteX4" fmla="*/ 1193800 w 2387600"/>
              <a:gd name="connsiteY4" fmla="*/ 2755900 h 2755900"/>
              <a:gd name="connsiteX5" fmla="*/ 381000 w 2387600"/>
              <a:gd name="connsiteY5" fmla="*/ 2463800 h 2755900"/>
              <a:gd name="connsiteX6" fmla="*/ 0 w 2387600"/>
              <a:gd name="connsiteY6" fmla="*/ 1689100 h 2755900"/>
              <a:gd name="connsiteX7" fmla="*/ 469900 w 2387600"/>
              <a:gd name="connsiteY7" fmla="*/ 1054100 h 2755900"/>
              <a:gd name="connsiteX8" fmla="*/ 279400 w 2387600"/>
              <a:gd name="connsiteY8" fmla="*/ 330200 h 2755900"/>
              <a:gd name="connsiteX9" fmla="*/ 762000 w 2387600"/>
              <a:gd name="connsiteY9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87600 w 2387600"/>
              <a:gd name="connsiteY2" fmla="*/ 2095500 h 2755900"/>
              <a:gd name="connsiteX3" fmla="*/ 1193800 w 2387600"/>
              <a:gd name="connsiteY3" fmla="*/ 2755900 h 2755900"/>
              <a:gd name="connsiteX4" fmla="*/ 381000 w 2387600"/>
              <a:gd name="connsiteY4" fmla="*/ 2463800 h 2755900"/>
              <a:gd name="connsiteX5" fmla="*/ 0 w 2387600"/>
              <a:gd name="connsiteY5" fmla="*/ 1689100 h 2755900"/>
              <a:gd name="connsiteX6" fmla="*/ 469900 w 2387600"/>
              <a:gd name="connsiteY6" fmla="*/ 1054100 h 2755900"/>
              <a:gd name="connsiteX7" fmla="*/ 279400 w 2387600"/>
              <a:gd name="connsiteY7" fmla="*/ 330200 h 2755900"/>
              <a:gd name="connsiteX8" fmla="*/ 762000 w 2387600"/>
              <a:gd name="connsiteY8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87600 w 2387600"/>
              <a:gd name="connsiteY2" fmla="*/ 2095500 h 2755900"/>
              <a:gd name="connsiteX3" fmla="*/ 1193800 w 2387600"/>
              <a:gd name="connsiteY3" fmla="*/ 2755900 h 2755900"/>
              <a:gd name="connsiteX4" fmla="*/ 381000 w 2387600"/>
              <a:gd name="connsiteY4" fmla="*/ 2463800 h 2755900"/>
              <a:gd name="connsiteX5" fmla="*/ 0 w 2387600"/>
              <a:gd name="connsiteY5" fmla="*/ 1689100 h 2755900"/>
              <a:gd name="connsiteX6" fmla="*/ 279400 w 2387600"/>
              <a:gd name="connsiteY6" fmla="*/ 330200 h 2755900"/>
              <a:gd name="connsiteX7" fmla="*/ 762000 w 2387600"/>
              <a:gd name="connsiteY7" fmla="*/ 0 h 2755900"/>
              <a:gd name="connsiteX0" fmla="*/ 482600 w 2108200"/>
              <a:gd name="connsiteY0" fmla="*/ 0 h 2755900"/>
              <a:gd name="connsiteX1" fmla="*/ 1955800 w 2108200"/>
              <a:gd name="connsiteY1" fmla="*/ 419100 h 2755900"/>
              <a:gd name="connsiteX2" fmla="*/ 2108200 w 2108200"/>
              <a:gd name="connsiteY2" fmla="*/ 2095500 h 2755900"/>
              <a:gd name="connsiteX3" fmla="*/ 914400 w 2108200"/>
              <a:gd name="connsiteY3" fmla="*/ 2755900 h 2755900"/>
              <a:gd name="connsiteX4" fmla="*/ 101600 w 2108200"/>
              <a:gd name="connsiteY4" fmla="*/ 2463800 h 2755900"/>
              <a:gd name="connsiteX5" fmla="*/ 0 w 2108200"/>
              <a:gd name="connsiteY5" fmla="*/ 330200 h 2755900"/>
              <a:gd name="connsiteX6" fmla="*/ 482600 w 2108200"/>
              <a:gd name="connsiteY6" fmla="*/ 0 h 2755900"/>
              <a:gd name="connsiteX0" fmla="*/ 482600 w 2108200"/>
              <a:gd name="connsiteY0" fmla="*/ 0 h 2755900"/>
              <a:gd name="connsiteX1" fmla="*/ 1955800 w 2108200"/>
              <a:gd name="connsiteY1" fmla="*/ 419100 h 2755900"/>
              <a:gd name="connsiteX2" fmla="*/ 2108200 w 2108200"/>
              <a:gd name="connsiteY2" fmla="*/ 2095500 h 2755900"/>
              <a:gd name="connsiteX3" fmla="*/ 914400 w 2108200"/>
              <a:gd name="connsiteY3" fmla="*/ 2755900 h 2755900"/>
              <a:gd name="connsiteX4" fmla="*/ 0 w 2108200"/>
              <a:gd name="connsiteY4" fmla="*/ 330200 h 2755900"/>
              <a:gd name="connsiteX5" fmla="*/ 482600 w 2108200"/>
              <a:gd name="connsiteY5" fmla="*/ 0 h 2755900"/>
              <a:gd name="connsiteX0" fmla="*/ 482600 w 2108200"/>
              <a:gd name="connsiteY0" fmla="*/ 0 h 2095500"/>
              <a:gd name="connsiteX1" fmla="*/ 1955800 w 2108200"/>
              <a:gd name="connsiteY1" fmla="*/ 419100 h 2095500"/>
              <a:gd name="connsiteX2" fmla="*/ 2108200 w 2108200"/>
              <a:gd name="connsiteY2" fmla="*/ 2095500 h 2095500"/>
              <a:gd name="connsiteX3" fmla="*/ 0 w 2108200"/>
              <a:gd name="connsiteY3" fmla="*/ 330200 h 2095500"/>
              <a:gd name="connsiteX4" fmla="*/ 482600 w 2108200"/>
              <a:gd name="connsiteY4" fmla="*/ 0 h 2095500"/>
              <a:gd name="connsiteX0" fmla="*/ 0 w 1625600"/>
              <a:gd name="connsiteY0" fmla="*/ 0 h 2095500"/>
              <a:gd name="connsiteX1" fmla="*/ 1473200 w 1625600"/>
              <a:gd name="connsiteY1" fmla="*/ 419100 h 2095500"/>
              <a:gd name="connsiteX2" fmla="*/ 1625600 w 1625600"/>
              <a:gd name="connsiteY2" fmla="*/ 2095500 h 2095500"/>
              <a:gd name="connsiteX3" fmla="*/ 0 w 1625600"/>
              <a:gd name="connsiteY3" fmla="*/ 0 h 2095500"/>
              <a:gd name="connsiteX0" fmla="*/ 0 w 1473200"/>
              <a:gd name="connsiteY0" fmla="*/ 0 h 1576979"/>
              <a:gd name="connsiteX1" fmla="*/ 1473200 w 1473200"/>
              <a:gd name="connsiteY1" fmla="*/ 419100 h 1576979"/>
              <a:gd name="connsiteX2" fmla="*/ 552150 w 1473200"/>
              <a:gd name="connsiteY2" fmla="*/ 1576979 h 1576979"/>
              <a:gd name="connsiteX3" fmla="*/ 0 w 1473200"/>
              <a:gd name="connsiteY3" fmla="*/ 0 h 157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3200" h="1576979">
                <a:moveTo>
                  <a:pt x="0" y="0"/>
                </a:moveTo>
                <a:lnTo>
                  <a:pt x="1473200" y="419100"/>
                </a:lnTo>
                <a:lnTo>
                  <a:pt x="552150" y="157697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10800000">
            <a:off x="7924800" y="1562100"/>
            <a:ext cx="533400" cy="1885950"/>
            <a:chOff x="3124200" y="3352800"/>
            <a:chExt cx="914400" cy="1676400"/>
          </a:xfrm>
          <a:effectLst/>
        </p:grpSpPr>
        <p:cxnSp>
          <p:nvCxnSpPr>
            <p:cNvPr id="8" name="Straight Arrow Connector 7"/>
            <p:cNvCxnSpPr/>
            <p:nvPr/>
          </p:nvCxnSpPr>
          <p:spPr>
            <a:xfrm>
              <a:off x="3124200" y="33528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124200" y="35052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24200" y="36576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124200" y="38100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124200" y="39624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124200" y="41148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124200" y="42672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124200" y="44196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124200" y="45720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124200" y="47244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124200" y="48768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124200" y="50292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 19"/>
          <p:cNvSpPr/>
          <p:nvPr/>
        </p:nvSpPr>
        <p:spPr>
          <a:xfrm>
            <a:off x="4800600" y="2076450"/>
            <a:ext cx="1509937" cy="1028700"/>
          </a:xfrm>
          <a:custGeom>
            <a:avLst/>
            <a:gdLst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2387600 w 2387600"/>
              <a:gd name="connsiteY3" fmla="*/ 1714500 h 2755900"/>
              <a:gd name="connsiteX4" fmla="*/ 1993900 w 2387600"/>
              <a:gd name="connsiteY4" fmla="*/ 23241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49500"/>
              <a:gd name="connsiteY0" fmla="*/ 0 h 2755900"/>
              <a:gd name="connsiteX1" fmla="*/ 1968500 w 2349500"/>
              <a:gd name="connsiteY1" fmla="*/ 266700 h 2755900"/>
              <a:gd name="connsiteX2" fmla="*/ 2349500 w 2349500"/>
              <a:gd name="connsiteY2" fmla="*/ 1016000 h 2755900"/>
              <a:gd name="connsiteX3" fmla="*/ 1778000 w 2349500"/>
              <a:gd name="connsiteY3" fmla="*/ 1638300 h 2755900"/>
              <a:gd name="connsiteX4" fmla="*/ 1993900 w 2349500"/>
              <a:gd name="connsiteY4" fmla="*/ 2324100 h 2755900"/>
              <a:gd name="connsiteX5" fmla="*/ 1193800 w 2349500"/>
              <a:gd name="connsiteY5" fmla="*/ 2755900 h 2755900"/>
              <a:gd name="connsiteX6" fmla="*/ 381000 w 2349500"/>
              <a:gd name="connsiteY6" fmla="*/ 2463800 h 2755900"/>
              <a:gd name="connsiteX7" fmla="*/ 0 w 2349500"/>
              <a:gd name="connsiteY7" fmla="*/ 1689100 h 2755900"/>
              <a:gd name="connsiteX8" fmla="*/ 469900 w 2349500"/>
              <a:gd name="connsiteY8" fmla="*/ 1054100 h 2755900"/>
              <a:gd name="connsiteX9" fmla="*/ 279400 w 2349500"/>
              <a:gd name="connsiteY9" fmla="*/ 330200 h 2755900"/>
              <a:gd name="connsiteX10" fmla="*/ 762000 w 2349500"/>
              <a:gd name="connsiteY10" fmla="*/ 0 h 2755900"/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2387600 w 2387600"/>
              <a:gd name="connsiteY3" fmla="*/ 2095500 h 2755900"/>
              <a:gd name="connsiteX4" fmla="*/ 1193800 w 2387600"/>
              <a:gd name="connsiteY4" fmla="*/ 2755900 h 2755900"/>
              <a:gd name="connsiteX5" fmla="*/ 381000 w 2387600"/>
              <a:gd name="connsiteY5" fmla="*/ 2463800 h 2755900"/>
              <a:gd name="connsiteX6" fmla="*/ 0 w 2387600"/>
              <a:gd name="connsiteY6" fmla="*/ 1689100 h 2755900"/>
              <a:gd name="connsiteX7" fmla="*/ 469900 w 2387600"/>
              <a:gd name="connsiteY7" fmla="*/ 1054100 h 2755900"/>
              <a:gd name="connsiteX8" fmla="*/ 279400 w 2387600"/>
              <a:gd name="connsiteY8" fmla="*/ 330200 h 2755900"/>
              <a:gd name="connsiteX9" fmla="*/ 762000 w 2387600"/>
              <a:gd name="connsiteY9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87600 w 2387600"/>
              <a:gd name="connsiteY2" fmla="*/ 2095500 h 2755900"/>
              <a:gd name="connsiteX3" fmla="*/ 1193800 w 2387600"/>
              <a:gd name="connsiteY3" fmla="*/ 2755900 h 2755900"/>
              <a:gd name="connsiteX4" fmla="*/ 381000 w 2387600"/>
              <a:gd name="connsiteY4" fmla="*/ 2463800 h 2755900"/>
              <a:gd name="connsiteX5" fmla="*/ 0 w 2387600"/>
              <a:gd name="connsiteY5" fmla="*/ 1689100 h 2755900"/>
              <a:gd name="connsiteX6" fmla="*/ 469900 w 2387600"/>
              <a:gd name="connsiteY6" fmla="*/ 1054100 h 2755900"/>
              <a:gd name="connsiteX7" fmla="*/ 279400 w 2387600"/>
              <a:gd name="connsiteY7" fmla="*/ 330200 h 2755900"/>
              <a:gd name="connsiteX8" fmla="*/ 762000 w 2387600"/>
              <a:gd name="connsiteY8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87600 w 2387600"/>
              <a:gd name="connsiteY2" fmla="*/ 2095500 h 2755900"/>
              <a:gd name="connsiteX3" fmla="*/ 1193800 w 2387600"/>
              <a:gd name="connsiteY3" fmla="*/ 2755900 h 2755900"/>
              <a:gd name="connsiteX4" fmla="*/ 381000 w 2387600"/>
              <a:gd name="connsiteY4" fmla="*/ 2463800 h 2755900"/>
              <a:gd name="connsiteX5" fmla="*/ 0 w 2387600"/>
              <a:gd name="connsiteY5" fmla="*/ 1689100 h 2755900"/>
              <a:gd name="connsiteX6" fmla="*/ 279400 w 2387600"/>
              <a:gd name="connsiteY6" fmla="*/ 330200 h 2755900"/>
              <a:gd name="connsiteX7" fmla="*/ 762000 w 2387600"/>
              <a:gd name="connsiteY7" fmla="*/ 0 h 2755900"/>
              <a:gd name="connsiteX0" fmla="*/ 482600 w 2108200"/>
              <a:gd name="connsiteY0" fmla="*/ 0 h 2755900"/>
              <a:gd name="connsiteX1" fmla="*/ 1955800 w 2108200"/>
              <a:gd name="connsiteY1" fmla="*/ 419100 h 2755900"/>
              <a:gd name="connsiteX2" fmla="*/ 2108200 w 2108200"/>
              <a:gd name="connsiteY2" fmla="*/ 2095500 h 2755900"/>
              <a:gd name="connsiteX3" fmla="*/ 914400 w 2108200"/>
              <a:gd name="connsiteY3" fmla="*/ 2755900 h 2755900"/>
              <a:gd name="connsiteX4" fmla="*/ 101600 w 2108200"/>
              <a:gd name="connsiteY4" fmla="*/ 2463800 h 2755900"/>
              <a:gd name="connsiteX5" fmla="*/ 0 w 2108200"/>
              <a:gd name="connsiteY5" fmla="*/ 330200 h 2755900"/>
              <a:gd name="connsiteX6" fmla="*/ 482600 w 2108200"/>
              <a:gd name="connsiteY6" fmla="*/ 0 h 2755900"/>
              <a:gd name="connsiteX0" fmla="*/ 482600 w 2108200"/>
              <a:gd name="connsiteY0" fmla="*/ 0 h 2755900"/>
              <a:gd name="connsiteX1" fmla="*/ 1955800 w 2108200"/>
              <a:gd name="connsiteY1" fmla="*/ 419100 h 2755900"/>
              <a:gd name="connsiteX2" fmla="*/ 2108200 w 2108200"/>
              <a:gd name="connsiteY2" fmla="*/ 2095500 h 2755900"/>
              <a:gd name="connsiteX3" fmla="*/ 914400 w 2108200"/>
              <a:gd name="connsiteY3" fmla="*/ 2755900 h 2755900"/>
              <a:gd name="connsiteX4" fmla="*/ 0 w 2108200"/>
              <a:gd name="connsiteY4" fmla="*/ 330200 h 2755900"/>
              <a:gd name="connsiteX5" fmla="*/ 482600 w 2108200"/>
              <a:gd name="connsiteY5" fmla="*/ 0 h 2755900"/>
              <a:gd name="connsiteX0" fmla="*/ 482600 w 2108200"/>
              <a:gd name="connsiteY0" fmla="*/ 0 h 2095500"/>
              <a:gd name="connsiteX1" fmla="*/ 1955800 w 2108200"/>
              <a:gd name="connsiteY1" fmla="*/ 419100 h 2095500"/>
              <a:gd name="connsiteX2" fmla="*/ 2108200 w 2108200"/>
              <a:gd name="connsiteY2" fmla="*/ 2095500 h 2095500"/>
              <a:gd name="connsiteX3" fmla="*/ 0 w 2108200"/>
              <a:gd name="connsiteY3" fmla="*/ 330200 h 2095500"/>
              <a:gd name="connsiteX4" fmla="*/ 482600 w 2108200"/>
              <a:gd name="connsiteY4" fmla="*/ 0 h 2095500"/>
              <a:gd name="connsiteX0" fmla="*/ 0 w 1625600"/>
              <a:gd name="connsiteY0" fmla="*/ 0 h 2095500"/>
              <a:gd name="connsiteX1" fmla="*/ 1473200 w 1625600"/>
              <a:gd name="connsiteY1" fmla="*/ 419100 h 2095500"/>
              <a:gd name="connsiteX2" fmla="*/ 1625600 w 1625600"/>
              <a:gd name="connsiteY2" fmla="*/ 2095500 h 2095500"/>
              <a:gd name="connsiteX3" fmla="*/ 0 w 1625600"/>
              <a:gd name="connsiteY3" fmla="*/ 0 h 2095500"/>
              <a:gd name="connsiteX0" fmla="*/ 0 w 1473200"/>
              <a:gd name="connsiteY0" fmla="*/ 0 h 1576979"/>
              <a:gd name="connsiteX1" fmla="*/ 1473200 w 1473200"/>
              <a:gd name="connsiteY1" fmla="*/ 419100 h 1576979"/>
              <a:gd name="connsiteX2" fmla="*/ 552150 w 1473200"/>
              <a:gd name="connsiteY2" fmla="*/ 1576979 h 1576979"/>
              <a:gd name="connsiteX3" fmla="*/ 0 w 1473200"/>
              <a:gd name="connsiteY3" fmla="*/ 0 h 1576979"/>
              <a:gd name="connsiteX0" fmla="*/ 0 w 1473200"/>
              <a:gd name="connsiteY0" fmla="*/ 525660 h 2102639"/>
              <a:gd name="connsiteX1" fmla="*/ 963709 w 1473200"/>
              <a:gd name="connsiteY1" fmla="*/ 0 h 2102639"/>
              <a:gd name="connsiteX2" fmla="*/ 1473200 w 1473200"/>
              <a:gd name="connsiteY2" fmla="*/ 944760 h 2102639"/>
              <a:gd name="connsiteX3" fmla="*/ 552150 w 1473200"/>
              <a:gd name="connsiteY3" fmla="*/ 2102639 h 2102639"/>
              <a:gd name="connsiteX4" fmla="*/ 0 w 1473200"/>
              <a:gd name="connsiteY4" fmla="*/ 525660 h 2102639"/>
              <a:gd name="connsiteX0" fmla="*/ 350440 w 1823640"/>
              <a:gd name="connsiteY0" fmla="*/ 525660 h 2102639"/>
              <a:gd name="connsiteX1" fmla="*/ 1314149 w 1823640"/>
              <a:gd name="connsiteY1" fmla="*/ 0 h 2102639"/>
              <a:gd name="connsiteX2" fmla="*/ 1823640 w 1823640"/>
              <a:gd name="connsiteY2" fmla="*/ 944760 h 2102639"/>
              <a:gd name="connsiteX3" fmla="*/ 902590 w 1823640"/>
              <a:gd name="connsiteY3" fmla="*/ 2102639 h 2102639"/>
              <a:gd name="connsiteX4" fmla="*/ 0 w 1823640"/>
              <a:gd name="connsiteY4" fmla="*/ 1576979 h 2102639"/>
              <a:gd name="connsiteX5" fmla="*/ 350440 w 1823640"/>
              <a:gd name="connsiteY5" fmla="*/ 525660 h 2102639"/>
              <a:gd name="connsiteX0" fmla="*/ 350440 w 1823640"/>
              <a:gd name="connsiteY0" fmla="*/ 525660 h 1576979"/>
              <a:gd name="connsiteX1" fmla="*/ 1314149 w 1823640"/>
              <a:gd name="connsiteY1" fmla="*/ 0 h 1576979"/>
              <a:gd name="connsiteX2" fmla="*/ 1823640 w 1823640"/>
              <a:gd name="connsiteY2" fmla="*/ 944760 h 1576979"/>
              <a:gd name="connsiteX3" fmla="*/ 876099 w 1823640"/>
              <a:gd name="connsiteY3" fmla="*/ 1576979 h 1576979"/>
              <a:gd name="connsiteX4" fmla="*/ 0 w 1823640"/>
              <a:gd name="connsiteY4" fmla="*/ 1576979 h 1576979"/>
              <a:gd name="connsiteX5" fmla="*/ 350440 w 1823640"/>
              <a:gd name="connsiteY5" fmla="*/ 525660 h 1576979"/>
              <a:gd name="connsiteX0" fmla="*/ 262830 w 1736030"/>
              <a:gd name="connsiteY0" fmla="*/ 525660 h 1576979"/>
              <a:gd name="connsiteX1" fmla="*/ 1226539 w 1736030"/>
              <a:gd name="connsiteY1" fmla="*/ 0 h 1576979"/>
              <a:gd name="connsiteX2" fmla="*/ 1736030 w 1736030"/>
              <a:gd name="connsiteY2" fmla="*/ 944760 h 1576979"/>
              <a:gd name="connsiteX3" fmla="*/ 788489 w 1736030"/>
              <a:gd name="connsiteY3" fmla="*/ 1576979 h 1576979"/>
              <a:gd name="connsiteX4" fmla="*/ 0 w 1736030"/>
              <a:gd name="connsiteY4" fmla="*/ 1051319 h 1576979"/>
              <a:gd name="connsiteX5" fmla="*/ 262830 w 1736030"/>
              <a:gd name="connsiteY5" fmla="*/ 525660 h 1576979"/>
              <a:gd name="connsiteX0" fmla="*/ 87610 w 1736030"/>
              <a:gd name="connsiteY0" fmla="*/ 350440 h 1576979"/>
              <a:gd name="connsiteX1" fmla="*/ 1226539 w 1736030"/>
              <a:gd name="connsiteY1" fmla="*/ 0 h 1576979"/>
              <a:gd name="connsiteX2" fmla="*/ 1736030 w 1736030"/>
              <a:gd name="connsiteY2" fmla="*/ 944760 h 1576979"/>
              <a:gd name="connsiteX3" fmla="*/ 788489 w 1736030"/>
              <a:gd name="connsiteY3" fmla="*/ 1576979 h 1576979"/>
              <a:gd name="connsiteX4" fmla="*/ 0 w 1736030"/>
              <a:gd name="connsiteY4" fmla="*/ 1051319 h 1576979"/>
              <a:gd name="connsiteX5" fmla="*/ 87610 w 1736030"/>
              <a:gd name="connsiteY5" fmla="*/ 350440 h 157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6030" h="1576979">
                <a:moveTo>
                  <a:pt x="87610" y="350440"/>
                </a:moveTo>
                <a:lnTo>
                  <a:pt x="1226539" y="0"/>
                </a:lnTo>
                <a:lnTo>
                  <a:pt x="1736030" y="944760"/>
                </a:lnTo>
                <a:lnTo>
                  <a:pt x="788489" y="1576979"/>
                </a:lnTo>
                <a:lnTo>
                  <a:pt x="0" y="1051319"/>
                </a:lnTo>
                <a:lnTo>
                  <a:pt x="87610" y="35044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914399" y="1619250"/>
            <a:ext cx="1509937" cy="2228850"/>
          </a:xfrm>
          <a:custGeom>
            <a:avLst/>
            <a:gdLst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2387600 w 2387600"/>
              <a:gd name="connsiteY3" fmla="*/ 1714500 h 2755900"/>
              <a:gd name="connsiteX4" fmla="*/ 1993900 w 2387600"/>
              <a:gd name="connsiteY4" fmla="*/ 23241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49500"/>
              <a:gd name="connsiteY0" fmla="*/ 0 h 2755900"/>
              <a:gd name="connsiteX1" fmla="*/ 1968500 w 2349500"/>
              <a:gd name="connsiteY1" fmla="*/ 266700 h 2755900"/>
              <a:gd name="connsiteX2" fmla="*/ 2349500 w 2349500"/>
              <a:gd name="connsiteY2" fmla="*/ 1016000 h 2755900"/>
              <a:gd name="connsiteX3" fmla="*/ 1778000 w 2349500"/>
              <a:gd name="connsiteY3" fmla="*/ 1638300 h 2755900"/>
              <a:gd name="connsiteX4" fmla="*/ 1993900 w 2349500"/>
              <a:gd name="connsiteY4" fmla="*/ 2324100 h 2755900"/>
              <a:gd name="connsiteX5" fmla="*/ 1193800 w 2349500"/>
              <a:gd name="connsiteY5" fmla="*/ 2755900 h 2755900"/>
              <a:gd name="connsiteX6" fmla="*/ 381000 w 2349500"/>
              <a:gd name="connsiteY6" fmla="*/ 2463800 h 2755900"/>
              <a:gd name="connsiteX7" fmla="*/ 0 w 2349500"/>
              <a:gd name="connsiteY7" fmla="*/ 1689100 h 2755900"/>
              <a:gd name="connsiteX8" fmla="*/ 469900 w 2349500"/>
              <a:gd name="connsiteY8" fmla="*/ 1054100 h 2755900"/>
              <a:gd name="connsiteX9" fmla="*/ 279400 w 2349500"/>
              <a:gd name="connsiteY9" fmla="*/ 330200 h 2755900"/>
              <a:gd name="connsiteX10" fmla="*/ 762000 w 2349500"/>
              <a:gd name="connsiteY10" fmla="*/ 0 h 2755900"/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2387600 w 2387600"/>
              <a:gd name="connsiteY3" fmla="*/ 2095500 h 2755900"/>
              <a:gd name="connsiteX4" fmla="*/ 1193800 w 2387600"/>
              <a:gd name="connsiteY4" fmla="*/ 2755900 h 2755900"/>
              <a:gd name="connsiteX5" fmla="*/ 381000 w 2387600"/>
              <a:gd name="connsiteY5" fmla="*/ 2463800 h 2755900"/>
              <a:gd name="connsiteX6" fmla="*/ 0 w 2387600"/>
              <a:gd name="connsiteY6" fmla="*/ 1689100 h 2755900"/>
              <a:gd name="connsiteX7" fmla="*/ 469900 w 2387600"/>
              <a:gd name="connsiteY7" fmla="*/ 1054100 h 2755900"/>
              <a:gd name="connsiteX8" fmla="*/ 279400 w 2387600"/>
              <a:gd name="connsiteY8" fmla="*/ 330200 h 2755900"/>
              <a:gd name="connsiteX9" fmla="*/ 762000 w 2387600"/>
              <a:gd name="connsiteY9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87600 w 2387600"/>
              <a:gd name="connsiteY2" fmla="*/ 2095500 h 2755900"/>
              <a:gd name="connsiteX3" fmla="*/ 1193800 w 2387600"/>
              <a:gd name="connsiteY3" fmla="*/ 2755900 h 2755900"/>
              <a:gd name="connsiteX4" fmla="*/ 381000 w 2387600"/>
              <a:gd name="connsiteY4" fmla="*/ 2463800 h 2755900"/>
              <a:gd name="connsiteX5" fmla="*/ 0 w 2387600"/>
              <a:gd name="connsiteY5" fmla="*/ 1689100 h 2755900"/>
              <a:gd name="connsiteX6" fmla="*/ 469900 w 2387600"/>
              <a:gd name="connsiteY6" fmla="*/ 1054100 h 2755900"/>
              <a:gd name="connsiteX7" fmla="*/ 279400 w 2387600"/>
              <a:gd name="connsiteY7" fmla="*/ 330200 h 2755900"/>
              <a:gd name="connsiteX8" fmla="*/ 762000 w 2387600"/>
              <a:gd name="connsiteY8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87600 w 2387600"/>
              <a:gd name="connsiteY2" fmla="*/ 2095500 h 2755900"/>
              <a:gd name="connsiteX3" fmla="*/ 1193800 w 2387600"/>
              <a:gd name="connsiteY3" fmla="*/ 2755900 h 2755900"/>
              <a:gd name="connsiteX4" fmla="*/ 381000 w 2387600"/>
              <a:gd name="connsiteY4" fmla="*/ 2463800 h 2755900"/>
              <a:gd name="connsiteX5" fmla="*/ 0 w 2387600"/>
              <a:gd name="connsiteY5" fmla="*/ 1689100 h 2755900"/>
              <a:gd name="connsiteX6" fmla="*/ 279400 w 2387600"/>
              <a:gd name="connsiteY6" fmla="*/ 330200 h 2755900"/>
              <a:gd name="connsiteX7" fmla="*/ 762000 w 2387600"/>
              <a:gd name="connsiteY7" fmla="*/ 0 h 2755900"/>
              <a:gd name="connsiteX0" fmla="*/ 482600 w 2108200"/>
              <a:gd name="connsiteY0" fmla="*/ 0 h 2755900"/>
              <a:gd name="connsiteX1" fmla="*/ 1955800 w 2108200"/>
              <a:gd name="connsiteY1" fmla="*/ 419100 h 2755900"/>
              <a:gd name="connsiteX2" fmla="*/ 2108200 w 2108200"/>
              <a:gd name="connsiteY2" fmla="*/ 2095500 h 2755900"/>
              <a:gd name="connsiteX3" fmla="*/ 914400 w 2108200"/>
              <a:gd name="connsiteY3" fmla="*/ 2755900 h 2755900"/>
              <a:gd name="connsiteX4" fmla="*/ 101600 w 2108200"/>
              <a:gd name="connsiteY4" fmla="*/ 2463800 h 2755900"/>
              <a:gd name="connsiteX5" fmla="*/ 0 w 2108200"/>
              <a:gd name="connsiteY5" fmla="*/ 330200 h 2755900"/>
              <a:gd name="connsiteX6" fmla="*/ 482600 w 2108200"/>
              <a:gd name="connsiteY6" fmla="*/ 0 h 2755900"/>
              <a:gd name="connsiteX0" fmla="*/ 482600 w 2108200"/>
              <a:gd name="connsiteY0" fmla="*/ 0 h 2755900"/>
              <a:gd name="connsiteX1" fmla="*/ 1955800 w 2108200"/>
              <a:gd name="connsiteY1" fmla="*/ 419100 h 2755900"/>
              <a:gd name="connsiteX2" fmla="*/ 2108200 w 2108200"/>
              <a:gd name="connsiteY2" fmla="*/ 2095500 h 2755900"/>
              <a:gd name="connsiteX3" fmla="*/ 914400 w 2108200"/>
              <a:gd name="connsiteY3" fmla="*/ 2755900 h 2755900"/>
              <a:gd name="connsiteX4" fmla="*/ 0 w 2108200"/>
              <a:gd name="connsiteY4" fmla="*/ 330200 h 2755900"/>
              <a:gd name="connsiteX5" fmla="*/ 482600 w 2108200"/>
              <a:gd name="connsiteY5" fmla="*/ 0 h 2755900"/>
              <a:gd name="connsiteX0" fmla="*/ 482600 w 2108200"/>
              <a:gd name="connsiteY0" fmla="*/ 0 h 2095500"/>
              <a:gd name="connsiteX1" fmla="*/ 1955800 w 2108200"/>
              <a:gd name="connsiteY1" fmla="*/ 419100 h 2095500"/>
              <a:gd name="connsiteX2" fmla="*/ 2108200 w 2108200"/>
              <a:gd name="connsiteY2" fmla="*/ 2095500 h 2095500"/>
              <a:gd name="connsiteX3" fmla="*/ 0 w 2108200"/>
              <a:gd name="connsiteY3" fmla="*/ 330200 h 2095500"/>
              <a:gd name="connsiteX4" fmla="*/ 482600 w 2108200"/>
              <a:gd name="connsiteY4" fmla="*/ 0 h 2095500"/>
              <a:gd name="connsiteX0" fmla="*/ 0 w 1625600"/>
              <a:gd name="connsiteY0" fmla="*/ 0 h 2095500"/>
              <a:gd name="connsiteX1" fmla="*/ 1473200 w 1625600"/>
              <a:gd name="connsiteY1" fmla="*/ 419100 h 2095500"/>
              <a:gd name="connsiteX2" fmla="*/ 1625600 w 1625600"/>
              <a:gd name="connsiteY2" fmla="*/ 2095500 h 2095500"/>
              <a:gd name="connsiteX3" fmla="*/ 0 w 1625600"/>
              <a:gd name="connsiteY3" fmla="*/ 0 h 2095500"/>
              <a:gd name="connsiteX0" fmla="*/ 0 w 1473200"/>
              <a:gd name="connsiteY0" fmla="*/ 0 h 1576979"/>
              <a:gd name="connsiteX1" fmla="*/ 1473200 w 1473200"/>
              <a:gd name="connsiteY1" fmla="*/ 419100 h 1576979"/>
              <a:gd name="connsiteX2" fmla="*/ 552150 w 1473200"/>
              <a:gd name="connsiteY2" fmla="*/ 1576979 h 1576979"/>
              <a:gd name="connsiteX3" fmla="*/ 0 w 1473200"/>
              <a:gd name="connsiteY3" fmla="*/ 0 h 1576979"/>
              <a:gd name="connsiteX0" fmla="*/ 0 w 1473200"/>
              <a:gd name="connsiteY0" fmla="*/ 525660 h 2102639"/>
              <a:gd name="connsiteX1" fmla="*/ 963709 w 1473200"/>
              <a:gd name="connsiteY1" fmla="*/ 0 h 2102639"/>
              <a:gd name="connsiteX2" fmla="*/ 1473200 w 1473200"/>
              <a:gd name="connsiteY2" fmla="*/ 944760 h 2102639"/>
              <a:gd name="connsiteX3" fmla="*/ 552150 w 1473200"/>
              <a:gd name="connsiteY3" fmla="*/ 2102639 h 2102639"/>
              <a:gd name="connsiteX4" fmla="*/ 0 w 1473200"/>
              <a:gd name="connsiteY4" fmla="*/ 525660 h 2102639"/>
              <a:gd name="connsiteX0" fmla="*/ 350440 w 1823640"/>
              <a:gd name="connsiteY0" fmla="*/ 525660 h 2102639"/>
              <a:gd name="connsiteX1" fmla="*/ 1314149 w 1823640"/>
              <a:gd name="connsiteY1" fmla="*/ 0 h 2102639"/>
              <a:gd name="connsiteX2" fmla="*/ 1823640 w 1823640"/>
              <a:gd name="connsiteY2" fmla="*/ 944760 h 2102639"/>
              <a:gd name="connsiteX3" fmla="*/ 902590 w 1823640"/>
              <a:gd name="connsiteY3" fmla="*/ 2102639 h 2102639"/>
              <a:gd name="connsiteX4" fmla="*/ 0 w 1823640"/>
              <a:gd name="connsiteY4" fmla="*/ 1576979 h 2102639"/>
              <a:gd name="connsiteX5" fmla="*/ 350440 w 1823640"/>
              <a:gd name="connsiteY5" fmla="*/ 525660 h 2102639"/>
              <a:gd name="connsiteX0" fmla="*/ 262830 w 1823640"/>
              <a:gd name="connsiteY0" fmla="*/ 0 h 2628299"/>
              <a:gd name="connsiteX1" fmla="*/ 1314149 w 1823640"/>
              <a:gd name="connsiteY1" fmla="*/ 525660 h 2628299"/>
              <a:gd name="connsiteX2" fmla="*/ 1823640 w 1823640"/>
              <a:gd name="connsiteY2" fmla="*/ 1470420 h 2628299"/>
              <a:gd name="connsiteX3" fmla="*/ 902590 w 1823640"/>
              <a:gd name="connsiteY3" fmla="*/ 2628299 h 2628299"/>
              <a:gd name="connsiteX4" fmla="*/ 0 w 1823640"/>
              <a:gd name="connsiteY4" fmla="*/ 2102639 h 2628299"/>
              <a:gd name="connsiteX5" fmla="*/ 262830 w 1823640"/>
              <a:gd name="connsiteY5" fmla="*/ 0 h 2628299"/>
              <a:gd name="connsiteX0" fmla="*/ 262830 w 1823640"/>
              <a:gd name="connsiteY0" fmla="*/ 0 h 3416789"/>
              <a:gd name="connsiteX1" fmla="*/ 1314149 w 1823640"/>
              <a:gd name="connsiteY1" fmla="*/ 525660 h 3416789"/>
              <a:gd name="connsiteX2" fmla="*/ 1823640 w 1823640"/>
              <a:gd name="connsiteY2" fmla="*/ 1470420 h 3416789"/>
              <a:gd name="connsiteX3" fmla="*/ 963709 w 1823640"/>
              <a:gd name="connsiteY3" fmla="*/ 3416789 h 3416789"/>
              <a:gd name="connsiteX4" fmla="*/ 0 w 1823640"/>
              <a:gd name="connsiteY4" fmla="*/ 2102639 h 3416789"/>
              <a:gd name="connsiteX5" fmla="*/ 262830 w 1823640"/>
              <a:gd name="connsiteY5" fmla="*/ 0 h 3416789"/>
              <a:gd name="connsiteX0" fmla="*/ 175220 w 1736030"/>
              <a:gd name="connsiteY0" fmla="*/ 0 h 3416789"/>
              <a:gd name="connsiteX1" fmla="*/ 1226539 w 1736030"/>
              <a:gd name="connsiteY1" fmla="*/ 525660 h 3416789"/>
              <a:gd name="connsiteX2" fmla="*/ 1736030 w 1736030"/>
              <a:gd name="connsiteY2" fmla="*/ 1470420 h 3416789"/>
              <a:gd name="connsiteX3" fmla="*/ 876099 w 1736030"/>
              <a:gd name="connsiteY3" fmla="*/ 3416789 h 3416789"/>
              <a:gd name="connsiteX4" fmla="*/ 0 w 1736030"/>
              <a:gd name="connsiteY4" fmla="*/ 1839809 h 3416789"/>
              <a:gd name="connsiteX5" fmla="*/ 175220 w 1736030"/>
              <a:gd name="connsiteY5" fmla="*/ 0 h 341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6030" h="3416789">
                <a:moveTo>
                  <a:pt x="175220" y="0"/>
                </a:moveTo>
                <a:lnTo>
                  <a:pt x="1226539" y="525660"/>
                </a:lnTo>
                <a:lnTo>
                  <a:pt x="1736030" y="1470420"/>
                </a:lnTo>
                <a:lnTo>
                  <a:pt x="876099" y="3416789"/>
                </a:lnTo>
                <a:lnTo>
                  <a:pt x="0" y="1839809"/>
                </a:lnTo>
                <a:lnTo>
                  <a:pt x="17522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endCxn id="21" idx="0"/>
          </p:cNvCxnSpPr>
          <p:nvPr/>
        </p:nvCxnSpPr>
        <p:spPr>
          <a:xfrm>
            <a:off x="1066799" y="1619250"/>
            <a:ext cx="21336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76399" y="3848100"/>
            <a:ext cx="21336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14399" y="2819400"/>
            <a:ext cx="21336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81199" y="1962150"/>
            <a:ext cx="21336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438399" y="2590800"/>
            <a:ext cx="21336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3048000" y="1619250"/>
            <a:ext cx="1509937" cy="2228850"/>
          </a:xfrm>
          <a:custGeom>
            <a:avLst/>
            <a:gdLst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2387600 w 2387600"/>
              <a:gd name="connsiteY3" fmla="*/ 1714500 h 2755900"/>
              <a:gd name="connsiteX4" fmla="*/ 1993900 w 2387600"/>
              <a:gd name="connsiteY4" fmla="*/ 23241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49500"/>
              <a:gd name="connsiteY0" fmla="*/ 0 h 2755900"/>
              <a:gd name="connsiteX1" fmla="*/ 1968500 w 2349500"/>
              <a:gd name="connsiteY1" fmla="*/ 266700 h 2755900"/>
              <a:gd name="connsiteX2" fmla="*/ 2349500 w 2349500"/>
              <a:gd name="connsiteY2" fmla="*/ 1016000 h 2755900"/>
              <a:gd name="connsiteX3" fmla="*/ 1778000 w 2349500"/>
              <a:gd name="connsiteY3" fmla="*/ 1638300 h 2755900"/>
              <a:gd name="connsiteX4" fmla="*/ 1993900 w 2349500"/>
              <a:gd name="connsiteY4" fmla="*/ 2324100 h 2755900"/>
              <a:gd name="connsiteX5" fmla="*/ 1193800 w 2349500"/>
              <a:gd name="connsiteY5" fmla="*/ 2755900 h 2755900"/>
              <a:gd name="connsiteX6" fmla="*/ 381000 w 2349500"/>
              <a:gd name="connsiteY6" fmla="*/ 2463800 h 2755900"/>
              <a:gd name="connsiteX7" fmla="*/ 0 w 2349500"/>
              <a:gd name="connsiteY7" fmla="*/ 1689100 h 2755900"/>
              <a:gd name="connsiteX8" fmla="*/ 469900 w 2349500"/>
              <a:gd name="connsiteY8" fmla="*/ 1054100 h 2755900"/>
              <a:gd name="connsiteX9" fmla="*/ 279400 w 2349500"/>
              <a:gd name="connsiteY9" fmla="*/ 330200 h 2755900"/>
              <a:gd name="connsiteX10" fmla="*/ 762000 w 2349500"/>
              <a:gd name="connsiteY10" fmla="*/ 0 h 2755900"/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2387600 w 2387600"/>
              <a:gd name="connsiteY3" fmla="*/ 2095500 h 2755900"/>
              <a:gd name="connsiteX4" fmla="*/ 1193800 w 2387600"/>
              <a:gd name="connsiteY4" fmla="*/ 2755900 h 2755900"/>
              <a:gd name="connsiteX5" fmla="*/ 381000 w 2387600"/>
              <a:gd name="connsiteY5" fmla="*/ 2463800 h 2755900"/>
              <a:gd name="connsiteX6" fmla="*/ 0 w 2387600"/>
              <a:gd name="connsiteY6" fmla="*/ 1689100 h 2755900"/>
              <a:gd name="connsiteX7" fmla="*/ 469900 w 2387600"/>
              <a:gd name="connsiteY7" fmla="*/ 1054100 h 2755900"/>
              <a:gd name="connsiteX8" fmla="*/ 279400 w 2387600"/>
              <a:gd name="connsiteY8" fmla="*/ 330200 h 2755900"/>
              <a:gd name="connsiteX9" fmla="*/ 762000 w 2387600"/>
              <a:gd name="connsiteY9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87600 w 2387600"/>
              <a:gd name="connsiteY2" fmla="*/ 2095500 h 2755900"/>
              <a:gd name="connsiteX3" fmla="*/ 1193800 w 2387600"/>
              <a:gd name="connsiteY3" fmla="*/ 2755900 h 2755900"/>
              <a:gd name="connsiteX4" fmla="*/ 381000 w 2387600"/>
              <a:gd name="connsiteY4" fmla="*/ 2463800 h 2755900"/>
              <a:gd name="connsiteX5" fmla="*/ 0 w 2387600"/>
              <a:gd name="connsiteY5" fmla="*/ 1689100 h 2755900"/>
              <a:gd name="connsiteX6" fmla="*/ 469900 w 2387600"/>
              <a:gd name="connsiteY6" fmla="*/ 1054100 h 2755900"/>
              <a:gd name="connsiteX7" fmla="*/ 279400 w 2387600"/>
              <a:gd name="connsiteY7" fmla="*/ 330200 h 2755900"/>
              <a:gd name="connsiteX8" fmla="*/ 762000 w 2387600"/>
              <a:gd name="connsiteY8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87600 w 2387600"/>
              <a:gd name="connsiteY2" fmla="*/ 2095500 h 2755900"/>
              <a:gd name="connsiteX3" fmla="*/ 1193800 w 2387600"/>
              <a:gd name="connsiteY3" fmla="*/ 2755900 h 2755900"/>
              <a:gd name="connsiteX4" fmla="*/ 381000 w 2387600"/>
              <a:gd name="connsiteY4" fmla="*/ 2463800 h 2755900"/>
              <a:gd name="connsiteX5" fmla="*/ 0 w 2387600"/>
              <a:gd name="connsiteY5" fmla="*/ 1689100 h 2755900"/>
              <a:gd name="connsiteX6" fmla="*/ 279400 w 2387600"/>
              <a:gd name="connsiteY6" fmla="*/ 330200 h 2755900"/>
              <a:gd name="connsiteX7" fmla="*/ 762000 w 2387600"/>
              <a:gd name="connsiteY7" fmla="*/ 0 h 2755900"/>
              <a:gd name="connsiteX0" fmla="*/ 482600 w 2108200"/>
              <a:gd name="connsiteY0" fmla="*/ 0 h 2755900"/>
              <a:gd name="connsiteX1" fmla="*/ 1955800 w 2108200"/>
              <a:gd name="connsiteY1" fmla="*/ 419100 h 2755900"/>
              <a:gd name="connsiteX2" fmla="*/ 2108200 w 2108200"/>
              <a:gd name="connsiteY2" fmla="*/ 2095500 h 2755900"/>
              <a:gd name="connsiteX3" fmla="*/ 914400 w 2108200"/>
              <a:gd name="connsiteY3" fmla="*/ 2755900 h 2755900"/>
              <a:gd name="connsiteX4" fmla="*/ 101600 w 2108200"/>
              <a:gd name="connsiteY4" fmla="*/ 2463800 h 2755900"/>
              <a:gd name="connsiteX5" fmla="*/ 0 w 2108200"/>
              <a:gd name="connsiteY5" fmla="*/ 330200 h 2755900"/>
              <a:gd name="connsiteX6" fmla="*/ 482600 w 2108200"/>
              <a:gd name="connsiteY6" fmla="*/ 0 h 2755900"/>
              <a:gd name="connsiteX0" fmla="*/ 482600 w 2108200"/>
              <a:gd name="connsiteY0" fmla="*/ 0 h 2755900"/>
              <a:gd name="connsiteX1" fmla="*/ 1955800 w 2108200"/>
              <a:gd name="connsiteY1" fmla="*/ 419100 h 2755900"/>
              <a:gd name="connsiteX2" fmla="*/ 2108200 w 2108200"/>
              <a:gd name="connsiteY2" fmla="*/ 2095500 h 2755900"/>
              <a:gd name="connsiteX3" fmla="*/ 914400 w 2108200"/>
              <a:gd name="connsiteY3" fmla="*/ 2755900 h 2755900"/>
              <a:gd name="connsiteX4" fmla="*/ 0 w 2108200"/>
              <a:gd name="connsiteY4" fmla="*/ 330200 h 2755900"/>
              <a:gd name="connsiteX5" fmla="*/ 482600 w 2108200"/>
              <a:gd name="connsiteY5" fmla="*/ 0 h 2755900"/>
              <a:gd name="connsiteX0" fmla="*/ 482600 w 2108200"/>
              <a:gd name="connsiteY0" fmla="*/ 0 h 2095500"/>
              <a:gd name="connsiteX1" fmla="*/ 1955800 w 2108200"/>
              <a:gd name="connsiteY1" fmla="*/ 419100 h 2095500"/>
              <a:gd name="connsiteX2" fmla="*/ 2108200 w 2108200"/>
              <a:gd name="connsiteY2" fmla="*/ 2095500 h 2095500"/>
              <a:gd name="connsiteX3" fmla="*/ 0 w 2108200"/>
              <a:gd name="connsiteY3" fmla="*/ 330200 h 2095500"/>
              <a:gd name="connsiteX4" fmla="*/ 482600 w 2108200"/>
              <a:gd name="connsiteY4" fmla="*/ 0 h 2095500"/>
              <a:gd name="connsiteX0" fmla="*/ 0 w 1625600"/>
              <a:gd name="connsiteY0" fmla="*/ 0 h 2095500"/>
              <a:gd name="connsiteX1" fmla="*/ 1473200 w 1625600"/>
              <a:gd name="connsiteY1" fmla="*/ 419100 h 2095500"/>
              <a:gd name="connsiteX2" fmla="*/ 1625600 w 1625600"/>
              <a:gd name="connsiteY2" fmla="*/ 2095500 h 2095500"/>
              <a:gd name="connsiteX3" fmla="*/ 0 w 1625600"/>
              <a:gd name="connsiteY3" fmla="*/ 0 h 2095500"/>
              <a:gd name="connsiteX0" fmla="*/ 0 w 1473200"/>
              <a:gd name="connsiteY0" fmla="*/ 0 h 1576979"/>
              <a:gd name="connsiteX1" fmla="*/ 1473200 w 1473200"/>
              <a:gd name="connsiteY1" fmla="*/ 419100 h 1576979"/>
              <a:gd name="connsiteX2" fmla="*/ 552150 w 1473200"/>
              <a:gd name="connsiteY2" fmla="*/ 1576979 h 1576979"/>
              <a:gd name="connsiteX3" fmla="*/ 0 w 1473200"/>
              <a:gd name="connsiteY3" fmla="*/ 0 h 1576979"/>
              <a:gd name="connsiteX0" fmla="*/ 0 w 1473200"/>
              <a:gd name="connsiteY0" fmla="*/ 525660 h 2102639"/>
              <a:gd name="connsiteX1" fmla="*/ 963709 w 1473200"/>
              <a:gd name="connsiteY1" fmla="*/ 0 h 2102639"/>
              <a:gd name="connsiteX2" fmla="*/ 1473200 w 1473200"/>
              <a:gd name="connsiteY2" fmla="*/ 944760 h 2102639"/>
              <a:gd name="connsiteX3" fmla="*/ 552150 w 1473200"/>
              <a:gd name="connsiteY3" fmla="*/ 2102639 h 2102639"/>
              <a:gd name="connsiteX4" fmla="*/ 0 w 1473200"/>
              <a:gd name="connsiteY4" fmla="*/ 525660 h 2102639"/>
              <a:gd name="connsiteX0" fmla="*/ 350440 w 1823640"/>
              <a:gd name="connsiteY0" fmla="*/ 525660 h 2102639"/>
              <a:gd name="connsiteX1" fmla="*/ 1314149 w 1823640"/>
              <a:gd name="connsiteY1" fmla="*/ 0 h 2102639"/>
              <a:gd name="connsiteX2" fmla="*/ 1823640 w 1823640"/>
              <a:gd name="connsiteY2" fmla="*/ 944760 h 2102639"/>
              <a:gd name="connsiteX3" fmla="*/ 902590 w 1823640"/>
              <a:gd name="connsiteY3" fmla="*/ 2102639 h 2102639"/>
              <a:gd name="connsiteX4" fmla="*/ 0 w 1823640"/>
              <a:gd name="connsiteY4" fmla="*/ 1576979 h 2102639"/>
              <a:gd name="connsiteX5" fmla="*/ 350440 w 1823640"/>
              <a:gd name="connsiteY5" fmla="*/ 525660 h 2102639"/>
              <a:gd name="connsiteX0" fmla="*/ 262830 w 1823640"/>
              <a:gd name="connsiteY0" fmla="*/ 0 h 2628299"/>
              <a:gd name="connsiteX1" fmla="*/ 1314149 w 1823640"/>
              <a:gd name="connsiteY1" fmla="*/ 525660 h 2628299"/>
              <a:gd name="connsiteX2" fmla="*/ 1823640 w 1823640"/>
              <a:gd name="connsiteY2" fmla="*/ 1470420 h 2628299"/>
              <a:gd name="connsiteX3" fmla="*/ 902590 w 1823640"/>
              <a:gd name="connsiteY3" fmla="*/ 2628299 h 2628299"/>
              <a:gd name="connsiteX4" fmla="*/ 0 w 1823640"/>
              <a:gd name="connsiteY4" fmla="*/ 2102639 h 2628299"/>
              <a:gd name="connsiteX5" fmla="*/ 262830 w 1823640"/>
              <a:gd name="connsiteY5" fmla="*/ 0 h 2628299"/>
              <a:gd name="connsiteX0" fmla="*/ 262830 w 1823640"/>
              <a:gd name="connsiteY0" fmla="*/ 0 h 3416789"/>
              <a:gd name="connsiteX1" fmla="*/ 1314149 w 1823640"/>
              <a:gd name="connsiteY1" fmla="*/ 525660 h 3416789"/>
              <a:gd name="connsiteX2" fmla="*/ 1823640 w 1823640"/>
              <a:gd name="connsiteY2" fmla="*/ 1470420 h 3416789"/>
              <a:gd name="connsiteX3" fmla="*/ 963709 w 1823640"/>
              <a:gd name="connsiteY3" fmla="*/ 3416789 h 3416789"/>
              <a:gd name="connsiteX4" fmla="*/ 0 w 1823640"/>
              <a:gd name="connsiteY4" fmla="*/ 2102639 h 3416789"/>
              <a:gd name="connsiteX5" fmla="*/ 262830 w 1823640"/>
              <a:gd name="connsiteY5" fmla="*/ 0 h 3416789"/>
              <a:gd name="connsiteX0" fmla="*/ 175220 w 1736030"/>
              <a:gd name="connsiteY0" fmla="*/ 0 h 3416789"/>
              <a:gd name="connsiteX1" fmla="*/ 1226539 w 1736030"/>
              <a:gd name="connsiteY1" fmla="*/ 525660 h 3416789"/>
              <a:gd name="connsiteX2" fmla="*/ 1736030 w 1736030"/>
              <a:gd name="connsiteY2" fmla="*/ 1470420 h 3416789"/>
              <a:gd name="connsiteX3" fmla="*/ 876099 w 1736030"/>
              <a:gd name="connsiteY3" fmla="*/ 3416789 h 3416789"/>
              <a:gd name="connsiteX4" fmla="*/ 0 w 1736030"/>
              <a:gd name="connsiteY4" fmla="*/ 1839809 h 3416789"/>
              <a:gd name="connsiteX5" fmla="*/ 175220 w 1736030"/>
              <a:gd name="connsiteY5" fmla="*/ 0 h 341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6030" h="3416789">
                <a:moveTo>
                  <a:pt x="175220" y="0"/>
                </a:moveTo>
                <a:lnTo>
                  <a:pt x="1226539" y="525660"/>
                </a:lnTo>
                <a:lnTo>
                  <a:pt x="1736030" y="1470420"/>
                </a:lnTo>
                <a:lnTo>
                  <a:pt x="876099" y="3416789"/>
                </a:lnTo>
                <a:lnTo>
                  <a:pt x="0" y="1839809"/>
                </a:lnTo>
                <a:lnTo>
                  <a:pt x="17522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62400" y="36195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№</a:t>
            </a:r>
            <a:r>
              <a:rPr lang="en-US" dirty="0"/>
              <a:t>1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414863" y="9906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№</a:t>
            </a:r>
            <a:r>
              <a:rPr lang="en-US" dirty="0"/>
              <a:t>2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867400" y="29337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№</a:t>
            </a:r>
            <a:r>
              <a:rPr lang="en-US" dirty="0"/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60093175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80999" y="952500"/>
            <a:ext cx="2743200" cy="3371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perspectiveContrastingRightFacing"/>
            <a:lightRig rig="threePt" dir="t"/>
          </a:scene3d>
          <a:sp3d extrusionH="50800" contourW="12700">
            <a:extrusionClr>
              <a:schemeClr val="bg1"/>
            </a:extrusionClr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Рисуваме обекта над него</a:t>
            </a:r>
            <a:endParaRPr lang="en-US" dirty="0"/>
          </a:p>
        </p:txBody>
      </p:sp>
      <p:grpSp>
        <p:nvGrpSpPr>
          <p:cNvPr id="3" name="Group 6"/>
          <p:cNvGrpSpPr/>
          <p:nvPr/>
        </p:nvGrpSpPr>
        <p:grpSpPr>
          <a:xfrm rot="10800000">
            <a:off x="7924800" y="1562100"/>
            <a:ext cx="533400" cy="1885950"/>
            <a:chOff x="3124200" y="3352800"/>
            <a:chExt cx="914400" cy="1676400"/>
          </a:xfrm>
          <a:effectLst/>
        </p:grpSpPr>
        <p:cxnSp>
          <p:nvCxnSpPr>
            <p:cNvPr id="8" name="Straight Arrow Connector 7"/>
            <p:cNvCxnSpPr/>
            <p:nvPr/>
          </p:nvCxnSpPr>
          <p:spPr>
            <a:xfrm>
              <a:off x="3124200" y="33528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124200" y="35052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24200" y="36576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124200" y="38100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124200" y="39624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124200" y="41148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124200" y="42672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124200" y="44196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124200" y="45720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124200" y="47244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124200" y="48768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124200" y="50292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 19"/>
          <p:cNvSpPr/>
          <p:nvPr/>
        </p:nvSpPr>
        <p:spPr>
          <a:xfrm>
            <a:off x="4800600" y="2076450"/>
            <a:ext cx="1509937" cy="1028700"/>
          </a:xfrm>
          <a:custGeom>
            <a:avLst/>
            <a:gdLst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2387600 w 2387600"/>
              <a:gd name="connsiteY3" fmla="*/ 1714500 h 2755900"/>
              <a:gd name="connsiteX4" fmla="*/ 1993900 w 2387600"/>
              <a:gd name="connsiteY4" fmla="*/ 23241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49500"/>
              <a:gd name="connsiteY0" fmla="*/ 0 h 2755900"/>
              <a:gd name="connsiteX1" fmla="*/ 1968500 w 2349500"/>
              <a:gd name="connsiteY1" fmla="*/ 266700 h 2755900"/>
              <a:gd name="connsiteX2" fmla="*/ 2349500 w 2349500"/>
              <a:gd name="connsiteY2" fmla="*/ 1016000 h 2755900"/>
              <a:gd name="connsiteX3" fmla="*/ 1778000 w 2349500"/>
              <a:gd name="connsiteY3" fmla="*/ 1638300 h 2755900"/>
              <a:gd name="connsiteX4" fmla="*/ 1993900 w 2349500"/>
              <a:gd name="connsiteY4" fmla="*/ 2324100 h 2755900"/>
              <a:gd name="connsiteX5" fmla="*/ 1193800 w 2349500"/>
              <a:gd name="connsiteY5" fmla="*/ 2755900 h 2755900"/>
              <a:gd name="connsiteX6" fmla="*/ 381000 w 2349500"/>
              <a:gd name="connsiteY6" fmla="*/ 2463800 h 2755900"/>
              <a:gd name="connsiteX7" fmla="*/ 0 w 2349500"/>
              <a:gd name="connsiteY7" fmla="*/ 1689100 h 2755900"/>
              <a:gd name="connsiteX8" fmla="*/ 469900 w 2349500"/>
              <a:gd name="connsiteY8" fmla="*/ 1054100 h 2755900"/>
              <a:gd name="connsiteX9" fmla="*/ 279400 w 2349500"/>
              <a:gd name="connsiteY9" fmla="*/ 330200 h 2755900"/>
              <a:gd name="connsiteX10" fmla="*/ 762000 w 2349500"/>
              <a:gd name="connsiteY10" fmla="*/ 0 h 2755900"/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2387600 w 2387600"/>
              <a:gd name="connsiteY3" fmla="*/ 2095500 h 2755900"/>
              <a:gd name="connsiteX4" fmla="*/ 1193800 w 2387600"/>
              <a:gd name="connsiteY4" fmla="*/ 2755900 h 2755900"/>
              <a:gd name="connsiteX5" fmla="*/ 381000 w 2387600"/>
              <a:gd name="connsiteY5" fmla="*/ 2463800 h 2755900"/>
              <a:gd name="connsiteX6" fmla="*/ 0 w 2387600"/>
              <a:gd name="connsiteY6" fmla="*/ 1689100 h 2755900"/>
              <a:gd name="connsiteX7" fmla="*/ 469900 w 2387600"/>
              <a:gd name="connsiteY7" fmla="*/ 1054100 h 2755900"/>
              <a:gd name="connsiteX8" fmla="*/ 279400 w 2387600"/>
              <a:gd name="connsiteY8" fmla="*/ 330200 h 2755900"/>
              <a:gd name="connsiteX9" fmla="*/ 762000 w 2387600"/>
              <a:gd name="connsiteY9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87600 w 2387600"/>
              <a:gd name="connsiteY2" fmla="*/ 2095500 h 2755900"/>
              <a:gd name="connsiteX3" fmla="*/ 1193800 w 2387600"/>
              <a:gd name="connsiteY3" fmla="*/ 2755900 h 2755900"/>
              <a:gd name="connsiteX4" fmla="*/ 381000 w 2387600"/>
              <a:gd name="connsiteY4" fmla="*/ 2463800 h 2755900"/>
              <a:gd name="connsiteX5" fmla="*/ 0 w 2387600"/>
              <a:gd name="connsiteY5" fmla="*/ 1689100 h 2755900"/>
              <a:gd name="connsiteX6" fmla="*/ 469900 w 2387600"/>
              <a:gd name="connsiteY6" fmla="*/ 1054100 h 2755900"/>
              <a:gd name="connsiteX7" fmla="*/ 279400 w 2387600"/>
              <a:gd name="connsiteY7" fmla="*/ 330200 h 2755900"/>
              <a:gd name="connsiteX8" fmla="*/ 762000 w 2387600"/>
              <a:gd name="connsiteY8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87600 w 2387600"/>
              <a:gd name="connsiteY2" fmla="*/ 2095500 h 2755900"/>
              <a:gd name="connsiteX3" fmla="*/ 1193800 w 2387600"/>
              <a:gd name="connsiteY3" fmla="*/ 2755900 h 2755900"/>
              <a:gd name="connsiteX4" fmla="*/ 381000 w 2387600"/>
              <a:gd name="connsiteY4" fmla="*/ 2463800 h 2755900"/>
              <a:gd name="connsiteX5" fmla="*/ 0 w 2387600"/>
              <a:gd name="connsiteY5" fmla="*/ 1689100 h 2755900"/>
              <a:gd name="connsiteX6" fmla="*/ 279400 w 2387600"/>
              <a:gd name="connsiteY6" fmla="*/ 330200 h 2755900"/>
              <a:gd name="connsiteX7" fmla="*/ 762000 w 2387600"/>
              <a:gd name="connsiteY7" fmla="*/ 0 h 2755900"/>
              <a:gd name="connsiteX0" fmla="*/ 482600 w 2108200"/>
              <a:gd name="connsiteY0" fmla="*/ 0 h 2755900"/>
              <a:gd name="connsiteX1" fmla="*/ 1955800 w 2108200"/>
              <a:gd name="connsiteY1" fmla="*/ 419100 h 2755900"/>
              <a:gd name="connsiteX2" fmla="*/ 2108200 w 2108200"/>
              <a:gd name="connsiteY2" fmla="*/ 2095500 h 2755900"/>
              <a:gd name="connsiteX3" fmla="*/ 914400 w 2108200"/>
              <a:gd name="connsiteY3" fmla="*/ 2755900 h 2755900"/>
              <a:gd name="connsiteX4" fmla="*/ 101600 w 2108200"/>
              <a:gd name="connsiteY4" fmla="*/ 2463800 h 2755900"/>
              <a:gd name="connsiteX5" fmla="*/ 0 w 2108200"/>
              <a:gd name="connsiteY5" fmla="*/ 330200 h 2755900"/>
              <a:gd name="connsiteX6" fmla="*/ 482600 w 2108200"/>
              <a:gd name="connsiteY6" fmla="*/ 0 h 2755900"/>
              <a:gd name="connsiteX0" fmla="*/ 482600 w 2108200"/>
              <a:gd name="connsiteY0" fmla="*/ 0 h 2755900"/>
              <a:gd name="connsiteX1" fmla="*/ 1955800 w 2108200"/>
              <a:gd name="connsiteY1" fmla="*/ 419100 h 2755900"/>
              <a:gd name="connsiteX2" fmla="*/ 2108200 w 2108200"/>
              <a:gd name="connsiteY2" fmla="*/ 2095500 h 2755900"/>
              <a:gd name="connsiteX3" fmla="*/ 914400 w 2108200"/>
              <a:gd name="connsiteY3" fmla="*/ 2755900 h 2755900"/>
              <a:gd name="connsiteX4" fmla="*/ 0 w 2108200"/>
              <a:gd name="connsiteY4" fmla="*/ 330200 h 2755900"/>
              <a:gd name="connsiteX5" fmla="*/ 482600 w 2108200"/>
              <a:gd name="connsiteY5" fmla="*/ 0 h 2755900"/>
              <a:gd name="connsiteX0" fmla="*/ 482600 w 2108200"/>
              <a:gd name="connsiteY0" fmla="*/ 0 h 2095500"/>
              <a:gd name="connsiteX1" fmla="*/ 1955800 w 2108200"/>
              <a:gd name="connsiteY1" fmla="*/ 419100 h 2095500"/>
              <a:gd name="connsiteX2" fmla="*/ 2108200 w 2108200"/>
              <a:gd name="connsiteY2" fmla="*/ 2095500 h 2095500"/>
              <a:gd name="connsiteX3" fmla="*/ 0 w 2108200"/>
              <a:gd name="connsiteY3" fmla="*/ 330200 h 2095500"/>
              <a:gd name="connsiteX4" fmla="*/ 482600 w 2108200"/>
              <a:gd name="connsiteY4" fmla="*/ 0 h 2095500"/>
              <a:gd name="connsiteX0" fmla="*/ 0 w 1625600"/>
              <a:gd name="connsiteY0" fmla="*/ 0 h 2095500"/>
              <a:gd name="connsiteX1" fmla="*/ 1473200 w 1625600"/>
              <a:gd name="connsiteY1" fmla="*/ 419100 h 2095500"/>
              <a:gd name="connsiteX2" fmla="*/ 1625600 w 1625600"/>
              <a:gd name="connsiteY2" fmla="*/ 2095500 h 2095500"/>
              <a:gd name="connsiteX3" fmla="*/ 0 w 1625600"/>
              <a:gd name="connsiteY3" fmla="*/ 0 h 2095500"/>
              <a:gd name="connsiteX0" fmla="*/ 0 w 1473200"/>
              <a:gd name="connsiteY0" fmla="*/ 0 h 1576979"/>
              <a:gd name="connsiteX1" fmla="*/ 1473200 w 1473200"/>
              <a:gd name="connsiteY1" fmla="*/ 419100 h 1576979"/>
              <a:gd name="connsiteX2" fmla="*/ 552150 w 1473200"/>
              <a:gd name="connsiteY2" fmla="*/ 1576979 h 1576979"/>
              <a:gd name="connsiteX3" fmla="*/ 0 w 1473200"/>
              <a:gd name="connsiteY3" fmla="*/ 0 h 1576979"/>
              <a:gd name="connsiteX0" fmla="*/ 0 w 1473200"/>
              <a:gd name="connsiteY0" fmla="*/ 525660 h 2102639"/>
              <a:gd name="connsiteX1" fmla="*/ 963709 w 1473200"/>
              <a:gd name="connsiteY1" fmla="*/ 0 h 2102639"/>
              <a:gd name="connsiteX2" fmla="*/ 1473200 w 1473200"/>
              <a:gd name="connsiteY2" fmla="*/ 944760 h 2102639"/>
              <a:gd name="connsiteX3" fmla="*/ 552150 w 1473200"/>
              <a:gd name="connsiteY3" fmla="*/ 2102639 h 2102639"/>
              <a:gd name="connsiteX4" fmla="*/ 0 w 1473200"/>
              <a:gd name="connsiteY4" fmla="*/ 525660 h 2102639"/>
              <a:gd name="connsiteX0" fmla="*/ 350440 w 1823640"/>
              <a:gd name="connsiteY0" fmla="*/ 525660 h 2102639"/>
              <a:gd name="connsiteX1" fmla="*/ 1314149 w 1823640"/>
              <a:gd name="connsiteY1" fmla="*/ 0 h 2102639"/>
              <a:gd name="connsiteX2" fmla="*/ 1823640 w 1823640"/>
              <a:gd name="connsiteY2" fmla="*/ 944760 h 2102639"/>
              <a:gd name="connsiteX3" fmla="*/ 902590 w 1823640"/>
              <a:gd name="connsiteY3" fmla="*/ 2102639 h 2102639"/>
              <a:gd name="connsiteX4" fmla="*/ 0 w 1823640"/>
              <a:gd name="connsiteY4" fmla="*/ 1576979 h 2102639"/>
              <a:gd name="connsiteX5" fmla="*/ 350440 w 1823640"/>
              <a:gd name="connsiteY5" fmla="*/ 525660 h 2102639"/>
              <a:gd name="connsiteX0" fmla="*/ 350440 w 1823640"/>
              <a:gd name="connsiteY0" fmla="*/ 525660 h 1576979"/>
              <a:gd name="connsiteX1" fmla="*/ 1314149 w 1823640"/>
              <a:gd name="connsiteY1" fmla="*/ 0 h 1576979"/>
              <a:gd name="connsiteX2" fmla="*/ 1823640 w 1823640"/>
              <a:gd name="connsiteY2" fmla="*/ 944760 h 1576979"/>
              <a:gd name="connsiteX3" fmla="*/ 876099 w 1823640"/>
              <a:gd name="connsiteY3" fmla="*/ 1576979 h 1576979"/>
              <a:gd name="connsiteX4" fmla="*/ 0 w 1823640"/>
              <a:gd name="connsiteY4" fmla="*/ 1576979 h 1576979"/>
              <a:gd name="connsiteX5" fmla="*/ 350440 w 1823640"/>
              <a:gd name="connsiteY5" fmla="*/ 525660 h 1576979"/>
              <a:gd name="connsiteX0" fmla="*/ 262830 w 1736030"/>
              <a:gd name="connsiteY0" fmla="*/ 525660 h 1576979"/>
              <a:gd name="connsiteX1" fmla="*/ 1226539 w 1736030"/>
              <a:gd name="connsiteY1" fmla="*/ 0 h 1576979"/>
              <a:gd name="connsiteX2" fmla="*/ 1736030 w 1736030"/>
              <a:gd name="connsiteY2" fmla="*/ 944760 h 1576979"/>
              <a:gd name="connsiteX3" fmla="*/ 788489 w 1736030"/>
              <a:gd name="connsiteY3" fmla="*/ 1576979 h 1576979"/>
              <a:gd name="connsiteX4" fmla="*/ 0 w 1736030"/>
              <a:gd name="connsiteY4" fmla="*/ 1051319 h 1576979"/>
              <a:gd name="connsiteX5" fmla="*/ 262830 w 1736030"/>
              <a:gd name="connsiteY5" fmla="*/ 525660 h 1576979"/>
              <a:gd name="connsiteX0" fmla="*/ 87610 w 1736030"/>
              <a:gd name="connsiteY0" fmla="*/ 350440 h 1576979"/>
              <a:gd name="connsiteX1" fmla="*/ 1226539 w 1736030"/>
              <a:gd name="connsiteY1" fmla="*/ 0 h 1576979"/>
              <a:gd name="connsiteX2" fmla="*/ 1736030 w 1736030"/>
              <a:gd name="connsiteY2" fmla="*/ 944760 h 1576979"/>
              <a:gd name="connsiteX3" fmla="*/ 788489 w 1736030"/>
              <a:gd name="connsiteY3" fmla="*/ 1576979 h 1576979"/>
              <a:gd name="connsiteX4" fmla="*/ 0 w 1736030"/>
              <a:gd name="connsiteY4" fmla="*/ 1051319 h 1576979"/>
              <a:gd name="connsiteX5" fmla="*/ 87610 w 1736030"/>
              <a:gd name="connsiteY5" fmla="*/ 350440 h 157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6030" h="1576979">
                <a:moveTo>
                  <a:pt x="87610" y="350440"/>
                </a:moveTo>
                <a:lnTo>
                  <a:pt x="1226539" y="0"/>
                </a:lnTo>
                <a:lnTo>
                  <a:pt x="1736030" y="944760"/>
                </a:lnTo>
                <a:lnTo>
                  <a:pt x="788489" y="1576979"/>
                </a:lnTo>
                <a:lnTo>
                  <a:pt x="0" y="1051319"/>
                </a:lnTo>
                <a:lnTo>
                  <a:pt x="87610" y="35044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914399" y="1619250"/>
            <a:ext cx="1509937" cy="2228850"/>
          </a:xfrm>
          <a:custGeom>
            <a:avLst/>
            <a:gdLst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2387600 w 2387600"/>
              <a:gd name="connsiteY3" fmla="*/ 1714500 h 2755900"/>
              <a:gd name="connsiteX4" fmla="*/ 1993900 w 2387600"/>
              <a:gd name="connsiteY4" fmla="*/ 23241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49500"/>
              <a:gd name="connsiteY0" fmla="*/ 0 h 2755900"/>
              <a:gd name="connsiteX1" fmla="*/ 1968500 w 2349500"/>
              <a:gd name="connsiteY1" fmla="*/ 266700 h 2755900"/>
              <a:gd name="connsiteX2" fmla="*/ 2349500 w 2349500"/>
              <a:gd name="connsiteY2" fmla="*/ 1016000 h 2755900"/>
              <a:gd name="connsiteX3" fmla="*/ 1778000 w 2349500"/>
              <a:gd name="connsiteY3" fmla="*/ 1638300 h 2755900"/>
              <a:gd name="connsiteX4" fmla="*/ 1993900 w 2349500"/>
              <a:gd name="connsiteY4" fmla="*/ 2324100 h 2755900"/>
              <a:gd name="connsiteX5" fmla="*/ 1193800 w 2349500"/>
              <a:gd name="connsiteY5" fmla="*/ 2755900 h 2755900"/>
              <a:gd name="connsiteX6" fmla="*/ 381000 w 2349500"/>
              <a:gd name="connsiteY6" fmla="*/ 2463800 h 2755900"/>
              <a:gd name="connsiteX7" fmla="*/ 0 w 2349500"/>
              <a:gd name="connsiteY7" fmla="*/ 1689100 h 2755900"/>
              <a:gd name="connsiteX8" fmla="*/ 469900 w 2349500"/>
              <a:gd name="connsiteY8" fmla="*/ 1054100 h 2755900"/>
              <a:gd name="connsiteX9" fmla="*/ 279400 w 2349500"/>
              <a:gd name="connsiteY9" fmla="*/ 330200 h 2755900"/>
              <a:gd name="connsiteX10" fmla="*/ 762000 w 2349500"/>
              <a:gd name="connsiteY10" fmla="*/ 0 h 2755900"/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2387600 w 2387600"/>
              <a:gd name="connsiteY3" fmla="*/ 2095500 h 2755900"/>
              <a:gd name="connsiteX4" fmla="*/ 1193800 w 2387600"/>
              <a:gd name="connsiteY4" fmla="*/ 2755900 h 2755900"/>
              <a:gd name="connsiteX5" fmla="*/ 381000 w 2387600"/>
              <a:gd name="connsiteY5" fmla="*/ 2463800 h 2755900"/>
              <a:gd name="connsiteX6" fmla="*/ 0 w 2387600"/>
              <a:gd name="connsiteY6" fmla="*/ 1689100 h 2755900"/>
              <a:gd name="connsiteX7" fmla="*/ 469900 w 2387600"/>
              <a:gd name="connsiteY7" fmla="*/ 1054100 h 2755900"/>
              <a:gd name="connsiteX8" fmla="*/ 279400 w 2387600"/>
              <a:gd name="connsiteY8" fmla="*/ 330200 h 2755900"/>
              <a:gd name="connsiteX9" fmla="*/ 762000 w 2387600"/>
              <a:gd name="connsiteY9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87600 w 2387600"/>
              <a:gd name="connsiteY2" fmla="*/ 2095500 h 2755900"/>
              <a:gd name="connsiteX3" fmla="*/ 1193800 w 2387600"/>
              <a:gd name="connsiteY3" fmla="*/ 2755900 h 2755900"/>
              <a:gd name="connsiteX4" fmla="*/ 381000 w 2387600"/>
              <a:gd name="connsiteY4" fmla="*/ 2463800 h 2755900"/>
              <a:gd name="connsiteX5" fmla="*/ 0 w 2387600"/>
              <a:gd name="connsiteY5" fmla="*/ 1689100 h 2755900"/>
              <a:gd name="connsiteX6" fmla="*/ 469900 w 2387600"/>
              <a:gd name="connsiteY6" fmla="*/ 1054100 h 2755900"/>
              <a:gd name="connsiteX7" fmla="*/ 279400 w 2387600"/>
              <a:gd name="connsiteY7" fmla="*/ 330200 h 2755900"/>
              <a:gd name="connsiteX8" fmla="*/ 762000 w 2387600"/>
              <a:gd name="connsiteY8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87600 w 2387600"/>
              <a:gd name="connsiteY2" fmla="*/ 2095500 h 2755900"/>
              <a:gd name="connsiteX3" fmla="*/ 1193800 w 2387600"/>
              <a:gd name="connsiteY3" fmla="*/ 2755900 h 2755900"/>
              <a:gd name="connsiteX4" fmla="*/ 381000 w 2387600"/>
              <a:gd name="connsiteY4" fmla="*/ 2463800 h 2755900"/>
              <a:gd name="connsiteX5" fmla="*/ 0 w 2387600"/>
              <a:gd name="connsiteY5" fmla="*/ 1689100 h 2755900"/>
              <a:gd name="connsiteX6" fmla="*/ 279400 w 2387600"/>
              <a:gd name="connsiteY6" fmla="*/ 330200 h 2755900"/>
              <a:gd name="connsiteX7" fmla="*/ 762000 w 2387600"/>
              <a:gd name="connsiteY7" fmla="*/ 0 h 2755900"/>
              <a:gd name="connsiteX0" fmla="*/ 482600 w 2108200"/>
              <a:gd name="connsiteY0" fmla="*/ 0 h 2755900"/>
              <a:gd name="connsiteX1" fmla="*/ 1955800 w 2108200"/>
              <a:gd name="connsiteY1" fmla="*/ 419100 h 2755900"/>
              <a:gd name="connsiteX2" fmla="*/ 2108200 w 2108200"/>
              <a:gd name="connsiteY2" fmla="*/ 2095500 h 2755900"/>
              <a:gd name="connsiteX3" fmla="*/ 914400 w 2108200"/>
              <a:gd name="connsiteY3" fmla="*/ 2755900 h 2755900"/>
              <a:gd name="connsiteX4" fmla="*/ 101600 w 2108200"/>
              <a:gd name="connsiteY4" fmla="*/ 2463800 h 2755900"/>
              <a:gd name="connsiteX5" fmla="*/ 0 w 2108200"/>
              <a:gd name="connsiteY5" fmla="*/ 330200 h 2755900"/>
              <a:gd name="connsiteX6" fmla="*/ 482600 w 2108200"/>
              <a:gd name="connsiteY6" fmla="*/ 0 h 2755900"/>
              <a:gd name="connsiteX0" fmla="*/ 482600 w 2108200"/>
              <a:gd name="connsiteY0" fmla="*/ 0 h 2755900"/>
              <a:gd name="connsiteX1" fmla="*/ 1955800 w 2108200"/>
              <a:gd name="connsiteY1" fmla="*/ 419100 h 2755900"/>
              <a:gd name="connsiteX2" fmla="*/ 2108200 w 2108200"/>
              <a:gd name="connsiteY2" fmla="*/ 2095500 h 2755900"/>
              <a:gd name="connsiteX3" fmla="*/ 914400 w 2108200"/>
              <a:gd name="connsiteY3" fmla="*/ 2755900 h 2755900"/>
              <a:gd name="connsiteX4" fmla="*/ 0 w 2108200"/>
              <a:gd name="connsiteY4" fmla="*/ 330200 h 2755900"/>
              <a:gd name="connsiteX5" fmla="*/ 482600 w 2108200"/>
              <a:gd name="connsiteY5" fmla="*/ 0 h 2755900"/>
              <a:gd name="connsiteX0" fmla="*/ 482600 w 2108200"/>
              <a:gd name="connsiteY0" fmla="*/ 0 h 2095500"/>
              <a:gd name="connsiteX1" fmla="*/ 1955800 w 2108200"/>
              <a:gd name="connsiteY1" fmla="*/ 419100 h 2095500"/>
              <a:gd name="connsiteX2" fmla="*/ 2108200 w 2108200"/>
              <a:gd name="connsiteY2" fmla="*/ 2095500 h 2095500"/>
              <a:gd name="connsiteX3" fmla="*/ 0 w 2108200"/>
              <a:gd name="connsiteY3" fmla="*/ 330200 h 2095500"/>
              <a:gd name="connsiteX4" fmla="*/ 482600 w 2108200"/>
              <a:gd name="connsiteY4" fmla="*/ 0 h 2095500"/>
              <a:gd name="connsiteX0" fmla="*/ 0 w 1625600"/>
              <a:gd name="connsiteY0" fmla="*/ 0 h 2095500"/>
              <a:gd name="connsiteX1" fmla="*/ 1473200 w 1625600"/>
              <a:gd name="connsiteY1" fmla="*/ 419100 h 2095500"/>
              <a:gd name="connsiteX2" fmla="*/ 1625600 w 1625600"/>
              <a:gd name="connsiteY2" fmla="*/ 2095500 h 2095500"/>
              <a:gd name="connsiteX3" fmla="*/ 0 w 1625600"/>
              <a:gd name="connsiteY3" fmla="*/ 0 h 2095500"/>
              <a:gd name="connsiteX0" fmla="*/ 0 w 1473200"/>
              <a:gd name="connsiteY0" fmla="*/ 0 h 1576979"/>
              <a:gd name="connsiteX1" fmla="*/ 1473200 w 1473200"/>
              <a:gd name="connsiteY1" fmla="*/ 419100 h 1576979"/>
              <a:gd name="connsiteX2" fmla="*/ 552150 w 1473200"/>
              <a:gd name="connsiteY2" fmla="*/ 1576979 h 1576979"/>
              <a:gd name="connsiteX3" fmla="*/ 0 w 1473200"/>
              <a:gd name="connsiteY3" fmla="*/ 0 h 1576979"/>
              <a:gd name="connsiteX0" fmla="*/ 0 w 1473200"/>
              <a:gd name="connsiteY0" fmla="*/ 525660 h 2102639"/>
              <a:gd name="connsiteX1" fmla="*/ 963709 w 1473200"/>
              <a:gd name="connsiteY1" fmla="*/ 0 h 2102639"/>
              <a:gd name="connsiteX2" fmla="*/ 1473200 w 1473200"/>
              <a:gd name="connsiteY2" fmla="*/ 944760 h 2102639"/>
              <a:gd name="connsiteX3" fmla="*/ 552150 w 1473200"/>
              <a:gd name="connsiteY3" fmla="*/ 2102639 h 2102639"/>
              <a:gd name="connsiteX4" fmla="*/ 0 w 1473200"/>
              <a:gd name="connsiteY4" fmla="*/ 525660 h 2102639"/>
              <a:gd name="connsiteX0" fmla="*/ 350440 w 1823640"/>
              <a:gd name="connsiteY0" fmla="*/ 525660 h 2102639"/>
              <a:gd name="connsiteX1" fmla="*/ 1314149 w 1823640"/>
              <a:gd name="connsiteY1" fmla="*/ 0 h 2102639"/>
              <a:gd name="connsiteX2" fmla="*/ 1823640 w 1823640"/>
              <a:gd name="connsiteY2" fmla="*/ 944760 h 2102639"/>
              <a:gd name="connsiteX3" fmla="*/ 902590 w 1823640"/>
              <a:gd name="connsiteY3" fmla="*/ 2102639 h 2102639"/>
              <a:gd name="connsiteX4" fmla="*/ 0 w 1823640"/>
              <a:gd name="connsiteY4" fmla="*/ 1576979 h 2102639"/>
              <a:gd name="connsiteX5" fmla="*/ 350440 w 1823640"/>
              <a:gd name="connsiteY5" fmla="*/ 525660 h 2102639"/>
              <a:gd name="connsiteX0" fmla="*/ 262830 w 1823640"/>
              <a:gd name="connsiteY0" fmla="*/ 0 h 2628299"/>
              <a:gd name="connsiteX1" fmla="*/ 1314149 w 1823640"/>
              <a:gd name="connsiteY1" fmla="*/ 525660 h 2628299"/>
              <a:gd name="connsiteX2" fmla="*/ 1823640 w 1823640"/>
              <a:gd name="connsiteY2" fmla="*/ 1470420 h 2628299"/>
              <a:gd name="connsiteX3" fmla="*/ 902590 w 1823640"/>
              <a:gd name="connsiteY3" fmla="*/ 2628299 h 2628299"/>
              <a:gd name="connsiteX4" fmla="*/ 0 w 1823640"/>
              <a:gd name="connsiteY4" fmla="*/ 2102639 h 2628299"/>
              <a:gd name="connsiteX5" fmla="*/ 262830 w 1823640"/>
              <a:gd name="connsiteY5" fmla="*/ 0 h 2628299"/>
              <a:gd name="connsiteX0" fmla="*/ 262830 w 1823640"/>
              <a:gd name="connsiteY0" fmla="*/ 0 h 3416789"/>
              <a:gd name="connsiteX1" fmla="*/ 1314149 w 1823640"/>
              <a:gd name="connsiteY1" fmla="*/ 525660 h 3416789"/>
              <a:gd name="connsiteX2" fmla="*/ 1823640 w 1823640"/>
              <a:gd name="connsiteY2" fmla="*/ 1470420 h 3416789"/>
              <a:gd name="connsiteX3" fmla="*/ 963709 w 1823640"/>
              <a:gd name="connsiteY3" fmla="*/ 3416789 h 3416789"/>
              <a:gd name="connsiteX4" fmla="*/ 0 w 1823640"/>
              <a:gd name="connsiteY4" fmla="*/ 2102639 h 3416789"/>
              <a:gd name="connsiteX5" fmla="*/ 262830 w 1823640"/>
              <a:gd name="connsiteY5" fmla="*/ 0 h 3416789"/>
              <a:gd name="connsiteX0" fmla="*/ 175220 w 1736030"/>
              <a:gd name="connsiteY0" fmla="*/ 0 h 3416789"/>
              <a:gd name="connsiteX1" fmla="*/ 1226539 w 1736030"/>
              <a:gd name="connsiteY1" fmla="*/ 525660 h 3416789"/>
              <a:gd name="connsiteX2" fmla="*/ 1736030 w 1736030"/>
              <a:gd name="connsiteY2" fmla="*/ 1470420 h 3416789"/>
              <a:gd name="connsiteX3" fmla="*/ 876099 w 1736030"/>
              <a:gd name="connsiteY3" fmla="*/ 3416789 h 3416789"/>
              <a:gd name="connsiteX4" fmla="*/ 0 w 1736030"/>
              <a:gd name="connsiteY4" fmla="*/ 1839809 h 3416789"/>
              <a:gd name="connsiteX5" fmla="*/ 175220 w 1736030"/>
              <a:gd name="connsiteY5" fmla="*/ 0 h 341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6030" h="3416789">
                <a:moveTo>
                  <a:pt x="175220" y="0"/>
                </a:moveTo>
                <a:lnTo>
                  <a:pt x="1226539" y="525660"/>
                </a:lnTo>
                <a:lnTo>
                  <a:pt x="1736030" y="1470420"/>
                </a:lnTo>
                <a:lnTo>
                  <a:pt x="876099" y="3416789"/>
                </a:lnTo>
                <a:lnTo>
                  <a:pt x="0" y="1839809"/>
                </a:lnTo>
                <a:lnTo>
                  <a:pt x="17522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0"/>
            <a:endCxn id="6" idx="0"/>
          </p:cNvCxnSpPr>
          <p:nvPr/>
        </p:nvCxnSpPr>
        <p:spPr>
          <a:xfrm>
            <a:off x="1295399" y="1276350"/>
            <a:ext cx="473846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2"/>
            <a:endCxn id="6" idx="2"/>
          </p:cNvCxnSpPr>
          <p:nvPr/>
        </p:nvCxnSpPr>
        <p:spPr>
          <a:xfrm>
            <a:off x="1775641" y="2305050"/>
            <a:ext cx="473846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1"/>
            <a:endCxn id="6" idx="1"/>
          </p:cNvCxnSpPr>
          <p:nvPr/>
        </p:nvCxnSpPr>
        <p:spPr>
          <a:xfrm>
            <a:off x="2576737" y="1549739"/>
            <a:ext cx="473846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6033863" y="1276350"/>
            <a:ext cx="1281337" cy="1028700"/>
          </a:xfrm>
          <a:custGeom>
            <a:avLst/>
            <a:gdLst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2387600 w 2387600"/>
              <a:gd name="connsiteY3" fmla="*/ 1714500 h 2755900"/>
              <a:gd name="connsiteX4" fmla="*/ 1993900 w 2387600"/>
              <a:gd name="connsiteY4" fmla="*/ 23241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49500"/>
              <a:gd name="connsiteY0" fmla="*/ 0 h 2755900"/>
              <a:gd name="connsiteX1" fmla="*/ 1968500 w 2349500"/>
              <a:gd name="connsiteY1" fmla="*/ 266700 h 2755900"/>
              <a:gd name="connsiteX2" fmla="*/ 2349500 w 2349500"/>
              <a:gd name="connsiteY2" fmla="*/ 1016000 h 2755900"/>
              <a:gd name="connsiteX3" fmla="*/ 1778000 w 2349500"/>
              <a:gd name="connsiteY3" fmla="*/ 1638300 h 2755900"/>
              <a:gd name="connsiteX4" fmla="*/ 1993900 w 2349500"/>
              <a:gd name="connsiteY4" fmla="*/ 2324100 h 2755900"/>
              <a:gd name="connsiteX5" fmla="*/ 1193800 w 2349500"/>
              <a:gd name="connsiteY5" fmla="*/ 2755900 h 2755900"/>
              <a:gd name="connsiteX6" fmla="*/ 381000 w 2349500"/>
              <a:gd name="connsiteY6" fmla="*/ 2463800 h 2755900"/>
              <a:gd name="connsiteX7" fmla="*/ 0 w 2349500"/>
              <a:gd name="connsiteY7" fmla="*/ 1689100 h 2755900"/>
              <a:gd name="connsiteX8" fmla="*/ 469900 w 2349500"/>
              <a:gd name="connsiteY8" fmla="*/ 1054100 h 2755900"/>
              <a:gd name="connsiteX9" fmla="*/ 279400 w 2349500"/>
              <a:gd name="connsiteY9" fmla="*/ 330200 h 2755900"/>
              <a:gd name="connsiteX10" fmla="*/ 762000 w 2349500"/>
              <a:gd name="connsiteY10" fmla="*/ 0 h 2755900"/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2387600 w 2387600"/>
              <a:gd name="connsiteY3" fmla="*/ 2095500 h 2755900"/>
              <a:gd name="connsiteX4" fmla="*/ 1193800 w 2387600"/>
              <a:gd name="connsiteY4" fmla="*/ 2755900 h 2755900"/>
              <a:gd name="connsiteX5" fmla="*/ 381000 w 2387600"/>
              <a:gd name="connsiteY5" fmla="*/ 2463800 h 2755900"/>
              <a:gd name="connsiteX6" fmla="*/ 0 w 2387600"/>
              <a:gd name="connsiteY6" fmla="*/ 1689100 h 2755900"/>
              <a:gd name="connsiteX7" fmla="*/ 469900 w 2387600"/>
              <a:gd name="connsiteY7" fmla="*/ 1054100 h 2755900"/>
              <a:gd name="connsiteX8" fmla="*/ 279400 w 2387600"/>
              <a:gd name="connsiteY8" fmla="*/ 330200 h 2755900"/>
              <a:gd name="connsiteX9" fmla="*/ 762000 w 2387600"/>
              <a:gd name="connsiteY9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87600 w 2387600"/>
              <a:gd name="connsiteY2" fmla="*/ 2095500 h 2755900"/>
              <a:gd name="connsiteX3" fmla="*/ 1193800 w 2387600"/>
              <a:gd name="connsiteY3" fmla="*/ 2755900 h 2755900"/>
              <a:gd name="connsiteX4" fmla="*/ 381000 w 2387600"/>
              <a:gd name="connsiteY4" fmla="*/ 2463800 h 2755900"/>
              <a:gd name="connsiteX5" fmla="*/ 0 w 2387600"/>
              <a:gd name="connsiteY5" fmla="*/ 1689100 h 2755900"/>
              <a:gd name="connsiteX6" fmla="*/ 469900 w 2387600"/>
              <a:gd name="connsiteY6" fmla="*/ 1054100 h 2755900"/>
              <a:gd name="connsiteX7" fmla="*/ 279400 w 2387600"/>
              <a:gd name="connsiteY7" fmla="*/ 330200 h 2755900"/>
              <a:gd name="connsiteX8" fmla="*/ 762000 w 2387600"/>
              <a:gd name="connsiteY8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87600 w 2387600"/>
              <a:gd name="connsiteY2" fmla="*/ 2095500 h 2755900"/>
              <a:gd name="connsiteX3" fmla="*/ 1193800 w 2387600"/>
              <a:gd name="connsiteY3" fmla="*/ 2755900 h 2755900"/>
              <a:gd name="connsiteX4" fmla="*/ 381000 w 2387600"/>
              <a:gd name="connsiteY4" fmla="*/ 2463800 h 2755900"/>
              <a:gd name="connsiteX5" fmla="*/ 0 w 2387600"/>
              <a:gd name="connsiteY5" fmla="*/ 1689100 h 2755900"/>
              <a:gd name="connsiteX6" fmla="*/ 279400 w 2387600"/>
              <a:gd name="connsiteY6" fmla="*/ 330200 h 2755900"/>
              <a:gd name="connsiteX7" fmla="*/ 762000 w 2387600"/>
              <a:gd name="connsiteY7" fmla="*/ 0 h 2755900"/>
              <a:gd name="connsiteX0" fmla="*/ 482600 w 2108200"/>
              <a:gd name="connsiteY0" fmla="*/ 0 h 2755900"/>
              <a:gd name="connsiteX1" fmla="*/ 1955800 w 2108200"/>
              <a:gd name="connsiteY1" fmla="*/ 419100 h 2755900"/>
              <a:gd name="connsiteX2" fmla="*/ 2108200 w 2108200"/>
              <a:gd name="connsiteY2" fmla="*/ 2095500 h 2755900"/>
              <a:gd name="connsiteX3" fmla="*/ 914400 w 2108200"/>
              <a:gd name="connsiteY3" fmla="*/ 2755900 h 2755900"/>
              <a:gd name="connsiteX4" fmla="*/ 101600 w 2108200"/>
              <a:gd name="connsiteY4" fmla="*/ 2463800 h 2755900"/>
              <a:gd name="connsiteX5" fmla="*/ 0 w 2108200"/>
              <a:gd name="connsiteY5" fmla="*/ 330200 h 2755900"/>
              <a:gd name="connsiteX6" fmla="*/ 482600 w 2108200"/>
              <a:gd name="connsiteY6" fmla="*/ 0 h 2755900"/>
              <a:gd name="connsiteX0" fmla="*/ 482600 w 2108200"/>
              <a:gd name="connsiteY0" fmla="*/ 0 h 2755900"/>
              <a:gd name="connsiteX1" fmla="*/ 1955800 w 2108200"/>
              <a:gd name="connsiteY1" fmla="*/ 419100 h 2755900"/>
              <a:gd name="connsiteX2" fmla="*/ 2108200 w 2108200"/>
              <a:gd name="connsiteY2" fmla="*/ 2095500 h 2755900"/>
              <a:gd name="connsiteX3" fmla="*/ 914400 w 2108200"/>
              <a:gd name="connsiteY3" fmla="*/ 2755900 h 2755900"/>
              <a:gd name="connsiteX4" fmla="*/ 0 w 2108200"/>
              <a:gd name="connsiteY4" fmla="*/ 330200 h 2755900"/>
              <a:gd name="connsiteX5" fmla="*/ 482600 w 2108200"/>
              <a:gd name="connsiteY5" fmla="*/ 0 h 2755900"/>
              <a:gd name="connsiteX0" fmla="*/ 482600 w 2108200"/>
              <a:gd name="connsiteY0" fmla="*/ 0 h 2095500"/>
              <a:gd name="connsiteX1" fmla="*/ 1955800 w 2108200"/>
              <a:gd name="connsiteY1" fmla="*/ 419100 h 2095500"/>
              <a:gd name="connsiteX2" fmla="*/ 2108200 w 2108200"/>
              <a:gd name="connsiteY2" fmla="*/ 2095500 h 2095500"/>
              <a:gd name="connsiteX3" fmla="*/ 0 w 2108200"/>
              <a:gd name="connsiteY3" fmla="*/ 330200 h 2095500"/>
              <a:gd name="connsiteX4" fmla="*/ 482600 w 2108200"/>
              <a:gd name="connsiteY4" fmla="*/ 0 h 2095500"/>
              <a:gd name="connsiteX0" fmla="*/ 0 w 1625600"/>
              <a:gd name="connsiteY0" fmla="*/ 0 h 2095500"/>
              <a:gd name="connsiteX1" fmla="*/ 1473200 w 1625600"/>
              <a:gd name="connsiteY1" fmla="*/ 419100 h 2095500"/>
              <a:gd name="connsiteX2" fmla="*/ 1625600 w 1625600"/>
              <a:gd name="connsiteY2" fmla="*/ 2095500 h 2095500"/>
              <a:gd name="connsiteX3" fmla="*/ 0 w 1625600"/>
              <a:gd name="connsiteY3" fmla="*/ 0 h 2095500"/>
              <a:gd name="connsiteX0" fmla="*/ 0 w 1473200"/>
              <a:gd name="connsiteY0" fmla="*/ 0 h 1576979"/>
              <a:gd name="connsiteX1" fmla="*/ 1473200 w 1473200"/>
              <a:gd name="connsiteY1" fmla="*/ 419100 h 1576979"/>
              <a:gd name="connsiteX2" fmla="*/ 552150 w 1473200"/>
              <a:gd name="connsiteY2" fmla="*/ 1576979 h 1576979"/>
              <a:gd name="connsiteX3" fmla="*/ 0 w 1473200"/>
              <a:gd name="connsiteY3" fmla="*/ 0 h 157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3200" h="1576979">
                <a:moveTo>
                  <a:pt x="0" y="0"/>
                </a:moveTo>
                <a:lnTo>
                  <a:pt x="1473200" y="419100"/>
                </a:lnTo>
                <a:lnTo>
                  <a:pt x="552150" y="157697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295400" y="1276350"/>
            <a:ext cx="1281337" cy="1028700"/>
          </a:xfrm>
          <a:custGeom>
            <a:avLst/>
            <a:gdLst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2387600 w 2387600"/>
              <a:gd name="connsiteY3" fmla="*/ 1714500 h 2755900"/>
              <a:gd name="connsiteX4" fmla="*/ 1993900 w 2387600"/>
              <a:gd name="connsiteY4" fmla="*/ 23241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49500"/>
              <a:gd name="connsiteY0" fmla="*/ 0 h 2755900"/>
              <a:gd name="connsiteX1" fmla="*/ 1968500 w 2349500"/>
              <a:gd name="connsiteY1" fmla="*/ 266700 h 2755900"/>
              <a:gd name="connsiteX2" fmla="*/ 2349500 w 2349500"/>
              <a:gd name="connsiteY2" fmla="*/ 1016000 h 2755900"/>
              <a:gd name="connsiteX3" fmla="*/ 1778000 w 2349500"/>
              <a:gd name="connsiteY3" fmla="*/ 1638300 h 2755900"/>
              <a:gd name="connsiteX4" fmla="*/ 1993900 w 2349500"/>
              <a:gd name="connsiteY4" fmla="*/ 2324100 h 2755900"/>
              <a:gd name="connsiteX5" fmla="*/ 1193800 w 2349500"/>
              <a:gd name="connsiteY5" fmla="*/ 2755900 h 2755900"/>
              <a:gd name="connsiteX6" fmla="*/ 381000 w 2349500"/>
              <a:gd name="connsiteY6" fmla="*/ 2463800 h 2755900"/>
              <a:gd name="connsiteX7" fmla="*/ 0 w 2349500"/>
              <a:gd name="connsiteY7" fmla="*/ 1689100 h 2755900"/>
              <a:gd name="connsiteX8" fmla="*/ 469900 w 2349500"/>
              <a:gd name="connsiteY8" fmla="*/ 1054100 h 2755900"/>
              <a:gd name="connsiteX9" fmla="*/ 279400 w 2349500"/>
              <a:gd name="connsiteY9" fmla="*/ 330200 h 2755900"/>
              <a:gd name="connsiteX10" fmla="*/ 762000 w 2349500"/>
              <a:gd name="connsiteY10" fmla="*/ 0 h 2755900"/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2387600 w 2387600"/>
              <a:gd name="connsiteY3" fmla="*/ 2095500 h 2755900"/>
              <a:gd name="connsiteX4" fmla="*/ 1193800 w 2387600"/>
              <a:gd name="connsiteY4" fmla="*/ 2755900 h 2755900"/>
              <a:gd name="connsiteX5" fmla="*/ 381000 w 2387600"/>
              <a:gd name="connsiteY5" fmla="*/ 2463800 h 2755900"/>
              <a:gd name="connsiteX6" fmla="*/ 0 w 2387600"/>
              <a:gd name="connsiteY6" fmla="*/ 1689100 h 2755900"/>
              <a:gd name="connsiteX7" fmla="*/ 469900 w 2387600"/>
              <a:gd name="connsiteY7" fmla="*/ 1054100 h 2755900"/>
              <a:gd name="connsiteX8" fmla="*/ 279400 w 2387600"/>
              <a:gd name="connsiteY8" fmla="*/ 330200 h 2755900"/>
              <a:gd name="connsiteX9" fmla="*/ 762000 w 2387600"/>
              <a:gd name="connsiteY9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87600 w 2387600"/>
              <a:gd name="connsiteY2" fmla="*/ 2095500 h 2755900"/>
              <a:gd name="connsiteX3" fmla="*/ 1193800 w 2387600"/>
              <a:gd name="connsiteY3" fmla="*/ 2755900 h 2755900"/>
              <a:gd name="connsiteX4" fmla="*/ 381000 w 2387600"/>
              <a:gd name="connsiteY4" fmla="*/ 2463800 h 2755900"/>
              <a:gd name="connsiteX5" fmla="*/ 0 w 2387600"/>
              <a:gd name="connsiteY5" fmla="*/ 1689100 h 2755900"/>
              <a:gd name="connsiteX6" fmla="*/ 469900 w 2387600"/>
              <a:gd name="connsiteY6" fmla="*/ 1054100 h 2755900"/>
              <a:gd name="connsiteX7" fmla="*/ 279400 w 2387600"/>
              <a:gd name="connsiteY7" fmla="*/ 330200 h 2755900"/>
              <a:gd name="connsiteX8" fmla="*/ 762000 w 2387600"/>
              <a:gd name="connsiteY8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87600 w 2387600"/>
              <a:gd name="connsiteY2" fmla="*/ 2095500 h 2755900"/>
              <a:gd name="connsiteX3" fmla="*/ 1193800 w 2387600"/>
              <a:gd name="connsiteY3" fmla="*/ 2755900 h 2755900"/>
              <a:gd name="connsiteX4" fmla="*/ 381000 w 2387600"/>
              <a:gd name="connsiteY4" fmla="*/ 2463800 h 2755900"/>
              <a:gd name="connsiteX5" fmla="*/ 0 w 2387600"/>
              <a:gd name="connsiteY5" fmla="*/ 1689100 h 2755900"/>
              <a:gd name="connsiteX6" fmla="*/ 279400 w 2387600"/>
              <a:gd name="connsiteY6" fmla="*/ 330200 h 2755900"/>
              <a:gd name="connsiteX7" fmla="*/ 762000 w 2387600"/>
              <a:gd name="connsiteY7" fmla="*/ 0 h 2755900"/>
              <a:gd name="connsiteX0" fmla="*/ 482600 w 2108200"/>
              <a:gd name="connsiteY0" fmla="*/ 0 h 2755900"/>
              <a:gd name="connsiteX1" fmla="*/ 1955800 w 2108200"/>
              <a:gd name="connsiteY1" fmla="*/ 419100 h 2755900"/>
              <a:gd name="connsiteX2" fmla="*/ 2108200 w 2108200"/>
              <a:gd name="connsiteY2" fmla="*/ 2095500 h 2755900"/>
              <a:gd name="connsiteX3" fmla="*/ 914400 w 2108200"/>
              <a:gd name="connsiteY3" fmla="*/ 2755900 h 2755900"/>
              <a:gd name="connsiteX4" fmla="*/ 101600 w 2108200"/>
              <a:gd name="connsiteY4" fmla="*/ 2463800 h 2755900"/>
              <a:gd name="connsiteX5" fmla="*/ 0 w 2108200"/>
              <a:gd name="connsiteY5" fmla="*/ 330200 h 2755900"/>
              <a:gd name="connsiteX6" fmla="*/ 482600 w 2108200"/>
              <a:gd name="connsiteY6" fmla="*/ 0 h 2755900"/>
              <a:gd name="connsiteX0" fmla="*/ 482600 w 2108200"/>
              <a:gd name="connsiteY0" fmla="*/ 0 h 2755900"/>
              <a:gd name="connsiteX1" fmla="*/ 1955800 w 2108200"/>
              <a:gd name="connsiteY1" fmla="*/ 419100 h 2755900"/>
              <a:gd name="connsiteX2" fmla="*/ 2108200 w 2108200"/>
              <a:gd name="connsiteY2" fmla="*/ 2095500 h 2755900"/>
              <a:gd name="connsiteX3" fmla="*/ 914400 w 2108200"/>
              <a:gd name="connsiteY3" fmla="*/ 2755900 h 2755900"/>
              <a:gd name="connsiteX4" fmla="*/ 0 w 2108200"/>
              <a:gd name="connsiteY4" fmla="*/ 330200 h 2755900"/>
              <a:gd name="connsiteX5" fmla="*/ 482600 w 2108200"/>
              <a:gd name="connsiteY5" fmla="*/ 0 h 2755900"/>
              <a:gd name="connsiteX0" fmla="*/ 482600 w 2108200"/>
              <a:gd name="connsiteY0" fmla="*/ 0 h 2095500"/>
              <a:gd name="connsiteX1" fmla="*/ 1955800 w 2108200"/>
              <a:gd name="connsiteY1" fmla="*/ 419100 h 2095500"/>
              <a:gd name="connsiteX2" fmla="*/ 2108200 w 2108200"/>
              <a:gd name="connsiteY2" fmla="*/ 2095500 h 2095500"/>
              <a:gd name="connsiteX3" fmla="*/ 0 w 2108200"/>
              <a:gd name="connsiteY3" fmla="*/ 330200 h 2095500"/>
              <a:gd name="connsiteX4" fmla="*/ 482600 w 2108200"/>
              <a:gd name="connsiteY4" fmla="*/ 0 h 2095500"/>
              <a:gd name="connsiteX0" fmla="*/ 0 w 1625600"/>
              <a:gd name="connsiteY0" fmla="*/ 0 h 2095500"/>
              <a:gd name="connsiteX1" fmla="*/ 1473200 w 1625600"/>
              <a:gd name="connsiteY1" fmla="*/ 419100 h 2095500"/>
              <a:gd name="connsiteX2" fmla="*/ 1625600 w 1625600"/>
              <a:gd name="connsiteY2" fmla="*/ 2095500 h 2095500"/>
              <a:gd name="connsiteX3" fmla="*/ 0 w 1625600"/>
              <a:gd name="connsiteY3" fmla="*/ 0 h 2095500"/>
              <a:gd name="connsiteX0" fmla="*/ 0 w 1473200"/>
              <a:gd name="connsiteY0" fmla="*/ 0 h 1576979"/>
              <a:gd name="connsiteX1" fmla="*/ 1473200 w 1473200"/>
              <a:gd name="connsiteY1" fmla="*/ 419100 h 1576979"/>
              <a:gd name="connsiteX2" fmla="*/ 552150 w 1473200"/>
              <a:gd name="connsiteY2" fmla="*/ 1576979 h 1576979"/>
              <a:gd name="connsiteX3" fmla="*/ 0 w 1473200"/>
              <a:gd name="connsiteY3" fmla="*/ 0 h 157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3200" h="1576979">
                <a:moveTo>
                  <a:pt x="0" y="0"/>
                </a:moveTo>
                <a:lnTo>
                  <a:pt x="1473200" y="419100"/>
                </a:lnTo>
                <a:lnTo>
                  <a:pt x="552150" y="157697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414863" y="9906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№</a:t>
            </a:r>
            <a:r>
              <a:rPr lang="en-US" dirty="0"/>
              <a:t>2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867400" y="29337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№</a:t>
            </a:r>
            <a:r>
              <a:rPr lang="en-US" dirty="0"/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22109828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Полупространства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13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16902" y="952500"/>
            <a:ext cx="2743200" cy="3371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perspectiveContrastingRightFacing"/>
            <a:lightRig rig="threePt" dir="t"/>
          </a:scene3d>
          <a:sp3d extrusionH="50800" contourW="12700">
            <a:extrusionClr>
              <a:schemeClr val="bg1"/>
            </a:extrusionClr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Рисуваме следващия обект</a:t>
            </a:r>
            <a:endParaRPr lang="en-US" dirty="0"/>
          </a:p>
        </p:txBody>
      </p:sp>
      <p:grpSp>
        <p:nvGrpSpPr>
          <p:cNvPr id="3" name="Group 6"/>
          <p:cNvGrpSpPr/>
          <p:nvPr/>
        </p:nvGrpSpPr>
        <p:grpSpPr>
          <a:xfrm rot="10800000">
            <a:off x="7924800" y="1562100"/>
            <a:ext cx="533400" cy="1885950"/>
            <a:chOff x="3124200" y="3352800"/>
            <a:chExt cx="914400" cy="1676400"/>
          </a:xfrm>
          <a:effectLst/>
        </p:grpSpPr>
        <p:cxnSp>
          <p:nvCxnSpPr>
            <p:cNvPr id="8" name="Straight Arrow Connector 7"/>
            <p:cNvCxnSpPr/>
            <p:nvPr/>
          </p:nvCxnSpPr>
          <p:spPr>
            <a:xfrm>
              <a:off x="3124200" y="33528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124200" y="35052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24200" y="36576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124200" y="38100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124200" y="39624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124200" y="41148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124200" y="42672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124200" y="44196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124200" y="45720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124200" y="47244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124200" y="48768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124200" y="5029200"/>
              <a:ext cx="91440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reeform 28"/>
          <p:cNvSpPr/>
          <p:nvPr/>
        </p:nvSpPr>
        <p:spPr>
          <a:xfrm>
            <a:off x="850302" y="1619250"/>
            <a:ext cx="1509937" cy="2228850"/>
          </a:xfrm>
          <a:custGeom>
            <a:avLst/>
            <a:gdLst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2387600 w 2387600"/>
              <a:gd name="connsiteY3" fmla="*/ 1714500 h 2755900"/>
              <a:gd name="connsiteX4" fmla="*/ 1993900 w 2387600"/>
              <a:gd name="connsiteY4" fmla="*/ 23241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49500"/>
              <a:gd name="connsiteY0" fmla="*/ 0 h 2755900"/>
              <a:gd name="connsiteX1" fmla="*/ 1968500 w 2349500"/>
              <a:gd name="connsiteY1" fmla="*/ 266700 h 2755900"/>
              <a:gd name="connsiteX2" fmla="*/ 2349500 w 2349500"/>
              <a:gd name="connsiteY2" fmla="*/ 1016000 h 2755900"/>
              <a:gd name="connsiteX3" fmla="*/ 1778000 w 2349500"/>
              <a:gd name="connsiteY3" fmla="*/ 1638300 h 2755900"/>
              <a:gd name="connsiteX4" fmla="*/ 1993900 w 2349500"/>
              <a:gd name="connsiteY4" fmla="*/ 2324100 h 2755900"/>
              <a:gd name="connsiteX5" fmla="*/ 1193800 w 2349500"/>
              <a:gd name="connsiteY5" fmla="*/ 2755900 h 2755900"/>
              <a:gd name="connsiteX6" fmla="*/ 381000 w 2349500"/>
              <a:gd name="connsiteY6" fmla="*/ 2463800 h 2755900"/>
              <a:gd name="connsiteX7" fmla="*/ 0 w 2349500"/>
              <a:gd name="connsiteY7" fmla="*/ 1689100 h 2755900"/>
              <a:gd name="connsiteX8" fmla="*/ 469900 w 2349500"/>
              <a:gd name="connsiteY8" fmla="*/ 1054100 h 2755900"/>
              <a:gd name="connsiteX9" fmla="*/ 279400 w 2349500"/>
              <a:gd name="connsiteY9" fmla="*/ 330200 h 2755900"/>
              <a:gd name="connsiteX10" fmla="*/ 762000 w 2349500"/>
              <a:gd name="connsiteY10" fmla="*/ 0 h 2755900"/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2387600 w 2387600"/>
              <a:gd name="connsiteY3" fmla="*/ 2095500 h 2755900"/>
              <a:gd name="connsiteX4" fmla="*/ 1193800 w 2387600"/>
              <a:gd name="connsiteY4" fmla="*/ 2755900 h 2755900"/>
              <a:gd name="connsiteX5" fmla="*/ 381000 w 2387600"/>
              <a:gd name="connsiteY5" fmla="*/ 2463800 h 2755900"/>
              <a:gd name="connsiteX6" fmla="*/ 0 w 2387600"/>
              <a:gd name="connsiteY6" fmla="*/ 1689100 h 2755900"/>
              <a:gd name="connsiteX7" fmla="*/ 469900 w 2387600"/>
              <a:gd name="connsiteY7" fmla="*/ 1054100 h 2755900"/>
              <a:gd name="connsiteX8" fmla="*/ 279400 w 2387600"/>
              <a:gd name="connsiteY8" fmla="*/ 330200 h 2755900"/>
              <a:gd name="connsiteX9" fmla="*/ 762000 w 2387600"/>
              <a:gd name="connsiteY9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87600 w 2387600"/>
              <a:gd name="connsiteY2" fmla="*/ 2095500 h 2755900"/>
              <a:gd name="connsiteX3" fmla="*/ 1193800 w 2387600"/>
              <a:gd name="connsiteY3" fmla="*/ 2755900 h 2755900"/>
              <a:gd name="connsiteX4" fmla="*/ 381000 w 2387600"/>
              <a:gd name="connsiteY4" fmla="*/ 2463800 h 2755900"/>
              <a:gd name="connsiteX5" fmla="*/ 0 w 2387600"/>
              <a:gd name="connsiteY5" fmla="*/ 1689100 h 2755900"/>
              <a:gd name="connsiteX6" fmla="*/ 469900 w 2387600"/>
              <a:gd name="connsiteY6" fmla="*/ 1054100 h 2755900"/>
              <a:gd name="connsiteX7" fmla="*/ 279400 w 2387600"/>
              <a:gd name="connsiteY7" fmla="*/ 330200 h 2755900"/>
              <a:gd name="connsiteX8" fmla="*/ 762000 w 2387600"/>
              <a:gd name="connsiteY8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87600 w 2387600"/>
              <a:gd name="connsiteY2" fmla="*/ 2095500 h 2755900"/>
              <a:gd name="connsiteX3" fmla="*/ 1193800 w 2387600"/>
              <a:gd name="connsiteY3" fmla="*/ 2755900 h 2755900"/>
              <a:gd name="connsiteX4" fmla="*/ 381000 w 2387600"/>
              <a:gd name="connsiteY4" fmla="*/ 2463800 h 2755900"/>
              <a:gd name="connsiteX5" fmla="*/ 0 w 2387600"/>
              <a:gd name="connsiteY5" fmla="*/ 1689100 h 2755900"/>
              <a:gd name="connsiteX6" fmla="*/ 279400 w 2387600"/>
              <a:gd name="connsiteY6" fmla="*/ 330200 h 2755900"/>
              <a:gd name="connsiteX7" fmla="*/ 762000 w 2387600"/>
              <a:gd name="connsiteY7" fmla="*/ 0 h 2755900"/>
              <a:gd name="connsiteX0" fmla="*/ 482600 w 2108200"/>
              <a:gd name="connsiteY0" fmla="*/ 0 h 2755900"/>
              <a:gd name="connsiteX1" fmla="*/ 1955800 w 2108200"/>
              <a:gd name="connsiteY1" fmla="*/ 419100 h 2755900"/>
              <a:gd name="connsiteX2" fmla="*/ 2108200 w 2108200"/>
              <a:gd name="connsiteY2" fmla="*/ 2095500 h 2755900"/>
              <a:gd name="connsiteX3" fmla="*/ 914400 w 2108200"/>
              <a:gd name="connsiteY3" fmla="*/ 2755900 h 2755900"/>
              <a:gd name="connsiteX4" fmla="*/ 101600 w 2108200"/>
              <a:gd name="connsiteY4" fmla="*/ 2463800 h 2755900"/>
              <a:gd name="connsiteX5" fmla="*/ 0 w 2108200"/>
              <a:gd name="connsiteY5" fmla="*/ 330200 h 2755900"/>
              <a:gd name="connsiteX6" fmla="*/ 482600 w 2108200"/>
              <a:gd name="connsiteY6" fmla="*/ 0 h 2755900"/>
              <a:gd name="connsiteX0" fmla="*/ 482600 w 2108200"/>
              <a:gd name="connsiteY0" fmla="*/ 0 h 2755900"/>
              <a:gd name="connsiteX1" fmla="*/ 1955800 w 2108200"/>
              <a:gd name="connsiteY1" fmla="*/ 419100 h 2755900"/>
              <a:gd name="connsiteX2" fmla="*/ 2108200 w 2108200"/>
              <a:gd name="connsiteY2" fmla="*/ 2095500 h 2755900"/>
              <a:gd name="connsiteX3" fmla="*/ 914400 w 2108200"/>
              <a:gd name="connsiteY3" fmla="*/ 2755900 h 2755900"/>
              <a:gd name="connsiteX4" fmla="*/ 0 w 2108200"/>
              <a:gd name="connsiteY4" fmla="*/ 330200 h 2755900"/>
              <a:gd name="connsiteX5" fmla="*/ 482600 w 2108200"/>
              <a:gd name="connsiteY5" fmla="*/ 0 h 2755900"/>
              <a:gd name="connsiteX0" fmla="*/ 482600 w 2108200"/>
              <a:gd name="connsiteY0" fmla="*/ 0 h 2095500"/>
              <a:gd name="connsiteX1" fmla="*/ 1955800 w 2108200"/>
              <a:gd name="connsiteY1" fmla="*/ 419100 h 2095500"/>
              <a:gd name="connsiteX2" fmla="*/ 2108200 w 2108200"/>
              <a:gd name="connsiteY2" fmla="*/ 2095500 h 2095500"/>
              <a:gd name="connsiteX3" fmla="*/ 0 w 2108200"/>
              <a:gd name="connsiteY3" fmla="*/ 330200 h 2095500"/>
              <a:gd name="connsiteX4" fmla="*/ 482600 w 2108200"/>
              <a:gd name="connsiteY4" fmla="*/ 0 h 2095500"/>
              <a:gd name="connsiteX0" fmla="*/ 0 w 1625600"/>
              <a:gd name="connsiteY0" fmla="*/ 0 h 2095500"/>
              <a:gd name="connsiteX1" fmla="*/ 1473200 w 1625600"/>
              <a:gd name="connsiteY1" fmla="*/ 419100 h 2095500"/>
              <a:gd name="connsiteX2" fmla="*/ 1625600 w 1625600"/>
              <a:gd name="connsiteY2" fmla="*/ 2095500 h 2095500"/>
              <a:gd name="connsiteX3" fmla="*/ 0 w 1625600"/>
              <a:gd name="connsiteY3" fmla="*/ 0 h 2095500"/>
              <a:gd name="connsiteX0" fmla="*/ 0 w 1473200"/>
              <a:gd name="connsiteY0" fmla="*/ 0 h 1576979"/>
              <a:gd name="connsiteX1" fmla="*/ 1473200 w 1473200"/>
              <a:gd name="connsiteY1" fmla="*/ 419100 h 1576979"/>
              <a:gd name="connsiteX2" fmla="*/ 552150 w 1473200"/>
              <a:gd name="connsiteY2" fmla="*/ 1576979 h 1576979"/>
              <a:gd name="connsiteX3" fmla="*/ 0 w 1473200"/>
              <a:gd name="connsiteY3" fmla="*/ 0 h 1576979"/>
              <a:gd name="connsiteX0" fmla="*/ 0 w 1473200"/>
              <a:gd name="connsiteY0" fmla="*/ 525660 h 2102639"/>
              <a:gd name="connsiteX1" fmla="*/ 963709 w 1473200"/>
              <a:gd name="connsiteY1" fmla="*/ 0 h 2102639"/>
              <a:gd name="connsiteX2" fmla="*/ 1473200 w 1473200"/>
              <a:gd name="connsiteY2" fmla="*/ 944760 h 2102639"/>
              <a:gd name="connsiteX3" fmla="*/ 552150 w 1473200"/>
              <a:gd name="connsiteY3" fmla="*/ 2102639 h 2102639"/>
              <a:gd name="connsiteX4" fmla="*/ 0 w 1473200"/>
              <a:gd name="connsiteY4" fmla="*/ 525660 h 2102639"/>
              <a:gd name="connsiteX0" fmla="*/ 350440 w 1823640"/>
              <a:gd name="connsiteY0" fmla="*/ 525660 h 2102639"/>
              <a:gd name="connsiteX1" fmla="*/ 1314149 w 1823640"/>
              <a:gd name="connsiteY1" fmla="*/ 0 h 2102639"/>
              <a:gd name="connsiteX2" fmla="*/ 1823640 w 1823640"/>
              <a:gd name="connsiteY2" fmla="*/ 944760 h 2102639"/>
              <a:gd name="connsiteX3" fmla="*/ 902590 w 1823640"/>
              <a:gd name="connsiteY3" fmla="*/ 2102639 h 2102639"/>
              <a:gd name="connsiteX4" fmla="*/ 0 w 1823640"/>
              <a:gd name="connsiteY4" fmla="*/ 1576979 h 2102639"/>
              <a:gd name="connsiteX5" fmla="*/ 350440 w 1823640"/>
              <a:gd name="connsiteY5" fmla="*/ 525660 h 2102639"/>
              <a:gd name="connsiteX0" fmla="*/ 262830 w 1823640"/>
              <a:gd name="connsiteY0" fmla="*/ 0 h 2628299"/>
              <a:gd name="connsiteX1" fmla="*/ 1314149 w 1823640"/>
              <a:gd name="connsiteY1" fmla="*/ 525660 h 2628299"/>
              <a:gd name="connsiteX2" fmla="*/ 1823640 w 1823640"/>
              <a:gd name="connsiteY2" fmla="*/ 1470420 h 2628299"/>
              <a:gd name="connsiteX3" fmla="*/ 902590 w 1823640"/>
              <a:gd name="connsiteY3" fmla="*/ 2628299 h 2628299"/>
              <a:gd name="connsiteX4" fmla="*/ 0 w 1823640"/>
              <a:gd name="connsiteY4" fmla="*/ 2102639 h 2628299"/>
              <a:gd name="connsiteX5" fmla="*/ 262830 w 1823640"/>
              <a:gd name="connsiteY5" fmla="*/ 0 h 2628299"/>
              <a:gd name="connsiteX0" fmla="*/ 262830 w 1823640"/>
              <a:gd name="connsiteY0" fmla="*/ 0 h 3416789"/>
              <a:gd name="connsiteX1" fmla="*/ 1314149 w 1823640"/>
              <a:gd name="connsiteY1" fmla="*/ 525660 h 3416789"/>
              <a:gd name="connsiteX2" fmla="*/ 1823640 w 1823640"/>
              <a:gd name="connsiteY2" fmla="*/ 1470420 h 3416789"/>
              <a:gd name="connsiteX3" fmla="*/ 963709 w 1823640"/>
              <a:gd name="connsiteY3" fmla="*/ 3416789 h 3416789"/>
              <a:gd name="connsiteX4" fmla="*/ 0 w 1823640"/>
              <a:gd name="connsiteY4" fmla="*/ 2102639 h 3416789"/>
              <a:gd name="connsiteX5" fmla="*/ 262830 w 1823640"/>
              <a:gd name="connsiteY5" fmla="*/ 0 h 3416789"/>
              <a:gd name="connsiteX0" fmla="*/ 175220 w 1736030"/>
              <a:gd name="connsiteY0" fmla="*/ 0 h 3416789"/>
              <a:gd name="connsiteX1" fmla="*/ 1226539 w 1736030"/>
              <a:gd name="connsiteY1" fmla="*/ 525660 h 3416789"/>
              <a:gd name="connsiteX2" fmla="*/ 1736030 w 1736030"/>
              <a:gd name="connsiteY2" fmla="*/ 1470420 h 3416789"/>
              <a:gd name="connsiteX3" fmla="*/ 876099 w 1736030"/>
              <a:gd name="connsiteY3" fmla="*/ 3416789 h 3416789"/>
              <a:gd name="connsiteX4" fmla="*/ 0 w 1736030"/>
              <a:gd name="connsiteY4" fmla="*/ 1839809 h 3416789"/>
              <a:gd name="connsiteX5" fmla="*/ 175220 w 1736030"/>
              <a:gd name="connsiteY5" fmla="*/ 0 h 341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6030" h="3416789">
                <a:moveTo>
                  <a:pt x="175220" y="0"/>
                </a:moveTo>
                <a:lnTo>
                  <a:pt x="1226539" y="525660"/>
                </a:lnTo>
                <a:lnTo>
                  <a:pt x="1736030" y="1470420"/>
                </a:lnTo>
                <a:lnTo>
                  <a:pt x="876099" y="3416789"/>
                </a:lnTo>
                <a:lnTo>
                  <a:pt x="0" y="1839809"/>
                </a:lnTo>
                <a:lnTo>
                  <a:pt x="17522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231303" y="1276350"/>
            <a:ext cx="1281337" cy="1028700"/>
          </a:xfrm>
          <a:custGeom>
            <a:avLst/>
            <a:gdLst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2387600 w 2387600"/>
              <a:gd name="connsiteY3" fmla="*/ 1714500 h 2755900"/>
              <a:gd name="connsiteX4" fmla="*/ 1993900 w 2387600"/>
              <a:gd name="connsiteY4" fmla="*/ 23241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49500"/>
              <a:gd name="connsiteY0" fmla="*/ 0 h 2755900"/>
              <a:gd name="connsiteX1" fmla="*/ 1968500 w 2349500"/>
              <a:gd name="connsiteY1" fmla="*/ 266700 h 2755900"/>
              <a:gd name="connsiteX2" fmla="*/ 2349500 w 2349500"/>
              <a:gd name="connsiteY2" fmla="*/ 1016000 h 2755900"/>
              <a:gd name="connsiteX3" fmla="*/ 1778000 w 2349500"/>
              <a:gd name="connsiteY3" fmla="*/ 1638300 h 2755900"/>
              <a:gd name="connsiteX4" fmla="*/ 1993900 w 2349500"/>
              <a:gd name="connsiteY4" fmla="*/ 2324100 h 2755900"/>
              <a:gd name="connsiteX5" fmla="*/ 1193800 w 2349500"/>
              <a:gd name="connsiteY5" fmla="*/ 2755900 h 2755900"/>
              <a:gd name="connsiteX6" fmla="*/ 381000 w 2349500"/>
              <a:gd name="connsiteY6" fmla="*/ 2463800 h 2755900"/>
              <a:gd name="connsiteX7" fmla="*/ 0 w 2349500"/>
              <a:gd name="connsiteY7" fmla="*/ 1689100 h 2755900"/>
              <a:gd name="connsiteX8" fmla="*/ 469900 w 2349500"/>
              <a:gd name="connsiteY8" fmla="*/ 1054100 h 2755900"/>
              <a:gd name="connsiteX9" fmla="*/ 279400 w 2349500"/>
              <a:gd name="connsiteY9" fmla="*/ 330200 h 2755900"/>
              <a:gd name="connsiteX10" fmla="*/ 762000 w 2349500"/>
              <a:gd name="connsiteY10" fmla="*/ 0 h 2755900"/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2387600 w 2387600"/>
              <a:gd name="connsiteY3" fmla="*/ 2095500 h 2755900"/>
              <a:gd name="connsiteX4" fmla="*/ 1193800 w 2387600"/>
              <a:gd name="connsiteY4" fmla="*/ 2755900 h 2755900"/>
              <a:gd name="connsiteX5" fmla="*/ 381000 w 2387600"/>
              <a:gd name="connsiteY5" fmla="*/ 2463800 h 2755900"/>
              <a:gd name="connsiteX6" fmla="*/ 0 w 2387600"/>
              <a:gd name="connsiteY6" fmla="*/ 1689100 h 2755900"/>
              <a:gd name="connsiteX7" fmla="*/ 469900 w 2387600"/>
              <a:gd name="connsiteY7" fmla="*/ 1054100 h 2755900"/>
              <a:gd name="connsiteX8" fmla="*/ 279400 w 2387600"/>
              <a:gd name="connsiteY8" fmla="*/ 330200 h 2755900"/>
              <a:gd name="connsiteX9" fmla="*/ 762000 w 2387600"/>
              <a:gd name="connsiteY9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87600 w 2387600"/>
              <a:gd name="connsiteY2" fmla="*/ 2095500 h 2755900"/>
              <a:gd name="connsiteX3" fmla="*/ 1193800 w 2387600"/>
              <a:gd name="connsiteY3" fmla="*/ 2755900 h 2755900"/>
              <a:gd name="connsiteX4" fmla="*/ 381000 w 2387600"/>
              <a:gd name="connsiteY4" fmla="*/ 2463800 h 2755900"/>
              <a:gd name="connsiteX5" fmla="*/ 0 w 2387600"/>
              <a:gd name="connsiteY5" fmla="*/ 1689100 h 2755900"/>
              <a:gd name="connsiteX6" fmla="*/ 469900 w 2387600"/>
              <a:gd name="connsiteY6" fmla="*/ 1054100 h 2755900"/>
              <a:gd name="connsiteX7" fmla="*/ 279400 w 2387600"/>
              <a:gd name="connsiteY7" fmla="*/ 330200 h 2755900"/>
              <a:gd name="connsiteX8" fmla="*/ 762000 w 2387600"/>
              <a:gd name="connsiteY8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87600 w 2387600"/>
              <a:gd name="connsiteY2" fmla="*/ 2095500 h 2755900"/>
              <a:gd name="connsiteX3" fmla="*/ 1193800 w 2387600"/>
              <a:gd name="connsiteY3" fmla="*/ 2755900 h 2755900"/>
              <a:gd name="connsiteX4" fmla="*/ 381000 w 2387600"/>
              <a:gd name="connsiteY4" fmla="*/ 2463800 h 2755900"/>
              <a:gd name="connsiteX5" fmla="*/ 0 w 2387600"/>
              <a:gd name="connsiteY5" fmla="*/ 1689100 h 2755900"/>
              <a:gd name="connsiteX6" fmla="*/ 279400 w 2387600"/>
              <a:gd name="connsiteY6" fmla="*/ 330200 h 2755900"/>
              <a:gd name="connsiteX7" fmla="*/ 762000 w 2387600"/>
              <a:gd name="connsiteY7" fmla="*/ 0 h 2755900"/>
              <a:gd name="connsiteX0" fmla="*/ 482600 w 2108200"/>
              <a:gd name="connsiteY0" fmla="*/ 0 h 2755900"/>
              <a:gd name="connsiteX1" fmla="*/ 1955800 w 2108200"/>
              <a:gd name="connsiteY1" fmla="*/ 419100 h 2755900"/>
              <a:gd name="connsiteX2" fmla="*/ 2108200 w 2108200"/>
              <a:gd name="connsiteY2" fmla="*/ 2095500 h 2755900"/>
              <a:gd name="connsiteX3" fmla="*/ 914400 w 2108200"/>
              <a:gd name="connsiteY3" fmla="*/ 2755900 h 2755900"/>
              <a:gd name="connsiteX4" fmla="*/ 101600 w 2108200"/>
              <a:gd name="connsiteY4" fmla="*/ 2463800 h 2755900"/>
              <a:gd name="connsiteX5" fmla="*/ 0 w 2108200"/>
              <a:gd name="connsiteY5" fmla="*/ 330200 h 2755900"/>
              <a:gd name="connsiteX6" fmla="*/ 482600 w 2108200"/>
              <a:gd name="connsiteY6" fmla="*/ 0 h 2755900"/>
              <a:gd name="connsiteX0" fmla="*/ 482600 w 2108200"/>
              <a:gd name="connsiteY0" fmla="*/ 0 h 2755900"/>
              <a:gd name="connsiteX1" fmla="*/ 1955800 w 2108200"/>
              <a:gd name="connsiteY1" fmla="*/ 419100 h 2755900"/>
              <a:gd name="connsiteX2" fmla="*/ 2108200 w 2108200"/>
              <a:gd name="connsiteY2" fmla="*/ 2095500 h 2755900"/>
              <a:gd name="connsiteX3" fmla="*/ 914400 w 2108200"/>
              <a:gd name="connsiteY3" fmla="*/ 2755900 h 2755900"/>
              <a:gd name="connsiteX4" fmla="*/ 0 w 2108200"/>
              <a:gd name="connsiteY4" fmla="*/ 330200 h 2755900"/>
              <a:gd name="connsiteX5" fmla="*/ 482600 w 2108200"/>
              <a:gd name="connsiteY5" fmla="*/ 0 h 2755900"/>
              <a:gd name="connsiteX0" fmla="*/ 482600 w 2108200"/>
              <a:gd name="connsiteY0" fmla="*/ 0 h 2095500"/>
              <a:gd name="connsiteX1" fmla="*/ 1955800 w 2108200"/>
              <a:gd name="connsiteY1" fmla="*/ 419100 h 2095500"/>
              <a:gd name="connsiteX2" fmla="*/ 2108200 w 2108200"/>
              <a:gd name="connsiteY2" fmla="*/ 2095500 h 2095500"/>
              <a:gd name="connsiteX3" fmla="*/ 0 w 2108200"/>
              <a:gd name="connsiteY3" fmla="*/ 330200 h 2095500"/>
              <a:gd name="connsiteX4" fmla="*/ 482600 w 2108200"/>
              <a:gd name="connsiteY4" fmla="*/ 0 h 2095500"/>
              <a:gd name="connsiteX0" fmla="*/ 0 w 1625600"/>
              <a:gd name="connsiteY0" fmla="*/ 0 h 2095500"/>
              <a:gd name="connsiteX1" fmla="*/ 1473200 w 1625600"/>
              <a:gd name="connsiteY1" fmla="*/ 419100 h 2095500"/>
              <a:gd name="connsiteX2" fmla="*/ 1625600 w 1625600"/>
              <a:gd name="connsiteY2" fmla="*/ 2095500 h 2095500"/>
              <a:gd name="connsiteX3" fmla="*/ 0 w 1625600"/>
              <a:gd name="connsiteY3" fmla="*/ 0 h 2095500"/>
              <a:gd name="connsiteX0" fmla="*/ 0 w 1473200"/>
              <a:gd name="connsiteY0" fmla="*/ 0 h 1576979"/>
              <a:gd name="connsiteX1" fmla="*/ 1473200 w 1473200"/>
              <a:gd name="connsiteY1" fmla="*/ 419100 h 1576979"/>
              <a:gd name="connsiteX2" fmla="*/ 552150 w 1473200"/>
              <a:gd name="connsiteY2" fmla="*/ 1576979 h 1576979"/>
              <a:gd name="connsiteX3" fmla="*/ 0 w 1473200"/>
              <a:gd name="connsiteY3" fmla="*/ 0 h 157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3200" h="1576979">
                <a:moveTo>
                  <a:pt x="0" y="0"/>
                </a:moveTo>
                <a:lnTo>
                  <a:pt x="1473200" y="419100"/>
                </a:lnTo>
                <a:lnTo>
                  <a:pt x="552150" y="157697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24" idx="3"/>
            <a:endCxn id="20" idx="3"/>
          </p:cNvCxnSpPr>
          <p:nvPr/>
        </p:nvCxnSpPr>
        <p:spPr>
          <a:xfrm>
            <a:off x="1473966" y="3105150"/>
            <a:ext cx="394833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0" idx="1"/>
          </p:cNvCxnSpPr>
          <p:nvPr/>
        </p:nvCxnSpPr>
        <p:spPr>
          <a:xfrm>
            <a:off x="1840902" y="2076450"/>
            <a:ext cx="39624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298102" y="2705100"/>
            <a:ext cx="36576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788166" y="2076450"/>
            <a:ext cx="1509937" cy="1028700"/>
          </a:xfrm>
          <a:custGeom>
            <a:avLst/>
            <a:gdLst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2387600 w 2387600"/>
              <a:gd name="connsiteY3" fmla="*/ 1714500 h 2755900"/>
              <a:gd name="connsiteX4" fmla="*/ 1993900 w 2387600"/>
              <a:gd name="connsiteY4" fmla="*/ 23241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49500"/>
              <a:gd name="connsiteY0" fmla="*/ 0 h 2755900"/>
              <a:gd name="connsiteX1" fmla="*/ 1968500 w 2349500"/>
              <a:gd name="connsiteY1" fmla="*/ 266700 h 2755900"/>
              <a:gd name="connsiteX2" fmla="*/ 2349500 w 2349500"/>
              <a:gd name="connsiteY2" fmla="*/ 1016000 h 2755900"/>
              <a:gd name="connsiteX3" fmla="*/ 1778000 w 2349500"/>
              <a:gd name="connsiteY3" fmla="*/ 1638300 h 2755900"/>
              <a:gd name="connsiteX4" fmla="*/ 1993900 w 2349500"/>
              <a:gd name="connsiteY4" fmla="*/ 2324100 h 2755900"/>
              <a:gd name="connsiteX5" fmla="*/ 1193800 w 2349500"/>
              <a:gd name="connsiteY5" fmla="*/ 2755900 h 2755900"/>
              <a:gd name="connsiteX6" fmla="*/ 381000 w 2349500"/>
              <a:gd name="connsiteY6" fmla="*/ 2463800 h 2755900"/>
              <a:gd name="connsiteX7" fmla="*/ 0 w 2349500"/>
              <a:gd name="connsiteY7" fmla="*/ 1689100 h 2755900"/>
              <a:gd name="connsiteX8" fmla="*/ 469900 w 2349500"/>
              <a:gd name="connsiteY8" fmla="*/ 1054100 h 2755900"/>
              <a:gd name="connsiteX9" fmla="*/ 279400 w 2349500"/>
              <a:gd name="connsiteY9" fmla="*/ 330200 h 2755900"/>
              <a:gd name="connsiteX10" fmla="*/ 762000 w 2349500"/>
              <a:gd name="connsiteY10" fmla="*/ 0 h 2755900"/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2387600 w 2387600"/>
              <a:gd name="connsiteY3" fmla="*/ 2095500 h 2755900"/>
              <a:gd name="connsiteX4" fmla="*/ 1193800 w 2387600"/>
              <a:gd name="connsiteY4" fmla="*/ 2755900 h 2755900"/>
              <a:gd name="connsiteX5" fmla="*/ 381000 w 2387600"/>
              <a:gd name="connsiteY5" fmla="*/ 2463800 h 2755900"/>
              <a:gd name="connsiteX6" fmla="*/ 0 w 2387600"/>
              <a:gd name="connsiteY6" fmla="*/ 1689100 h 2755900"/>
              <a:gd name="connsiteX7" fmla="*/ 469900 w 2387600"/>
              <a:gd name="connsiteY7" fmla="*/ 1054100 h 2755900"/>
              <a:gd name="connsiteX8" fmla="*/ 279400 w 2387600"/>
              <a:gd name="connsiteY8" fmla="*/ 330200 h 2755900"/>
              <a:gd name="connsiteX9" fmla="*/ 762000 w 2387600"/>
              <a:gd name="connsiteY9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87600 w 2387600"/>
              <a:gd name="connsiteY2" fmla="*/ 2095500 h 2755900"/>
              <a:gd name="connsiteX3" fmla="*/ 1193800 w 2387600"/>
              <a:gd name="connsiteY3" fmla="*/ 2755900 h 2755900"/>
              <a:gd name="connsiteX4" fmla="*/ 381000 w 2387600"/>
              <a:gd name="connsiteY4" fmla="*/ 2463800 h 2755900"/>
              <a:gd name="connsiteX5" fmla="*/ 0 w 2387600"/>
              <a:gd name="connsiteY5" fmla="*/ 1689100 h 2755900"/>
              <a:gd name="connsiteX6" fmla="*/ 469900 w 2387600"/>
              <a:gd name="connsiteY6" fmla="*/ 1054100 h 2755900"/>
              <a:gd name="connsiteX7" fmla="*/ 279400 w 2387600"/>
              <a:gd name="connsiteY7" fmla="*/ 330200 h 2755900"/>
              <a:gd name="connsiteX8" fmla="*/ 762000 w 2387600"/>
              <a:gd name="connsiteY8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87600 w 2387600"/>
              <a:gd name="connsiteY2" fmla="*/ 2095500 h 2755900"/>
              <a:gd name="connsiteX3" fmla="*/ 1193800 w 2387600"/>
              <a:gd name="connsiteY3" fmla="*/ 2755900 h 2755900"/>
              <a:gd name="connsiteX4" fmla="*/ 381000 w 2387600"/>
              <a:gd name="connsiteY4" fmla="*/ 2463800 h 2755900"/>
              <a:gd name="connsiteX5" fmla="*/ 0 w 2387600"/>
              <a:gd name="connsiteY5" fmla="*/ 1689100 h 2755900"/>
              <a:gd name="connsiteX6" fmla="*/ 279400 w 2387600"/>
              <a:gd name="connsiteY6" fmla="*/ 330200 h 2755900"/>
              <a:gd name="connsiteX7" fmla="*/ 762000 w 2387600"/>
              <a:gd name="connsiteY7" fmla="*/ 0 h 2755900"/>
              <a:gd name="connsiteX0" fmla="*/ 482600 w 2108200"/>
              <a:gd name="connsiteY0" fmla="*/ 0 h 2755900"/>
              <a:gd name="connsiteX1" fmla="*/ 1955800 w 2108200"/>
              <a:gd name="connsiteY1" fmla="*/ 419100 h 2755900"/>
              <a:gd name="connsiteX2" fmla="*/ 2108200 w 2108200"/>
              <a:gd name="connsiteY2" fmla="*/ 2095500 h 2755900"/>
              <a:gd name="connsiteX3" fmla="*/ 914400 w 2108200"/>
              <a:gd name="connsiteY3" fmla="*/ 2755900 h 2755900"/>
              <a:gd name="connsiteX4" fmla="*/ 101600 w 2108200"/>
              <a:gd name="connsiteY4" fmla="*/ 2463800 h 2755900"/>
              <a:gd name="connsiteX5" fmla="*/ 0 w 2108200"/>
              <a:gd name="connsiteY5" fmla="*/ 330200 h 2755900"/>
              <a:gd name="connsiteX6" fmla="*/ 482600 w 2108200"/>
              <a:gd name="connsiteY6" fmla="*/ 0 h 2755900"/>
              <a:gd name="connsiteX0" fmla="*/ 482600 w 2108200"/>
              <a:gd name="connsiteY0" fmla="*/ 0 h 2755900"/>
              <a:gd name="connsiteX1" fmla="*/ 1955800 w 2108200"/>
              <a:gd name="connsiteY1" fmla="*/ 419100 h 2755900"/>
              <a:gd name="connsiteX2" fmla="*/ 2108200 w 2108200"/>
              <a:gd name="connsiteY2" fmla="*/ 2095500 h 2755900"/>
              <a:gd name="connsiteX3" fmla="*/ 914400 w 2108200"/>
              <a:gd name="connsiteY3" fmla="*/ 2755900 h 2755900"/>
              <a:gd name="connsiteX4" fmla="*/ 0 w 2108200"/>
              <a:gd name="connsiteY4" fmla="*/ 330200 h 2755900"/>
              <a:gd name="connsiteX5" fmla="*/ 482600 w 2108200"/>
              <a:gd name="connsiteY5" fmla="*/ 0 h 2755900"/>
              <a:gd name="connsiteX0" fmla="*/ 482600 w 2108200"/>
              <a:gd name="connsiteY0" fmla="*/ 0 h 2095500"/>
              <a:gd name="connsiteX1" fmla="*/ 1955800 w 2108200"/>
              <a:gd name="connsiteY1" fmla="*/ 419100 h 2095500"/>
              <a:gd name="connsiteX2" fmla="*/ 2108200 w 2108200"/>
              <a:gd name="connsiteY2" fmla="*/ 2095500 h 2095500"/>
              <a:gd name="connsiteX3" fmla="*/ 0 w 2108200"/>
              <a:gd name="connsiteY3" fmla="*/ 330200 h 2095500"/>
              <a:gd name="connsiteX4" fmla="*/ 482600 w 2108200"/>
              <a:gd name="connsiteY4" fmla="*/ 0 h 2095500"/>
              <a:gd name="connsiteX0" fmla="*/ 0 w 1625600"/>
              <a:gd name="connsiteY0" fmla="*/ 0 h 2095500"/>
              <a:gd name="connsiteX1" fmla="*/ 1473200 w 1625600"/>
              <a:gd name="connsiteY1" fmla="*/ 419100 h 2095500"/>
              <a:gd name="connsiteX2" fmla="*/ 1625600 w 1625600"/>
              <a:gd name="connsiteY2" fmla="*/ 2095500 h 2095500"/>
              <a:gd name="connsiteX3" fmla="*/ 0 w 1625600"/>
              <a:gd name="connsiteY3" fmla="*/ 0 h 2095500"/>
              <a:gd name="connsiteX0" fmla="*/ 0 w 1473200"/>
              <a:gd name="connsiteY0" fmla="*/ 0 h 1576979"/>
              <a:gd name="connsiteX1" fmla="*/ 1473200 w 1473200"/>
              <a:gd name="connsiteY1" fmla="*/ 419100 h 1576979"/>
              <a:gd name="connsiteX2" fmla="*/ 552150 w 1473200"/>
              <a:gd name="connsiteY2" fmla="*/ 1576979 h 1576979"/>
              <a:gd name="connsiteX3" fmla="*/ 0 w 1473200"/>
              <a:gd name="connsiteY3" fmla="*/ 0 h 1576979"/>
              <a:gd name="connsiteX0" fmla="*/ 0 w 1473200"/>
              <a:gd name="connsiteY0" fmla="*/ 525660 h 2102639"/>
              <a:gd name="connsiteX1" fmla="*/ 963709 w 1473200"/>
              <a:gd name="connsiteY1" fmla="*/ 0 h 2102639"/>
              <a:gd name="connsiteX2" fmla="*/ 1473200 w 1473200"/>
              <a:gd name="connsiteY2" fmla="*/ 944760 h 2102639"/>
              <a:gd name="connsiteX3" fmla="*/ 552150 w 1473200"/>
              <a:gd name="connsiteY3" fmla="*/ 2102639 h 2102639"/>
              <a:gd name="connsiteX4" fmla="*/ 0 w 1473200"/>
              <a:gd name="connsiteY4" fmla="*/ 525660 h 2102639"/>
              <a:gd name="connsiteX0" fmla="*/ 350440 w 1823640"/>
              <a:gd name="connsiteY0" fmla="*/ 525660 h 2102639"/>
              <a:gd name="connsiteX1" fmla="*/ 1314149 w 1823640"/>
              <a:gd name="connsiteY1" fmla="*/ 0 h 2102639"/>
              <a:gd name="connsiteX2" fmla="*/ 1823640 w 1823640"/>
              <a:gd name="connsiteY2" fmla="*/ 944760 h 2102639"/>
              <a:gd name="connsiteX3" fmla="*/ 902590 w 1823640"/>
              <a:gd name="connsiteY3" fmla="*/ 2102639 h 2102639"/>
              <a:gd name="connsiteX4" fmla="*/ 0 w 1823640"/>
              <a:gd name="connsiteY4" fmla="*/ 1576979 h 2102639"/>
              <a:gd name="connsiteX5" fmla="*/ 350440 w 1823640"/>
              <a:gd name="connsiteY5" fmla="*/ 525660 h 2102639"/>
              <a:gd name="connsiteX0" fmla="*/ 350440 w 1823640"/>
              <a:gd name="connsiteY0" fmla="*/ 525660 h 1576979"/>
              <a:gd name="connsiteX1" fmla="*/ 1314149 w 1823640"/>
              <a:gd name="connsiteY1" fmla="*/ 0 h 1576979"/>
              <a:gd name="connsiteX2" fmla="*/ 1823640 w 1823640"/>
              <a:gd name="connsiteY2" fmla="*/ 944760 h 1576979"/>
              <a:gd name="connsiteX3" fmla="*/ 876099 w 1823640"/>
              <a:gd name="connsiteY3" fmla="*/ 1576979 h 1576979"/>
              <a:gd name="connsiteX4" fmla="*/ 0 w 1823640"/>
              <a:gd name="connsiteY4" fmla="*/ 1576979 h 1576979"/>
              <a:gd name="connsiteX5" fmla="*/ 350440 w 1823640"/>
              <a:gd name="connsiteY5" fmla="*/ 525660 h 1576979"/>
              <a:gd name="connsiteX0" fmla="*/ 262830 w 1736030"/>
              <a:gd name="connsiteY0" fmla="*/ 525660 h 1576979"/>
              <a:gd name="connsiteX1" fmla="*/ 1226539 w 1736030"/>
              <a:gd name="connsiteY1" fmla="*/ 0 h 1576979"/>
              <a:gd name="connsiteX2" fmla="*/ 1736030 w 1736030"/>
              <a:gd name="connsiteY2" fmla="*/ 944760 h 1576979"/>
              <a:gd name="connsiteX3" fmla="*/ 788489 w 1736030"/>
              <a:gd name="connsiteY3" fmla="*/ 1576979 h 1576979"/>
              <a:gd name="connsiteX4" fmla="*/ 0 w 1736030"/>
              <a:gd name="connsiteY4" fmla="*/ 1051319 h 1576979"/>
              <a:gd name="connsiteX5" fmla="*/ 262830 w 1736030"/>
              <a:gd name="connsiteY5" fmla="*/ 525660 h 1576979"/>
              <a:gd name="connsiteX0" fmla="*/ 87610 w 1736030"/>
              <a:gd name="connsiteY0" fmla="*/ 350440 h 1576979"/>
              <a:gd name="connsiteX1" fmla="*/ 1226539 w 1736030"/>
              <a:gd name="connsiteY1" fmla="*/ 0 h 1576979"/>
              <a:gd name="connsiteX2" fmla="*/ 1736030 w 1736030"/>
              <a:gd name="connsiteY2" fmla="*/ 944760 h 1576979"/>
              <a:gd name="connsiteX3" fmla="*/ 788489 w 1736030"/>
              <a:gd name="connsiteY3" fmla="*/ 1576979 h 1576979"/>
              <a:gd name="connsiteX4" fmla="*/ 0 w 1736030"/>
              <a:gd name="connsiteY4" fmla="*/ 1051319 h 1576979"/>
              <a:gd name="connsiteX5" fmla="*/ 87610 w 1736030"/>
              <a:gd name="connsiteY5" fmla="*/ 350440 h 157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6030" h="1576979">
                <a:moveTo>
                  <a:pt x="87610" y="350440"/>
                </a:moveTo>
                <a:lnTo>
                  <a:pt x="1226539" y="0"/>
                </a:lnTo>
                <a:lnTo>
                  <a:pt x="1736030" y="944760"/>
                </a:lnTo>
                <a:lnTo>
                  <a:pt x="788489" y="1576979"/>
                </a:lnTo>
                <a:lnTo>
                  <a:pt x="0" y="1051319"/>
                </a:lnTo>
                <a:lnTo>
                  <a:pt x="87610" y="35044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774102" y="2762250"/>
            <a:ext cx="42672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50302" y="2305050"/>
            <a:ext cx="42672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03303" y="29337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№</a:t>
            </a:r>
            <a:r>
              <a:rPr lang="en-US" dirty="0"/>
              <a:t>3</a:t>
            </a:r>
          </a:p>
        </p:txBody>
      </p:sp>
      <p:sp>
        <p:nvSpPr>
          <p:cNvPr id="20" name="Freeform 19"/>
          <p:cNvSpPr/>
          <p:nvPr/>
        </p:nvSpPr>
        <p:spPr>
          <a:xfrm>
            <a:off x="4736503" y="2076450"/>
            <a:ext cx="1509937" cy="1028700"/>
          </a:xfrm>
          <a:custGeom>
            <a:avLst/>
            <a:gdLst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2387600 w 2387600"/>
              <a:gd name="connsiteY3" fmla="*/ 1714500 h 2755900"/>
              <a:gd name="connsiteX4" fmla="*/ 1993900 w 2387600"/>
              <a:gd name="connsiteY4" fmla="*/ 23241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49500"/>
              <a:gd name="connsiteY0" fmla="*/ 0 h 2755900"/>
              <a:gd name="connsiteX1" fmla="*/ 1968500 w 2349500"/>
              <a:gd name="connsiteY1" fmla="*/ 266700 h 2755900"/>
              <a:gd name="connsiteX2" fmla="*/ 2349500 w 2349500"/>
              <a:gd name="connsiteY2" fmla="*/ 1016000 h 2755900"/>
              <a:gd name="connsiteX3" fmla="*/ 1778000 w 2349500"/>
              <a:gd name="connsiteY3" fmla="*/ 1638300 h 2755900"/>
              <a:gd name="connsiteX4" fmla="*/ 1993900 w 2349500"/>
              <a:gd name="connsiteY4" fmla="*/ 2324100 h 2755900"/>
              <a:gd name="connsiteX5" fmla="*/ 1193800 w 2349500"/>
              <a:gd name="connsiteY5" fmla="*/ 2755900 h 2755900"/>
              <a:gd name="connsiteX6" fmla="*/ 381000 w 2349500"/>
              <a:gd name="connsiteY6" fmla="*/ 2463800 h 2755900"/>
              <a:gd name="connsiteX7" fmla="*/ 0 w 2349500"/>
              <a:gd name="connsiteY7" fmla="*/ 1689100 h 2755900"/>
              <a:gd name="connsiteX8" fmla="*/ 469900 w 2349500"/>
              <a:gd name="connsiteY8" fmla="*/ 1054100 h 2755900"/>
              <a:gd name="connsiteX9" fmla="*/ 279400 w 2349500"/>
              <a:gd name="connsiteY9" fmla="*/ 330200 h 2755900"/>
              <a:gd name="connsiteX10" fmla="*/ 762000 w 2349500"/>
              <a:gd name="connsiteY10" fmla="*/ 0 h 2755900"/>
              <a:gd name="connsiteX0" fmla="*/ 762000 w 2387600"/>
              <a:gd name="connsiteY0" fmla="*/ 0 h 2755900"/>
              <a:gd name="connsiteX1" fmla="*/ 1968500 w 2387600"/>
              <a:gd name="connsiteY1" fmla="*/ 2667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49500 w 2387600"/>
              <a:gd name="connsiteY2" fmla="*/ 10160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1778000 w 2387600"/>
              <a:gd name="connsiteY3" fmla="*/ 1638300 h 2755900"/>
              <a:gd name="connsiteX4" fmla="*/ 2387600 w 2387600"/>
              <a:gd name="connsiteY4" fmla="*/ 2095500 h 2755900"/>
              <a:gd name="connsiteX5" fmla="*/ 1193800 w 2387600"/>
              <a:gd name="connsiteY5" fmla="*/ 2755900 h 2755900"/>
              <a:gd name="connsiteX6" fmla="*/ 381000 w 2387600"/>
              <a:gd name="connsiteY6" fmla="*/ 2463800 h 2755900"/>
              <a:gd name="connsiteX7" fmla="*/ 0 w 2387600"/>
              <a:gd name="connsiteY7" fmla="*/ 1689100 h 2755900"/>
              <a:gd name="connsiteX8" fmla="*/ 469900 w 2387600"/>
              <a:gd name="connsiteY8" fmla="*/ 1054100 h 2755900"/>
              <a:gd name="connsiteX9" fmla="*/ 279400 w 2387600"/>
              <a:gd name="connsiteY9" fmla="*/ 330200 h 2755900"/>
              <a:gd name="connsiteX10" fmla="*/ 762000 w 2387600"/>
              <a:gd name="connsiteY10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1625600 w 2387600"/>
              <a:gd name="connsiteY2" fmla="*/ 952500 h 2755900"/>
              <a:gd name="connsiteX3" fmla="*/ 2387600 w 2387600"/>
              <a:gd name="connsiteY3" fmla="*/ 2095500 h 2755900"/>
              <a:gd name="connsiteX4" fmla="*/ 1193800 w 2387600"/>
              <a:gd name="connsiteY4" fmla="*/ 2755900 h 2755900"/>
              <a:gd name="connsiteX5" fmla="*/ 381000 w 2387600"/>
              <a:gd name="connsiteY5" fmla="*/ 2463800 h 2755900"/>
              <a:gd name="connsiteX6" fmla="*/ 0 w 2387600"/>
              <a:gd name="connsiteY6" fmla="*/ 1689100 h 2755900"/>
              <a:gd name="connsiteX7" fmla="*/ 469900 w 2387600"/>
              <a:gd name="connsiteY7" fmla="*/ 1054100 h 2755900"/>
              <a:gd name="connsiteX8" fmla="*/ 279400 w 2387600"/>
              <a:gd name="connsiteY8" fmla="*/ 330200 h 2755900"/>
              <a:gd name="connsiteX9" fmla="*/ 762000 w 2387600"/>
              <a:gd name="connsiteY9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87600 w 2387600"/>
              <a:gd name="connsiteY2" fmla="*/ 2095500 h 2755900"/>
              <a:gd name="connsiteX3" fmla="*/ 1193800 w 2387600"/>
              <a:gd name="connsiteY3" fmla="*/ 2755900 h 2755900"/>
              <a:gd name="connsiteX4" fmla="*/ 381000 w 2387600"/>
              <a:gd name="connsiteY4" fmla="*/ 2463800 h 2755900"/>
              <a:gd name="connsiteX5" fmla="*/ 0 w 2387600"/>
              <a:gd name="connsiteY5" fmla="*/ 1689100 h 2755900"/>
              <a:gd name="connsiteX6" fmla="*/ 469900 w 2387600"/>
              <a:gd name="connsiteY6" fmla="*/ 1054100 h 2755900"/>
              <a:gd name="connsiteX7" fmla="*/ 279400 w 2387600"/>
              <a:gd name="connsiteY7" fmla="*/ 330200 h 2755900"/>
              <a:gd name="connsiteX8" fmla="*/ 762000 w 2387600"/>
              <a:gd name="connsiteY8" fmla="*/ 0 h 2755900"/>
              <a:gd name="connsiteX0" fmla="*/ 762000 w 2387600"/>
              <a:gd name="connsiteY0" fmla="*/ 0 h 2755900"/>
              <a:gd name="connsiteX1" fmla="*/ 2235200 w 2387600"/>
              <a:gd name="connsiteY1" fmla="*/ 419100 h 2755900"/>
              <a:gd name="connsiteX2" fmla="*/ 2387600 w 2387600"/>
              <a:gd name="connsiteY2" fmla="*/ 2095500 h 2755900"/>
              <a:gd name="connsiteX3" fmla="*/ 1193800 w 2387600"/>
              <a:gd name="connsiteY3" fmla="*/ 2755900 h 2755900"/>
              <a:gd name="connsiteX4" fmla="*/ 381000 w 2387600"/>
              <a:gd name="connsiteY4" fmla="*/ 2463800 h 2755900"/>
              <a:gd name="connsiteX5" fmla="*/ 0 w 2387600"/>
              <a:gd name="connsiteY5" fmla="*/ 1689100 h 2755900"/>
              <a:gd name="connsiteX6" fmla="*/ 279400 w 2387600"/>
              <a:gd name="connsiteY6" fmla="*/ 330200 h 2755900"/>
              <a:gd name="connsiteX7" fmla="*/ 762000 w 2387600"/>
              <a:gd name="connsiteY7" fmla="*/ 0 h 2755900"/>
              <a:gd name="connsiteX0" fmla="*/ 482600 w 2108200"/>
              <a:gd name="connsiteY0" fmla="*/ 0 h 2755900"/>
              <a:gd name="connsiteX1" fmla="*/ 1955800 w 2108200"/>
              <a:gd name="connsiteY1" fmla="*/ 419100 h 2755900"/>
              <a:gd name="connsiteX2" fmla="*/ 2108200 w 2108200"/>
              <a:gd name="connsiteY2" fmla="*/ 2095500 h 2755900"/>
              <a:gd name="connsiteX3" fmla="*/ 914400 w 2108200"/>
              <a:gd name="connsiteY3" fmla="*/ 2755900 h 2755900"/>
              <a:gd name="connsiteX4" fmla="*/ 101600 w 2108200"/>
              <a:gd name="connsiteY4" fmla="*/ 2463800 h 2755900"/>
              <a:gd name="connsiteX5" fmla="*/ 0 w 2108200"/>
              <a:gd name="connsiteY5" fmla="*/ 330200 h 2755900"/>
              <a:gd name="connsiteX6" fmla="*/ 482600 w 2108200"/>
              <a:gd name="connsiteY6" fmla="*/ 0 h 2755900"/>
              <a:gd name="connsiteX0" fmla="*/ 482600 w 2108200"/>
              <a:gd name="connsiteY0" fmla="*/ 0 h 2755900"/>
              <a:gd name="connsiteX1" fmla="*/ 1955800 w 2108200"/>
              <a:gd name="connsiteY1" fmla="*/ 419100 h 2755900"/>
              <a:gd name="connsiteX2" fmla="*/ 2108200 w 2108200"/>
              <a:gd name="connsiteY2" fmla="*/ 2095500 h 2755900"/>
              <a:gd name="connsiteX3" fmla="*/ 914400 w 2108200"/>
              <a:gd name="connsiteY3" fmla="*/ 2755900 h 2755900"/>
              <a:gd name="connsiteX4" fmla="*/ 0 w 2108200"/>
              <a:gd name="connsiteY4" fmla="*/ 330200 h 2755900"/>
              <a:gd name="connsiteX5" fmla="*/ 482600 w 2108200"/>
              <a:gd name="connsiteY5" fmla="*/ 0 h 2755900"/>
              <a:gd name="connsiteX0" fmla="*/ 482600 w 2108200"/>
              <a:gd name="connsiteY0" fmla="*/ 0 h 2095500"/>
              <a:gd name="connsiteX1" fmla="*/ 1955800 w 2108200"/>
              <a:gd name="connsiteY1" fmla="*/ 419100 h 2095500"/>
              <a:gd name="connsiteX2" fmla="*/ 2108200 w 2108200"/>
              <a:gd name="connsiteY2" fmla="*/ 2095500 h 2095500"/>
              <a:gd name="connsiteX3" fmla="*/ 0 w 2108200"/>
              <a:gd name="connsiteY3" fmla="*/ 330200 h 2095500"/>
              <a:gd name="connsiteX4" fmla="*/ 482600 w 2108200"/>
              <a:gd name="connsiteY4" fmla="*/ 0 h 2095500"/>
              <a:gd name="connsiteX0" fmla="*/ 0 w 1625600"/>
              <a:gd name="connsiteY0" fmla="*/ 0 h 2095500"/>
              <a:gd name="connsiteX1" fmla="*/ 1473200 w 1625600"/>
              <a:gd name="connsiteY1" fmla="*/ 419100 h 2095500"/>
              <a:gd name="connsiteX2" fmla="*/ 1625600 w 1625600"/>
              <a:gd name="connsiteY2" fmla="*/ 2095500 h 2095500"/>
              <a:gd name="connsiteX3" fmla="*/ 0 w 1625600"/>
              <a:gd name="connsiteY3" fmla="*/ 0 h 2095500"/>
              <a:gd name="connsiteX0" fmla="*/ 0 w 1473200"/>
              <a:gd name="connsiteY0" fmla="*/ 0 h 1576979"/>
              <a:gd name="connsiteX1" fmla="*/ 1473200 w 1473200"/>
              <a:gd name="connsiteY1" fmla="*/ 419100 h 1576979"/>
              <a:gd name="connsiteX2" fmla="*/ 552150 w 1473200"/>
              <a:gd name="connsiteY2" fmla="*/ 1576979 h 1576979"/>
              <a:gd name="connsiteX3" fmla="*/ 0 w 1473200"/>
              <a:gd name="connsiteY3" fmla="*/ 0 h 1576979"/>
              <a:gd name="connsiteX0" fmla="*/ 0 w 1473200"/>
              <a:gd name="connsiteY0" fmla="*/ 525660 h 2102639"/>
              <a:gd name="connsiteX1" fmla="*/ 963709 w 1473200"/>
              <a:gd name="connsiteY1" fmla="*/ 0 h 2102639"/>
              <a:gd name="connsiteX2" fmla="*/ 1473200 w 1473200"/>
              <a:gd name="connsiteY2" fmla="*/ 944760 h 2102639"/>
              <a:gd name="connsiteX3" fmla="*/ 552150 w 1473200"/>
              <a:gd name="connsiteY3" fmla="*/ 2102639 h 2102639"/>
              <a:gd name="connsiteX4" fmla="*/ 0 w 1473200"/>
              <a:gd name="connsiteY4" fmla="*/ 525660 h 2102639"/>
              <a:gd name="connsiteX0" fmla="*/ 350440 w 1823640"/>
              <a:gd name="connsiteY0" fmla="*/ 525660 h 2102639"/>
              <a:gd name="connsiteX1" fmla="*/ 1314149 w 1823640"/>
              <a:gd name="connsiteY1" fmla="*/ 0 h 2102639"/>
              <a:gd name="connsiteX2" fmla="*/ 1823640 w 1823640"/>
              <a:gd name="connsiteY2" fmla="*/ 944760 h 2102639"/>
              <a:gd name="connsiteX3" fmla="*/ 902590 w 1823640"/>
              <a:gd name="connsiteY3" fmla="*/ 2102639 h 2102639"/>
              <a:gd name="connsiteX4" fmla="*/ 0 w 1823640"/>
              <a:gd name="connsiteY4" fmla="*/ 1576979 h 2102639"/>
              <a:gd name="connsiteX5" fmla="*/ 350440 w 1823640"/>
              <a:gd name="connsiteY5" fmla="*/ 525660 h 2102639"/>
              <a:gd name="connsiteX0" fmla="*/ 350440 w 1823640"/>
              <a:gd name="connsiteY0" fmla="*/ 525660 h 1576979"/>
              <a:gd name="connsiteX1" fmla="*/ 1314149 w 1823640"/>
              <a:gd name="connsiteY1" fmla="*/ 0 h 1576979"/>
              <a:gd name="connsiteX2" fmla="*/ 1823640 w 1823640"/>
              <a:gd name="connsiteY2" fmla="*/ 944760 h 1576979"/>
              <a:gd name="connsiteX3" fmla="*/ 876099 w 1823640"/>
              <a:gd name="connsiteY3" fmla="*/ 1576979 h 1576979"/>
              <a:gd name="connsiteX4" fmla="*/ 0 w 1823640"/>
              <a:gd name="connsiteY4" fmla="*/ 1576979 h 1576979"/>
              <a:gd name="connsiteX5" fmla="*/ 350440 w 1823640"/>
              <a:gd name="connsiteY5" fmla="*/ 525660 h 1576979"/>
              <a:gd name="connsiteX0" fmla="*/ 262830 w 1736030"/>
              <a:gd name="connsiteY0" fmla="*/ 525660 h 1576979"/>
              <a:gd name="connsiteX1" fmla="*/ 1226539 w 1736030"/>
              <a:gd name="connsiteY1" fmla="*/ 0 h 1576979"/>
              <a:gd name="connsiteX2" fmla="*/ 1736030 w 1736030"/>
              <a:gd name="connsiteY2" fmla="*/ 944760 h 1576979"/>
              <a:gd name="connsiteX3" fmla="*/ 788489 w 1736030"/>
              <a:gd name="connsiteY3" fmla="*/ 1576979 h 1576979"/>
              <a:gd name="connsiteX4" fmla="*/ 0 w 1736030"/>
              <a:gd name="connsiteY4" fmla="*/ 1051319 h 1576979"/>
              <a:gd name="connsiteX5" fmla="*/ 262830 w 1736030"/>
              <a:gd name="connsiteY5" fmla="*/ 525660 h 1576979"/>
              <a:gd name="connsiteX0" fmla="*/ 87610 w 1736030"/>
              <a:gd name="connsiteY0" fmla="*/ 350440 h 1576979"/>
              <a:gd name="connsiteX1" fmla="*/ 1226539 w 1736030"/>
              <a:gd name="connsiteY1" fmla="*/ 0 h 1576979"/>
              <a:gd name="connsiteX2" fmla="*/ 1736030 w 1736030"/>
              <a:gd name="connsiteY2" fmla="*/ 944760 h 1576979"/>
              <a:gd name="connsiteX3" fmla="*/ 788489 w 1736030"/>
              <a:gd name="connsiteY3" fmla="*/ 1576979 h 1576979"/>
              <a:gd name="connsiteX4" fmla="*/ 0 w 1736030"/>
              <a:gd name="connsiteY4" fmla="*/ 1051319 h 1576979"/>
              <a:gd name="connsiteX5" fmla="*/ 87610 w 1736030"/>
              <a:gd name="connsiteY5" fmla="*/ 350440 h 157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6030" h="1576979">
                <a:moveTo>
                  <a:pt x="87610" y="350440"/>
                </a:moveTo>
                <a:lnTo>
                  <a:pt x="1226539" y="0"/>
                </a:lnTo>
                <a:lnTo>
                  <a:pt x="1736030" y="944760"/>
                </a:lnTo>
                <a:lnTo>
                  <a:pt x="788489" y="1576979"/>
                </a:lnTo>
                <a:lnTo>
                  <a:pt x="0" y="1051319"/>
                </a:lnTo>
                <a:lnTo>
                  <a:pt x="87610" y="35044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14800" y="21151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8617253"/>
      </p:ext>
    </p:extLst>
  </p:cSld>
  <p:clrMapOvr>
    <a:masterClrMapping/>
  </p:clrMapOvr>
  <p:transition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Да го раздвижим</a:t>
            </a:r>
            <a:endParaRPr lang="en-US" dirty="0"/>
          </a:p>
        </p:txBody>
      </p:sp>
      <p:pic>
        <p:nvPicPr>
          <p:cNvPr id="22530" name="Picture 2">
            <a:hlinkClick r:id="rId3" action="ppaction://hlinkfile"/>
          </p:cNvPr>
          <p:cNvPicPr>
            <a:picLocks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162" y="933450"/>
            <a:ext cx="2743438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918239"/>
      </p:ext>
    </p:extLst>
  </p:cSld>
  <p:clrMapOvr>
    <a:masterClrMapping/>
  </p:clrMapOvr>
  <p:transition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Основна идея</a:t>
            </a:r>
          </a:p>
          <a:p>
            <a:pPr lvl="1"/>
            <a:r>
              <a:rPr lang="bg-BG"/>
              <a:t>Стените се рисуват последователно</a:t>
            </a:r>
          </a:p>
          <a:p>
            <a:pPr lvl="1"/>
            <a:r>
              <a:rPr lang="bg-BG"/>
              <a:t>Всяка заличава това под нея</a:t>
            </a:r>
          </a:p>
          <a:p>
            <a:pPr lvl="1"/>
            <a:r>
              <a:rPr lang="bg-BG"/>
              <a:t>Подредбата се прави в реално време</a:t>
            </a:r>
          </a:p>
          <a:p>
            <a:pPr lvl="1"/>
            <a:r>
              <a:rPr lang="bg-BG"/>
              <a:t>Проверява се дали две стени са потенциално пресичащи се – ако да, едната от тях се разделя</a:t>
            </a:r>
            <a:endParaRPr lang="en-US"/>
          </a:p>
          <a:p>
            <a:pPr lvl="1"/>
            <a:r>
              <a:rPr lang="bg-BG"/>
              <a:t>Приложим само за равнинни стени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на </a:t>
            </a:r>
            <a:r>
              <a:rPr lang="bg-BG" dirty="0" err="1"/>
              <a:t>Нюел-Нюел-Санча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93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Работи се на стъпки, започва се от най-леката</a:t>
            </a:r>
          </a:p>
          <a:p>
            <a:pPr lvl="1"/>
            <a:r>
              <a:rPr lang="bg-BG" dirty="0"/>
              <a:t>Ако някоя стъпка може да определи ред на рисуване, стъпките след нея не се прилагат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44042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Стъпка 1 – пресичане по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Проверява се дали две стени имат пресичане по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Ако нямат, по-далечната може да се нарисува първа</a:t>
                </a:r>
              </a:p>
              <a:p>
                <a:pPr lvl="1"/>
                <a:r>
                  <a:rPr lang="bg-BG" dirty="0"/>
                  <a:t>Понякога се прави предварително сортиране по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endParaRPr lang="bg-BG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1468" r="-7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Стъпки на алгоритъма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679157-C38D-4401-811B-8FDD39C1BF14}"/>
              </a:ext>
            </a:extLst>
          </p:cNvPr>
          <p:cNvCxnSpPr/>
          <p:nvPr/>
        </p:nvCxnSpPr>
        <p:spPr>
          <a:xfrm>
            <a:off x="2923132" y="3752850"/>
            <a:ext cx="2067448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E395AF-B025-49A4-98E5-7CD61D0AB2B6}"/>
              </a:ext>
            </a:extLst>
          </p:cNvPr>
          <p:cNvCxnSpPr/>
          <p:nvPr/>
        </p:nvCxnSpPr>
        <p:spPr>
          <a:xfrm>
            <a:off x="2923132" y="4152900"/>
            <a:ext cx="26770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4CD641-F2BA-4CF9-B46E-557E1C2BB885}"/>
              </a:ext>
            </a:extLst>
          </p:cNvPr>
          <p:cNvSpPr txBox="1"/>
          <p:nvPr/>
        </p:nvSpPr>
        <p:spPr>
          <a:xfrm>
            <a:off x="4828132" y="4267200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B810B9-7A34-4919-9D67-5555B533D090}"/>
              </a:ext>
            </a:extLst>
          </p:cNvPr>
          <p:cNvSpPr txBox="1"/>
          <p:nvPr/>
        </p:nvSpPr>
        <p:spPr>
          <a:xfrm>
            <a:off x="4218532" y="312420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P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A12DB6-6C5D-4F8B-BD71-C30FE94DB985}"/>
              </a:ext>
            </a:extLst>
          </p:cNvPr>
          <p:cNvCxnSpPr/>
          <p:nvPr/>
        </p:nvCxnSpPr>
        <p:spPr>
          <a:xfrm>
            <a:off x="2923132" y="4705350"/>
            <a:ext cx="37084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430BCF-0141-42E8-AAEF-98A4A9E152A2}"/>
              </a:ext>
            </a:extLst>
          </p:cNvPr>
          <p:cNvCxnSpPr>
            <a:cxnSpLocks/>
          </p:cNvCxnSpPr>
          <p:nvPr/>
        </p:nvCxnSpPr>
        <p:spPr>
          <a:xfrm flipV="1">
            <a:off x="2923132" y="3009900"/>
            <a:ext cx="0" cy="169545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0C5E1D-42BE-4C70-8FC5-BE1F8A7FE75E}"/>
              </a:ext>
            </a:extLst>
          </p:cNvPr>
          <p:cNvCxnSpPr/>
          <p:nvPr/>
        </p:nvCxnSpPr>
        <p:spPr>
          <a:xfrm>
            <a:off x="3685132" y="3238500"/>
            <a:ext cx="1371600" cy="514350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0FC6751-64BD-49D7-BF1C-178D6A220786}"/>
              </a:ext>
            </a:extLst>
          </p:cNvPr>
          <p:cNvSpPr txBox="1"/>
          <p:nvPr/>
        </p:nvSpPr>
        <p:spPr>
          <a:xfrm>
            <a:off x="2465932" y="2952750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E6595C-F57B-4207-B3A9-FC9F5DFCD252}"/>
              </a:ext>
            </a:extLst>
          </p:cNvPr>
          <p:cNvCxnSpPr/>
          <p:nvPr/>
        </p:nvCxnSpPr>
        <p:spPr>
          <a:xfrm flipV="1">
            <a:off x="4078832" y="4171950"/>
            <a:ext cx="1549400" cy="28575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9440AF-D603-45A3-9DD9-EBD6355AA9BB}"/>
                  </a:ext>
                </a:extLst>
              </p:cNvPr>
              <p:cNvSpPr txBox="1"/>
              <p:nvPr/>
            </p:nvSpPr>
            <p:spPr>
              <a:xfrm>
                <a:off x="1810160" y="3524250"/>
                <a:ext cx="11267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min</m:t>
                      </m:r>
                      <m:r>
                        <a:rPr lang="en-US" sz="20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⁡(</m:t>
                      </m:r>
                      <m:r>
                        <a:rPr lang="en-US" sz="2000" i="1" dirty="0" err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000" i="1" baseline="-25000" dirty="0" err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0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9440AF-D603-45A3-9DD9-EBD6355AA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160" y="3524250"/>
                <a:ext cx="1126783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FA76AF-0CAC-4D76-95D9-5B07AF908069}"/>
                  </a:ext>
                </a:extLst>
              </p:cNvPr>
              <p:cNvSpPr txBox="1"/>
              <p:nvPr/>
            </p:nvSpPr>
            <p:spPr>
              <a:xfrm>
                <a:off x="1752600" y="3952875"/>
                <a:ext cx="11764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 dirty="0" smtClean="0">
                          <a:latin typeface="Cambria Math"/>
                        </a:rPr>
                        <m:t>max</m:t>
                      </m:r>
                      <m:r>
                        <a:rPr lang="en-US" sz="2000" i="1" dirty="0" smtClean="0">
                          <a:latin typeface="Cambria Math"/>
                        </a:rPr>
                        <m:t>⁡(</m:t>
                      </m:r>
                      <m:r>
                        <a:rPr lang="en-US" sz="2000" i="1" dirty="0" err="1" smtClean="0">
                          <a:latin typeface="Cambria Math"/>
                        </a:rPr>
                        <m:t>𝑄</m:t>
                      </m:r>
                      <m:r>
                        <a:rPr lang="en-US" sz="2000" i="1" baseline="-25000" dirty="0" err="1" smtClean="0">
                          <a:latin typeface="Cambria Math"/>
                        </a:rPr>
                        <m:t>𝑧</m:t>
                      </m:r>
                      <m:r>
                        <a:rPr lang="en-US" sz="20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FA76AF-0CAC-4D76-95D9-5B07AF908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952875"/>
                <a:ext cx="1176476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9499F8-8BD6-47F6-8BCD-0AA7DBF095FA}"/>
                  </a:ext>
                </a:extLst>
              </p:cNvPr>
              <p:cNvSpPr txBox="1"/>
              <p:nvPr/>
            </p:nvSpPr>
            <p:spPr>
              <a:xfrm>
                <a:off x="5087144" y="3009901"/>
                <a:ext cx="333619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bg-BG" sz="2000" dirty="0">
                    <a:solidFill>
                      <a:srgbClr val="0070C0"/>
                    </a:solidFill>
                  </a:rPr>
                  <a:t>е над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𝑄</m:t>
                    </m:r>
                  </m:oMath>
                </a14:m>
                <a:r>
                  <a:rPr lang="bg-BG" sz="2000" dirty="0">
                    <a:solidFill>
                      <a:srgbClr val="0070C0"/>
                    </a:solidFill>
                  </a:rPr>
                  <a:t>, защото</a:t>
                </a:r>
              </a:p>
              <a:p>
                <a:pPr algn="r"/>
                <a:r>
                  <a:rPr lang="bg-BG" sz="2000" dirty="0">
                    <a:solidFill>
                      <a:srgbClr val="0070C0"/>
                    </a:solidFill>
                  </a:rPr>
                  <a:t>най-ниската част на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bg-BG" sz="2000" dirty="0">
                    <a:solidFill>
                      <a:srgbClr val="0070C0"/>
                    </a:solidFill>
                  </a:rPr>
                  <a:t> е</a:t>
                </a:r>
                <a:br>
                  <a:rPr lang="bg-BG" sz="2000" dirty="0">
                    <a:solidFill>
                      <a:srgbClr val="0070C0"/>
                    </a:solidFill>
                  </a:rPr>
                </a:br>
                <a:r>
                  <a:rPr lang="bg-BG" sz="2000" dirty="0">
                    <a:solidFill>
                      <a:srgbClr val="0070C0"/>
                    </a:solidFill>
                  </a:rPr>
                  <a:t>над най-високата на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𝑄</m:t>
                    </m:r>
                  </m:oMath>
                </a14:m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9499F8-8BD6-47F6-8BCD-0AA7DBF09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144" y="3009901"/>
                <a:ext cx="3336199" cy="1015663"/>
              </a:xfrm>
              <a:prstGeom prst="rect">
                <a:avLst/>
              </a:prstGeom>
              <a:blipFill>
                <a:blip r:embed="rId6"/>
                <a:stretch>
                  <a:fillRect t="-3614" r="-1828" b="-1024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306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Стъпка 2 и 3 – пресичане по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Проверява се дали две стени имат пресичане по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bg-BG" dirty="0"/>
                  <a:t> и после по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Ако нямат, значи двете могат да се нарисуват независимо една от друга</a:t>
                </a:r>
              </a:p>
              <a:p>
                <a:pPr lvl="1"/>
                <a:r>
                  <a:rPr lang="bg-BG" dirty="0"/>
                  <a:t>Картинката е аналогична</a:t>
                </a:r>
              </a:p>
              <a:p>
                <a:endParaRPr lang="bg-BG" dirty="0"/>
              </a:p>
              <a:p>
                <a:endParaRPr lang="bg-BG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1290" r="-85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790843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Стъпка 4 – част от </a:t>
                </a:r>
                <a:r>
                  <a:rPr lang="bg-BG" dirty="0" err="1"/>
                  <a:t>полупространство</a:t>
                </a:r>
                <a:endParaRPr lang="bg-BG" dirty="0"/>
              </a:p>
              <a:p>
                <a:pPr lvl="1"/>
                <a:r>
                  <a:rPr lang="bg-BG" dirty="0"/>
                  <a:t>Всяка стена разделя пространството</a:t>
                </a:r>
                <a:endParaRPr lang="en-US" dirty="0"/>
              </a:p>
              <a:p>
                <a:pPr lvl="1"/>
                <a:r>
                  <a:rPr lang="bg-BG" dirty="0"/>
                  <a:t>Ако обект е изцяло в едното </a:t>
                </a:r>
                <a:r>
                  <a:rPr lang="bg-BG" dirty="0" err="1"/>
                  <a:t>полупространство</a:t>
                </a:r>
                <a:r>
                  <a:rPr lang="bg-BG" dirty="0"/>
                  <a:t>, значи ясно е над или под</a:t>
                </a:r>
              </a:p>
              <a:p>
                <a:pPr lvl="1"/>
                <a:r>
                  <a:rPr lang="bg-BG" dirty="0"/>
                  <a:t>Двупосочна проверка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bg-BG" dirty="0"/>
              </a:p>
              <a:p>
                <a:endParaRPr lang="bg-BG" dirty="0"/>
              </a:p>
              <a:p>
                <a:endParaRPr lang="bg-BG" dirty="0"/>
              </a:p>
              <a:p>
                <a:endParaRPr lang="bg-BG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12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058639" y="3499080"/>
                <a:ext cx="333619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bg-BG" sz="2000" dirty="0">
                    <a:solidFill>
                      <a:srgbClr val="0070C0"/>
                    </a:solidFill>
                  </a:rPr>
                  <a:t>е под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bg-BG" sz="2000" dirty="0">
                    <a:solidFill>
                      <a:srgbClr val="0070C0"/>
                    </a:solidFill>
                  </a:rPr>
                  <a:t>, защото</a:t>
                </a:r>
              </a:p>
              <a:p>
                <a:pPr algn="r"/>
                <a:r>
                  <a:rPr lang="bg-BG" sz="2000" dirty="0">
                    <a:solidFill>
                      <a:srgbClr val="0070C0"/>
                    </a:solidFill>
                  </a:rPr>
                  <a:t>всички точки на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𝑄</m:t>
                    </m:r>
                  </m:oMath>
                </a14:m>
                <a:r>
                  <a:rPr lang="bg-BG" sz="2000" dirty="0">
                    <a:solidFill>
                      <a:srgbClr val="0070C0"/>
                    </a:solidFill>
                  </a:rPr>
                  <a:t> са</a:t>
                </a:r>
                <a:br>
                  <a:rPr lang="bg-BG" sz="2000" dirty="0">
                    <a:solidFill>
                      <a:srgbClr val="0070C0"/>
                    </a:solidFill>
                  </a:rPr>
                </a:br>
                <a:r>
                  <a:rPr lang="bg-BG" sz="2000" dirty="0">
                    <a:solidFill>
                      <a:srgbClr val="0070C0"/>
                    </a:solidFill>
                  </a:rPr>
                  <a:t>под равнината на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639" y="3499080"/>
                <a:ext cx="3336199" cy="1015663"/>
              </a:xfrm>
              <a:prstGeom prst="rect">
                <a:avLst/>
              </a:prstGeom>
              <a:blipFill>
                <a:blip r:embed="rId4"/>
                <a:stretch>
                  <a:fillRect t="-3593" r="-1828" b="-95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51437" y="3156104"/>
                <a:ext cx="217689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g-BG" sz="2000" dirty="0">
                    <a:solidFill>
                      <a:srgbClr val="0070C0"/>
                    </a:solidFill>
                  </a:rPr>
                  <a:t>Проверката на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br>
                  <a:rPr lang="bg-BG" sz="2000" dirty="0">
                    <a:solidFill>
                      <a:srgbClr val="0070C0"/>
                    </a:solidFill>
                  </a:rPr>
                </a:br>
                <a:r>
                  <a:rPr lang="bg-BG" sz="2000" dirty="0">
                    <a:solidFill>
                      <a:srgbClr val="0070C0"/>
                    </a:solidFill>
                  </a:rPr>
                  <a:t>спрямо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𝑄</m:t>
                    </m:r>
                  </m:oMath>
                </a14:m>
                <a:r>
                  <a:rPr lang="bg-BG" sz="2000" dirty="0">
                    <a:solidFill>
                      <a:srgbClr val="0070C0"/>
                    </a:solidFill>
                  </a:rPr>
                  <a:t> не дава</a:t>
                </a:r>
                <a:br>
                  <a:rPr lang="bg-BG" sz="2000" dirty="0">
                    <a:solidFill>
                      <a:srgbClr val="0070C0"/>
                    </a:solidFill>
                  </a:rPr>
                </a:br>
                <a:r>
                  <a:rPr lang="bg-BG" sz="2000" dirty="0">
                    <a:solidFill>
                      <a:srgbClr val="0070C0"/>
                    </a:solidFill>
                  </a:rPr>
                  <a:t>никакъв резултат!</a:t>
                </a: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37" y="3156104"/>
                <a:ext cx="2176894" cy="1015663"/>
              </a:xfrm>
              <a:prstGeom prst="rect">
                <a:avLst/>
              </a:prstGeom>
              <a:blipFill>
                <a:blip r:embed="rId5"/>
                <a:stretch>
                  <a:fillRect l="-2801" t="-3614" r="-1120" b="-1024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 rot="18120000">
            <a:off x="4772583" y="2591824"/>
            <a:ext cx="158240" cy="1429135"/>
            <a:chOff x="3124198" y="3352800"/>
            <a:chExt cx="914402" cy="1524000"/>
          </a:xfrm>
          <a:effectLst/>
        </p:grpSpPr>
        <p:cxnSp>
          <p:nvCxnSpPr>
            <p:cNvPr id="24" name="Straight Arrow Connector 23"/>
            <p:cNvCxnSpPr/>
            <p:nvPr/>
          </p:nvCxnSpPr>
          <p:spPr>
            <a:xfrm>
              <a:off x="3124200" y="3352800"/>
              <a:ext cx="914400" cy="0"/>
            </a:xfrm>
            <a:prstGeom prst="straightConnector1">
              <a:avLst/>
            </a:prstGeom>
            <a:ln w="6350">
              <a:solidFill>
                <a:srgbClr val="0070C0"/>
              </a:solidFill>
              <a:prstDash val="sysDot"/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124200" y="3505200"/>
              <a:ext cx="914400" cy="0"/>
            </a:xfrm>
            <a:prstGeom prst="straightConnector1">
              <a:avLst/>
            </a:prstGeom>
            <a:ln w="6350">
              <a:solidFill>
                <a:srgbClr val="0070C0"/>
              </a:solidFill>
              <a:prstDash val="sysDot"/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124200" y="3657600"/>
              <a:ext cx="914400" cy="0"/>
            </a:xfrm>
            <a:prstGeom prst="straightConnector1">
              <a:avLst/>
            </a:prstGeom>
            <a:ln w="6350">
              <a:solidFill>
                <a:srgbClr val="0070C0"/>
              </a:solidFill>
              <a:prstDash val="sysDot"/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124200" y="3810000"/>
              <a:ext cx="914400" cy="0"/>
            </a:xfrm>
            <a:prstGeom prst="straightConnector1">
              <a:avLst/>
            </a:prstGeom>
            <a:ln w="6350">
              <a:solidFill>
                <a:srgbClr val="0070C0"/>
              </a:solidFill>
              <a:prstDash val="sysDot"/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124200" y="3962400"/>
              <a:ext cx="914400" cy="0"/>
            </a:xfrm>
            <a:prstGeom prst="straightConnector1">
              <a:avLst/>
            </a:prstGeom>
            <a:ln w="6350">
              <a:solidFill>
                <a:srgbClr val="0070C0"/>
              </a:solidFill>
              <a:prstDash val="sysDot"/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124200" y="4114800"/>
              <a:ext cx="914400" cy="0"/>
            </a:xfrm>
            <a:prstGeom prst="straightConnector1">
              <a:avLst/>
            </a:prstGeom>
            <a:ln w="6350">
              <a:solidFill>
                <a:srgbClr val="0070C0"/>
              </a:solidFill>
              <a:prstDash val="sysDot"/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124200" y="4267200"/>
              <a:ext cx="914400" cy="0"/>
            </a:xfrm>
            <a:prstGeom prst="straightConnector1">
              <a:avLst/>
            </a:prstGeom>
            <a:ln w="6350">
              <a:solidFill>
                <a:srgbClr val="0070C0"/>
              </a:solidFill>
              <a:prstDash val="sysDot"/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124200" y="4419600"/>
              <a:ext cx="914400" cy="0"/>
            </a:xfrm>
            <a:prstGeom prst="straightConnector1">
              <a:avLst/>
            </a:prstGeom>
            <a:ln w="6350">
              <a:solidFill>
                <a:srgbClr val="0070C0"/>
              </a:solidFill>
              <a:prstDash val="sysDot"/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124200" y="4572000"/>
              <a:ext cx="914400" cy="0"/>
            </a:xfrm>
            <a:prstGeom prst="straightConnector1">
              <a:avLst/>
            </a:prstGeom>
            <a:ln w="6350">
              <a:solidFill>
                <a:srgbClr val="0070C0"/>
              </a:solidFill>
              <a:prstDash val="sysDot"/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124198" y="4724401"/>
              <a:ext cx="914399" cy="0"/>
            </a:xfrm>
            <a:prstGeom prst="straightConnector1">
              <a:avLst/>
            </a:prstGeom>
            <a:ln w="6350">
              <a:solidFill>
                <a:srgbClr val="0070C0"/>
              </a:solidFill>
              <a:prstDash val="sysDot"/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3124200" y="4876800"/>
              <a:ext cx="914400" cy="0"/>
            </a:xfrm>
            <a:prstGeom prst="straightConnector1">
              <a:avLst/>
            </a:prstGeom>
            <a:ln w="6350">
              <a:solidFill>
                <a:srgbClr val="0070C0"/>
              </a:solidFill>
              <a:prstDash val="sysDot"/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191000" y="3733800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/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34389" y="281940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>
                <a:solidFill>
                  <a:srgbClr val="0070C0"/>
                </a:solidFill>
              </a:rPr>
              <a:t>P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38989" y="4591050"/>
            <a:ext cx="37084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338989" y="2705100"/>
            <a:ext cx="0" cy="188595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00990" y="2933700"/>
            <a:ext cx="1398111" cy="876300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81789" y="2647950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/>
              <a:t>Z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733800" y="3562350"/>
            <a:ext cx="990600" cy="57150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 rot="14400000">
            <a:off x="4119001" y="3329927"/>
            <a:ext cx="158239" cy="878938"/>
            <a:chOff x="3124200" y="3657600"/>
            <a:chExt cx="914400" cy="914400"/>
          </a:xfrm>
          <a:effectLst/>
        </p:grpSpPr>
        <p:cxnSp>
          <p:nvCxnSpPr>
            <p:cNvPr id="47" name="Straight Arrow Connector 46"/>
            <p:cNvCxnSpPr/>
            <p:nvPr/>
          </p:nvCxnSpPr>
          <p:spPr>
            <a:xfrm>
              <a:off x="3124200" y="3657600"/>
              <a:ext cx="9144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3124200" y="3810000"/>
              <a:ext cx="9144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124200" y="3962400"/>
              <a:ext cx="9144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3124200" y="4114800"/>
              <a:ext cx="9144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124200" y="4267200"/>
              <a:ext cx="9144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124200" y="4419600"/>
              <a:ext cx="9144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3124200" y="4572000"/>
              <a:ext cx="9144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4724400" y="3562350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>
                <a:latin typeface="Times New Roman"/>
                <a:cs typeface="Times New Roman"/>
              </a:rPr>
              <a:t>– 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803066" y="2655906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>
                <a:solidFill>
                  <a:srgbClr val="0070C0"/>
                </a:solidFill>
                <a:latin typeface="Times New Roman"/>
                <a:cs typeface="Times New Roman"/>
              </a:rPr>
              <a:t>+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26592" y="3696746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>
                <a:solidFill>
                  <a:srgbClr val="0070C0"/>
                </a:solidFill>
                <a:latin typeface="Times New Roman"/>
                <a:cs typeface="Times New Roman"/>
              </a:rPr>
              <a:t>–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57600" y="4133850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b="1" dirty="0">
                <a:latin typeface="Times New Roman"/>
                <a:cs typeface="Times New Roman"/>
              </a:rPr>
              <a:t>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36187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Стъпка </a:t>
                </a:r>
                <a:r>
                  <a:rPr lang="en-US" dirty="0"/>
                  <a:t>5</a:t>
                </a:r>
                <a:r>
                  <a:rPr lang="bg-BG" dirty="0"/>
                  <a:t> – сечение</a:t>
                </a:r>
              </a:p>
              <a:p>
                <a:pPr lvl="1"/>
                <a:r>
                  <a:rPr lang="bg-BG" dirty="0"/>
                  <a:t>Ако </a:t>
                </a:r>
                <a:r>
                  <a:rPr lang="bg-BG" dirty="0" err="1"/>
                  <a:t>растеризираните</a:t>
                </a:r>
                <a:r>
                  <a:rPr lang="bg-BG" dirty="0"/>
                  <a:t> образи на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𝑃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𝑄</m:t>
                    </m:r>
                  </m:oMath>
                </a14:m>
                <a:r>
                  <a:rPr lang="bg-BG" dirty="0"/>
                  <a:t> не се пресичат, значи не си пречат</a:t>
                </a:r>
              </a:p>
              <a:p>
                <a:pPr lvl="1"/>
                <a:r>
                  <a:rPr lang="bg-BG" dirty="0"/>
                  <a:t>Реализира се чрез сечение на многоъгълници</a:t>
                </a:r>
                <a:endParaRPr lang="en-US" dirty="0"/>
              </a:p>
              <a:p>
                <a:endParaRPr lang="bg-BG" dirty="0"/>
              </a:p>
              <a:p>
                <a:endParaRPr lang="bg-BG" dirty="0"/>
              </a:p>
              <a:p>
                <a:endParaRPr lang="bg-BG" dirty="0"/>
              </a:p>
              <a:p>
                <a:endParaRPr lang="bg-BG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12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/>
          <p:nvPr/>
        </p:nvCxnSpPr>
        <p:spPr>
          <a:xfrm>
            <a:off x="4700111" y="2695575"/>
            <a:ext cx="381000" cy="847725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47611" y="3467100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/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52411" y="230505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>
                <a:solidFill>
                  <a:srgbClr val="0070C0"/>
                </a:solidFill>
              </a:rPr>
              <a:t>P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95600" y="4324350"/>
            <a:ext cx="37084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895600" y="2438400"/>
            <a:ext cx="0" cy="188595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20611" y="2638425"/>
            <a:ext cx="1460500" cy="904875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38400" y="238125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/>
              <a:t>Y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290411" y="3295650"/>
            <a:ext cx="990600" cy="57150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585812" y="2438400"/>
                <a:ext cx="33361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bg-BG" sz="2000" dirty="0">
                    <a:solidFill>
                      <a:srgbClr val="0070C0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bg-BG" sz="2000" dirty="0">
                    <a:solidFill>
                      <a:srgbClr val="0070C0"/>
                    </a:solidFill>
                  </a:rPr>
                  <a:t>са независими</a:t>
                </a: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12" y="2438400"/>
                <a:ext cx="3336199" cy="400110"/>
              </a:xfrm>
              <a:prstGeom prst="rect">
                <a:avLst/>
              </a:prstGeom>
              <a:blipFill>
                <a:blip r:embed="rId4"/>
                <a:stretch>
                  <a:fillRect t="-7576" r="-1825" b="-2575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6643211" y="4095750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/>
              <a:t>X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773011" y="3028950"/>
            <a:ext cx="508000" cy="26670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290411" y="3028950"/>
            <a:ext cx="482600" cy="83826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620611" y="2638425"/>
            <a:ext cx="1079500" cy="66675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029086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Ако все още не може да се определи</a:t>
                </a:r>
              </a:p>
              <a:p>
                <a:pPr lvl="1"/>
                <a:r>
                  <a:rPr lang="bg-BG" dirty="0"/>
                  <a:t>Че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bg-BG" dirty="0"/>
                  <a:t> е преди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Или че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е преди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Или че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са независими</a:t>
                </a:r>
              </a:p>
              <a:p>
                <a:r>
                  <a:rPr lang="bg-BG" dirty="0"/>
                  <a:t>Едната стена се разделя</a:t>
                </a:r>
              </a:p>
              <a:p>
                <a:pPr lvl="1"/>
                <a:r>
                  <a:rPr lang="bg-BG" dirty="0"/>
                  <a:t>Според сечението с другата стена</a:t>
                </a:r>
              </a:p>
              <a:p>
                <a:pPr lvl="1"/>
                <a:r>
                  <a:rPr lang="bg-BG" dirty="0"/>
                  <a:t>Използва се резултата от стъпка 5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279886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257800" y="2743200"/>
            <a:ext cx="304800" cy="4000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5400000">
            <a:off x="2695575" y="2790825"/>
            <a:ext cx="1085850" cy="533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6200000">
            <a:off x="1095375" y="3876675"/>
            <a:ext cx="1085850" cy="533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Проблемна конфигурация</a:t>
                </a:r>
              </a:p>
              <a:p>
                <a:pPr lvl="1"/>
                <a:r>
                  <a:rPr lang="bg-BG" dirty="0"/>
                  <a:t>Разбиване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bg-BG" dirty="0"/>
                  <a:t> 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2800350"/>
            <a:ext cx="1447800" cy="4000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38400" y="2800350"/>
            <a:ext cx="1447800" cy="4000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0800000">
            <a:off x="2438400" y="4000500"/>
            <a:ext cx="1447800" cy="4000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0800000">
            <a:off x="990600" y="4000500"/>
            <a:ext cx="1447800" cy="4000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6200000">
            <a:off x="1095375" y="2790825"/>
            <a:ext cx="1085850" cy="533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5400000">
            <a:off x="2695575" y="3876675"/>
            <a:ext cx="1085850" cy="533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1371600" y="2514600"/>
            <a:ext cx="533400" cy="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971800" y="2514600"/>
            <a:ext cx="533400" cy="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05000" y="2800350"/>
            <a:ext cx="1981200" cy="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905000" y="3200400"/>
            <a:ext cx="1981200" cy="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71800" y="2514600"/>
            <a:ext cx="0" cy="28575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505200" y="2514600"/>
            <a:ext cx="0" cy="28575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905000" y="2514600"/>
            <a:ext cx="0" cy="148590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371600" y="2514600"/>
            <a:ext cx="0" cy="148590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971800" y="3200400"/>
            <a:ext cx="0" cy="148590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505200" y="3200400"/>
            <a:ext cx="0" cy="148590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990600" y="4000500"/>
            <a:ext cx="1981200" cy="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990600" y="4400550"/>
            <a:ext cx="1981200" cy="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971800" y="4686300"/>
            <a:ext cx="533400" cy="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371600" y="4686300"/>
            <a:ext cx="533400" cy="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371600" y="4400550"/>
            <a:ext cx="0" cy="28575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905000" y="4400550"/>
            <a:ext cx="0" cy="28575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886200" y="4000500"/>
            <a:ext cx="0" cy="40005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886200" y="2800350"/>
            <a:ext cx="0" cy="40005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90600" y="2800350"/>
            <a:ext cx="0" cy="40005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90600" y="4000500"/>
            <a:ext cx="0" cy="40005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990600" y="3200400"/>
            <a:ext cx="381000" cy="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990600" y="2800350"/>
            <a:ext cx="381000" cy="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505200" y="4000500"/>
            <a:ext cx="381000" cy="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505200" y="4400550"/>
            <a:ext cx="381000" cy="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 rot="5400000">
            <a:off x="6962775" y="2733675"/>
            <a:ext cx="1085850" cy="533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16200000">
            <a:off x="5362575" y="3819525"/>
            <a:ext cx="1085850" cy="533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248400" y="2743200"/>
            <a:ext cx="457200" cy="4000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705600" y="2743200"/>
            <a:ext cx="1447800" cy="4000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10800000">
            <a:off x="6705600" y="3943350"/>
            <a:ext cx="1447800" cy="4000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10800000">
            <a:off x="5257800" y="3943350"/>
            <a:ext cx="1447800" cy="4000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 rot="16200000">
            <a:off x="5362575" y="2733675"/>
            <a:ext cx="1085850" cy="533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5400000">
            <a:off x="6962775" y="3819525"/>
            <a:ext cx="1085850" cy="533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5638800" y="2457450"/>
            <a:ext cx="533400" cy="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7239000" y="2457450"/>
            <a:ext cx="533400" cy="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6248400" y="2743200"/>
            <a:ext cx="1905000" cy="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6248400" y="3143250"/>
            <a:ext cx="1905000" cy="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239000" y="2457450"/>
            <a:ext cx="0" cy="28575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772400" y="2457450"/>
            <a:ext cx="0" cy="28575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172200" y="2457450"/>
            <a:ext cx="0" cy="148590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638800" y="2457450"/>
            <a:ext cx="0" cy="148590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239000" y="3143250"/>
            <a:ext cx="0" cy="148590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772400" y="3143250"/>
            <a:ext cx="0" cy="148590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5257800" y="3943350"/>
            <a:ext cx="1981200" cy="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5257800" y="4343400"/>
            <a:ext cx="1981200" cy="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239000" y="4629150"/>
            <a:ext cx="533400" cy="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638800" y="4629150"/>
            <a:ext cx="533400" cy="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638800" y="4343400"/>
            <a:ext cx="0" cy="28575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172200" y="4343400"/>
            <a:ext cx="0" cy="28575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153400" y="3943350"/>
            <a:ext cx="0" cy="40005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153400" y="2743200"/>
            <a:ext cx="0" cy="40005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257800" y="2743200"/>
            <a:ext cx="0" cy="40005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257800" y="3943350"/>
            <a:ext cx="0" cy="40005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5257800" y="3143250"/>
            <a:ext cx="304800" cy="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5257800" y="2743200"/>
            <a:ext cx="304800" cy="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772400" y="3943350"/>
            <a:ext cx="381000" cy="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7772400" y="4343400"/>
            <a:ext cx="381000" cy="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715000" y="3265185"/>
            <a:ext cx="340158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bg-BG" sz="2400" dirty="0"/>
              <a:t>2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6324600" y="3943350"/>
            <a:ext cx="340158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bg-BG" sz="2400" dirty="0"/>
              <a:t>3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7315200" y="3429000"/>
            <a:ext cx="340158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4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715986" y="2743200"/>
            <a:ext cx="340158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bg-BG" sz="2400" dirty="0"/>
              <a:t>5</a:t>
            </a:r>
            <a:endParaRPr lang="en-US" sz="1600" dirty="0"/>
          </a:p>
        </p:txBody>
      </p:sp>
      <p:cxnSp>
        <p:nvCxnSpPr>
          <p:cNvPr id="93" name="Straight Connector 92"/>
          <p:cNvCxnSpPr/>
          <p:nvPr/>
        </p:nvCxnSpPr>
        <p:spPr>
          <a:xfrm>
            <a:off x="6248400" y="2743200"/>
            <a:ext cx="0" cy="40005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562600" y="2743200"/>
            <a:ext cx="0" cy="400050"/>
          </a:xfrm>
          <a:prstGeom prst="line">
            <a:avLst/>
          </a:prstGeom>
          <a:ln w="12700" cap="rnd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235360" y="2743200"/>
            <a:ext cx="340158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bg-BG" sz="2400" dirty="0"/>
              <a:t>1</a:t>
            </a:r>
            <a:endParaRPr 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2209800" y="2800350"/>
            <a:ext cx="34336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  <a:endParaRPr lang="en-US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1447800" y="3200400"/>
            <a:ext cx="39145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  <a:endParaRPr lang="en-US" sz="1600" dirty="0"/>
          </a:p>
        </p:txBody>
      </p:sp>
      <p:sp>
        <p:nvSpPr>
          <p:cNvPr id="100" name="Rectangle 99"/>
          <p:cNvSpPr/>
          <p:nvPr/>
        </p:nvSpPr>
        <p:spPr>
          <a:xfrm>
            <a:off x="5715000" y="2743200"/>
            <a:ext cx="381000" cy="400050"/>
          </a:xfrm>
          <a:prstGeom prst="rect">
            <a:avLst/>
          </a:prstGeom>
          <a:noFill/>
          <a:ln w="12700"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2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Изрязване</a:t>
            </a:r>
          </a:p>
          <a:p>
            <a:pPr lvl="1"/>
            <a:r>
              <a:rPr lang="bg-BG"/>
              <a:t>Процес на премахване на примитиви или части от примитиви, които са във видимата част на сцената</a:t>
            </a:r>
          </a:p>
          <a:p>
            <a:pPr lvl="1"/>
            <a:r>
              <a:rPr lang="bg-BG"/>
              <a:t>Различно от отсичането, което е премахване на нещата извън видимата част от сцената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Изрязване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81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Z-</a:t>
            </a:r>
            <a:r>
              <a:rPr lang="bg-BG" dirty="0"/>
              <a:t>буфер</a:t>
            </a:r>
          </a:p>
          <a:p>
            <a:pPr lvl="1"/>
            <a:r>
              <a:rPr lang="bg-BG" dirty="0"/>
              <a:t>Допълнителен растерен слой</a:t>
            </a:r>
          </a:p>
          <a:p>
            <a:pPr lvl="1"/>
            <a:r>
              <a:rPr lang="bg-BG" dirty="0"/>
              <a:t>Всеки пиксел съдържа дълбочина</a:t>
            </a:r>
          </a:p>
          <a:p>
            <a:r>
              <a:rPr lang="bg-BG" dirty="0"/>
              <a:t>Характеристики</a:t>
            </a:r>
          </a:p>
          <a:p>
            <a:pPr lvl="1"/>
            <a:r>
              <a:rPr lang="bg-BG" dirty="0"/>
              <a:t>Скоростта не зависи от броя стени</a:t>
            </a:r>
          </a:p>
          <a:p>
            <a:pPr lvl="1"/>
            <a:r>
              <a:rPr lang="bg-BG" dirty="0"/>
              <a:t>Съществена е дълбочината на буфера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/>
                  <a:t>-</a:t>
                </a:r>
                <a:r>
                  <a:rPr lang="bg-BG" dirty="0"/>
                  <a:t>буфер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9375" b="-2812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718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Процедура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/>
                  <a:t>-</a:t>
                </a:r>
                <a:r>
                  <a:rPr lang="bg-BG" dirty="0"/>
                  <a:t>буфер</a:t>
                </a:r>
              </a:p>
              <a:p>
                <a:pPr lvl="1"/>
                <a:r>
                  <a:rPr lang="bg-BG" dirty="0"/>
                  <a:t>Работи се пиксел по пиксел</a:t>
                </a:r>
              </a:p>
              <a:p>
                <a:pPr lvl="1"/>
                <a:r>
                  <a:rPr lang="bg-BG" dirty="0"/>
                  <a:t>Пиксел с цвят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bg-BG" dirty="0"/>
                  <a:t> и дълбочина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От друг примитив получаваме за същия пиксел нов цвят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и нова дълбочина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endParaRPr lang="bg-BG" dirty="0"/>
              </a:p>
              <a:p>
                <a:r>
                  <a:rPr lang="bg-BG" dirty="0"/>
                  <a:t>Ако…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е по-близка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bg-BG" dirty="0"/>
                  <a:t> то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𝑥𝑦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𝑥𝑦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𝑍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bg-BG" dirty="0"/>
                  <a:t> е по-далечна, то</a:t>
                </a:r>
                <a:r>
                  <a:rPr lang="en-US" dirty="0"/>
                  <a:t> </a:t>
                </a:r>
                <a:r>
                  <a:rPr lang="bg-BG" dirty="0"/>
                  <a:t>игнорираме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 b="-163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955643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Начална конфигурация</a:t>
            </a:r>
          </a:p>
          <a:p>
            <a:pPr lvl="1"/>
            <a:r>
              <a:rPr lang="bg-BG"/>
              <a:t>Двата буфера са празни (занулени)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86000" y="2743200"/>
            <a:ext cx="2133600" cy="1714500"/>
            <a:chOff x="685800" y="2895600"/>
            <a:chExt cx="2133600" cy="2895600"/>
          </a:xfrm>
          <a:effectLst/>
        </p:grpSpPr>
        <p:cxnSp>
          <p:nvCxnSpPr>
            <p:cNvPr id="4" name="Straight Connector 3"/>
            <p:cNvCxnSpPr/>
            <p:nvPr/>
          </p:nvCxnSpPr>
          <p:spPr>
            <a:xfrm>
              <a:off x="9906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2954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002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9050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2098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5146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194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858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209800" y="2800350"/>
            <a:ext cx="2286000" cy="1600200"/>
            <a:chOff x="2819400" y="2971800"/>
            <a:chExt cx="3505200" cy="2133600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>
              <a:off x="2819400" y="51054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819400" y="48006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819400" y="44958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819400" y="41910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819400" y="38862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819400" y="35814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819400" y="32766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819400" y="29718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2209800" y="2571750"/>
            <a:ext cx="2286000" cy="1885950"/>
          </a:xfrm>
          <a:prstGeom prst="rect">
            <a:avLst/>
          </a:prstGeom>
          <a:noFill/>
          <a:ln w="762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4724400" y="2743200"/>
            <a:ext cx="2133600" cy="1714500"/>
            <a:chOff x="685800" y="2895600"/>
            <a:chExt cx="2133600" cy="2895600"/>
          </a:xfrm>
          <a:effectLst/>
        </p:grpSpPr>
        <p:cxnSp>
          <p:nvCxnSpPr>
            <p:cNvPr id="41" name="Straight Connector 40"/>
            <p:cNvCxnSpPr/>
            <p:nvPr/>
          </p:nvCxnSpPr>
          <p:spPr>
            <a:xfrm>
              <a:off x="9906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2954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6002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9050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2098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5146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8194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858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648200" y="2800350"/>
            <a:ext cx="2286000" cy="1600200"/>
            <a:chOff x="2819400" y="2971800"/>
            <a:chExt cx="3505200" cy="2133600"/>
          </a:xfrm>
          <a:effectLst/>
        </p:grpSpPr>
        <p:cxnSp>
          <p:nvCxnSpPr>
            <p:cNvPr id="50" name="Straight Connector 49"/>
            <p:cNvCxnSpPr/>
            <p:nvPr/>
          </p:nvCxnSpPr>
          <p:spPr>
            <a:xfrm>
              <a:off x="2819400" y="51054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819400" y="48006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819400" y="44958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819400" y="41910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819400" y="38862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819400" y="35814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819400" y="32766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819400" y="29718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/>
          <p:cNvSpPr/>
          <p:nvPr/>
        </p:nvSpPr>
        <p:spPr>
          <a:xfrm>
            <a:off x="4648200" y="2571750"/>
            <a:ext cx="2286000" cy="1885950"/>
          </a:xfrm>
          <a:prstGeom prst="rect">
            <a:avLst/>
          </a:prstGeom>
          <a:noFill/>
          <a:ln w="762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724400" y="2800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029200" y="2800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en-US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334000" y="2800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en-US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638800" y="2800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en-US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943600" y="2800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en-US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248400" y="2800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en-US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553200" y="2800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en-US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724400" y="3028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029200" y="3028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334000" y="3028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638800" y="3028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943600" y="3028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248400" y="3028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553200" y="3028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724400" y="32575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029200" y="32575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334000" y="32575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638800" y="32575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943600" y="32575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48400" y="32575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553200" y="32575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724400" y="34861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029200" y="34861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334000" y="34861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638800" y="34861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943600" y="34861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248400" y="34861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553200" y="34861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724400" y="37147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029200" y="37147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334000" y="37147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638800" y="37147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943600" y="37147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248400" y="37147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553200" y="37147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724400" y="3943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29200" y="3943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334000" y="3943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638800" y="3943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943600" y="3943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248400" y="3943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553200" y="3943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24400" y="4171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029200" y="4171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334000" y="4171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638800" y="4171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943600" y="4171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248400" y="4171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553200" y="4171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299855" y="2810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3" name="Rounded Rectangle 112"/>
          <p:cNvSpPr/>
          <p:nvPr/>
        </p:nvSpPr>
        <p:spPr>
          <a:xfrm>
            <a:off x="2299855" y="3039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4" name="Rounded Rectangle 113"/>
          <p:cNvSpPr/>
          <p:nvPr/>
        </p:nvSpPr>
        <p:spPr>
          <a:xfrm>
            <a:off x="2604655" y="2810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5" name="Rounded Rectangle 114"/>
          <p:cNvSpPr/>
          <p:nvPr/>
        </p:nvSpPr>
        <p:spPr>
          <a:xfrm>
            <a:off x="2604655" y="3039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6" name="Rounded Rectangle 115"/>
          <p:cNvSpPr/>
          <p:nvPr/>
        </p:nvSpPr>
        <p:spPr>
          <a:xfrm>
            <a:off x="2909455" y="2810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Rounded Rectangle 116"/>
          <p:cNvSpPr/>
          <p:nvPr/>
        </p:nvSpPr>
        <p:spPr>
          <a:xfrm>
            <a:off x="2909455" y="3039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8" name="Rounded Rectangle 117"/>
          <p:cNvSpPr/>
          <p:nvPr/>
        </p:nvSpPr>
        <p:spPr>
          <a:xfrm>
            <a:off x="3214255" y="2810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9" name="Rounded Rectangle 118"/>
          <p:cNvSpPr/>
          <p:nvPr/>
        </p:nvSpPr>
        <p:spPr>
          <a:xfrm>
            <a:off x="3214255" y="3039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0" name="Rounded Rectangle 119"/>
          <p:cNvSpPr/>
          <p:nvPr/>
        </p:nvSpPr>
        <p:spPr>
          <a:xfrm>
            <a:off x="3519055" y="2810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1" name="Rounded Rectangle 120"/>
          <p:cNvSpPr/>
          <p:nvPr/>
        </p:nvSpPr>
        <p:spPr>
          <a:xfrm>
            <a:off x="3519055" y="3039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2" name="Rounded Rectangle 121"/>
          <p:cNvSpPr/>
          <p:nvPr/>
        </p:nvSpPr>
        <p:spPr>
          <a:xfrm>
            <a:off x="3823855" y="2810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3" name="Rounded Rectangle 122"/>
          <p:cNvSpPr/>
          <p:nvPr/>
        </p:nvSpPr>
        <p:spPr>
          <a:xfrm>
            <a:off x="3823855" y="3039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4" name="Rounded Rectangle 123"/>
          <p:cNvSpPr/>
          <p:nvPr/>
        </p:nvSpPr>
        <p:spPr>
          <a:xfrm>
            <a:off x="3519055" y="32679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5" name="Rounded Rectangle 124"/>
          <p:cNvSpPr/>
          <p:nvPr/>
        </p:nvSpPr>
        <p:spPr>
          <a:xfrm>
            <a:off x="3519055" y="34965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6" name="Rounded Rectangle 125"/>
          <p:cNvSpPr/>
          <p:nvPr/>
        </p:nvSpPr>
        <p:spPr>
          <a:xfrm>
            <a:off x="3823855" y="32679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7" name="Rounded Rectangle 126"/>
          <p:cNvSpPr/>
          <p:nvPr/>
        </p:nvSpPr>
        <p:spPr>
          <a:xfrm>
            <a:off x="3823855" y="34965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8" name="Rounded Rectangle 127"/>
          <p:cNvSpPr/>
          <p:nvPr/>
        </p:nvSpPr>
        <p:spPr>
          <a:xfrm>
            <a:off x="3519055" y="37251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9" name="Rounded Rectangle 128"/>
          <p:cNvSpPr/>
          <p:nvPr/>
        </p:nvSpPr>
        <p:spPr>
          <a:xfrm>
            <a:off x="3519055" y="3953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0" name="Rounded Rectangle 129"/>
          <p:cNvSpPr/>
          <p:nvPr/>
        </p:nvSpPr>
        <p:spPr>
          <a:xfrm>
            <a:off x="3823855" y="37251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1" name="Rounded Rectangle 130"/>
          <p:cNvSpPr/>
          <p:nvPr/>
        </p:nvSpPr>
        <p:spPr>
          <a:xfrm>
            <a:off x="3823855" y="3953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2" name="Rounded Rectangle 131"/>
          <p:cNvSpPr/>
          <p:nvPr/>
        </p:nvSpPr>
        <p:spPr>
          <a:xfrm>
            <a:off x="2909455" y="37251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3" name="Rounded Rectangle 132"/>
          <p:cNvSpPr/>
          <p:nvPr/>
        </p:nvSpPr>
        <p:spPr>
          <a:xfrm>
            <a:off x="2909455" y="3953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4" name="Rounded Rectangle 133"/>
          <p:cNvSpPr/>
          <p:nvPr/>
        </p:nvSpPr>
        <p:spPr>
          <a:xfrm>
            <a:off x="3214255" y="37251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5" name="Rounded Rectangle 134"/>
          <p:cNvSpPr/>
          <p:nvPr/>
        </p:nvSpPr>
        <p:spPr>
          <a:xfrm>
            <a:off x="3214255" y="3953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6" name="Rounded Rectangle 135"/>
          <p:cNvSpPr/>
          <p:nvPr/>
        </p:nvSpPr>
        <p:spPr>
          <a:xfrm>
            <a:off x="2909455" y="32679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7" name="Rounded Rectangle 136"/>
          <p:cNvSpPr/>
          <p:nvPr/>
        </p:nvSpPr>
        <p:spPr>
          <a:xfrm>
            <a:off x="2909455" y="34965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8" name="Rounded Rectangle 137"/>
          <p:cNvSpPr/>
          <p:nvPr/>
        </p:nvSpPr>
        <p:spPr>
          <a:xfrm>
            <a:off x="3214255" y="32679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9" name="Rounded Rectangle 138"/>
          <p:cNvSpPr/>
          <p:nvPr/>
        </p:nvSpPr>
        <p:spPr>
          <a:xfrm>
            <a:off x="3214255" y="34965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0" name="Rounded Rectangle 139"/>
          <p:cNvSpPr/>
          <p:nvPr/>
        </p:nvSpPr>
        <p:spPr>
          <a:xfrm>
            <a:off x="2299855" y="32679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1" name="Rounded Rectangle 140"/>
          <p:cNvSpPr/>
          <p:nvPr/>
        </p:nvSpPr>
        <p:spPr>
          <a:xfrm>
            <a:off x="2299855" y="34965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2" name="Rounded Rectangle 141"/>
          <p:cNvSpPr/>
          <p:nvPr/>
        </p:nvSpPr>
        <p:spPr>
          <a:xfrm>
            <a:off x="2604655" y="32679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3" name="Rounded Rectangle 142"/>
          <p:cNvSpPr/>
          <p:nvPr/>
        </p:nvSpPr>
        <p:spPr>
          <a:xfrm>
            <a:off x="2604655" y="34965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4" name="Rounded Rectangle 143"/>
          <p:cNvSpPr/>
          <p:nvPr/>
        </p:nvSpPr>
        <p:spPr>
          <a:xfrm>
            <a:off x="2299855" y="37251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5" name="Rounded Rectangle 144"/>
          <p:cNvSpPr/>
          <p:nvPr/>
        </p:nvSpPr>
        <p:spPr>
          <a:xfrm>
            <a:off x="2299855" y="3953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6" name="Rounded Rectangle 145"/>
          <p:cNvSpPr/>
          <p:nvPr/>
        </p:nvSpPr>
        <p:spPr>
          <a:xfrm>
            <a:off x="2604655" y="37251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7" name="Rounded Rectangle 146"/>
          <p:cNvSpPr/>
          <p:nvPr/>
        </p:nvSpPr>
        <p:spPr>
          <a:xfrm>
            <a:off x="2604655" y="3953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8" name="Rounded Rectangle 147"/>
          <p:cNvSpPr/>
          <p:nvPr/>
        </p:nvSpPr>
        <p:spPr>
          <a:xfrm>
            <a:off x="4128655" y="2810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9" name="Rounded Rectangle 148"/>
          <p:cNvSpPr/>
          <p:nvPr/>
        </p:nvSpPr>
        <p:spPr>
          <a:xfrm>
            <a:off x="4128655" y="3039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0" name="Rounded Rectangle 149"/>
          <p:cNvSpPr/>
          <p:nvPr/>
        </p:nvSpPr>
        <p:spPr>
          <a:xfrm>
            <a:off x="4128655" y="32679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1" name="Rounded Rectangle 150"/>
          <p:cNvSpPr/>
          <p:nvPr/>
        </p:nvSpPr>
        <p:spPr>
          <a:xfrm>
            <a:off x="4128655" y="34965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2" name="Rounded Rectangle 151"/>
          <p:cNvSpPr/>
          <p:nvPr/>
        </p:nvSpPr>
        <p:spPr>
          <a:xfrm>
            <a:off x="4128655" y="37251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3" name="Rounded Rectangle 152"/>
          <p:cNvSpPr/>
          <p:nvPr/>
        </p:nvSpPr>
        <p:spPr>
          <a:xfrm>
            <a:off x="4128655" y="3953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4" name="Rounded Rectangle 153"/>
          <p:cNvSpPr/>
          <p:nvPr/>
        </p:nvSpPr>
        <p:spPr>
          <a:xfrm>
            <a:off x="3519055" y="4182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5" name="Rounded Rectangle 154"/>
          <p:cNvSpPr/>
          <p:nvPr/>
        </p:nvSpPr>
        <p:spPr>
          <a:xfrm>
            <a:off x="3823855" y="4182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6" name="Rounded Rectangle 155"/>
          <p:cNvSpPr/>
          <p:nvPr/>
        </p:nvSpPr>
        <p:spPr>
          <a:xfrm>
            <a:off x="2909455" y="4182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7" name="Rounded Rectangle 156"/>
          <p:cNvSpPr/>
          <p:nvPr/>
        </p:nvSpPr>
        <p:spPr>
          <a:xfrm>
            <a:off x="3214255" y="4182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8" name="Rounded Rectangle 157"/>
          <p:cNvSpPr/>
          <p:nvPr/>
        </p:nvSpPr>
        <p:spPr>
          <a:xfrm>
            <a:off x="2299855" y="4182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9" name="Rounded Rectangle 158"/>
          <p:cNvSpPr/>
          <p:nvPr/>
        </p:nvSpPr>
        <p:spPr>
          <a:xfrm>
            <a:off x="2604655" y="4182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0" name="Rounded Rectangle 159"/>
          <p:cNvSpPr/>
          <p:nvPr/>
        </p:nvSpPr>
        <p:spPr>
          <a:xfrm>
            <a:off x="4128655" y="4182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1" name="Rectangle 160"/>
          <p:cNvSpPr/>
          <p:nvPr/>
        </p:nvSpPr>
        <p:spPr>
          <a:xfrm>
            <a:off x="2362200" y="2400300"/>
            <a:ext cx="1981200" cy="28575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>
                <a:solidFill>
                  <a:schemeClr val="bg1"/>
                </a:solidFill>
              </a:rPr>
              <a:t>Цветови буфер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4800600" y="2400300"/>
            <a:ext cx="1981200" cy="28575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Z-</a:t>
            </a:r>
            <a:r>
              <a:rPr lang="bg-BG" b="1" dirty="0">
                <a:solidFill>
                  <a:schemeClr val="bg1"/>
                </a:solidFill>
              </a:rPr>
              <a:t>буфер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06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Бял квадрат на дълбочина 3</a:t>
                </a:r>
              </a:p>
              <a:p>
                <a:pPr lvl="1"/>
                <a:r>
                  <a:rPr lang="bg-BG" dirty="0"/>
                  <a:t>Само за примера приемаме, че за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/>
                  <a:t>-</a:t>
                </a:r>
                <a:r>
                  <a:rPr lang="bg-BG" dirty="0"/>
                  <a:t>буфера</a:t>
                </a:r>
                <a:endParaRPr lang="en-US" dirty="0"/>
              </a:p>
              <a:p>
                <a:pPr marL="1203325" lvl="2" indent="-457200">
                  <a:buAutoNum type="arabicPeriod"/>
                </a:pPr>
                <a:r>
                  <a:rPr lang="bg-BG" dirty="0"/>
                  <a:t>Най-далечният пиксел е 0, а най-близкият е 9</a:t>
                </a:r>
                <a:endParaRPr lang="en-US" dirty="0"/>
              </a:p>
              <a:p>
                <a:pPr marL="1203325" lvl="2" indent="-457200">
                  <a:buAutoNum type="arabicPeriod"/>
                </a:pPr>
                <a:r>
                  <a:rPr lang="bg-BG" dirty="0"/>
                  <a:t>Примитивите са хоризонтални квадрати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12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1" name="Group 140"/>
          <p:cNvGrpSpPr/>
          <p:nvPr/>
        </p:nvGrpSpPr>
        <p:grpSpPr>
          <a:xfrm>
            <a:off x="2286000" y="2743200"/>
            <a:ext cx="2133600" cy="1714500"/>
            <a:chOff x="685800" y="2895600"/>
            <a:chExt cx="2133600" cy="2895600"/>
          </a:xfrm>
          <a:effectLst/>
        </p:grpSpPr>
        <p:cxnSp>
          <p:nvCxnSpPr>
            <p:cNvPr id="142" name="Straight Connector 141"/>
            <p:cNvCxnSpPr/>
            <p:nvPr/>
          </p:nvCxnSpPr>
          <p:spPr>
            <a:xfrm>
              <a:off x="9906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12954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16002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19050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22098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25146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8194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858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>
            <a:off x="2209800" y="2800350"/>
            <a:ext cx="2286000" cy="1600200"/>
            <a:chOff x="2819400" y="2971800"/>
            <a:chExt cx="3505200" cy="2133600"/>
          </a:xfrm>
          <a:effectLst/>
        </p:grpSpPr>
        <p:cxnSp>
          <p:nvCxnSpPr>
            <p:cNvPr id="151" name="Straight Connector 150"/>
            <p:cNvCxnSpPr/>
            <p:nvPr/>
          </p:nvCxnSpPr>
          <p:spPr>
            <a:xfrm>
              <a:off x="2819400" y="51054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2819400" y="48006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2819400" y="44958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819400" y="41910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819400" y="38862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2819400" y="35814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2819400" y="32766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2819400" y="29718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Rectangle 158"/>
          <p:cNvSpPr/>
          <p:nvPr/>
        </p:nvSpPr>
        <p:spPr>
          <a:xfrm>
            <a:off x="2209800" y="2571750"/>
            <a:ext cx="2286000" cy="1885950"/>
          </a:xfrm>
          <a:prstGeom prst="rect">
            <a:avLst/>
          </a:prstGeom>
          <a:noFill/>
          <a:ln w="762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/>
          <p:cNvGrpSpPr/>
          <p:nvPr/>
        </p:nvGrpSpPr>
        <p:grpSpPr>
          <a:xfrm>
            <a:off x="4724400" y="2743200"/>
            <a:ext cx="2133600" cy="1714500"/>
            <a:chOff x="685800" y="2895600"/>
            <a:chExt cx="2133600" cy="2895600"/>
          </a:xfrm>
          <a:effectLst/>
        </p:grpSpPr>
        <p:cxnSp>
          <p:nvCxnSpPr>
            <p:cNvPr id="161" name="Straight Connector 160"/>
            <p:cNvCxnSpPr/>
            <p:nvPr/>
          </p:nvCxnSpPr>
          <p:spPr>
            <a:xfrm>
              <a:off x="9906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12954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16002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19050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22098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25146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28194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6858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4648200" y="2800350"/>
            <a:ext cx="2286000" cy="1600200"/>
            <a:chOff x="2819400" y="2971800"/>
            <a:chExt cx="3505200" cy="2133600"/>
          </a:xfrm>
          <a:effectLst/>
        </p:grpSpPr>
        <p:cxnSp>
          <p:nvCxnSpPr>
            <p:cNvPr id="170" name="Straight Connector 169"/>
            <p:cNvCxnSpPr/>
            <p:nvPr/>
          </p:nvCxnSpPr>
          <p:spPr>
            <a:xfrm>
              <a:off x="2819400" y="51054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2819400" y="48006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2819400" y="44958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2819400" y="41910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2819400" y="38862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2819400" y="35814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2819400" y="32766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2819400" y="29718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/>
          <p:cNvSpPr/>
          <p:nvPr/>
        </p:nvSpPr>
        <p:spPr>
          <a:xfrm>
            <a:off x="4648200" y="2571750"/>
            <a:ext cx="2286000" cy="1885950"/>
          </a:xfrm>
          <a:prstGeom prst="rect">
            <a:avLst/>
          </a:prstGeom>
          <a:noFill/>
          <a:ln w="762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4724400" y="2800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029200" y="2800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en-US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334000" y="2800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en-US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638800" y="2800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en-US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5943600" y="2800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en-US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6248400" y="2800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en-US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553200" y="2800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en-US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4724400" y="3028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5029200" y="3028950"/>
            <a:ext cx="304800" cy="228600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5334000" y="3028950"/>
            <a:ext cx="304800" cy="228600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5638800" y="3028950"/>
            <a:ext cx="304800" cy="228600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5943600" y="3028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248400" y="3028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553200" y="3028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4724400" y="32575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5029200" y="3257550"/>
            <a:ext cx="304800" cy="228600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5334000" y="3257550"/>
            <a:ext cx="304800" cy="228600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5638800" y="3257550"/>
            <a:ext cx="304800" cy="228600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5943600" y="32575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6248400" y="32575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6553200" y="32575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4724400" y="34861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5029200" y="3486150"/>
            <a:ext cx="304800" cy="228600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5334000" y="3486150"/>
            <a:ext cx="304800" cy="228600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5638800" y="3486150"/>
            <a:ext cx="304800" cy="228600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5943600" y="34861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6248400" y="34861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6553200" y="34861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724400" y="37147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029200" y="37147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5334000" y="37147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638800" y="37147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5943600" y="37147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6248400" y="37147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553200" y="37147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4724400" y="3943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5029200" y="3943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5334000" y="3943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5638800" y="3943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943600" y="3943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6248400" y="3943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6553200" y="3943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4724400" y="4171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029200" y="4171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5334000" y="4171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5638800" y="4171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943600" y="4171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6248400" y="4171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553200" y="4171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8" name="Rounded Rectangle 227"/>
          <p:cNvSpPr/>
          <p:nvPr/>
        </p:nvSpPr>
        <p:spPr>
          <a:xfrm>
            <a:off x="2299855" y="2810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9" name="Rounded Rectangle 228"/>
          <p:cNvSpPr/>
          <p:nvPr/>
        </p:nvSpPr>
        <p:spPr>
          <a:xfrm>
            <a:off x="2299855" y="3039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0" name="Rounded Rectangle 229"/>
          <p:cNvSpPr/>
          <p:nvPr/>
        </p:nvSpPr>
        <p:spPr>
          <a:xfrm>
            <a:off x="2604655" y="2810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1" name="Rounded Rectangle 230"/>
          <p:cNvSpPr/>
          <p:nvPr/>
        </p:nvSpPr>
        <p:spPr>
          <a:xfrm>
            <a:off x="2604655" y="3039341"/>
            <a:ext cx="277091" cy="207818"/>
          </a:xfrm>
          <a:prstGeom prst="roundRect">
            <a:avLst>
              <a:gd name="adj" fmla="val 2301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2" name="Rounded Rectangle 231"/>
          <p:cNvSpPr/>
          <p:nvPr/>
        </p:nvSpPr>
        <p:spPr>
          <a:xfrm>
            <a:off x="2909455" y="2810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3" name="Rounded Rectangle 232"/>
          <p:cNvSpPr/>
          <p:nvPr/>
        </p:nvSpPr>
        <p:spPr>
          <a:xfrm>
            <a:off x="2909455" y="3039341"/>
            <a:ext cx="277091" cy="207818"/>
          </a:xfrm>
          <a:prstGeom prst="roundRect">
            <a:avLst>
              <a:gd name="adj" fmla="val 2301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4" name="Rounded Rectangle 233"/>
          <p:cNvSpPr/>
          <p:nvPr/>
        </p:nvSpPr>
        <p:spPr>
          <a:xfrm>
            <a:off x="3214255" y="2810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5" name="Rounded Rectangle 234"/>
          <p:cNvSpPr/>
          <p:nvPr/>
        </p:nvSpPr>
        <p:spPr>
          <a:xfrm>
            <a:off x="3214255" y="3039341"/>
            <a:ext cx="277091" cy="207818"/>
          </a:xfrm>
          <a:prstGeom prst="roundRect">
            <a:avLst>
              <a:gd name="adj" fmla="val 2301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6" name="Rounded Rectangle 235"/>
          <p:cNvSpPr/>
          <p:nvPr/>
        </p:nvSpPr>
        <p:spPr>
          <a:xfrm>
            <a:off x="3519055" y="2810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7" name="Rounded Rectangle 236"/>
          <p:cNvSpPr/>
          <p:nvPr/>
        </p:nvSpPr>
        <p:spPr>
          <a:xfrm>
            <a:off x="3519055" y="3039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8" name="Rounded Rectangle 237"/>
          <p:cNvSpPr/>
          <p:nvPr/>
        </p:nvSpPr>
        <p:spPr>
          <a:xfrm>
            <a:off x="3823855" y="2810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9" name="Rounded Rectangle 238"/>
          <p:cNvSpPr/>
          <p:nvPr/>
        </p:nvSpPr>
        <p:spPr>
          <a:xfrm>
            <a:off x="3823855" y="3039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0" name="Rounded Rectangle 239"/>
          <p:cNvSpPr/>
          <p:nvPr/>
        </p:nvSpPr>
        <p:spPr>
          <a:xfrm>
            <a:off x="3519055" y="32679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1" name="Rounded Rectangle 240"/>
          <p:cNvSpPr/>
          <p:nvPr/>
        </p:nvSpPr>
        <p:spPr>
          <a:xfrm>
            <a:off x="3519055" y="34965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2" name="Rounded Rectangle 241"/>
          <p:cNvSpPr/>
          <p:nvPr/>
        </p:nvSpPr>
        <p:spPr>
          <a:xfrm>
            <a:off x="3823855" y="32679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3" name="Rounded Rectangle 242"/>
          <p:cNvSpPr/>
          <p:nvPr/>
        </p:nvSpPr>
        <p:spPr>
          <a:xfrm>
            <a:off x="3823855" y="34965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4" name="Rounded Rectangle 243"/>
          <p:cNvSpPr/>
          <p:nvPr/>
        </p:nvSpPr>
        <p:spPr>
          <a:xfrm>
            <a:off x="3519055" y="37251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5" name="Rounded Rectangle 244"/>
          <p:cNvSpPr/>
          <p:nvPr/>
        </p:nvSpPr>
        <p:spPr>
          <a:xfrm>
            <a:off x="3519055" y="3953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6" name="Rounded Rectangle 245"/>
          <p:cNvSpPr/>
          <p:nvPr/>
        </p:nvSpPr>
        <p:spPr>
          <a:xfrm>
            <a:off x="3823855" y="37251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7" name="Rounded Rectangle 246"/>
          <p:cNvSpPr/>
          <p:nvPr/>
        </p:nvSpPr>
        <p:spPr>
          <a:xfrm>
            <a:off x="3823855" y="3953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8" name="Rounded Rectangle 247"/>
          <p:cNvSpPr/>
          <p:nvPr/>
        </p:nvSpPr>
        <p:spPr>
          <a:xfrm>
            <a:off x="2909455" y="37251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9" name="Rounded Rectangle 248"/>
          <p:cNvSpPr/>
          <p:nvPr/>
        </p:nvSpPr>
        <p:spPr>
          <a:xfrm>
            <a:off x="2909455" y="3953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0" name="Rounded Rectangle 249"/>
          <p:cNvSpPr/>
          <p:nvPr/>
        </p:nvSpPr>
        <p:spPr>
          <a:xfrm>
            <a:off x="3214255" y="37251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1" name="Rounded Rectangle 250"/>
          <p:cNvSpPr/>
          <p:nvPr/>
        </p:nvSpPr>
        <p:spPr>
          <a:xfrm>
            <a:off x="3214255" y="3953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2" name="Rounded Rectangle 251"/>
          <p:cNvSpPr/>
          <p:nvPr/>
        </p:nvSpPr>
        <p:spPr>
          <a:xfrm>
            <a:off x="2909455" y="3267941"/>
            <a:ext cx="277091" cy="207818"/>
          </a:xfrm>
          <a:prstGeom prst="roundRect">
            <a:avLst>
              <a:gd name="adj" fmla="val 2301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3" name="Rounded Rectangle 252"/>
          <p:cNvSpPr/>
          <p:nvPr/>
        </p:nvSpPr>
        <p:spPr>
          <a:xfrm>
            <a:off x="2909455" y="3496541"/>
            <a:ext cx="277091" cy="207818"/>
          </a:xfrm>
          <a:prstGeom prst="roundRect">
            <a:avLst>
              <a:gd name="adj" fmla="val 2301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4" name="Rounded Rectangle 253"/>
          <p:cNvSpPr/>
          <p:nvPr/>
        </p:nvSpPr>
        <p:spPr>
          <a:xfrm>
            <a:off x="3214255" y="3267941"/>
            <a:ext cx="277091" cy="207818"/>
          </a:xfrm>
          <a:prstGeom prst="roundRect">
            <a:avLst>
              <a:gd name="adj" fmla="val 2301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5" name="Rounded Rectangle 254"/>
          <p:cNvSpPr/>
          <p:nvPr/>
        </p:nvSpPr>
        <p:spPr>
          <a:xfrm>
            <a:off x="3214255" y="3496541"/>
            <a:ext cx="277091" cy="207818"/>
          </a:xfrm>
          <a:prstGeom prst="roundRect">
            <a:avLst>
              <a:gd name="adj" fmla="val 2301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6" name="Rounded Rectangle 255"/>
          <p:cNvSpPr/>
          <p:nvPr/>
        </p:nvSpPr>
        <p:spPr>
          <a:xfrm>
            <a:off x="2299855" y="32679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7" name="Rounded Rectangle 256"/>
          <p:cNvSpPr/>
          <p:nvPr/>
        </p:nvSpPr>
        <p:spPr>
          <a:xfrm>
            <a:off x="2299855" y="34965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8" name="Rounded Rectangle 297"/>
          <p:cNvSpPr/>
          <p:nvPr/>
        </p:nvSpPr>
        <p:spPr>
          <a:xfrm>
            <a:off x="2604655" y="3267941"/>
            <a:ext cx="277091" cy="207818"/>
          </a:xfrm>
          <a:prstGeom prst="roundRect">
            <a:avLst>
              <a:gd name="adj" fmla="val 2301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9" name="Rounded Rectangle 298"/>
          <p:cNvSpPr/>
          <p:nvPr/>
        </p:nvSpPr>
        <p:spPr>
          <a:xfrm>
            <a:off x="2604655" y="3496541"/>
            <a:ext cx="277091" cy="207818"/>
          </a:xfrm>
          <a:prstGeom prst="roundRect">
            <a:avLst>
              <a:gd name="adj" fmla="val 2301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0" name="Rounded Rectangle 299"/>
          <p:cNvSpPr/>
          <p:nvPr/>
        </p:nvSpPr>
        <p:spPr>
          <a:xfrm>
            <a:off x="2299855" y="37251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1" name="Rounded Rectangle 300"/>
          <p:cNvSpPr/>
          <p:nvPr/>
        </p:nvSpPr>
        <p:spPr>
          <a:xfrm>
            <a:off x="2299855" y="3953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5" name="Rounded Rectangle 304"/>
          <p:cNvSpPr/>
          <p:nvPr/>
        </p:nvSpPr>
        <p:spPr>
          <a:xfrm>
            <a:off x="2604655" y="37251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2" name="Rounded Rectangle 311"/>
          <p:cNvSpPr/>
          <p:nvPr/>
        </p:nvSpPr>
        <p:spPr>
          <a:xfrm>
            <a:off x="2604655" y="3953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9" name="Rounded Rectangle 318"/>
          <p:cNvSpPr/>
          <p:nvPr/>
        </p:nvSpPr>
        <p:spPr>
          <a:xfrm>
            <a:off x="4128655" y="2810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3" name="Rounded Rectangle 402"/>
          <p:cNvSpPr/>
          <p:nvPr/>
        </p:nvSpPr>
        <p:spPr>
          <a:xfrm>
            <a:off x="4128655" y="3039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4" name="Rounded Rectangle 403"/>
          <p:cNvSpPr/>
          <p:nvPr/>
        </p:nvSpPr>
        <p:spPr>
          <a:xfrm>
            <a:off x="4128655" y="32679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5" name="Rounded Rectangle 404"/>
          <p:cNvSpPr/>
          <p:nvPr/>
        </p:nvSpPr>
        <p:spPr>
          <a:xfrm>
            <a:off x="4128655" y="34965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6" name="Rounded Rectangle 405"/>
          <p:cNvSpPr/>
          <p:nvPr/>
        </p:nvSpPr>
        <p:spPr>
          <a:xfrm>
            <a:off x="4128655" y="37251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7" name="Rounded Rectangle 406"/>
          <p:cNvSpPr/>
          <p:nvPr/>
        </p:nvSpPr>
        <p:spPr>
          <a:xfrm>
            <a:off x="4128655" y="3953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8" name="Rounded Rectangle 407"/>
          <p:cNvSpPr/>
          <p:nvPr/>
        </p:nvSpPr>
        <p:spPr>
          <a:xfrm>
            <a:off x="3519055" y="4182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9" name="Rounded Rectangle 408"/>
          <p:cNvSpPr/>
          <p:nvPr/>
        </p:nvSpPr>
        <p:spPr>
          <a:xfrm>
            <a:off x="3823855" y="4182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0" name="Rounded Rectangle 409"/>
          <p:cNvSpPr/>
          <p:nvPr/>
        </p:nvSpPr>
        <p:spPr>
          <a:xfrm>
            <a:off x="2909455" y="4182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1" name="Rounded Rectangle 410"/>
          <p:cNvSpPr/>
          <p:nvPr/>
        </p:nvSpPr>
        <p:spPr>
          <a:xfrm>
            <a:off x="3214255" y="4182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2" name="Rounded Rectangle 411"/>
          <p:cNvSpPr/>
          <p:nvPr/>
        </p:nvSpPr>
        <p:spPr>
          <a:xfrm>
            <a:off x="2299855" y="4182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3" name="Rounded Rectangle 412"/>
          <p:cNvSpPr/>
          <p:nvPr/>
        </p:nvSpPr>
        <p:spPr>
          <a:xfrm>
            <a:off x="2604655" y="4182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4" name="Rounded Rectangle 413"/>
          <p:cNvSpPr/>
          <p:nvPr/>
        </p:nvSpPr>
        <p:spPr>
          <a:xfrm>
            <a:off x="4128655" y="4182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5" name="Rectangle 414"/>
          <p:cNvSpPr/>
          <p:nvPr/>
        </p:nvSpPr>
        <p:spPr>
          <a:xfrm>
            <a:off x="2362200" y="2400300"/>
            <a:ext cx="1981200" cy="28575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>
                <a:solidFill>
                  <a:schemeClr val="bg1"/>
                </a:solidFill>
              </a:rPr>
              <a:t>Цветови буфер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4800600" y="2400300"/>
            <a:ext cx="1981200" cy="28575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Z-</a:t>
            </a:r>
            <a:r>
              <a:rPr lang="bg-BG" b="1" dirty="0">
                <a:solidFill>
                  <a:schemeClr val="bg1"/>
                </a:solidFill>
              </a:rPr>
              <a:t>буфер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22648"/>
      </p:ext>
    </p:extLst>
  </p:cSld>
  <p:clrMapOvr>
    <a:masterClrMapping/>
  </p:clrMapOvr>
  <p:transition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5638800" y="3486150"/>
            <a:ext cx="304800" cy="2286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5943600" y="3486150"/>
            <a:ext cx="304800" cy="2286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6248400" y="3486150"/>
            <a:ext cx="304800" cy="2286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5638800" y="3714750"/>
            <a:ext cx="304800" cy="2286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5943600" y="3714750"/>
            <a:ext cx="304800" cy="2286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6248400" y="3714750"/>
            <a:ext cx="304800" cy="2286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5638800" y="3943350"/>
            <a:ext cx="304800" cy="2286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5943600" y="3943350"/>
            <a:ext cx="304800" cy="2286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6248400" y="3943350"/>
            <a:ext cx="304800" cy="2286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4724400" y="2800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029200" y="2800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en-US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5334000" y="2800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en-US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5638800" y="2800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en-US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5943600" y="2800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en-US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6248400" y="2800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en-US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553200" y="2800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en-US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4724400" y="3028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5029200" y="3028950"/>
            <a:ext cx="304800" cy="228600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5334000" y="3028950"/>
            <a:ext cx="304800" cy="228600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5638800" y="3028950"/>
            <a:ext cx="304800" cy="228600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5943600" y="3028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248400" y="3028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553200" y="3028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4724400" y="32575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5029200" y="3257550"/>
            <a:ext cx="304800" cy="228600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5334000" y="3257550"/>
            <a:ext cx="304800" cy="228600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5638800" y="3257550"/>
            <a:ext cx="304800" cy="228600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5943600" y="32575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6248400" y="32575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6553200" y="32575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4724400" y="34861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5029200" y="3486150"/>
            <a:ext cx="304800" cy="228600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5334000" y="3486150"/>
            <a:ext cx="304800" cy="228600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6553200" y="34861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724400" y="37147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029200" y="37147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5334000" y="37147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553200" y="37147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4724400" y="3943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5029200" y="3943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5334000" y="3943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6553200" y="3943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4724400" y="4171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029200" y="4171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5334000" y="4171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5638800" y="4171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943600" y="4171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6248400" y="4171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553200" y="4171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Червен квадрат на дълбочина 7</a:t>
            </a:r>
          </a:p>
          <a:p>
            <a:pPr lvl="1"/>
            <a:r>
              <a:rPr lang="bg-BG" dirty="0"/>
              <a:t>Червените пиксели са над белите</a:t>
            </a:r>
          </a:p>
          <a:p>
            <a:pPr lvl="1"/>
            <a:r>
              <a:rPr lang="bg-BG" dirty="0"/>
              <a:t>И над черните</a:t>
            </a:r>
          </a:p>
          <a:p>
            <a:pPr lvl="1"/>
            <a:r>
              <a:rPr lang="bg-BG" dirty="0"/>
              <a:t>Дълбочина 7 е по-плитка от 0 и от 3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2286000" y="2743200"/>
            <a:ext cx="2133600" cy="1714500"/>
            <a:chOff x="685800" y="2895600"/>
            <a:chExt cx="2133600" cy="2895600"/>
          </a:xfrm>
          <a:effectLst/>
        </p:grpSpPr>
        <p:cxnSp>
          <p:nvCxnSpPr>
            <p:cNvPr id="142" name="Straight Connector 141"/>
            <p:cNvCxnSpPr/>
            <p:nvPr/>
          </p:nvCxnSpPr>
          <p:spPr>
            <a:xfrm>
              <a:off x="9906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12954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16002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19050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22098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25146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8194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858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>
            <a:off x="2209800" y="2800350"/>
            <a:ext cx="2286000" cy="1600200"/>
            <a:chOff x="2819400" y="2971800"/>
            <a:chExt cx="3505200" cy="2133600"/>
          </a:xfrm>
          <a:effectLst/>
        </p:grpSpPr>
        <p:cxnSp>
          <p:nvCxnSpPr>
            <p:cNvPr id="151" name="Straight Connector 150"/>
            <p:cNvCxnSpPr/>
            <p:nvPr/>
          </p:nvCxnSpPr>
          <p:spPr>
            <a:xfrm>
              <a:off x="2819400" y="51054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2819400" y="48006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2819400" y="44958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819400" y="41910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819400" y="38862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2819400" y="35814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2819400" y="32766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2819400" y="29718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Rectangle 158"/>
          <p:cNvSpPr/>
          <p:nvPr/>
        </p:nvSpPr>
        <p:spPr>
          <a:xfrm>
            <a:off x="2209800" y="2571750"/>
            <a:ext cx="2286000" cy="1885950"/>
          </a:xfrm>
          <a:prstGeom prst="rect">
            <a:avLst/>
          </a:prstGeom>
          <a:noFill/>
          <a:ln w="762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/>
          <p:cNvGrpSpPr/>
          <p:nvPr/>
        </p:nvGrpSpPr>
        <p:grpSpPr>
          <a:xfrm>
            <a:off x="4724400" y="2743200"/>
            <a:ext cx="2133600" cy="1714500"/>
            <a:chOff x="685800" y="2895600"/>
            <a:chExt cx="2133600" cy="2895600"/>
          </a:xfrm>
          <a:effectLst/>
        </p:grpSpPr>
        <p:cxnSp>
          <p:nvCxnSpPr>
            <p:cNvPr id="161" name="Straight Connector 160"/>
            <p:cNvCxnSpPr/>
            <p:nvPr/>
          </p:nvCxnSpPr>
          <p:spPr>
            <a:xfrm>
              <a:off x="9906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12954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16002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19050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22098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25146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28194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6858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4648200" y="2800350"/>
            <a:ext cx="2286000" cy="1600200"/>
            <a:chOff x="2819400" y="2971800"/>
            <a:chExt cx="3505200" cy="2133600"/>
          </a:xfrm>
          <a:effectLst/>
        </p:grpSpPr>
        <p:cxnSp>
          <p:nvCxnSpPr>
            <p:cNvPr id="170" name="Straight Connector 169"/>
            <p:cNvCxnSpPr/>
            <p:nvPr/>
          </p:nvCxnSpPr>
          <p:spPr>
            <a:xfrm>
              <a:off x="2819400" y="51054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2819400" y="48006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2819400" y="44958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2819400" y="41910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2819400" y="38862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2819400" y="35814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2819400" y="32766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2819400" y="29718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/>
          <p:cNvSpPr/>
          <p:nvPr/>
        </p:nvSpPr>
        <p:spPr>
          <a:xfrm>
            <a:off x="4648200" y="2571750"/>
            <a:ext cx="2286000" cy="1885950"/>
          </a:xfrm>
          <a:prstGeom prst="rect">
            <a:avLst/>
          </a:prstGeom>
          <a:noFill/>
          <a:ln w="762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ounded Rectangle 227"/>
          <p:cNvSpPr/>
          <p:nvPr/>
        </p:nvSpPr>
        <p:spPr>
          <a:xfrm>
            <a:off x="2299855" y="2810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9" name="Rounded Rectangle 228"/>
          <p:cNvSpPr/>
          <p:nvPr/>
        </p:nvSpPr>
        <p:spPr>
          <a:xfrm>
            <a:off x="2299855" y="3039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0" name="Rounded Rectangle 229"/>
          <p:cNvSpPr/>
          <p:nvPr/>
        </p:nvSpPr>
        <p:spPr>
          <a:xfrm>
            <a:off x="2604655" y="2810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1" name="Rounded Rectangle 230"/>
          <p:cNvSpPr/>
          <p:nvPr/>
        </p:nvSpPr>
        <p:spPr>
          <a:xfrm>
            <a:off x="2604655" y="3039341"/>
            <a:ext cx="277091" cy="207818"/>
          </a:xfrm>
          <a:prstGeom prst="roundRect">
            <a:avLst>
              <a:gd name="adj" fmla="val 2301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2" name="Rounded Rectangle 231"/>
          <p:cNvSpPr/>
          <p:nvPr/>
        </p:nvSpPr>
        <p:spPr>
          <a:xfrm>
            <a:off x="2909455" y="2810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3" name="Rounded Rectangle 232"/>
          <p:cNvSpPr/>
          <p:nvPr/>
        </p:nvSpPr>
        <p:spPr>
          <a:xfrm>
            <a:off x="2909455" y="3039341"/>
            <a:ext cx="277091" cy="207818"/>
          </a:xfrm>
          <a:prstGeom prst="roundRect">
            <a:avLst>
              <a:gd name="adj" fmla="val 2301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4" name="Rounded Rectangle 233"/>
          <p:cNvSpPr/>
          <p:nvPr/>
        </p:nvSpPr>
        <p:spPr>
          <a:xfrm>
            <a:off x="3214255" y="2810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5" name="Rounded Rectangle 234"/>
          <p:cNvSpPr/>
          <p:nvPr/>
        </p:nvSpPr>
        <p:spPr>
          <a:xfrm>
            <a:off x="3214255" y="3039341"/>
            <a:ext cx="277091" cy="207818"/>
          </a:xfrm>
          <a:prstGeom prst="roundRect">
            <a:avLst>
              <a:gd name="adj" fmla="val 2301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6" name="Rounded Rectangle 235"/>
          <p:cNvSpPr/>
          <p:nvPr/>
        </p:nvSpPr>
        <p:spPr>
          <a:xfrm>
            <a:off x="3519055" y="2810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7" name="Rounded Rectangle 236"/>
          <p:cNvSpPr/>
          <p:nvPr/>
        </p:nvSpPr>
        <p:spPr>
          <a:xfrm>
            <a:off x="3519055" y="3039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8" name="Rounded Rectangle 237"/>
          <p:cNvSpPr/>
          <p:nvPr/>
        </p:nvSpPr>
        <p:spPr>
          <a:xfrm>
            <a:off x="3823855" y="2810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9" name="Rounded Rectangle 238"/>
          <p:cNvSpPr/>
          <p:nvPr/>
        </p:nvSpPr>
        <p:spPr>
          <a:xfrm>
            <a:off x="3823855" y="3039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0" name="Rounded Rectangle 239"/>
          <p:cNvSpPr/>
          <p:nvPr/>
        </p:nvSpPr>
        <p:spPr>
          <a:xfrm>
            <a:off x="3519055" y="32679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1" name="Rounded Rectangle 240"/>
          <p:cNvSpPr/>
          <p:nvPr/>
        </p:nvSpPr>
        <p:spPr>
          <a:xfrm>
            <a:off x="3519055" y="3496541"/>
            <a:ext cx="277091" cy="207818"/>
          </a:xfrm>
          <a:prstGeom prst="roundRect">
            <a:avLst>
              <a:gd name="adj" fmla="val 23016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2" name="Rounded Rectangle 241"/>
          <p:cNvSpPr/>
          <p:nvPr/>
        </p:nvSpPr>
        <p:spPr>
          <a:xfrm>
            <a:off x="3823855" y="32679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3" name="Rounded Rectangle 242"/>
          <p:cNvSpPr/>
          <p:nvPr/>
        </p:nvSpPr>
        <p:spPr>
          <a:xfrm>
            <a:off x="3823855" y="3496541"/>
            <a:ext cx="277091" cy="207818"/>
          </a:xfrm>
          <a:prstGeom prst="roundRect">
            <a:avLst>
              <a:gd name="adj" fmla="val 23016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4" name="Rounded Rectangle 243"/>
          <p:cNvSpPr/>
          <p:nvPr/>
        </p:nvSpPr>
        <p:spPr>
          <a:xfrm>
            <a:off x="3519055" y="3725141"/>
            <a:ext cx="277091" cy="207818"/>
          </a:xfrm>
          <a:prstGeom prst="roundRect">
            <a:avLst>
              <a:gd name="adj" fmla="val 23016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5" name="Rounded Rectangle 244"/>
          <p:cNvSpPr/>
          <p:nvPr/>
        </p:nvSpPr>
        <p:spPr>
          <a:xfrm>
            <a:off x="3519055" y="3953741"/>
            <a:ext cx="277091" cy="207818"/>
          </a:xfrm>
          <a:prstGeom prst="roundRect">
            <a:avLst>
              <a:gd name="adj" fmla="val 23016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6" name="Rounded Rectangle 245"/>
          <p:cNvSpPr/>
          <p:nvPr/>
        </p:nvSpPr>
        <p:spPr>
          <a:xfrm>
            <a:off x="3823855" y="3725141"/>
            <a:ext cx="277091" cy="207818"/>
          </a:xfrm>
          <a:prstGeom prst="roundRect">
            <a:avLst>
              <a:gd name="adj" fmla="val 23016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7" name="Rounded Rectangle 246"/>
          <p:cNvSpPr/>
          <p:nvPr/>
        </p:nvSpPr>
        <p:spPr>
          <a:xfrm>
            <a:off x="3823855" y="3953741"/>
            <a:ext cx="277091" cy="207818"/>
          </a:xfrm>
          <a:prstGeom prst="roundRect">
            <a:avLst>
              <a:gd name="adj" fmla="val 23016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8" name="Rounded Rectangle 247"/>
          <p:cNvSpPr/>
          <p:nvPr/>
        </p:nvSpPr>
        <p:spPr>
          <a:xfrm>
            <a:off x="2909455" y="37251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9" name="Rounded Rectangle 248"/>
          <p:cNvSpPr/>
          <p:nvPr/>
        </p:nvSpPr>
        <p:spPr>
          <a:xfrm>
            <a:off x="2909455" y="3953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0" name="Rounded Rectangle 249"/>
          <p:cNvSpPr/>
          <p:nvPr/>
        </p:nvSpPr>
        <p:spPr>
          <a:xfrm>
            <a:off x="3214255" y="3725141"/>
            <a:ext cx="277091" cy="207818"/>
          </a:xfrm>
          <a:prstGeom prst="roundRect">
            <a:avLst>
              <a:gd name="adj" fmla="val 23016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1" name="Rounded Rectangle 250"/>
          <p:cNvSpPr/>
          <p:nvPr/>
        </p:nvSpPr>
        <p:spPr>
          <a:xfrm>
            <a:off x="3214255" y="3953741"/>
            <a:ext cx="277091" cy="207818"/>
          </a:xfrm>
          <a:prstGeom prst="roundRect">
            <a:avLst>
              <a:gd name="adj" fmla="val 23016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2" name="Rounded Rectangle 251"/>
          <p:cNvSpPr/>
          <p:nvPr/>
        </p:nvSpPr>
        <p:spPr>
          <a:xfrm>
            <a:off x="2909455" y="3267941"/>
            <a:ext cx="277091" cy="207818"/>
          </a:xfrm>
          <a:prstGeom prst="roundRect">
            <a:avLst>
              <a:gd name="adj" fmla="val 2301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3" name="Rounded Rectangle 252"/>
          <p:cNvSpPr/>
          <p:nvPr/>
        </p:nvSpPr>
        <p:spPr>
          <a:xfrm>
            <a:off x="2909455" y="3496541"/>
            <a:ext cx="277091" cy="207818"/>
          </a:xfrm>
          <a:prstGeom prst="roundRect">
            <a:avLst>
              <a:gd name="adj" fmla="val 2301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4" name="Rounded Rectangle 253"/>
          <p:cNvSpPr/>
          <p:nvPr/>
        </p:nvSpPr>
        <p:spPr>
          <a:xfrm>
            <a:off x="3214255" y="3267941"/>
            <a:ext cx="277091" cy="207818"/>
          </a:xfrm>
          <a:prstGeom prst="roundRect">
            <a:avLst>
              <a:gd name="adj" fmla="val 2301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5" name="Rounded Rectangle 254"/>
          <p:cNvSpPr/>
          <p:nvPr/>
        </p:nvSpPr>
        <p:spPr>
          <a:xfrm>
            <a:off x="3214255" y="3496541"/>
            <a:ext cx="277091" cy="207818"/>
          </a:xfrm>
          <a:prstGeom prst="roundRect">
            <a:avLst>
              <a:gd name="adj" fmla="val 23016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6" name="Rounded Rectangle 255"/>
          <p:cNvSpPr/>
          <p:nvPr/>
        </p:nvSpPr>
        <p:spPr>
          <a:xfrm>
            <a:off x="2299855" y="32679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7" name="Rounded Rectangle 256"/>
          <p:cNvSpPr/>
          <p:nvPr/>
        </p:nvSpPr>
        <p:spPr>
          <a:xfrm>
            <a:off x="2299855" y="34965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8" name="Rounded Rectangle 257"/>
          <p:cNvSpPr/>
          <p:nvPr/>
        </p:nvSpPr>
        <p:spPr>
          <a:xfrm>
            <a:off x="2604655" y="3267941"/>
            <a:ext cx="277091" cy="207818"/>
          </a:xfrm>
          <a:prstGeom prst="roundRect">
            <a:avLst>
              <a:gd name="adj" fmla="val 2301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9" name="Rounded Rectangle 258"/>
          <p:cNvSpPr/>
          <p:nvPr/>
        </p:nvSpPr>
        <p:spPr>
          <a:xfrm>
            <a:off x="2604655" y="3496541"/>
            <a:ext cx="277091" cy="207818"/>
          </a:xfrm>
          <a:prstGeom prst="roundRect">
            <a:avLst>
              <a:gd name="adj" fmla="val 2301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0" name="Rounded Rectangle 259"/>
          <p:cNvSpPr/>
          <p:nvPr/>
        </p:nvSpPr>
        <p:spPr>
          <a:xfrm>
            <a:off x="2299855" y="37251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1" name="Rounded Rectangle 260"/>
          <p:cNvSpPr/>
          <p:nvPr/>
        </p:nvSpPr>
        <p:spPr>
          <a:xfrm>
            <a:off x="2299855" y="3953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2" name="Rounded Rectangle 261"/>
          <p:cNvSpPr/>
          <p:nvPr/>
        </p:nvSpPr>
        <p:spPr>
          <a:xfrm>
            <a:off x="2604655" y="37251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3" name="Rounded Rectangle 262"/>
          <p:cNvSpPr/>
          <p:nvPr/>
        </p:nvSpPr>
        <p:spPr>
          <a:xfrm>
            <a:off x="2604655" y="3953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4" name="Rounded Rectangle 263"/>
          <p:cNvSpPr/>
          <p:nvPr/>
        </p:nvSpPr>
        <p:spPr>
          <a:xfrm>
            <a:off x="4128655" y="2810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5" name="Rounded Rectangle 264"/>
          <p:cNvSpPr/>
          <p:nvPr/>
        </p:nvSpPr>
        <p:spPr>
          <a:xfrm>
            <a:off x="4128655" y="3039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6" name="Rounded Rectangle 265"/>
          <p:cNvSpPr/>
          <p:nvPr/>
        </p:nvSpPr>
        <p:spPr>
          <a:xfrm>
            <a:off x="4128655" y="32679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7" name="Rounded Rectangle 266"/>
          <p:cNvSpPr/>
          <p:nvPr/>
        </p:nvSpPr>
        <p:spPr>
          <a:xfrm>
            <a:off x="4128655" y="34965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8" name="Rounded Rectangle 267"/>
          <p:cNvSpPr/>
          <p:nvPr/>
        </p:nvSpPr>
        <p:spPr>
          <a:xfrm>
            <a:off x="4128655" y="37251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9" name="Rounded Rectangle 268"/>
          <p:cNvSpPr/>
          <p:nvPr/>
        </p:nvSpPr>
        <p:spPr>
          <a:xfrm>
            <a:off x="4128655" y="3953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0" name="Rounded Rectangle 269"/>
          <p:cNvSpPr/>
          <p:nvPr/>
        </p:nvSpPr>
        <p:spPr>
          <a:xfrm>
            <a:off x="3519055" y="4182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1" name="Rounded Rectangle 270"/>
          <p:cNvSpPr/>
          <p:nvPr/>
        </p:nvSpPr>
        <p:spPr>
          <a:xfrm>
            <a:off x="3823855" y="4182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2" name="Rounded Rectangle 271"/>
          <p:cNvSpPr/>
          <p:nvPr/>
        </p:nvSpPr>
        <p:spPr>
          <a:xfrm>
            <a:off x="2909455" y="4182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3" name="Rounded Rectangle 272"/>
          <p:cNvSpPr/>
          <p:nvPr/>
        </p:nvSpPr>
        <p:spPr>
          <a:xfrm>
            <a:off x="3214255" y="4182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4" name="Rounded Rectangle 273"/>
          <p:cNvSpPr/>
          <p:nvPr/>
        </p:nvSpPr>
        <p:spPr>
          <a:xfrm>
            <a:off x="2299855" y="4182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5" name="Rounded Rectangle 274"/>
          <p:cNvSpPr/>
          <p:nvPr/>
        </p:nvSpPr>
        <p:spPr>
          <a:xfrm>
            <a:off x="2604655" y="4182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6" name="Rounded Rectangle 275"/>
          <p:cNvSpPr/>
          <p:nvPr/>
        </p:nvSpPr>
        <p:spPr>
          <a:xfrm>
            <a:off x="4128655" y="4182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7" name="Rectangle 276"/>
          <p:cNvSpPr/>
          <p:nvPr/>
        </p:nvSpPr>
        <p:spPr>
          <a:xfrm>
            <a:off x="2362200" y="2400300"/>
            <a:ext cx="1981200" cy="28575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>
                <a:solidFill>
                  <a:schemeClr val="bg1"/>
                </a:solidFill>
              </a:rPr>
              <a:t>Цветови буфер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4800600" y="2400300"/>
            <a:ext cx="1981200" cy="28575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Z-</a:t>
            </a:r>
            <a:r>
              <a:rPr lang="bg-BG" b="1" dirty="0">
                <a:solidFill>
                  <a:schemeClr val="bg1"/>
                </a:solidFill>
              </a:rPr>
              <a:t>буфер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78583"/>
      </p:ext>
    </p:extLst>
  </p:cSld>
  <p:clrMapOvr>
    <a:masterClrMapping/>
  </p:clrMapOvr>
  <p:transition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Зелен квадрат на дълбочина 5</a:t>
            </a:r>
          </a:p>
          <a:p>
            <a:pPr lvl="1"/>
            <a:r>
              <a:rPr lang="bg-BG" dirty="0"/>
              <a:t>Зелените пиксели се разполагат над белите пиксели</a:t>
            </a:r>
          </a:p>
          <a:p>
            <a:pPr lvl="1"/>
            <a:r>
              <a:rPr lang="bg-BG" dirty="0"/>
              <a:t>В същото време те не променят червените пиксели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5638800" y="3486150"/>
            <a:ext cx="304800" cy="2286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5943600" y="3486150"/>
            <a:ext cx="304800" cy="2286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6248400" y="3486150"/>
            <a:ext cx="304800" cy="2286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5638800" y="3714750"/>
            <a:ext cx="304800" cy="2286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5943600" y="3714750"/>
            <a:ext cx="304800" cy="2286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6248400" y="3714750"/>
            <a:ext cx="304800" cy="2286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5638800" y="3943350"/>
            <a:ext cx="304800" cy="2286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5943600" y="3943350"/>
            <a:ext cx="304800" cy="2286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6248400" y="3943350"/>
            <a:ext cx="304800" cy="2286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4724400" y="2800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5029200" y="2800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en-US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5334000" y="2800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en-US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5638800" y="2800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en-US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5943600" y="2800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en-US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6248400" y="2800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en-US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6553200" y="2800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0</a:t>
            </a:r>
            <a:endParaRPr lang="en-US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4724400" y="3028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5029200" y="3028950"/>
            <a:ext cx="304800" cy="228600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8" name="Rectangle 297"/>
          <p:cNvSpPr/>
          <p:nvPr/>
        </p:nvSpPr>
        <p:spPr>
          <a:xfrm>
            <a:off x="5334000" y="3028950"/>
            <a:ext cx="304800" cy="228600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9" name="Rectangle 298"/>
          <p:cNvSpPr/>
          <p:nvPr/>
        </p:nvSpPr>
        <p:spPr>
          <a:xfrm>
            <a:off x="5638800" y="3028950"/>
            <a:ext cx="304800" cy="228600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0" name="Rectangle 299"/>
          <p:cNvSpPr/>
          <p:nvPr/>
        </p:nvSpPr>
        <p:spPr>
          <a:xfrm>
            <a:off x="5943600" y="3028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6248400" y="3028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6553200" y="3028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4724400" y="32575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5029200" y="3257550"/>
            <a:ext cx="304800" cy="228600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5" name="Rectangle 304"/>
          <p:cNvSpPr/>
          <p:nvPr/>
        </p:nvSpPr>
        <p:spPr>
          <a:xfrm>
            <a:off x="5334000" y="3257550"/>
            <a:ext cx="304800" cy="228600"/>
          </a:xfrm>
          <a:prstGeom prst="rect">
            <a:avLst/>
          </a:prstGeom>
          <a:solidFill>
            <a:srgbClr val="0070C0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6" name="Rectangle 305"/>
          <p:cNvSpPr/>
          <p:nvPr/>
        </p:nvSpPr>
        <p:spPr>
          <a:xfrm>
            <a:off x="5638800" y="3257550"/>
            <a:ext cx="304800" cy="228600"/>
          </a:xfrm>
          <a:prstGeom prst="rect">
            <a:avLst/>
          </a:prstGeom>
          <a:solidFill>
            <a:srgbClr val="0070C0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5943600" y="3257550"/>
            <a:ext cx="304800" cy="228600"/>
          </a:xfrm>
          <a:prstGeom prst="rect">
            <a:avLst/>
          </a:prstGeom>
          <a:solidFill>
            <a:srgbClr val="0070C0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6248400" y="32575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6553200" y="32575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4724400" y="34861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5029200" y="3486150"/>
            <a:ext cx="304800" cy="228600"/>
          </a:xfrm>
          <a:prstGeom prst="rect">
            <a:avLst/>
          </a:prstGeom>
          <a:solidFill>
            <a:srgbClr val="0070C0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2" name="Rectangle 311"/>
          <p:cNvSpPr/>
          <p:nvPr/>
        </p:nvSpPr>
        <p:spPr>
          <a:xfrm>
            <a:off x="5334000" y="3486150"/>
            <a:ext cx="304800" cy="228600"/>
          </a:xfrm>
          <a:prstGeom prst="rect">
            <a:avLst/>
          </a:prstGeom>
          <a:solidFill>
            <a:srgbClr val="0070C0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3" name="Rectangle 312"/>
          <p:cNvSpPr/>
          <p:nvPr/>
        </p:nvSpPr>
        <p:spPr>
          <a:xfrm>
            <a:off x="6553200" y="34861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4724400" y="37147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5029200" y="37147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5334000" y="3714750"/>
            <a:ext cx="304800" cy="228600"/>
          </a:xfrm>
          <a:prstGeom prst="rect">
            <a:avLst/>
          </a:prstGeom>
          <a:solidFill>
            <a:srgbClr val="0070C0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7" name="Rectangle 316"/>
          <p:cNvSpPr/>
          <p:nvPr/>
        </p:nvSpPr>
        <p:spPr>
          <a:xfrm>
            <a:off x="6553200" y="37147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4724400" y="3943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5029200" y="3943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5334000" y="3943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6553200" y="39433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4724400" y="4171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5029200" y="4171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5334000" y="4171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5638800" y="4171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5943600" y="4171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6248400" y="4171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6553200" y="4171950"/>
            <a:ext cx="304800" cy="228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29" name="Group 328"/>
          <p:cNvGrpSpPr/>
          <p:nvPr/>
        </p:nvGrpSpPr>
        <p:grpSpPr>
          <a:xfrm>
            <a:off x="2286000" y="2743200"/>
            <a:ext cx="2133600" cy="1714500"/>
            <a:chOff x="685800" y="2895600"/>
            <a:chExt cx="2133600" cy="2895600"/>
          </a:xfrm>
          <a:effectLst/>
        </p:grpSpPr>
        <p:cxnSp>
          <p:nvCxnSpPr>
            <p:cNvPr id="330" name="Straight Connector 329"/>
            <p:cNvCxnSpPr/>
            <p:nvPr/>
          </p:nvCxnSpPr>
          <p:spPr>
            <a:xfrm>
              <a:off x="9906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12954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16002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19050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22098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25146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28194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6858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>
            <a:off x="2209800" y="2800350"/>
            <a:ext cx="2286000" cy="1600200"/>
            <a:chOff x="2819400" y="2971800"/>
            <a:chExt cx="3505200" cy="2133600"/>
          </a:xfrm>
          <a:effectLst/>
        </p:grpSpPr>
        <p:cxnSp>
          <p:nvCxnSpPr>
            <p:cNvPr id="339" name="Straight Connector 338"/>
            <p:cNvCxnSpPr/>
            <p:nvPr/>
          </p:nvCxnSpPr>
          <p:spPr>
            <a:xfrm>
              <a:off x="2819400" y="51054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2819400" y="48006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2819400" y="44958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2819400" y="41910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2819400" y="38862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2819400" y="35814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2819400" y="32766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2819400" y="29718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7" name="Rectangle 346"/>
          <p:cNvSpPr/>
          <p:nvPr/>
        </p:nvSpPr>
        <p:spPr>
          <a:xfrm>
            <a:off x="2209800" y="2571750"/>
            <a:ext cx="2286000" cy="1885950"/>
          </a:xfrm>
          <a:prstGeom prst="rect">
            <a:avLst/>
          </a:prstGeom>
          <a:noFill/>
          <a:ln w="762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8" name="Group 347"/>
          <p:cNvGrpSpPr/>
          <p:nvPr/>
        </p:nvGrpSpPr>
        <p:grpSpPr>
          <a:xfrm>
            <a:off x="4724400" y="2743200"/>
            <a:ext cx="2133600" cy="1714500"/>
            <a:chOff x="685800" y="2895600"/>
            <a:chExt cx="2133600" cy="2895600"/>
          </a:xfrm>
          <a:effectLst/>
        </p:grpSpPr>
        <p:cxnSp>
          <p:nvCxnSpPr>
            <p:cNvPr id="349" name="Straight Connector 348"/>
            <p:cNvCxnSpPr/>
            <p:nvPr/>
          </p:nvCxnSpPr>
          <p:spPr>
            <a:xfrm>
              <a:off x="9906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12954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16002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19050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22098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25146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28194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685800" y="2895600"/>
              <a:ext cx="0" cy="289560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Group 356"/>
          <p:cNvGrpSpPr/>
          <p:nvPr/>
        </p:nvGrpSpPr>
        <p:grpSpPr>
          <a:xfrm>
            <a:off x="4648200" y="2800350"/>
            <a:ext cx="2286000" cy="1600200"/>
            <a:chOff x="2819400" y="2971800"/>
            <a:chExt cx="3505200" cy="2133600"/>
          </a:xfrm>
          <a:effectLst/>
        </p:grpSpPr>
        <p:cxnSp>
          <p:nvCxnSpPr>
            <p:cNvPr id="358" name="Straight Connector 357"/>
            <p:cNvCxnSpPr/>
            <p:nvPr/>
          </p:nvCxnSpPr>
          <p:spPr>
            <a:xfrm>
              <a:off x="2819400" y="51054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2819400" y="48006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2819400" y="44958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2819400" y="41910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2819400" y="38862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2819400" y="35814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2819400" y="32766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2819400" y="2971800"/>
              <a:ext cx="3505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6" name="Rectangle 365"/>
          <p:cNvSpPr/>
          <p:nvPr/>
        </p:nvSpPr>
        <p:spPr>
          <a:xfrm>
            <a:off x="4648200" y="2571750"/>
            <a:ext cx="2286000" cy="1885950"/>
          </a:xfrm>
          <a:prstGeom prst="rect">
            <a:avLst/>
          </a:prstGeom>
          <a:noFill/>
          <a:ln w="762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ounded Rectangle 366"/>
          <p:cNvSpPr/>
          <p:nvPr/>
        </p:nvSpPr>
        <p:spPr>
          <a:xfrm>
            <a:off x="2299855" y="2810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68" name="Rounded Rectangle 367"/>
          <p:cNvSpPr/>
          <p:nvPr/>
        </p:nvSpPr>
        <p:spPr>
          <a:xfrm>
            <a:off x="2299855" y="3039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69" name="Rounded Rectangle 368"/>
          <p:cNvSpPr/>
          <p:nvPr/>
        </p:nvSpPr>
        <p:spPr>
          <a:xfrm>
            <a:off x="2604655" y="2810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70" name="Rounded Rectangle 369"/>
          <p:cNvSpPr/>
          <p:nvPr/>
        </p:nvSpPr>
        <p:spPr>
          <a:xfrm>
            <a:off x="2604655" y="3039341"/>
            <a:ext cx="277091" cy="207818"/>
          </a:xfrm>
          <a:prstGeom prst="roundRect">
            <a:avLst>
              <a:gd name="adj" fmla="val 2301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71" name="Rounded Rectangle 370"/>
          <p:cNvSpPr/>
          <p:nvPr/>
        </p:nvSpPr>
        <p:spPr>
          <a:xfrm>
            <a:off x="2909455" y="2810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72" name="Rounded Rectangle 371"/>
          <p:cNvSpPr/>
          <p:nvPr/>
        </p:nvSpPr>
        <p:spPr>
          <a:xfrm>
            <a:off x="2909455" y="3039341"/>
            <a:ext cx="277091" cy="207818"/>
          </a:xfrm>
          <a:prstGeom prst="roundRect">
            <a:avLst>
              <a:gd name="adj" fmla="val 2301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73" name="Rounded Rectangle 372"/>
          <p:cNvSpPr/>
          <p:nvPr/>
        </p:nvSpPr>
        <p:spPr>
          <a:xfrm>
            <a:off x="3214255" y="2810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74" name="Rounded Rectangle 373"/>
          <p:cNvSpPr/>
          <p:nvPr/>
        </p:nvSpPr>
        <p:spPr>
          <a:xfrm>
            <a:off x="3214255" y="3039341"/>
            <a:ext cx="277091" cy="207818"/>
          </a:xfrm>
          <a:prstGeom prst="roundRect">
            <a:avLst>
              <a:gd name="adj" fmla="val 2301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75" name="Rounded Rectangle 374"/>
          <p:cNvSpPr/>
          <p:nvPr/>
        </p:nvSpPr>
        <p:spPr>
          <a:xfrm>
            <a:off x="3519055" y="2810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76" name="Rounded Rectangle 375"/>
          <p:cNvSpPr/>
          <p:nvPr/>
        </p:nvSpPr>
        <p:spPr>
          <a:xfrm>
            <a:off x="3519055" y="3039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77" name="Rounded Rectangle 376"/>
          <p:cNvSpPr/>
          <p:nvPr/>
        </p:nvSpPr>
        <p:spPr>
          <a:xfrm>
            <a:off x="3823855" y="2810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78" name="Rounded Rectangle 377"/>
          <p:cNvSpPr/>
          <p:nvPr/>
        </p:nvSpPr>
        <p:spPr>
          <a:xfrm>
            <a:off x="3823855" y="3039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79" name="Rounded Rectangle 378"/>
          <p:cNvSpPr/>
          <p:nvPr/>
        </p:nvSpPr>
        <p:spPr>
          <a:xfrm>
            <a:off x="3519055" y="3267941"/>
            <a:ext cx="277091" cy="207818"/>
          </a:xfrm>
          <a:prstGeom prst="roundRect">
            <a:avLst>
              <a:gd name="adj" fmla="val 23016"/>
            </a:avLst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0" name="Rounded Rectangle 379"/>
          <p:cNvSpPr/>
          <p:nvPr/>
        </p:nvSpPr>
        <p:spPr>
          <a:xfrm>
            <a:off x="3519055" y="3496541"/>
            <a:ext cx="277091" cy="207818"/>
          </a:xfrm>
          <a:prstGeom prst="roundRect">
            <a:avLst>
              <a:gd name="adj" fmla="val 23016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1" name="Rounded Rectangle 380"/>
          <p:cNvSpPr/>
          <p:nvPr/>
        </p:nvSpPr>
        <p:spPr>
          <a:xfrm>
            <a:off x="3823855" y="32679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2" name="Rounded Rectangle 381"/>
          <p:cNvSpPr/>
          <p:nvPr/>
        </p:nvSpPr>
        <p:spPr>
          <a:xfrm>
            <a:off x="3823855" y="3496541"/>
            <a:ext cx="277091" cy="207818"/>
          </a:xfrm>
          <a:prstGeom prst="roundRect">
            <a:avLst>
              <a:gd name="adj" fmla="val 23016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3" name="Rounded Rectangle 382"/>
          <p:cNvSpPr/>
          <p:nvPr/>
        </p:nvSpPr>
        <p:spPr>
          <a:xfrm>
            <a:off x="3519055" y="3725141"/>
            <a:ext cx="277091" cy="207818"/>
          </a:xfrm>
          <a:prstGeom prst="roundRect">
            <a:avLst>
              <a:gd name="adj" fmla="val 23016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4" name="Rounded Rectangle 383"/>
          <p:cNvSpPr/>
          <p:nvPr/>
        </p:nvSpPr>
        <p:spPr>
          <a:xfrm>
            <a:off x="3519055" y="3953741"/>
            <a:ext cx="277091" cy="207818"/>
          </a:xfrm>
          <a:prstGeom prst="roundRect">
            <a:avLst>
              <a:gd name="adj" fmla="val 23016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5" name="Rounded Rectangle 384"/>
          <p:cNvSpPr/>
          <p:nvPr/>
        </p:nvSpPr>
        <p:spPr>
          <a:xfrm>
            <a:off x="3823855" y="3725141"/>
            <a:ext cx="277091" cy="207818"/>
          </a:xfrm>
          <a:prstGeom prst="roundRect">
            <a:avLst>
              <a:gd name="adj" fmla="val 23016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6" name="Rounded Rectangle 385"/>
          <p:cNvSpPr/>
          <p:nvPr/>
        </p:nvSpPr>
        <p:spPr>
          <a:xfrm>
            <a:off x="3823855" y="3953741"/>
            <a:ext cx="277091" cy="207818"/>
          </a:xfrm>
          <a:prstGeom prst="roundRect">
            <a:avLst>
              <a:gd name="adj" fmla="val 23016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7" name="Rounded Rectangle 386"/>
          <p:cNvSpPr/>
          <p:nvPr/>
        </p:nvSpPr>
        <p:spPr>
          <a:xfrm>
            <a:off x="2909455" y="3725141"/>
            <a:ext cx="277091" cy="207818"/>
          </a:xfrm>
          <a:prstGeom prst="roundRect">
            <a:avLst>
              <a:gd name="adj" fmla="val 23016"/>
            </a:avLst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8" name="Rounded Rectangle 387"/>
          <p:cNvSpPr/>
          <p:nvPr/>
        </p:nvSpPr>
        <p:spPr>
          <a:xfrm>
            <a:off x="2909455" y="3953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9" name="Rounded Rectangle 388"/>
          <p:cNvSpPr/>
          <p:nvPr/>
        </p:nvSpPr>
        <p:spPr>
          <a:xfrm>
            <a:off x="3214255" y="3725141"/>
            <a:ext cx="277091" cy="207818"/>
          </a:xfrm>
          <a:prstGeom prst="roundRect">
            <a:avLst>
              <a:gd name="adj" fmla="val 23016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90" name="Rounded Rectangle 389"/>
          <p:cNvSpPr/>
          <p:nvPr/>
        </p:nvSpPr>
        <p:spPr>
          <a:xfrm>
            <a:off x="3214255" y="3953741"/>
            <a:ext cx="277091" cy="207818"/>
          </a:xfrm>
          <a:prstGeom prst="roundRect">
            <a:avLst>
              <a:gd name="adj" fmla="val 23016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91" name="Rounded Rectangle 390"/>
          <p:cNvSpPr/>
          <p:nvPr/>
        </p:nvSpPr>
        <p:spPr>
          <a:xfrm>
            <a:off x="2909455" y="3267941"/>
            <a:ext cx="277091" cy="207818"/>
          </a:xfrm>
          <a:prstGeom prst="roundRect">
            <a:avLst>
              <a:gd name="adj" fmla="val 23016"/>
            </a:avLst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92" name="Rounded Rectangle 391"/>
          <p:cNvSpPr/>
          <p:nvPr/>
        </p:nvSpPr>
        <p:spPr>
          <a:xfrm>
            <a:off x="2909455" y="3496541"/>
            <a:ext cx="277091" cy="207818"/>
          </a:xfrm>
          <a:prstGeom prst="roundRect">
            <a:avLst>
              <a:gd name="adj" fmla="val 23016"/>
            </a:avLst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93" name="Rounded Rectangle 392"/>
          <p:cNvSpPr/>
          <p:nvPr/>
        </p:nvSpPr>
        <p:spPr>
          <a:xfrm>
            <a:off x="3214255" y="3267941"/>
            <a:ext cx="277091" cy="207818"/>
          </a:xfrm>
          <a:prstGeom prst="roundRect">
            <a:avLst>
              <a:gd name="adj" fmla="val 23016"/>
            </a:avLst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94" name="Rounded Rectangle 393"/>
          <p:cNvSpPr/>
          <p:nvPr/>
        </p:nvSpPr>
        <p:spPr>
          <a:xfrm>
            <a:off x="3214255" y="3496541"/>
            <a:ext cx="277091" cy="207818"/>
          </a:xfrm>
          <a:prstGeom prst="roundRect">
            <a:avLst>
              <a:gd name="adj" fmla="val 23016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95" name="Rounded Rectangle 394"/>
          <p:cNvSpPr/>
          <p:nvPr/>
        </p:nvSpPr>
        <p:spPr>
          <a:xfrm>
            <a:off x="2299855" y="32679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96" name="Rounded Rectangle 395"/>
          <p:cNvSpPr/>
          <p:nvPr/>
        </p:nvSpPr>
        <p:spPr>
          <a:xfrm>
            <a:off x="2299855" y="34965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97" name="Rounded Rectangle 396"/>
          <p:cNvSpPr/>
          <p:nvPr/>
        </p:nvSpPr>
        <p:spPr>
          <a:xfrm>
            <a:off x="2604655" y="3267941"/>
            <a:ext cx="277091" cy="207818"/>
          </a:xfrm>
          <a:prstGeom prst="roundRect">
            <a:avLst>
              <a:gd name="adj" fmla="val 2301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98" name="Rounded Rectangle 397"/>
          <p:cNvSpPr/>
          <p:nvPr/>
        </p:nvSpPr>
        <p:spPr>
          <a:xfrm>
            <a:off x="2604655" y="3496541"/>
            <a:ext cx="277091" cy="207818"/>
          </a:xfrm>
          <a:prstGeom prst="roundRect">
            <a:avLst>
              <a:gd name="adj" fmla="val 2301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99" name="Rounded Rectangle 398"/>
          <p:cNvSpPr/>
          <p:nvPr/>
        </p:nvSpPr>
        <p:spPr>
          <a:xfrm>
            <a:off x="2299855" y="37251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0" name="Rounded Rectangle 399"/>
          <p:cNvSpPr/>
          <p:nvPr/>
        </p:nvSpPr>
        <p:spPr>
          <a:xfrm>
            <a:off x="2299855" y="3953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1" name="Rounded Rectangle 400"/>
          <p:cNvSpPr/>
          <p:nvPr/>
        </p:nvSpPr>
        <p:spPr>
          <a:xfrm>
            <a:off x="2604655" y="37251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2" name="Rounded Rectangle 401"/>
          <p:cNvSpPr/>
          <p:nvPr/>
        </p:nvSpPr>
        <p:spPr>
          <a:xfrm>
            <a:off x="2604655" y="3953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3" name="Rounded Rectangle 402"/>
          <p:cNvSpPr/>
          <p:nvPr/>
        </p:nvSpPr>
        <p:spPr>
          <a:xfrm>
            <a:off x="4128655" y="2810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4" name="Rounded Rectangle 403"/>
          <p:cNvSpPr/>
          <p:nvPr/>
        </p:nvSpPr>
        <p:spPr>
          <a:xfrm>
            <a:off x="4128655" y="3039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5" name="Rounded Rectangle 404"/>
          <p:cNvSpPr/>
          <p:nvPr/>
        </p:nvSpPr>
        <p:spPr>
          <a:xfrm>
            <a:off x="4128655" y="32679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6" name="Rounded Rectangle 405"/>
          <p:cNvSpPr/>
          <p:nvPr/>
        </p:nvSpPr>
        <p:spPr>
          <a:xfrm>
            <a:off x="4128655" y="34965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7" name="Rounded Rectangle 406"/>
          <p:cNvSpPr/>
          <p:nvPr/>
        </p:nvSpPr>
        <p:spPr>
          <a:xfrm>
            <a:off x="4128655" y="37251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8" name="Rounded Rectangle 407"/>
          <p:cNvSpPr/>
          <p:nvPr/>
        </p:nvSpPr>
        <p:spPr>
          <a:xfrm>
            <a:off x="4128655" y="39537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09" name="Rounded Rectangle 408"/>
          <p:cNvSpPr/>
          <p:nvPr/>
        </p:nvSpPr>
        <p:spPr>
          <a:xfrm>
            <a:off x="3519055" y="4182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0" name="Rounded Rectangle 409"/>
          <p:cNvSpPr/>
          <p:nvPr/>
        </p:nvSpPr>
        <p:spPr>
          <a:xfrm>
            <a:off x="3823855" y="4182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1" name="Rounded Rectangle 410"/>
          <p:cNvSpPr/>
          <p:nvPr/>
        </p:nvSpPr>
        <p:spPr>
          <a:xfrm>
            <a:off x="2909455" y="4182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2" name="Rounded Rectangle 411"/>
          <p:cNvSpPr/>
          <p:nvPr/>
        </p:nvSpPr>
        <p:spPr>
          <a:xfrm>
            <a:off x="3214255" y="4182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3" name="Rounded Rectangle 412"/>
          <p:cNvSpPr/>
          <p:nvPr/>
        </p:nvSpPr>
        <p:spPr>
          <a:xfrm>
            <a:off x="2299855" y="4182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4" name="Rounded Rectangle 413"/>
          <p:cNvSpPr/>
          <p:nvPr/>
        </p:nvSpPr>
        <p:spPr>
          <a:xfrm>
            <a:off x="2604655" y="4182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5" name="Rounded Rectangle 414"/>
          <p:cNvSpPr/>
          <p:nvPr/>
        </p:nvSpPr>
        <p:spPr>
          <a:xfrm>
            <a:off x="4128655" y="4182341"/>
            <a:ext cx="277091" cy="207818"/>
          </a:xfrm>
          <a:prstGeom prst="roundRect">
            <a:avLst>
              <a:gd name="adj" fmla="val 23016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6" name="Rectangle 415"/>
          <p:cNvSpPr/>
          <p:nvPr/>
        </p:nvSpPr>
        <p:spPr>
          <a:xfrm>
            <a:off x="2362200" y="2400300"/>
            <a:ext cx="1981200" cy="28575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b="1" dirty="0">
                <a:solidFill>
                  <a:schemeClr val="bg1"/>
                </a:solidFill>
              </a:rPr>
              <a:t>Цветови буфер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4800600" y="2400300"/>
            <a:ext cx="1981200" cy="28575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Z-</a:t>
            </a:r>
            <a:r>
              <a:rPr lang="bg-BG" b="1" dirty="0">
                <a:solidFill>
                  <a:schemeClr val="bg1"/>
                </a:solidFill>
              </a:rPr>
              <a:t>буфер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364372"/>
      </p:ext>
    </p:extLst>
  </p:cSld>
  <p:clrMapOvr>
    <a:masterClrMapping/>
  </p:clrMapOvr>
  <p:transition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Илюстрация</a:t>
            </a:r>
          </a:p>
          <a:p>
            <a:pPr lvl="1"/>
            <a:r>
              <a:rPr lang="bg-BG" dirty="0"/>
              <a:t>С наклонени равнини</a:t>
            </a:r>
          </a:p>
          <a:p>
            <a:pPr lvl="1"/>
            <a:r>
              <a:rPr lang="bg-BG" dirty="0"/>
              <a:t>Пресичащи се</a:t>
            </a:r>
          </a:p>
          <a:p>
            <a:pPr lvl="1"/>
            <a:endParaRPr lang="bg-BG" dirty="0"/>
          </a:p>
        </p:txBody>
      </p:sp>
      <p:pic>
        <p:nvPicPr>
          <p:cNvPr id="4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0205B324-4F04-4894-BADB-59C9C70EA7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97994" y="1733550"/>
            <a:ext cx="2748010" cy="17175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965351"/>
      </p:ext>
    </p:extLst>
  </p:cSld>
  <p:clrMapOvr>
    <a:masterClrMapping/>
  </p:clrMapOvr>
  <p:transition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644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AGO2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266-</a:t>
            </a:r>
            <a:r>
              <a:rPr lang="bg-BG" b="0" dirty="0"/>
              <a:t>284</a:t>
            </a:r>
          </a:p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ALZH</a:t>
            </a:r>
            <a:r>
              <a:rPr lang="en-US" b="0" dirty="0"/>
              <a:t>]	</a:t>
            </a:r>
            <a:r>
              <a:rPr lang="bg-BG" b="0" dirty="0"/>
              <a:t>гл. 6 и 7</a:t>
            </a:r>
          </a:p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KLAW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161-176</a:t>
            </a:r>
            <a:endParaRPr lang="bg-BG" b="0" dirty="0"/>
          </a:p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LASZ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145-154, 248-253</a:t>
            </a:r>
            <a:endParaRPr lang="bg-BG" b="0" dirty="0"/>
          </a:p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MORT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308-312</a:t>
            </a:r>
            <a:endParaRPr lang="bg-BG" b="0" dirty="0"/>
          </a:p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SEAK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39-41, 73, 161, 169</a:t>
            </a:r>
            <a:endParaRPr lang="bg-BG" b="0" dirty="0"/>
          </a:p>
          <a:p>
            <a:endParaRPr lang="bg-BG" dirty="0"/>
          </a:p>
          <a:p>
            <a:r>
              <a:rPr lang="bg-BG" dirty="0"/>
              <a:t>А също и:</a:t>
            </a:r>
          </a:p>
          <a:p>
            <a:pPr lvl="1"/>
            <a:r>
              <a:rPr lang="en-US" dirty="0"/>
              <a:t>Wolfram </a:t>
            </a:r>
            <a:r>
              <a:rPr lang="en-US" dirty="0" err="1"/>
              <a:t>Mathworld</a:t>
            </a:r>
            <a:r>
              <a:rPr lang="en-US" dirty="0"/>
              <a:t>: Plane</a:t>
            </a:r>
          </a:p>
          <a:p>
            <a:pPr lvl="2"/>
            <a:r>
              <a:rPr lang="en-US" dirty="0">
                <a:hlinkClick r:id="rId3"/>
              </a:rPr>
              <a:t>http://mathworld.wolfram.com/Plane.html</a:t>
            </a:r>
            <a:endParaRPr lang="en-US" dirty="0"/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Повече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022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Край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8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Основни методи</a:t>
            </a:r>
          </a:p>
          <a:p>
            <a:pPr lvl="1"/>
            <a:r>
              <a:rPr lang="bg-BG" dirty="0"/>
              <a:t>Изрязване чрез </a:t>
            </a:r>
            <a:r>
              <a:rPr lang="bg-BG" dirty="0" err="1"/>
              <a:t>полупространства</a:t>
            </a:r>
            <a:r>
              <a:rPr lang="en-US" dirty="0"/>
              <a:t> </a:t>
            </a:r>
            <a:r>
              <a:rPr lang="bg-BG" dirty="0"/>
              <a:t>с равнини</a:t>
            </a:r>
            <a:endParaRPr lang="en-US" dirty="0"/>
          </a:p>
          <a:p>
            <a:pPr lvl="2"/>
            <a:r>
              <a:rPr lang="bg-BG" dirty="0"/>
              <a:t>(на </a:t>
            </a:r>
            <a:r>
              <a:rPr lang="bg-BG" dirty="0" err="1"/>
              <a:t>англ</a:t>
            </a:r>
            <a:r>
              <a:rPr lang="bg-BG" dirty="0"/>
              <a:t>. </a:t>
            </a:r>
            <a:r>
              <a:rPr lang="en-US" i="1" dirty="0"/>
              <a:t>clipping</a:t>
            </a:r>
            <a:r>
              <a:rPr lang="bg-BG" i="1" dirty="0"/>
              <a:t> </a:t>
            </a:r>
            <a:r>
              <a:rPr lang="en-US" i="1" dirty="0"/>
              <a:t>planes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Изрязване на стени</a:t>
            </a:r>
          </a:p>
          <a:p>
            <a:pPr lvl="2"/>
            <a:r>
              <a:rPr lang="en-US" dirty="0"/>
              <a:t>(</a:t>
            </a:r>
            <a:r>
              <a:rPr lang="bg-BG" dirty="0"/>
              <a:t>на </a:t>
            </a:r>
            <a:r>
              <a:rPr lang="bg-BG" dirty="0" err="1"/>
              <a:t>англ</a:t>
            </a:r>
            <a:r>
              <a:rPr lang="bg-BG" dirty="0"/>
              <a:t>. </a:t>
            </a:r>
            <a:r>
              <a:rPr lang="en-US" i="1" dirty="0"/>
              <a:t>face culling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Изрязване на скрити линии</a:t>
            </a:r>
          </a:p>
          <a:p>
            <a:pPr lvl="2"/>
            <a:r>
              <a:rPr lang="en-US" dirty="0"/>
              <a:t>(</a:t>
            </a:r>
            <a:r>
              <a:rPr lang="bg-BG" dirty="0"/>
              <a:t>на </a:t>
            </a:r>
            <a:r>
              <a:rPr lang="bg-BG" dirty="0" err="1"/>
              <a:t>англ</a:t>
            </a:r>
            <a:r>
              <a:rPr lang="bg-BG" dirty="0"/>
              <a:t>. </a:t>
            </a:r>
            <a:r>
              <a:rPr lang="en-US" i="1" dirty="0"/>
              <a:t>hidden line removing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Методи за изрязване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6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Изрязване с </a:t>
                </a:r>
                <a:r>
                  <a:rPr lang="bg-BG" dirty="0" err="1"/>
                  <a:t>полупространства</a:t>
                </a:r>
                <a:endParaRPr lang="bg-BG" dirty="0"/>
              </a:p>
              <a:p>
                <a:pPr lvl="1"/>
                <a:r>
                  <a:rPr lang="bg-BG" dirty="0"/>
                  <a:t>Равнина с уравнение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𝑏𝑦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𝑐𝑧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Разделя пространството на две </a:t>
                </a:r>
                <a:r>
                  <a:rPr lang="bg-BG" dirty="0" err="1"/>
                  <a:t>полупространства</a:t>
                </a:r>
                <a:endParaRPr lang="bg-BG" dirty="0"/>
              </a:p>
              <a:p>
                <a:pPr lvl="1"/>
                <a:r>
                  <a:rPr lang="bg-BG" dirty="0"/>
                  <a:t>Рисува се само тази част от обекта, която се намира в положителното </a:t>
                </a:r>
                <a:r>
                  <a:rPr lang="bg-BG" dirty="0" err="1"/>
                  <a:t>полупространство</a:t>
                </a:r>
                <a:endParaRPr lang="bg-BG" dirty="0"/>
              </a:p>
              <a:p>
                <a:r>
                  <a:rPr lang="bg-BG" dirty="0"/>
                  <a:t>Кое е то?</a:t>
                </a:r>
              </a:p>
              <a:p>
                <a:pPr lvl="1"/>
                <a:r>
                  <a:rPr lang="bg-BG" dirty="0"/>
                  <a:t>За точка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bg-BG" dirty="0"/>
                  <a:t>имаме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bg-BG" b="0" i="1" smtClean="0">
                        <a:latin typeface="Cambria Math"/>
                      </a:rPr>
                      <m:t>&gt;</m:t>
                    </m:r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Полупространства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9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Изрязване по равнината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𝑌𝑍</m:t>
                    </m:r>
                  </m:oMath>
                </a14:m>
                <a:r>
                  <a:rPr lang="bg-BG" dirty="0"/>
                  <a:t>, т.е.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𝑥</m:t>
                    </m:r>
                    <m:r>
                      <a:rPr lang="bg-BG" b="0" i="1">
                        <a:latin typeface="Cambria Math"/>
                      </a:rPr>
                      <m:t>=0</m:t>
                    </m:r>
                    <m:r>
                      <a:rPr lang="en-US" b="0" i="1">
                        <a:latin typeface="Cambria Math"/>
                      </a:rPr>
                      <m:t> 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Едната </a:t>
                </a:r>
                <a:r>
                  <a:rPr lang="bg-BG" dirty="0" err="1"/>
                  <a:t>половина</a:t>
                </a:r>
                <a:r>
                  <a:rPr lang="bg-BG" dirty="0"/>
                  <a:t> </a:t>
                </a:r>
                <a14:m>
                  <m:oMath xmlns:m="http://schemas.openxmlformats.org/officeDocument/2006/math">
                    <m:r>
                      <a:rPr lang="bg-BG" b="0" i="0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+0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+0</m:t>
                    </m:r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+0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Другата половина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+0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+0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+0</m:t>
                    </m:r>
                  </m:oMath>
                </a14:m>
                <a:endParaRPr lang="bg-BG" dirty="0"/>
              </a:p>
              <a:p>
                <a:pPr lvl="1"/>
                <a:endParaRPr lang="en-US" dirty="0"/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</a:t>
            </a:r>
            <a:endParaRPr lang="en-US" dirty="0"/>
          </a:p>
        </p:txBody>
      </p:sp>
      <p:pic>
        <p:nvPicPr>
          <p:cNvPr id="5" name="Picture 50">
            <a:hlinkClick r:id="rId4" action="ppaction://hlinkfile"/>
            <a:extLst>
              <a:ext uri="{FF2B5EF4-FFF2-40B4-BE49-F238E27FC236}">
                <a16:creationId xmlns:a16="http://schemas.microsoft.com/office/drawing/2014/main" id="{766D7471-8241-49D9-B2CC-0AA250EE17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84550" y="2683045"/>
            <a:ext cx="2748009" cy="17175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26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Отместена равнина т.е.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𝑥</m:t>
                    </m:r>
                    <m:r>
                      <a:rPr lang="bg-BG" b="0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>
                        <a:latin typeface="Cambria Math"/>
                      </a:rPr>
                      <m:t> 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Опитайте се да разберете кои от тези четири варианта са</a:t>
                </a:r>
                <a14:m>
                  <m:oMath xmlns:m="http://schemas.openxmlformats.org/officeDocument/2006/math">
                    <m:r>
                      <a:rPr lang="bg-BG" b="0" i="0" smtClean="0">
                        <a:latin typeface="Cambria Math"/>
                      </a:rPr>
                      <m:t>: </m:t>
                    </m:r>
                    <m:r>
                      <a:rPr lang="bg-BG" b="0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+0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+0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bg-BG" b="0" i="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359632"/>
              </p:ext>
            </p:extLst>
          </p:nvPr>
        </p:nvGraphicFramePr>
        <p:xfrm>
          <a:off x="2133600" y="-376238"/>
          <a:ext cx="514508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Уравнение" r:id="rId5" imgW="2082600" imgH="203040" progId="Equation.3">
                  <p:embed/>
                </p:oleObj>
              </mc:Choice>
              <mc:Fallback>
                <p:oleObj name="Уравнение" r:id="rId5" imgW="2082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-376238"/>
                        <a:ext cx="5145087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1">
            <a:hlinkClick r:id="rId7" action="ppaction://hlinkfile"/>
            <a:extLst>
              <a:ext uri="{FF2B5EF4-FFF2-40B4-BE49-F238E27FC236}">
                <a16:creationId xmlns:a16="http://schemas.microsoft.com/office/drawing/2014/main" id="{69B02F1F-43DC-49C2-9875-4621260E9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95591" y="1657350"/>
            <a:ext cx="2748009" cy="17175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95791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Равнина може да се дефинира</a:t>
                </a:r>
              </a:p>
              <a:p>
                <a:pPr lvl="1"/>
                <a:r>
                  <a:rPr lang="bg-BG" dirty="0"/>
                  <a:t>По три </a:t>
                </a:r>
                <a:r>
                  <a:rPr lang="bg-BG" dirty="0" err="1"/>
                  <a:t>неколинеарни</a:t>
                </a:r>
                <a:r>
                  <a:rPr lang="bg-BG" dirty="0"/>
                  <a:t> точки</a:t>
                </a:r>
              </a:p>
              <a:p>
                <a:pPr lvl="1"/>
                <a:r>
                  <a:rPr lang="bg-BG" dirty="0"/>
                  <a:t>По точка и нормален вектор</a:t>
                </a:r>
              </a:p>
              <a:p>
                <a:r>
                  <a:rPr lang="bg-BG" dirty="0"/>
                  <a:t>Дефиниране по три точки</a:t>
                </a:r>
              </a:p>
              <a:p>
                <a:pPr lvl="1"/>
                <a:r>
                  <a:rPr lang="bg-BG" dirty="0"/>
                  <a:t>Имаме три точки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bg-BG" dirty="0"/>
                  <a:t>за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=1,2,3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Надяваме се, че те не са </a:t>
                </a:r>
                <a:r>
                  <a:rPr lang="bg-BG" dirty="0" err="1"/>
                  <a:t>колинеарни</a:t>
                </a:r>
                <a:endParaRPr lang="en-US" dirty="0"/>
              </a:p>
              <a:p>
                <a:pPr lvl="2"/>
                <a:r>
                  <a:rPr lang="bg-BG" dirty="0"/>
                  <a:t>(иначе няма да имаме еднозначно дефинирана равнина)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Произволна равнина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9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1680</Words>
  <Application>Microsoft Office PowerPoint</Application>
  <PresentationFormat>On-screen Show (16:9)</PresentationFormat>
  <Paragraphs>536</Paragraphs>
  <Slides>49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Lucida Sans Unicode</vt:lpstr>
      <vt:lpstr>Times New Roman</vt:lpstr>
      <vt:lpstr>Office Theme</vt:lpstr>
      <vt:lpstr>Уравнение</vt:lpstr>
      <vt:lpstr>PowerPoint Presentation</vt:lpstr>
      <vt:lpstr>Съдържание</vt:lpstr>
      <vt:lpstr>Полупространства</vt:lpstr>
      <vt:lpstr>Изрязване</vt:lpstr>
      <vt:lpstr>Методи за изрязване</vt:lpstr>
      <vt:lpstr>Полупространства</vt:lpstr>
      <vt:lpstr>Пример</vt:lpstr>
      <vt:lpstr>PowerPoint Presentation</vt:lpstr>
      <vt:lpstr>Произволна равнина</vt:lpstr>
      <vt:lpstr>PowerPoint Presentation</vt:lpstr>
      <vt:lpstr>PowerPoint Presentation</vt:lpstr>
      <vt:lpstr>Нормален вектор</vt:lpstr>
      <vt:lpstr>PowerPoint Presentation</vt:lpstr>
      <vt:lpstr>PowerPoint Presentation</vt:lpstr>
      <vt:lpstr>Примери</vt:lpstr>
      <vt:lpstr>Изрязване на стени</vt:lpstr>
      <vt:lpstr>Изрязване на стени</vt:lpstr>
      <vt:lpstr>Цел 1</vt:lpstr>
      <vt:lpstr>Намиране на задни стени</vt:lpstr>
      <vt:lpstr>PowerPoint Presentation</vt:lpstr>
      <vt:lpstr>Цел 2</vt:lpstr>
      <vt:lpstr>PowerPoint Presentation</vt:lpstr>
      <vt:lpstr>PowerPoint Presentation</vt:lpstr>
      <vt:lpstr>Примери</vt:lpstr>
      <vt:lpstr>Изрязване на скрити линии</vt:lpstr>
      <vt:lpstr>Изрязване на линии</vt:lpstr>
      <vt:lpstr>Алгоритъм на художника</vt:lpstr>
      <vt:lpstr>PowerPoint Presentation</vt:lpstr>
      <vt:lpstr>PowerPoint Presentation</vt:lpstr>
      <vt:lpstr>PowerPoint Presentation</vt:lpstr>
      <vt:lpstr>PowerPoint Presentation</vt:lpstr>
      <vt:lpstr>Алгоритъм на Нюел-Нюел-Санча</vt:lpstr>
      <vt:lpstr>PowerPoint Presentation</vt:lpstr>
      <vt:lpstr>Стъпки на алгоритъма</vt:lpstr>
      <vt:lpstr>PowerPoint Presentation</vt:lpstr>
      <vt:lpstr>PowerPoint Presentation</vt:lpstr>
      <vt:lpstr>PowerPoint Presentation</vt:lpstr>
      <vt:lpstr>PowerPoint Presentation</vt:lpstr>
      <vt:lpstr>Пример</vt:lpstr>
      <vt:lpstr>Z-буфер</vt:lpstr>
      <vt:lpstr>PowerPoint Presentation</vt:lpstr>
      <vt:lpstr>Пример</vt:lpstr>
      <vt:lpstr>PowerPoint Presentation</vt:lpstr>
      <vt:lpstr>PowerPoint Presentation</vt:lpstr>
      <vt:lpstr>PowerPoint Presentation</vt:lpstr>
      <vt:lpstr>PowerPoint Presentation</vt:lpstr>
      <vt:lpstr>Въпроси?</vt:lpstr>
      <vt:lpstr>Повече информация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2012-07-22T14:27:25Z</dcterms:created>
  <dcterms:modified xsi:type="dcterms:W3CDTF">2021-10-10T07:11:54Z</dcterms:modified>
</cp:coreProperties>
</file>