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2" r:id="rId35"/>
    <p:sldId id="293" r:id="rId36"/>
    <p:sldId id="294" r:id="rId37"/>
    <p:sldId id="295" r:id="rId38"/>
    <p:sldId id="319" r:id="rId39"/>
    <p:sldId id="296" r:id="rId40"/>
    <p:sldId id="297" r:id="rId41"/>
    <p:sldId id="298" r:id="rId42"/>
    <p:sldId id="299" r:id="rId43"/>
    <p:sldId id="300" r:id="rId44"/>
    <p:sldId id="317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9900"/>
    <a:srgbClr val="FFFFFF"/>
    <a:srgbClr val="3399FF"/>
    <a:srgbClr val="9923AD"/>
    <a:srgbClr val="0000CC"/>
    <a:srgbClr val="00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3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10-Oct-21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19.%20Matrices\AniLogo\AniLogo.wmv" TargetMode="External"/><Relationship Id="rId1" Type="http://schemas.microsoft.com/office/2007/relationships/media" Target="file:///D:\Pavel\Courses\Materials\Course.OKG%202021\Lectures%202021\19.%20Matrices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19.%20Matrices\AniLogo\AniLogo.wmv" TargetMode="External"/><Relationship Id="rId1" Type="http://schemas.microsoft.com/office/2007/relationships/media" Target="file:///D:\Pavel\Courses\Materials\Course.OKG%202021\Lectures%202021\19.%20Matrices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2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3352800" y="2114550"/>
            <a:ext cx="2438400" cy="18288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3352800" y="21145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4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-17721" y="57150"/>
            <a:ext cx="1219200" cy="914400"/>
          </a:xfrm>
          <a:prstGeom prst="rect">
            <a:avLst/>
          </a:prstGeom>
        </p:spPr>
      </p:pic>
      <p:sp>
        <p:nvSpPr>
          <p:cNvPr id="5" name="Rectangle 4"/>
          <p:cNvSpPr>
            <a:spLocks noChangeAspect="1"/>
          </p:cNvSpPr>
          <p:nvPr userDrawn="1"/>
        </p:nvSpPr>
        <p:spPr>
          <a:xfrm>
            <a:off x="-17721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"/>
            <a:ext cx="7848600" cy="4914900"/>
          </a:xfrm>
        </p:spPr>
        <p:txBody>
          <a:bodyPr/>
          <a:lstStyle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5191709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  <p:sldLayoutId id="214748365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Demos/m19111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Demos/m19211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hyperlink" Target="Demos/m1931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Demos/m19313.html" TargetMode="External"/><Relationship Id="rId5" Type="http://schemas.openxmlformats.org/officeDocument/2006/relationships/image" Target="../media/image10.png"/><Relationship Id="rId4" Type="http://schemas.openxmlformats.org/officeDocument/2006/relationships/hyperlink" Target="Demos/m19312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0.png"/><Relationship Id="rId7" Type="http://schemas.openxmlformats.org/officeDocument/2006/relationships/image" Target="../media/image48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0.png"/><Relationship Id="rId10" Type="http://schemas.openxmlformats.org/officeDocument/2006/relationships/image" Target="../media/image51.png"/><Relationship Id="rId4" Type="http://schemas.openxmlformats.org/officeDocument/2006/relationships/image" Target="../media/image450.png"/><Relationship Id="rId9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Demos/m19461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hyperlink" Target="Demos/m19571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inside.mines.edu/~gmurray/ArbitraryAxisRotat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</a:t>
            </a:r>
            <a:r>
              <a:rPr lang="en-US"/>
              <a:t>19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Матрици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6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Различните геометрии</a:t>
            </a:r>
            <a:endParaRPr lang="en-US" dirty="0"/>
          </a:p>
        </p:txBody>
      </p:sp>
      <p:pic>
        <p:nvPicPr>
          <p:cNvPr id="4101" name="Picture 5" descr="C:\Pavel\Courses\Materials\Course.OKG 2012-13\19. Matrices\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2195" y="1085850"/>
            <a:ext cx="1515005" cy="1371600"/>
          </a:xfrm>
          <a:prstGeom prst="rect">
            <a:avLst/>
          </a:prstGeom>
          <a:noFill/>
        </p:spPr>
      </p:pic>
      <p:pic>
        <p:nvPicPr>
          <p:cNvPr id="4100" name="Picture 4" descr="C:\Pavel\Courses\Materials\Course.OKG 2012-13\19. Matrices\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890078">
            <a:off x="5986816" y="3030387"/>
            <a:ext cx="1939163" cy="1513285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/>
          <p:nvPr/>
        </p:nvCxnSpPr>
        <p:spPr>
          <a:xfrm flipH="1">
            <a:off x="2328530" y="2286000"/>
            <a:ext cx="2076492" cy="1903228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62171" y="2286000"/>
            <a:ext cx="2200275" cy="1152525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462171" y="1892595"/>
            <a:ext cx="2278871" cy="336255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1480000">
            <a:off x="2552018" y="1941814"/>
            <a:ext cx="1277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err="1">
                <a:solidFill>
                  <a:srgbClr val="0070C0"/>
                </a:solidFill>
              </a:rPr>
              <a:t>Конгруентна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24" name="Picture 2" descr="C:\Pavel\Courses\Materials\Course.OKG 2012-13\19. Matrices\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900000">
            <a:off x="969868" y="1624917"/>
            <a:ext cx="1371600" cy="1371600"/>
          </a:xfrm>
          <a:prstGeom prst="rect">
            <a:avLst/>
          </a:prstGeom>
          <a:noFill/>
        </p:spPr>
      </p:pic>
      <p:pic>
        <p:nvPicPr>
          <p:cNvPr id="26" name="Picture 2" descr="C:\Pavel\Courses\Materials\Course.OKG 2012-13\19. Matrices\1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900000">
            <a:off x="1533764" y="3924486"/>
            <a:ext cx="813791" cy="813791"/>
          </a:xfrm>
          <a:prstGeom prst="rect">
            <a:avLst/>
          </a:prstGeom>
          <a:noFill/>
        </p:spPr>
      </p:pic>
      <p:pic>
        <p:nvPicPr>
          <p:cNvPr id="4099" name="Picture 3" descr="C:\Pavel\Courses\Materials\Course.OKG 2012-13\19. Matrices\1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86072">
            <a:off x="3442344" y="3838919"/>
            <a:ext cx="2282300" cy="1126044"/>
          </a:xfrm>
          <a:prstGeom prst="rect">
            <a:avLst/>
          </a:prstGeom>
          <a:noFill/>
        </p:spPr>
      </p:pic>
      <p:cxnSp>
        <p:nvCxnSpPr>
          <p:cNvPr id="32" name="Straight Arrow Connector 31"/>
          <p:cNvCxnSpPr/>
          <p:nvPr/>
        </p:nvCxnSpPr>
        <p:spPr>
          <a:xfrm flipH="1">
            <a:off x="2614321" y="2286000"/>
            <a:ext cx="1847850" cy="47625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9020000">
            <a:off x="2330031" y="3093254"/>
            <a:ext cx="1563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err="1">
                <a:solidFill>
                  <a:srgbClr val="0070C0"/>
                </a:solidFill>
              </a:rPr>
              <a:t>Конформална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6080000">
            <a:off x="3871588" y="3208586"/>
            <a:ext cx="8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err="1">
                <a:solidFill>
                  <a:srgbClr val="0070C0"/>
                </a:solidFill>
              </a:rPr>
              <a:t>Афинна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09998">
            <a:off x="5356402" y="2708782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err="1">
                <a:solidFill>
                  <a:srgbClr val="0070C0"/>
                </a:solidFill>
              </a:rPr>
              <a:t>Проективна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1120000">
            <a:off x="5130949" y="1700243"/>
            <a:ext cx="1396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solidFill>
                  <a:srgbClr val="0070C0"/>
                </a:solidFill>
              </a:rPr>
              <a:t>Топологична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462171" y="2228850"/>
            <a:ext cx="38100" cy="1571625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Pavel\Courses\Materials\Course.OKG 2012-13\19. Matrices\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6371" y="1600200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595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Да ги видим</a:t>
            </a:r>
          </a:p>
          <a:p>
            <a:pPr lvl="1"/>
            <a:r>
              <a:rPr lang="bg-BG"/>
              <a:t>Плочка се деформации според свойствата на различни геометрии</a:t>
            </a:r>
            <a:endParaRPr lang="bg-BG" dirty="0"/>
          </a:p>
        </p:txBody>
      </p:sp>
      <p:pic>
        <p:nvPicPr>
          <p:cNvPr id="3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6278" y="1692874"/>
            <a:ext cx="2747322" cy="17170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946847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Сравнение на геометриите</a:t>
            </a:r>
          </a:p>
          <a:p>
            <a:pPr lvl="1"/>
            <a:r>
              <a:rPr lang="bg-BG" dirty="0"/>
              <a:t>В някои геометрии само някои трансформации</a:t>
            </a:r>
            <a:br>
              <a:rPr lang="en-US" dirty="0"/>
            </a:br>
            <a:r>
              <a:rPr lang="bg-BG" dirty="0"/>
              <a:t>(т.е. матрици) са приложими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* Топологичната е включена само за пълнота,</a:t>
            </a:r>
            <a:br>
              <a:rPr lang="bg-BG" dirty="0"/>
            </a:br>
            <a:r>
              <a:rPr lang="bg-BG" dirty="0"/>
              <a:t>в нея не всичко може да се направи с матрици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Сравнение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131038"/>
              </p:ext>
            </p:extLst>
          </p:nvPr>
        </p:nvGraphicFramePr>
        <p:xfrm>
          <a:off x="914401" y="2514600"/>
          <a:ext cx="7315199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7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45720" marR="457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400" b="1" dirty="0">
                          <a:effectLst/>
                        </a:rPr>
                        <a:t>Транслация</a:t>
                      </a:r>
                      <a:br>
                        <a:rPr lang="bg-BG" sz="1400" b="1" dirty="0">
                          <a:effectLst/>
                        </a:rPr>
                      </a:br>
                      <a:r>
                        <a:rPr lang="bg-BG" sz="1400" b="1" dirty="0">
                          <a:effectLst/>
                        </a:rPr>
                        <a:t>и ротация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Промяна на мащаб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Скосяване</a:t>
                      </a:r>
                      <a:endParaRPr lang="en-US" sz="1400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Централна проекция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dirty="0">
                          <a:effectLst/>
                        </a:rPr>
                        <a:t>Сферично</a:t>
                      </a:r>
                      <a:r>
                        <a:rPr lang="bg-BG" sz="1400" baseline="0" dirty="0">
                          <a:effectLst/>
                        </a:rPr>
                        <a:t> отражение</a:t>
                      </a:r>
                      <a:endParaRPr lang="en-US" sz="1400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bg-BG" sz="1400" b="1" dirty="0" err="1">
                          <a:effectLst/>
                        </a:rPr>
                        <a:t>Конгруентна</a:t>
                      </a:r>
                      <a:endParaRPr lang="en-US" sz="1400" b="1" dirty="0">
                        <a:effectLst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---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---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---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---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bg-BG" sz="1400" b="1" dirty="0" err="1">
                          <a:effectLst/>
                        </a:rPr>
                        <a:t>Конформална</a:t>
                      </a:r>
                      <a:endParaRPr lang="en-US" sz="1400" b="1" dirty="0">
                        <a:effectLst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---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---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---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bg-BG" sz="1400" b="1" dirty="0" err="1">
                          <a:effectLst/>
                        </a:rPr>
                        <a:t>Афинна</a:t>
                      </a:r>
                      <a:endParaRPr lang="en-US" sz="1400" b="1" dirty="0">
                        <a:effectLst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---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---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bg-BG" sz="1400" b="1" dirty="0" err="1">
                          <a:effectLst/>
                        </a:rPr>
                        <a:t>Проективна</a:t>
                      </a:r>
                      <a:endParaRPr lang="en-US" sz="1400" b="1" dirty="0">
                        <a:effectLst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---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bg-BG" sz="1400" b="1" dirty="0">
                          <a:effectLst/>
                        </a:rPr>
                        <a:t>Топологична*</a:t>
                      </a:r>
                      <a:endParaRPr lang="en-US" sz="1400" b="1" dirty="0">
                        <a:effectLst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39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/>
              <a:t>Също и само някои свойства се запазват в някои геометрии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560327"/>
              </p:ext>
            </p:extLst>
          </p:nvPr>
        </p:nvGraphicFramePr>
        <p:xfrm>
          <a:off x="914398" y="1074682"/>
          <a:ext cx="7315200" cy="2106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168"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45720" marR="457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400" b="1" dirty="0">
                          <a:effectLst/>
                        </a:rPr>
                        <a:t>Дължини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Ъгли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Успоредност</a:t>
                      </a:r>
                      <a:endParaRPr lang="en-US" sz="1400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Линейност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dirty="0">
                          <a:effectLst/>
                        </a:rPr>
                        <a:t>Инцидентност</a:t>
                      </a:r>
                      <a:endParaRPr lang="en-US" sz="1400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bg-BG" sz="1400" b="1" dirty="0" err="1">
                          <a:effectLst/>
                        </a:rPr>
                        <a:t>Конгруентна</a:t>
                      </a:r>
                      <a:endParaRPr lang="en-US" sz="1400" b="1" dirty="0">
                        <a:effectLst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bg-BG" sz="1400" b="1" dirty="0" err="1">
                          <a:effectLst/>
                        </a:rPr>
                        <a:t>Конформална</a:t>
                      </a:r>
                      <a:endParaRPr lang="en-US" sz="1400" b="1" dirty="0">
                        <a:effectLst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---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bg-BG" sz="1400" b="1" dirty="0" err="1">
                          <a:effectLst/>
                        </a:rPr>
                        <a:t>Афинна</a:t>
                      </a:r>
                      <a:endParaRPr lang="en-US" sz="1400" b="1" dirty="0">
                        <a:effectLst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---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---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bg-BG" sz="1400" b="1" dirty="0" err="1">
                          <a:effectLst/>
                        </a:rPr>
                        <a:t>Проективна</a:t>
                      </a:r>
                      <a:endParaRPr lang="en-US" sz="1400" b="1" dirty="0">
                        <a:effectLst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---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---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---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bg-BG" sz="1400" b="1" dirty="0">
                          <a:effectLst/>
                        </a:rPr>
                        <a:t>Топологична</a:t>
                      </a:r>
                      <a:endParaRPr lang="en-US" sz="1400" b="1" dirty="0">
                        <a:effectLst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---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---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---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---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b="1" dirty="0">
                          <a:effectLst/>
                        </a:rPr>
                        <a:t>ДА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45720" marR="4572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44463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Мощност на геометриите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Мощност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46767" y="1733550"/>
            <a:ext cx="5029200" cy="2971800"/>
            <a:chOff x="1447800" y="1885950"/>
            <a:chExt cx="6324600" cy="2971800"/>
          </a:xfrm>
        </p:grpSpPr>
        <p:sp>
          <p:nvSpPr>
            <p:cNvPr id="4" name="Rectangle 3"/>
            <p:cNvSpPr/>
            <p:nvPr/>
          </p:nvSpPr>
          <p:spPr>
            <a:xfrm>
              <a:off x="1447800" y="1885950"/>
              <a:ext cx="6324600" cy="2971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bg-BG" sz="3600" b="1" dirty="0"/>
                <a:t>Топологична</a:t>
              </a:r>
              <a:endParaRPr lang="en-US" sz="20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28800" y="2514600"/>
              <a:ext cx="5562600" cy="2228850"/>
            </a:xfrm>
            <a:prstGeom prst="rect">
              <a:avLst/>
            </a:prstGeom>
            <a:solidFill>
              <a:srgbClr val="23559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bg-BG" sz="2800" b="1" dirty="0" err="1"/>
                <a:t>Проективна</a:t>
              </a:r>
              <a:endParaRPr lang="en-US" sz="20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9800" y="3086100"/>
              <a:ext cx="4800600" cy="1543050"/>
            </a:xfrm>
            <a:prstGeom prst="rect">
              <a:avLst/>
            </a:prstGeom>
            <a:solidFill>
              <a:srgbClr val="2F71C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bg-BG" sz="2400" b="1" dirty="0" err="1"/>
                <a:t>Афинна</a:t>
              </a:r>
              <a:endParaRPr lang="en-US" sz="2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3600450"/>
              <a:ext cx="4038600" cy="914400"/>
            </a:xfrm>
            <a:prstGeom prst="rect">
              <a:avLst/>
            </a:prstGeom>
            <a:solidFill>
              <a:srgbClr val="5690D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bg-BG" sz="2000" b="1" dirty="0" err="1"/>
                <a:t>Конформална</a:t>
              </a:r>
              <a:endParaRPr lang="en-US" sz="20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1800" y="4057650"/>
              <a:ext cx="3276600" cy="342900"/>
            </a:xfrm>
            <a:prstGeom prst="rect">
              <a:avLst/>
            </a:prstGeom>
            <a:solidFill>
              <a:srgbClr val="86B0E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bg-BG" b="1" dirty="0" err="1"/>
                <a:t>Конгруентна</a:t>
              </a:r>
              <a:endParaRPr lang="en-US" sz="2000" b="1" dirty="0"/>
            </a:p>
          </p:txBody>
        </p:sp>
      </p:grpSp>
      <p:sp>
        <p:nvSpPr>
          <p:cNvPr id="9" name="Right Brace 8"/>
          <p:cNvSpPr/>
          <p:nvPr/>
        </p:nvSpPr>
        <p:spPr>
          <a:xfrm>
            <a:off x="7152167" y="3048000"/>
            <a:ext cx="156136" cy="1428750"/>
          </a:xfrm>
          <a:prstGeom prst="rightBrace">
            <a:avLst>
              <a:gd name="adj1" fmla="val 37826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44536" y="3505200"/>
            <a:ext cx="601640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bg-BG" sz="1600" dirty="0"/>
              <a:t>Тази</a:t>
            </a:r>
            <a:br>
              <a:rPr lang="bg-BG" sz="1600" dirty="0"/>
            </a:br>
            <a:r>
              <a:rPr lang="bg-BG" sz="1600" dirty="0"/>
              <a:t>тема</a:t>
            </a:r>
            <a:endParaRPr lang="en-US" sz="1600" dirty="0"/>
          </a:p>
        </p:txBody>
      </p:sp>
      <p:sp>
        <p:nvSpPr>
          <p:cNvPr id="11" name="Right Brace 10"/>
          <p:cNvSpPr/>
          <p:nvPr/>
        </p:nvSpPr>
        <p:spPr>
          <a:xfrm>
            <a:off x="7152167" y="2419350"/>
            <a:ext cx="156136" cy="571500"/>
          </a:xfrm>
          <a:prstGeom prst="rightBrace">
            <a:avLst>
              <a:gd name="adj1" fmla="val 37826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44536" y="2419350"/>
            <a:ext cx="682623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bg-BG" sz="1600" dirty="0"/>
              <a:t>Друга</a:t>
            </a:r>
            <a:br>
              <a:rPr lang="bg-BG" sz="1600" dirty="0"/>
            </a:br>
            <a:r>
              <a:rPr lang="bg-BG" sz="1600" dirty="0"/>
              <a:t>тема</a:t>
            </a:r>
            <a:endParaRPr lang="en-US" sz="1600" dirty="0"/>
          </a:p>
        </p:txBody>
      </p:sp>
      <p:sp>
        <p:nvSpPr>
          <p:cNvPr id="13" name="Right Brace 12"/>
          <p:cNvSpPr/>
          <p:nvPr/>
        </p:nvSpPr>
        <p:spPr>
          <a:xfrm>
            <a:off x="7152167" y="1790700"/>
            <a:ext cx="156136" cy="571500"/>
          </a:xfrm>
          <a:prstGeom prst="rightBrace">
            <a:avLst>
              <a:gd name="adj1" fmla="val 37826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44536" y="1790700"/>
            <a:ext cx="585545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bg-BG" sz="1600" dirty="0"/>
              <a:t>Друг</a:t>
            </a:r>
            <a:br>
              <a:rPr lang="bg-BG" sz="1600" dirty="0"/>
            </a:br>
            <a:r>
              <a:rPr lang="bg-BG" sz="1600" dirty="0"/>
              <a:t>курс</a:t>
            </a:r>
            <a:endParaRPr lang="en-US" sz="1600" dirty="0"/>
          </a:p>
        </p:txBody>
      </p:sp>
      <p:sp>
        <p:nvSpPr>
          <p:cNvPr id="16" name="Right Brace 15"/>
          <p:cNvSpPr/>
          <p:nvPr/>
        </p:nvSpPr>
        <p:spPr>
          <a:xfrm>
            <a:off x="7162800" y="247650"/>
            <a:ext cx="156136" cy="571500"/>
          </a:xfrm>
          <a:prstGeom prst="rightBrace">
            <a:avLst>
              <a:gd name="adj1" fmla="val 37826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55169" y="247650"/>
            <a:ext cx="95609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bg-BG" sz="1600" dirty="0"/>
              <a:t>Друг</a:t>
            </a:r>
            <a:br>
              <a:rPr lang="bg-BG" sz="1600" dirty="0"/>
            </a:br>
            <a:r>
              <a:rPr lang="bg-BG" sz="1600" dirty="0"/>
              <a:t>факултет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1611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 с трансформационна матрица </a:t>
            </a:r>
          </a:p>
          <a:p>
            <a:pPr lvl="1"/>
            <a:r>
              <a:rPr lang="bg-BG" dirty="0"/>
              <a:t>Ако има коефициенти за скосяване</a:t>
            </a:r>
          </a:p>
          <a:p>
            <a:pPr lvl="1"/>
            <a:r>
              <a:rPr lang="bg-BG" dirty="0"/>
              <a:t>Не е подходяща за </a:t>
            </a:r>
            <a:r>
              <a:rPr lang="bg-BG" dirty="0" err="1"/>
              <a:t>афинни</a:t>
            </a:r>
            <a:r>
              <a:rPr lang="bg-BG" dirty="0"/>
              <a:t> трансформации</a:t>
            </a:r>
          </a:p>
          <a:p>
            <a:pPr lvl="1"/>
            <a:r>
              <a:rPr lang="bg-BG" dirty="0"/>
              <a:t>Използването ѝ ще развали ъглите</a:t>
            </a:r>
          </a:p>
          <a:p>
            <a:pPr lvl="2"/>
            <a:r>
              <a:rPr lang="bg-BG" dirty="0"/>
              <a:t>(В компютърната графика „използване на матрица“ означава умножение на вектори или матрици с тази матрица)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07914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Транслация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5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Транслация без матрица</a:t>
                </a:r>
                <a:endParaRPr lang="en-US" dirty="0"/>
              </a:p>
              <a:p>
                <a:pPr lvl="1"/>
                <a:r>
                  <a:rPr lang="bg-BG" dirty="0"/>
                  <a:t>Стандартно събиране на вектори</a:t>
                </a:r>
                <a:endParaRPr lang="en-US" dirty="0"/>
              </a:p>
              <a:p>
                <a:pPr marL="744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Транслация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748414" y="3814175"/>
            <a:ext cx="751561" cy="237995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752850" y="3810000"/>
            <a:ext cx="222885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752850" y="2724150"/>
            <a:ext cx="0" cy="108585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124200" y="3800475"/>
            <a:ext cx="628650" cy="409575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 rot="975802">
                <a:off x="3854232" y="3891997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75802">
                <a:off x="3854232" y="3891997"/>
                <a:ext cx="36862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4474" r="-27632" b="-131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4572000" y="3400425"/>
            <a:ext cx="1247775" cy="657225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02064" y="397810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9980000">
                <a:off x="4918457" y="3366788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80000">
                <a:off x="4918457" y="3366788"/>
                <a:ext cx="36933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22892" r="-158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5810379" y="3320505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505196" y="4011132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3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Транслация по осите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Базисни матрици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bg-BG" dirty="0"/>
                  <a:t> при транслация на разстояние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747713" lvl="1" indent="0">
                  <a:buNone/>
                </a:pPr>
                <a:endParaRPr lang="en-US" dirty="0"/>
              </a:p>
              <a:p>
                <a:pPr lvl="1"/>
                <a:r>
                  <a:rPr lang="bg-BG" dirty="0"/>
                  <a:t>Матрица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bg-BG" dirty="0"/>
                  <a:t> при транслация с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Транслация с матрица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/>
              <p:cNvSpPr txBox="1">
                <a:spLocks/>
              </p:cNvSpPr>
              <p:nvPr/>
            </p:nvSpPr>
            <p:spPr>
              <a:xfrm>
                <a:off x="76200" y="2495550"/>
                <a:ext cx="89154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1" kern="1200">
                    <a:solidFill>
                      <a:schemeClr val="tx1"/>
                    </a:solidFill>
                    <a:effectLst/>
                    <a:latin typeface="+mj-lt"/>
                    <a:ea typeface="+mn-ea"/>
                    <a:cs typeface="Lucida Sans Unicode" panose="020B0602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alibri" pitchFamily="34" charset="0"/>
                  <a:buChar char="–"/>
                  <a:defRPr sz="2400" kern="1200">
                    <a:solidFill>
                      <a:srgbClr val="0070C0"/>
                    </a:solidFill>
                    <a:effectLst/>
                    <a:latin typeface="+mj-lt"/>
                    <a:ea typeface="+mn-ea"/>
                    <a:cs typeface="Lucida Sans Unicode" panose="020B0602030504020204" pitchFamily="34" charset="0"/>
                  </a:defRPr>
                </a:lvl2pPr>
                <a:lvl3pPr marL="746125" indent="0" algn="l" defTabSz="914400" rtl="0" eaLnBrk="1" latinLnBrk="0" hangingPunct="1">
                  <a:spcBef>
                    <a:spcPts val="0"/>
                  </a:spcBef>
                  <a:buFont typeface="Arial" pitchFamily="34" charset="0"/>
                  <a:buNone/>
                  <a:defRPr sz="2000" kern="1200">
                    <a:solidFill>
                      <a:srgbClr val="0070C0"/>
                    </a:solidFill>
                    <a:effectLst/>
                    <a:latin typeface="Calibri Light" panose="020F0302020204030204" pitchFamily="34" charset="0"/>
                    <a:ea typeface="+mn-ea"/>
                    <a:cs typeface="Lucida Sans Unicode" panose="020B0602030504020204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Font typeface="Calibri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00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495550"/>
                <a:ext cx="8915400" cy="1143000"/>
              </a:xfrm>
              <a:prstGeom prst="rect">
                <a:avLst/>
              </a:prstGeom>
              <a:blipFill rotWithShape="1">
                <a:blip r:embed="rId3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25519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bg-BG" dirty="0"/>
                  <a:t>Да намерим явен вид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13398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9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900" dirty="0"/>
              </a:p>
              <a:p>
                <a:pPr marL="13398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9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900" dirty="0"/>
              </a:p>
              <a:p>
                <a:pPr marL="1339850" lvl="1" indent="0">
                  <a:buNone/>
                </a:pPr>
                <a:r>
                  <a:rPr lang="en-US" sz="19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9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3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67557" y="3708804"/>
                <a:ext cx="14993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sz="2000" i="1" baseline="-25000" dirty="0" err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 err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 dirty="0" err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𝑣𝑦</m:t>
                          </m:r>
                          <m:r>
                            <a:rPr lang="en-US" sz="2000" i="1" dirty="0" err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 dirty="0" err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𝑣𝑧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557" y="3708804"/>
                <a:ext cx="1499321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18182" b="-757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4671811" y="3914775"/>
            <a:ext cx="685800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17555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Тема </a:t>
            </a:r>
            <a:r>
              <a:rPr lang="en-US"/>
              <a:t>19</a:t>
            </a:r>
            <a:r>
              <a:rPr lang="bg-BG"/>
              <a:t>: Матрици</a:t>
            </a:r>
          </a:p>
          <a:p>
            <a:pPr lvl="1"/>
            <a:r>
              <a:rPr lang="bg-BG"/>
              <a:t>Матрици и геометрии</a:t>
            </a:r>
          </a:p>
          <a:p>
            <a:pPr lvl="1"/>
            <a:r>
              <a:rPr lang="bg-BG"/>
              <a:t>Транслация</a:t>
            </a:r>
            <a:endParaRPr lang="en-US"/>
          </a:p>
          <a:p>
            <a:pPr lvl="1"/>
            <a:r>
              <a:rPr lang="bg-BG"/>
              <a:t>Мащабиране</a:t>
            </a:r>
          </a:p>
          <a:p>
            <a:pPr lvl="1"/>
            <a:r>
              <a:rPr lang="bg-BG"/>
              <a:t>Ротация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5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Пример с транслация</a:t>
                </a:r>
              </a:p>
              <a:p>
                <a:pPr lvl="1"/>
                <a:r>
                  <a:rPr lang="bg-BG" dirty="0"/>
                  <a:t>Точка </a:t>
                </a:r>
                <a14:m>
                  <m:oMath xmlns:m="http://schemas.openxmlformats.org/officeDocument/2006/math">
                    <m:r>
                      <a:rPr lang="bg-BG" sz="2000" i="1" dirty="0" smtClean="0">
                        <a:latin typeface="Cambria Math"/>
                      </a:rPr>
                      <m:t>(4,−2,0)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Преместваме с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sz="2000" i="1" dirty="0" smtClean="0">
                            <a:latin typeface="Cambria Math"/>
                          </a:rPr>
                          <m:t>2,3,−1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6,1,−1</m:t>
                          </m:r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21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Реализация на транслация по вектор</a:t>
            </a:r>
          </a:p>
          <a:p>
            <a:pPr lvl="1"/>
            <a:r>
              <a:rPr lang="bg-BG"/>
              <a:t>Пример за транслация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  <a:endParaRPr lang="en-US" dirty="0"/>
          </a:p>
        </p:txBody>
      </p:sp>
      <p:pic>
        <p:nvPicPr>
          <p:cNvPr id="62467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279" y="2286000"/>
            <a:ext cx="2733273" cy="17089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9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Мащабиране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84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Мащабиране без матрица</a:t>
                </a:r>
                <a:endParaRPr lang="en-US" dirty="0"/>
              </a:p>
              <a:p>
                <a:pPr lvl="1"/>
                <a:r>
                  <a:rPr lang="bg-BG" dirty="0"/>
                  <a:t>Приемаме в общия случай</a:t>
                </a:r>
                <a:r>
                  <a:rPr lang="en-US" dirty="0"/>
                  <a:t> </a:t>
                </a:r>
                <a:r>
                  <a:rPr lang="bg-BG" dirty="0"/>
                  <a:t>за </a:t>
                </a:r>
                <a:r>
                  <a:rPr lang="en-US" dirty="0"/>
                  <a:t>3D</a:t>
                </a:r>
                <a:r>
                  <a:rPr lang="bg-BG" dirty="0"/>
                  <a:t> мащаб да се задава с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 err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 dirty="0" err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 r="-124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Мащабиране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5391150" y="3238500"/>
            <a:ext cx="0" cy="628650"/>
          </a:xfrm>
          <a:prstGeom prst="line">
            <a:avLst/>
          </a:prstGeom>
          <a:ln>
            <a:prstDash val="dash"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819650" y="3009901"/>
            <a:ext cx="0" cy="857249"/>
          </a:xfrm>
          <a:prstGeom prst="line">
            <a:avLst/>
          </a:prstGeom>
          <a:ln>
            <a:prstDash val="dash"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019550" y="3867150"/>
            <a:ext cx="800100" cy="685800"/>
          </a:xfrm>
          <a:prstGeom prst="straightConnector1">
            <a:avLst/>
          </a:prstGeom>
          <a:ln>
            <a:prstDash val="dash"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4933950" y="3867150"/>
            <a:ext cx="457200" cy="400050"/>
          </a:xfrm>
          <a:prstGeom prst="straightConnector1">
            <a:avLst/>
          </a:prstGeom>
          <a:ln>
            <a:prstDash val="dash"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619500" y="3238500"/>
            <a:ext cx="1771650" cy="0"/>
          </a:xfrm>
          <a:prstGeom prst="line">
            <a:avLst/>
          </a:prstGeom>
          <a:ln>
            <a:prstDash val="dash"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19500" y="3028950"/>
            <a:ext cx="1200150" cy="0"/>
          </a:xfrm>
          <a:prstGeom prst="line">
            <a:avLst/>
          </a:prstGeom>
          <a:ln>
            <a:prstDash val="dash"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619500" y="3867150"/>
            <a:ext cx="25146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15821" y="39243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8454" y="2645154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57277" y="325755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45657" y="3181350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62200" y="4435302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4019550" y="3707425"/>
            <a:ext cx="0" cy="845525"/>
          </a:xfrm>
          <a:prstGeom prst="line">
            <a:avLst/>
          </a:prstGeom>
          <a:ln>
            <a:prstDash val="dash"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819400" y="4552950"/>
            <a:ext cx="1200150" cy="0"/>
          </a:xfrm>
          <a:prstGeom prst="line">
            <a:avLst/>
          </a:prstGeom>
          <a:ln>
            <a:prstDash val="dash"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4019550" y="3027486"/>
            <a:ext cx="800100" cy="685800"/>
          </a:xfrm>
          <a:prstGeom prst="straightConnector1">
            <a:avLst/>
          </a:prstGeom>
          <a:ln>
            <a:prstDash val="dash"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819400" y="3713287"/>
            <a:ext cx="0" cy="845525"/>
          </a:xfrm>
          <a:prstGeom prst="line">
            <a:avLst/>
          </a:prstGeom>
          <a:ln>
            <a:prstDash val="dash"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2819400" y="3024555"/>
            <a:ext cx="800100" cy="685800"/>
          </a:xfrm>
          <a:prstGeom prst="straightConnector1">
            <a:avLst/>
          </a:prstGeom>
          <a:ln>
            <a:prstDash val="dash"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933950" y="3238500"/>
            <a:ext cx="457200" cy="400050"/>
          </a:xfrm>
          <a:prstGeom prst="straightConnector1">
            <a:avLst/>
          </a:prstGeom>
          <a:ln>
            <a:prstDash val="dash"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933950" y="3638550"/>
            <a:ext cx="0" cy="628650"/>
          </a:xfrm>
          <a:prstGeom prst="line">
            <a:avLst/>
          </a:prstGeom>
          <a:ln>
            <a:prstDash val="dash"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62300" y="4267200"/>
            <a:ext cx="1771650" cy="0"/>
          </a:xfrm>
          <a:prstGeom prst="line">
            <a:avLst/>
          </a:prstGeom>
          <a:ln>
            <a:prstDash val="dash"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3162300" y="3238500"/>
            <a:ext cx="457200" cy="400050"/>
          </a:xfrm>
          <a:prstGeom prst="straightConnector1">
            <a:avLst/>
          </a:prstGeom>
          <a:ln>
            <a:prstDash val="dash"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162300" y="3638550"/>
            <a:ext cx="0" cy="628650"/>
          </a:xfrm>
          <a:prstGeom prst="line">
            <a:avLst/>
          </a:prstGeom>
          <a:ln>
            <a:prstDash val="dash"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590800" y="3867150"/>
            <a:ext cx="1028700" cy="9144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19500" y="2714625"/>
            <a:ext cx="0" cy="1152525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819400" y="3710355"/>
            <a:ext cx="1200150" cy="0"/>
          </a:xfrm>
          <a:prstGeom prst="line">
            <a:avLst/>
          </a:prstGeom>
          <a:ln>
            <a:prstDash val="dash"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162300" y="3638550"/>
            <a:ext cx="1771650" cy="0"/>
          </a:xfrm>
          <a:prstGeom prst="line">
            <a:avLst/>
          </a:prstGeom>
          <a:ln>
            <a:prstDash val="dash"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213759" y="2495550"/>
                <a:ext cx="1103956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effectLst/>
                          <a:latin typeface="Cambria Math"/>
                        </a:rPr>
                        <m:t>𝑝</m:t>
                      </m:r>
                      <m:r>
                        <a:rPr lang="en-US" i="1" baseline="-25000" dirty="0" err="1" smtClean="0">
                          <a:effectLst/>
                          <a:latin typeface="Cambria Math"/>
                        </a:rPr>
                        <m:t>𝑥</m:t>
                      </m:r>
                      <m:r>
                        <a:rPr lang="en-US" i="1" dirty="0" err="1" smtClean="0">
                          <a:effectLst/>
                          <a:latin typeface="Cambria Math"/>
                          <a:sym typeface="Symbol"/>
                        </a:rPr>
                        <m:t></m:t>
                      </m:r>
                      <m:r>
                        <a:rPr lang="en-US" i="1" dirty="0" err="1" smtClean="0">
                          <a:effectLst/>
                          <a:latin typeface="Cambria Math"/>
                        </a:rPr>
                        <m:t>𝑝</m:t>
                      </m:r>
                      <m:r>
                        <a:rPr lang="en-US" i="1" baseline="-25000" dirty="0" err="1" smtClean="0">
                          <a:effectLst/>
                          <a:latin typeface="Cambria Math"/>
                        </a:rPr>
                        <m:t>𝑦</m:t>
                      </m:r>
                      <m:r>
                        <a:rPr lang="en-US" i="1" dirty="0" err="1" smtClean="0">
                          <a:effectLst/>
                          <a:latin typeface="Cambria Math"/>
                          <a:sym typeface="Symbol"/>
                        </a:rPr>
                        <m:t></m:t>
                      </m:r>
                      <m:r>
                        <a:rPr lang="en-US" i="1" dirty="0" err="1" smtClean="0">
                          <a:effectLst/>
                          <a:latin typeface="Cambria Math"/>
                        </a:rPr>
                        <m:t>𝑝</m:t>
                      </m:r>
                      <m:r>
                        <a:rPr lang="en-US" i="1" baseline="-25000" dirty="0" err="1" smtClean="0">
                          <a:effectLst/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baseline="-25000" dirty="0">
                  <a:effectLst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759" y="2495550"/>
                <a:ext cx="1103956" cy="362984"/>
              </a:xfrm>
              <a:prstGeom prst="rect">
                <a:avLst/>
              </a:prstGeom>
              <a:blipFill rotWithShape="1"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c 92"/>
          <p:cNvSpPr/>
          <p:nvPr/>
        </p:nvSpPr>
        <p:spPr>
          <a:xfrm flipH="1">
            <a:off x="4813708" y="2724150"/>
            <a:ext cx="857250" cy="566737"/>
          </a:xfrm>
          <a:prstGeom prst="arc">
            <a:avLst/>
          </a:pr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 flipH="1">
            <a:off x="5391150" y="3018797"/>
            <a:ext cx="628650" cy="427161"/>
          </a:xfrm>
          <a:prstGeom prst="arc">
            <a:avLst/>
          </a:pr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638800" y="2810398"/>
                <a:ext cx="192790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effectLst/>
                          <a:latin typeface="Cambria Math"/>
                        </a:rPr>
                        <m:t>𝑚</m:t>
                      </m:r>
                      <m:r>
                        <a:rPr lang="en-US" i="1" baseline="-25000" dirty="0" err="1" smtClean="0">
                          <a:effectLst/>
                          <a:latin typeface="Cambria Math"/>
                        </a:rPr>
                        <m:t>𝑥</m:t>
                      </m:r>
                      <m:r>
                        <a:rPr lang="en-US" i="1" dirty="0" err="1" smtClean="0">
                          <a:effectLst/>
                          <a:latin typeface="Cambria Math"/>
                        </a:rPr>
                        <m:t>𝑝</m:t>
                      </m:r>
                      <m:r>
                        <a:rPr lang="en-US" i="1" baseline="-25000" dirty="0" err="1" smtClean="0">
                          <a:effectLst/>
                          <a:latin typeface="Cambria Math"/>
                        </a:rPr>
                        <m:t>𝑥</m:t>
                      </m:r>
                      <m:r>
                        <a:rPr lang="en-US" i="1" dirty="0" err="1" smtClean="0">
                          <a:effectLst/>
                          <a:latin typeface="Cambria Math"/>
                          <a:sym typeface="Symbol"/>
                        </a:rPr>
                        <m:t></m:t>
                      </m:r>
                      <m:r>
                        <a:rPr lang="en-US" i="1" dirty="0" err="1" smtClean="0">
                          <a:effectLst/>
                          <a:latin typeface="Cambria Math"/>
                        </a:rPr>
                        <m:t>𝑚</m:t>
                      </m:r>
                      <m:r>
                        <a:rPr lang="en-US" i="1" baseline="-25000" dirty="0" err="1" smtClean="0">
                          <a:effectLst/>
                          <a:latin typeface="Cambria Math"/>
                        </a:rPr>
                        <m:t>𝑦</m:t>
                      </m:r>
                      <m:r>
                        <a:rPr lang="en-US" i="1" dirty="0" err="1" smtClean="0">
                          <a:effectLst/>
                          <a:latin typeface="Cambria Math"/>
                        </a:rPr>
                        <m:t>𝑝</m:t>
                      </m:r>
                      <m:r>
                        <a:rPr lang="en-US" i="1" baseline="-25000" dirty="0" err="1" smtClean="0">
                          <a:effectLst/>
                          <a:latin typeface="Cambria Math"/>
                        </a:rPr>
                        <m:t>𝑦</m:t>
                      </m:r>
                      <m:r>
                        <a:rPr lang="en-US" i="1" dirty="0" err="1" smtClean="0">
                          <a:effectLst/>
                          <a:latin typeface="Cambria Math"/>
                          <a:sym typeface="Symbol"/>
                        </a:rPr>
                        <m:t></m:t>
                      </m:r>
                      <m:r>
                        <a:rPr lang="en-US" i="1" dirty="0" err="1" smtClean="0">
                          <a:effectLst/>
                          <a:latin typeface="Cambria Math"/>
                        </a:rPr>
                        <m:t>𝑚</m:t>
                      </m:r>
                      <m:r>
                        <a:rPr lang="en-US" i="1" baseline="-25000" dirty="0" err="1" smtClean="0">
                          <a:effectLst/>
                          <a:latin typeface="Cambria Math"/>
                        </a:rPr>
                        <m:t>𝑧</m:t>
                      </m:r>
                      <m:r>
                        <a:rPr lang="en-US" i="1" dirty="0" err="1" smtClean="0">
                          <a:effectLst/>
                          <a:latin typeface="Cambria Math"/>
                        </a:rPr>
                        <m:t>𝑝</m:t>
                      </m:r>
                      <m:r>
                        <a:rPr lang="en-US" i="1" baseline="-25000" dirty="0" err="1" smtClean="0">
                          <a:effectLst/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baseline="-25000" dirty="0">
                  <a:effectLst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810398"/>
                <a:ext cx="1927900" cy="362984"/>
              </a:xfrm>
              <a:prstGeom prst="rect">
                <a:avLst/>
              </a:prstGeom>
              <a:blipFill rotWithShape="1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/>
          <p:nvPr/>
        </p:nvSpPr>
        <p:spPr>
          <a:xfrm>
            <a:off x="3956536" y="3661126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895839" y="3582446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05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Реализация</a:t>
                </a:r>
              </a:p>
              <a:p>
                <a:pPr lvl="1"/>
                <a:r>
                  <a:rPr lang="bg-BG" dirty="0"/>
                  <a:t>Чрез умножение на координатите</a:t>
                </a:r>
                <a:endParaRPr lang="en-US" sz="2200" i="1" dirty="0">
                  <a:latin typeface="Cambria Math"/>
                </a:endParaRP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При </a:t>
                </a:r>
                <a:r>
                  <a:rPr lang="bg-BG" dirty="0" err="1"/>
                  <a:t>конформалната</a:t>
                </a:r>
                <a:r>
                  <a:rPr lang="bg-BG" dirty="0"/>
                  <a:t> геометрия мащабът трябва да е един: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При </a:t>
                </a:r>
                <a:r>
                  <a:rPr lang="bg-BG" dirty="0" err="1"/>
                  <a:t>афинната</a:t>
                </a:r>
                <a:r>
                  <a:rPr lang="bg-BG" dirty="0"/>
                  <a:t> може да е различен по </a:t>
                </a:r>
                <a:r>
                  <a:rPr lang="en-GB" dirty="0"/>
                  <a:t>ò</a:t>
                </a:r>
                <a:r>
                  <a:rPr lang="bg-BG" dirty="0" err="1"/>
                  <a:t>сите</a:t>
                </a:r>
                <a:endParaRPr lang="en-GB" dirty="0"/>
              </a:p>
              <a:p>
                <a:pPr lvl="1"/>
                <a:r>
                  <a:rPr lang="bg-BG" dirty="0"/>
                  <a:t>Бонус 3т: а при </a:t>
                </a:r>
                <a:r>
                  <a:rPr lang="bg-BG" dirty="0" err="1"/>
                  <a:t>конгруентна</a:t>
                </a:r>
                <a:r>
                  <a:rPr lang="bg-BG" dirty="0"/>
                  <a:t> геометрия?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 r="-101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642346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Мащабирания по осите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Базисни матрици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bg-BG" dirty="0"/>
                  <a:t> при мащаб с коефициент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bg-BG" dirty="0"/>
                  <a:t>Матрица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bg-BG" dirty="0"/>
                  <a:t> при мащабиране с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Мащабиране с матрица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"/>
              <p:cNvSpPr txBox="1">
                <a:spLocks/>
              </p:cNvSpPr>
              <p:nvPr/>
            </p:nvSpPr>
            <p:spPr>
              <a:xfrm>
                <a:off x="76200" y="2495550"/>
                <a:ext cx="89154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1" kern="1200">
                    <a:solidFill>
                      <a:schemeClr val="tx1"/>
                    </a:solidFill>
                    <a:effectLst/>
                    <a:latin typeface="+mj-lt"/>
                    <a:ea typeface="+mn-ea"/>
                    <a:cs typeface="Lucida Sans Unicode" panose="020B0602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alibri" pitchFamily="34" charset="0"/>
                  <a:buChar char="–"/>
                  <a:defRPr sz="2400" kern="1200">
                    <a:solidFill>
                      <a:srgbClr val="0070C0"/>
                    </a:solidFill>
                    <a:effectLst/>
                    <a:latin typeface="+mj-lt"/>
                    <a:ea typeface="+mn-ea"/>
                    <a:cs typeface="Lucida Sans Unicode" panose="020B0602030504020204" pitchFamily="34" charset="0"/>
                  </a:defRPr>
                </a:lvl2pPr>
                <a:lvl3pPr marL="746125" indent="0" algn="l" defTabSz="914400" rtl="0" eaLnBrk="1" latinLnBrk="0" hangingPunct="1">
                  <a:spcBef>
                    <a:spcPts val="0"/>
                  </a:spcBef>
                  <a:buFont typeface="Arial" pitchFamily="34" charset="0"/>
                  <a:buNone/>
                  <a:defRPr sz="2000" kern="1200">
                    <a:solidFill>
                      <a:srgbClr val="0070C0"/>
                    </a:solidFill>
                    <a:effectLst/>
                    <a:latin typeface="Calibri Light" panose="020F0302020204030204" pitchFamily="34" charset="0"/>
                    <a:ea typeface="+mn-ea"/>
                    <a:cs typeface="Lucida Sans Unicode" panose="020B0602030504020204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Font typeface="Calibri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sz="200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495550"/>
                <a:ext cx="8915400" cy="1143000"/>
              </a:xfrm>
              <a:prstGeom prst="rect">
                <a:avLst/>
              </a:prstGeom>
              <a:blipFill rotWithShape="1">
                <a:blip r:embed="rId3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05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bg-BG" dirty="0"/>
                  <a:t>Да намерим явен вид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13398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13398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3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99935" y="3506491"/>
                <a:ext cx="14993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sz="2000" i="1" baseline="-25000" dirty="0" err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 err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 dirty="0" err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𝑣𝑦</m:t>
                          </m:r>
                          <m:r>
                            <a:rPr lang="en-US" sz="2000" i="1" dirty="0" err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 dirty="0" err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𝑣𝑧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935" y="3506491"/>
                <a:ext cx="1499321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18182" b="-757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4455699" y="3161254"/>
            <a:ext cx="685800" cy="53513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04406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Пример с мащабиране</a:t>
                </a:r>
              </a:p>
              <a:p>
                <a:pPr lvl="1"/>
                <a:r>
                  <a:rPr lang="bg-BG" dirty="0"/>
                  <a:t>Точка </a:t>
                </a:r>
                <a14:m>
                  <m:oMath xmlns:m="http://schemas.openxmlformats.org/officeDocument/2006/math">
                    <m:r>
                      <a:rPr lang="bg-BG" sz="2000" i="1" dirty="0" smtClean="0">
                        <a:latin typeface="Cambria Math"/>
                      </a:rPr>
                      <m:t>(4,−2,5)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Мащабираме с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sz="2000" i="1" dirty="0" smtClean="0">
                            <a:latin typeface="Cambria Math"/>
                          </a:rPr>
                          <m:t>0.5,1.5,0.8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2,−3,4</m:t>
                          </m:r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58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Конформалност в мащабирането</a:t>
                </a:r>
              </a:p>
              <a:p>
                <a:pPr lvl="1"/>
                <a:r>
                  <a:rPr lang="bg-BG" dirty="0"/>
                  <a:t>Мащабите по осите са равни</a:t>
                </a:r>
              </a:p>
              <a:p>
                <a:pPr lvl="1"/>
                <a:r>
                  <a:rPr lang="bg-BG" dirty="0"/>
                  <a:t>Ползват се и хомогенни координати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Конформалност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6095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Мащабиране спрямо 3</a:t>
                </a:r>
                <a:r>
                  <a:rPr lang="en-US" dirty="0"/>
                  <a:t>D </a:t>
                </a:r>
                <a:r>
                  <a:rPr lang="bg-BG" dirty="0"/>
                  <a:t>точка</a:t>
                </a:r>
                <a:endParaRPr lang="en-US" dirty="0"/>
              </a:p>
              <a:p>
                <a:pPr lvl="1"/>
                <a:r>
                  <a:rPr lang="bg-BG" dirty="0"/>
                  <a:t>Базисното мащабиране е винаги спрямо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r>
                  <a:rPr lang="bg-BG" dirty="0"/>
                  <a:t>Алгоритъм</a:t>
                </a:r>
                <a:endParaRPr lang="en-US" dirty="0"/>
              </a:p>
              <a:p>
                <a:pPr lvl="1"/>
                <a:r>
                  <a:rPr lang="bg-BG" dirty="0"/>
                  <a:t>Транслираме така, че точката спрямо която мащабираме да попадне в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en-US" i="1" dirty="0" smtClean="0">
                        <a:latin typeface="Cambria Math"/>
                      </a:rPr>
                      <m:t>,0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Мащабираме</a:t>
                </a:r>
              </a:p>
              <a:p>
                <a:pPr lvl="1"/>
                <a:r>
                  <a:rPr lang="bg-BG" dirty="0"/>
                  <a:t>Връщаме точката с обратна транслация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Съставно мащабиране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Матрици и геометрии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68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95388" lvl="1" indent="-4763">
                  <a:buNone/>
                  <a:tabLst>
                    <a:tab pos="4511675" algn="l"/>
                  </a:tabLst>
                </a:pPr>
                <a:r>
                  <a:rPr lang="bg-BG" dirty="0"/>
                  <a:t>Искаме</a:t>
                </a:r>
                <a:r>
                  <a:rPr lang="en-US" dirty="0"/>
                  <a:t>	</a:t>
                </a:r>
                <a:r>
                  <a:rPr lang="bg-BG" dirty="0"/>
                  <a:t>Правим</a:t>
                </a:r>
                <a:endParaRPr lang="en-US" dirty="0"/>
              </a:p>
              <a:p>
                <a:pPr marL="1195388" lvl="1" indent="-4763">
                  <a:buNone/>
                  <a:tabLst>
                    <a:tab pos="4511675" algn="l"/>
                  </a:tabLst>
                </a:pPr>
                <a:endParaRPr lang="en-US" dirty="0"/>
              </a:p>
              <a:p>
                <a:pPr marL="1195388" lvl="1" indent="-4763">
                  <a:buNone/>
                  <a:tabLst>
                    <a:tab pos="4511675" algn="l"/>
                  </a:tabLst>
                </a:pPr>
                <a:endParaRPr lang="en-US" dirty="0"/>
              </a:p>
              <a:p>
                <a:pPr marL="1195388" lvl="1" indent="-4763">
                  <a:buNone/>
                  <a:tabLst>
                    <a:tab pos="4511675" algn="l"/>
                  </a:tabLst>
                </a:pPr>
                <a:endParaRPr lang="en-US" dirty="0"/>
              </a:p>
              <a:p>
                <a:pPr marL="1195388" lvl="1" indent="-4763">
                  <a:buNone/>
                  <a:tabLst>
                    <a:tab pos="4511675" algn="l"/>
                  </a:tabLst>
                </a:pPr>
                <a:endParaRPr lang="en-US" dirty="0"/>
              </a:p>
              <a:p>
                <a:pPr marL="1195388" lvl="1" indent="-4763">
                  <a:buNone/>
                  <a:tabLst>
                    <a:tab pos="4511675" algn="l"/>
                  </a:tabLst>
                </a:pPr>
                <a:endParaRPr lang="en-US" dirty="0"/>
              </a:p>
              <a:p>
                <a:pPr marL="1195388" lvl="1" indent="-4763">
                  <a:buNone/>
                  <a:tabLst>
                    <a:tab pos="3717925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b="0" i="1" dirty="0" smtClean="0">
                        <a:latin typeface="Cambria Math"/>
                      </a:rPr>
                      <m:t>=?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0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Илюстрация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3057525" y="2093686"/>
            <a:ext cx="647246" cy="884307"/>
          </a:xfrm>
          <a:prstGeom prst="straightConnector1">
            <a:avLst/>
          </a:prstGeom>
          <a:ln w="25400">
            <a:solidFill>
              <a:srgbClr val="0070C0"/>
            </a:solidFill>
            <a:headEnd type="oval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054668" y="2521857"/>
            <a:ext cx="2857" cy="465644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54668" y="2987501"/>
            <a:ext cx="342900" cy="0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43100" y="3333750"/>
            <a:ext cx="222885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43100" y="1733550"/>
            <a:ext cx="0" cy="16002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2834" y="325755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57350" y="19050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3024" y="29433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4750" y="2021667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71850" y="241935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3054668" y="2520953"/>
            <a:ext cx="342900" cy="0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3397568" y="2521857"/>
            <a:ext cx="2403" cy="465644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399971" y="2980358"/>
            <a:ext cx="340497" cy="8876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054668" y="2062162"/>
            <a:ext cx="0" cy="459695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740468" y="2064529"/>
            <a:ext cx="0" cy="915830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054668" y="2064529"/>
            <a:ext cx="685800" cy="0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003824" y="2923128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342641" y="2465213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689566" y="2007299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 flipV="1">
            <a:off x="6581775" y="2093686"/>
            <a:ext cx="647246" cy="884307"/>
          </a:xfrm>
          <a:prstGeom prst="straightConnector1">
            <a:avLst/>
          </a:prstGeom>
          <a:ln w="25400">
            <a:solidFill>
              <a:srgbClr val="0070C0"/>
            </a:solidFill>
            <a:headEnd type="oval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6578918" y="2521857"/>
            <a:ext cx="2857" cy="465644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6578918" y="2987501"/>
            <a:ext cx="342900" cy="0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467350" y="3333750"/>
            <a:ext cx="222885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5467350" y="1733550"/>
            <a:ext cx="0" cy="16002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607084" y="325755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181600" y="19050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427274" y="29433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239000" y="2021667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96100" y="241935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6578918" y="2520953"/>
            <a:ext cx="342900" cy="0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921818" y="2521857"/>
            <a:ext cx="2403" cy="465644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6924221" y="2980358"/>
            <a:ext cx="340497" cy="8876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6578918" y="2062162"/>
            <a:ext cx="0" cy="459695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7264718" y="2064529"/>
            <a:ext cx="0" cy="915830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578918" y="2064529"/>
            <a:ext cx="685800" cy="0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6528074" y="2923128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6866891" y="2465213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213816" y="2007299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5811206" y="2449723"/>
            <a:ext cx="307003" cy="427636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468106" y="2876989"/>
            <a:ext cx="34290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5813409" y="2877893"/>
            <a:ext cx="1328" cy="45490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6153665" y="2420565"/>
            <a:ext cx="241" cy="91575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468106" y="2420565"/>
            <a:ext cx="68580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5853572" y="2541961"/>
            <a:ext cx="1009724" cy="338929"/>
          </a:xfrm>
          <a:prstGeom prst="straightConnector1">
            <a:avLst/>
          </a:prstGeom>
          <a:ln w="6350">
            <a:solidFill>
              <a:srgbClr val="FF0000"/>
            </a:solidFill>
            <a:prstDash val="sysDash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6164257" y="2086527"/>
            <a:ext cx="1048558" cy="335398"/>
          </a:xfrm>
          <a:prstGeom prst="straightConnector1">
            <a:avLst/>
          </a:prstGeom>
          <a:ln w="6350">
            <a:solidFill>
              <a:srgbClr val="FF0000"/>
            </a:solidFill>
            <a:prstDash val="sysDash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6103004" y="2363335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 rot="20460000">
            <a:off x="6252132" y="2489784"/>
            <a:ext cx="28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8" name="TextBox 157"/>
          <p:cNvSpPr txBox="1"/>
          <p:nvPr/>
        </p:nvSpPr>
        <p:spPr>
          <a:xfrm rot="2160000">
            <a:off x="5752649" y="2543628"/>
            <a:ext cx="28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9" name="TextBox 158"/>
          <p:cNvSpPr txBox="1"/>
          <p:nvPr/>
        </p:nvSpPr>
        <p:spPr>
          <a:xfrm rot="20580000">
            <a:off x="6262337" y="2130111"/>
            <a:ext cx="28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 flipV="1">
            <a:off x="5481476" y="2997912"/>
            <a:ext cx="1048558" cy="335398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 rot="20460000">
                <a:off x="5898607" y="2919722"/>
                <a:ext cx="2802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60000">
                <a:off x="5898607" y="2919722"/>
                <a:ext cx="28028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880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Реализация на мащабиране</a:t>
            </a:r>
          </a:p>
          <a:p>
            <a:pPr lvl="1"/>
            <a:r>
              <a:rPr lang="bg-BG"/>
              <a:t>Еднакъв мащаб</a:t>
            </a:r>
          </a:p>
          <a:p>
            <a:pPr lvl="1"/>
            <a:r>
              <a:rPr lang="bg-BG"/>
              <a:t>С хомогенни координати</a:t>
            </a:r>
          </a:p>
          <a:p>
            <a:pPr lvl="1"/>
            <a:r>
              <a:rPr lang="bg-BG"/>
              <a:t>С мащабиращ вектор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Реализация</a:t>
            </a:r>
            <a:endParaRPr lang="en-US" dirty="0"/>
          </a:p>
        </p:txBody>
      </p:sp>
      <p:pic>
        <p:nvPicPr>
          <p:cNvPr id="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81600" y="3105151"/>
            <a:ext cx="2059328" cy="17191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43800" y="3105151"/>
            <a:ext cx="2057084" cy="171898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4">
            <a:hlinkClick r:id="rId6" action="ppaction://hlinkfile"/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06000" y="3105150"/>
            <a:ext cx="2064856" cy="172131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605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Ротация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59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c 26"/>
          <p:cNvSpPr/>
          <p:nvPr/>
        </p:nvSpPr>
        <p:spPr>
          <a:xfrm>
            <a:off x="4489002" y="2793552"/>
            <a:ext cx="3596671" cy="3194117"/>
          </a:xfrm>
          <a:prstGeom prst="arc">
            <a:avLst>
              <a:gd name="adj1" fmla="val 17749760"/>
              <a:gd name="adj2" fmla="val 19453025"/>
            </a:avLst>
          </a:prstGeom>
          <a:ln w="6350">
            <a:solidFill>
              <a:srgbClr val="0070C0"/>
            </a:solidFill>
            <a:prstDash val="sysDash"/>
            <a:headEnd type="triangle" w="med" len="lg"/>
            <a:tailEnd type="non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Ротация без матрица</a:t>
                </a:r>
                <a:endParaRPr lang="en-US" dirty="0"/>
              </a:p>
              <a:p>
                <a:pPr lvl="1"/>
                <a:r>
                  <a:rPr lang="bg-BG" dirty="0"/>
                  <a:t>Рядко се прилага в 3</a:t>
                </a:r>
                <a:r>
                  <a:rPr lang="en-US" dirty="0"/>
                  <a:t>D</a:t>
                </a:r>
                <a:r>
                  <a:rPr lang="bg-BG" dirty="0"/>
                  <a:t>, по-често в </a:t>
                </a:r>
                <a:r>
                  <a:rPr lang="en-US" dirty="0"/>
                  <a:t>2D</a:t>
                </a:r>
              </a:p>
              <a:p>
                <a:pPr lvl="1"/>
                <a:r>
                  <a:rPr lang="bg-BG" dirty="0"/>
                  <a:t>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bg-BG" dirty="0"/>
                  <a:t>,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𝛼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𝛽</m:t>
                    </m:r>
                  </m:oMath>
                </a14:m>
                <a:r>
                  <a:rPr lang="bg-BG" dirty="0"/>
                  <a:t> лесно намираме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in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indent="-285750"/>
                <a:r>
                  <a:rPr lang="bg-BG" dirty="0"/>
                  <a:t>С матрица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𝑄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Ротация</a:t>
            </a:r>
            <a:endParaRPr lang="en-US" dirty="0"/>
          </a:p>
        </p:txBody>
      </p:sp>
      <p:sp>
        <p:nvSpPr>
          <p:cNvPr id="43" name="Arc 42"/>
          <p:cNvSpPr/>
          <p:nvPr/>
        </p:nvSpPr>
        <p:spPr>
          <a:xfrm>
            <a:off x="5915025" y="3657600"/>
            <a:ext cx="1200150" cy="1200150"/>
          </a:xfrm>
          <a:prstGeom prst="arc">
            <a:avLst>
              <a:gd name="adj1" fmla="val 19559646"/>
              <a:gd name="adj2" fmla="val 21533384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>
            <a:off x="5715000" y="3457575"/>
            <a:ext cx="1600200" cy="1600200"/>
          </a:xfrm>
          <a:prstGeom prst="arc">
            <a:avLst>
              <a:gd name="adj1" fmla="val 17204741"/>
              <a:gd name="adj2" fmla="val 19552924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516566" y="3438525"/>
            <a:ext cx="1208210" cy="813289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522428" y="2847975"/>
            <a:ext cx="411773" cy="1424354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515100" y="4257675"/>
            <a:ext cx="222885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515100" y="2657475"/>
            <a:ext cx="0" cy="16002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72500" y="431482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9350" y="282892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29550" y="334327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74958" y="331470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rgbClr val="0070C0"/>
                </a:solidFill>
                <a:latin typeface="Calibri"/>
              </a:rPr>
              <a:t>α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27358" y="384810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rgbClr val="0070C0"/>
                </a:solidFill>
                <a:latin typeface="Calibri"/>
              </a:rPr>
              <a:t>β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53200" y="2543175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 rot="19620569">
                <a:off x="7327008" y="3592217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20569">
                <a:off x="7327008" y="3592217"/>
                <a:ext cx="36862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76" t="-24706" r="-1411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6866991" y="2836358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6200" y="3376422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33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Базисни ротации в 3</a:t>
                </a:r>
                <a:r>
                  <a:rPr lang="en-US" dirty="0"/>
                  <a:t>D</a:t>
                </a:r>
              </a:p>
              <a:p>
                <a:pPr lvl="1"/>
                <a:r>
                  <a:rPr lang="bg-BG" dirty="0"/>
                  <a:t>Около оста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(</a:t>
                </a:r>
                <a:r>
                  <a:rPr lang="bg-BG" dirty="0"/>
                  <a:t>това е същото въртене като в предходния 2</a:t>
                </a:r>
                <a:r>
                  <a:rPr lang="en-US" dirty="0"/>
                  <a:t>D</a:t>
                </a:r>
                <a:r>
                  <a:rPr lang="bg-BG" dirty="0"/>
                  <a:t> пример)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 b="0" i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Проверяваме и получаваме очакваното</a:t>
                </a:r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𝛼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Ротация с матрица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98599" y="2831163"/>
            <a:ext cx="1221201" cy="197787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78308" y="2798117"/>
            <a:ext cx="1202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solidFill>
                  <a:srgbClr val="FF0000"/>
                </a:solidFill>
              </a:rPr>
              <a:t>Като в 2</a:t>
            </a:r>
            <a:r>
              <a:rPr lang="en-US" sz="2000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61934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Ротация около другите оси</a:t>
                </a:r>
              </a:p>
              <a:p>
                <a:pPr lvl="1"/>
                <a:r>
                  <a:rPr lang="bg-BG" dirty="0"/>
                  <a:t>Получават се аналогично</a:t>
                </a:r>
              </a:p>
              <a:p>
                <a:pPr lvl="1"/>
                <a:r>
                  <a:rPr lang="bg-BG" dirty="0"/>
                  <a:t>Ротация около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bg-BG" dirty="0"/>
                  <a:t>Ротация около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5257800" y="2299996"/>
            <a:ext cx="1221201" cy="197787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37509" y="2266950"/>
            <a:ext cx="1202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solidFill>
                  <a:srgbClr val="FF0000"/>
                </a:solidFill>
              </a:rPr>
              <a:t>Като в 2</a:t>
            </a:r>
            <a:r>
              <a:rPr lang="en-US" sz="2000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8191" y="3290596"/>
            <a:ext cx="1221201" cy="197787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47900" y="3257550"/>
            <a:ext cx="1887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solidFill>
                  <a:srgbClr val="FF0000"/>
                </a:solidFill>
              </a:rPr>
              <a:t>Почти като в 2</a:t>
            </a:r>
            <a:r>
              <a:rPr lang="en-US" sz="2000" dirty="0">
                <a:solidFill>
                  <a:srgbClr val="FF0000"/>
                </a:solidFill>
              </a:rPr>
              <a:t>D</a:t>
            </a:r>
            <a:endParaRPr lang="bg-BG" sz="2000" dirty="0">
              <a:solidFill>
                <a:srgbClr val="FF0000"/>
              </a:solidFill>
            </a:endParaRPr>
          </a:p>
          <a:p>
            <a:r>
              <a:rPr lang="bg-BG" sz="2000" dirty="0">
                <a:solidFill>
                  <a:srgbClr val="FF0000"/>
                </a:solidFill>
              </a:rPr>
              <a:t>Защо?!?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27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Да проверим къде отива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bg-BG" dirty="0"/>
                  <a:t> при ъгъл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𝛼</m:t>
                    </m:r>
                    <m:r>
                      <a:rPr lang="bg-BG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g-BG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 dirty="0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bg-BG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2000" i="1" dirty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bg-BG" sz="20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bg-BG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bg-B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bg-BG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bg-BG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bg-BG" sz="2000" b="0" i="1" smtClean="0">
                          <a:latin typeface="Cambria Math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  <a:p>
                <a:pPr marL="747713" lvl="1"/>
                <a:r>
                  <a:rPr lang="bg-BG" dirty="0"/>
                  <a:t>т</a:t>
                </a:r>
                <a:r>
                  <a:rPr lang="en-US" dirty="0"/>
                  <a:t>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bg-BG" dirty="0"/>
                  <a:t> върти „надолу“, от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bg-BG" dirty="0"/>
                  <a:t>към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  <a:p>
                <a:pPr marL="747713" lvl="1"/>
                <a:endParaRPr lang="en-US" dirty="0"/>
              </a:p>
              <a:p>
                <a:pPr marL="747713" lvl="1"/>
                <a:endParaRPr lang="en-US" dirty="0"/>
              </a:p>
              <a:p>
                <a:pPr marL="747713" lvl="1"/>
                <a:endParaRPr lang="bg-BG" dirty="0"/>
              </a:p>
              <a:p>
                <a:pPr marL="747713" lvl="1"/>
                <a:r>
                  <a:rPr lang="bg-BG" dirty="0"/>
                  <a:t>При обратно въртене, от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bg-BG" dirty="0"/>
                  <a:t> към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𝑍</m:t>
                        </m:r>
                      </m:e>
                    </m:acc>
                  </m:oMath>
                </a14:m>
                <a:r>
                  <a:rPr lang="bg-BG" dirty="0"/>
                  <a:t> или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/>
                      </a:rPr>
                      <m:t>𝛼</m:t>
                    </m:r>
                    <m:r>
                      <a:rPr lang="bg-BG" i="1" dirty="0">
                        <a:latin typeface="Cambria Math"/>
                      </a:rPr>
                      <m:t>=</m:t>
                    </m:r>
                    <m:r>
                      <a:rPr lang="bg-BG" b="0" i="1" dirty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bg-BG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 dirty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bg-BG" i="1" dirty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bg-BG" dirty="0"/>
                  <a:t>, матрицата ще е както очаквахме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2914650" y="3095565"/>
            <a:ext cx="628650" cy="409575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029200" y="2733615"/>
            <a:ext cx="628650" cy="409575"/>
          </a:xfrm>
          <a:prstGeom prst="straightConnector1">
            <a:avLst/>
          </a:prstGeom>
          <a:ln w="38100">
            <a:solidFill>
              <a:srgbClr val="0070C0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543300" y="3105090"/>
            <a:ext cx="97155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543300" y="2390745"/>
            <a:ext cx="0" cy="714345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3162240"/>
            <a:ext cx="232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86100" y="3390840"/>
            <a:ext cx="238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0" y="2343150"/>
            <a:ext cx="22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57850" y="2743140"/>
            <a:ext cx="971550" cy="0"/>
          </a:xfrm>
          <a:prstGeom prst="straightConnector1">
            <a:avLst/>
          </a:prstGeom>
          <a:ln w="38100">
            <a:solidFill>
              <a:srgbClr val="0070C0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7850" y="2743140"/>
            <a:ext cx="0" cy="762000"/>
          </a:xfrm>
          <a:prstGeom prst="straightConnector1">
            <a:avLst/>
          </a:prstGeom>
          <a:ln w="38100">
            <a:solidFill>
              <a:srgbClr val="0070C0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29350" y="2800290"/>
            <a:ext cx="232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90954" y="3138166"/>
            <a:ext cx="238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71981" y="2611689"/>
            <a:ext cx="22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23" name="Arc 22"/>
          <p:cNvSpPr/>
          <p:nvPr/>
        </p:nvSpPr>
        <p:spPr>
          <a:xfrm>
            <a:off x="3714750" y="2705040"/>
            <a:ext cx="285750" cy="742950"/>
          </a:xfrm>
          <a:prstGeom prst="arc">
            <a:avLst>
              <a:gd name="adj1" fmla="val 3189070"/>
              <a:gd name="adj2" fmla="val 18722804"/>
            </a:avLst>
          </a:prstGeom>
          <a:ln w="6350">
            <a:solidFill>
              <a:srgbClr val="0070C0"/>
            </a:solidFill>
            <a:prstDash val="sysDash"/>
            <a:headEnd type="triangle" w="med" len="lg"/>
            <a:tailEnd type="non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44689"/>
      </p:ext>
    </p:extLst>
  </p:cSld>
  <p:clrMapOvr>
    <a:masterClrMapping/>
  </p:clrMapOvr>
  <p:transition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Да проверим</a:t>
                </a:r>
              </a:p>
              <a:p>
                <a:pPr lvl="1"/>
                <a:r>
                  <a:rPr lang="bg-BG" dirty="0"/>
                  <a:t>Матрица за въртене от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bg-BG" dirty="0"/>
                  <a:t> към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endParaRPr lang="bg-BG" dirty="0"/>
              </a:p>
              <a:p>
                <a:pPr marL="747713" lvl="1" indent="-290513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А ето и при обратен ъгъл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bg-BG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bg-BG" sz="20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𝛼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bg-BG" dirty="0"/>
                  <a:t>Та ето затова!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545619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745215-676C-4B3F-9081-15E97A747466}"/>
              </a:ext>
            </a:extLst>
          </p:cNvPr>
          <p:cNvSpPr txBox="1"/>
          <p:nvPr/>
        </p:nvSpPr>
        <p:spPr>
          <a:xfrm>
            <a:off x="1846940" y="376584"/>
            <a:ext cx="346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400" dirty="0">
                <a:solidFill>
                  <a:srgbClr val="FF0000"/>
                </a:solidFill>
              </a:rPr>
              <a:t>от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524C9-5ADA-4F1B-8D94-4B5C5E44ED42}"/>
              </a:ext>
            </a:extLst>
          </p:cNvPr>
          <p:cNvSpPr txBox="1"/>
          <p:nvPr/>
        </p:nvSpPr>
        <p:spPr>
          <a:xfrm>
            <a:off x="2629801" y="376584"/>
            <a:ext cx="485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400" dirty="0">
                <a:solidFill>
                  <a:srgbClr val="FF0000"/>
                </a:solidFill>
              </a:rPr>
              <a:t>към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AC42D-BD7B-4426-924D-C186DECA723E}"/>
              </a:ext>
            </a:extLst>
          </p:cNvPr>
          <p:cNvSpPr txBox="1"/>
          <p:nvPr/>
        </p:nvSpPr>
        <p:spPr>
          <a:xfrm>
            <a:off x="3113797" y="376584"/>
            <a:ext cx="6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400" dirty="0">
                <a:solidFill>
                  <a:srgbClr val="0070C0"/>
                </a:solidFill>
              </a:rPr>
              <a:t>около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309749-693C-4E3F-8542-9F316409E26B}"/>
              </a:ext>
            </a:extLst>
          </p:cNvPr>
          <p:cNvCxnSpPr>
            <a:cxnSpLocks/>
          </p:cNvCxnSpPr>
          <p:nvPr/>
        </p:nvCxnSpPr>
        <p:spPr>
          <a:xfrm>
            <a:off x="1227491" y="1361648"/>
            <a:ext cx="276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54F72C4-EA61-4338-9063-4D7776567B3E}"/>
                  </a:ext>
                </a:extLst>
              </p:cNvPr>
              <p:cNvSpPr/>
              <p:nvPr/>
            </p:nvSpPr>
            <p:spPr>
              <a:xfrm>
                <a:off x="1447800" y="895350"/>
                <a:ext cx="2717282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54F72C4-EA61-4338-9063-4D7776567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895350"/>
                <a:ext cx="2717282" cy="1126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215861-195A-4454-963C-9F3653F7E708}"/>
              </a:ext>
            </a:extLst>
          </p:cNvPr>
          <p:cNvCxnSpPr>
            <a:cxnSpLocks/>
          </p:cNvCxnSpPr>
          <p:nvPr/>
        </p:nvCxnSpPr>
        <p:spPr>
          <a:xfrm>
            <a:off x="2872367" y="684361"/>
            <a:ext cx="0" cy="210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0AF9D0-2F72-4A60-8287-962510976F5D}"/>
              </a:ext>
            </a:extLst>
          </p:cNvPr>
          <p:cNvCxnSpPr>
            <a:cxnSpLocks/>
          </p:cNvCxnSpPr>
          <p:nvPr/>
        </p:nvCxnSpPr>
        <p:spPr>
          <a:xfrm>
            <a:off x="3432410" y="684360"/>
            <a:ext cx="0" cy="2109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8B7F9D-271B-4323-B91E-604B2978B275}"/>
              </a:ext>
            </a:extLst>
          </p:cNvPr>
          <p:cNvCxnSpPr>
            <a:cxnSpLocks/>
          </p:cNvCxnSpPr>
          <p:nvPr/>
        </p:nvCxnSpPr>
        <p:spPr>
          <a:xfrm>
            <a:off x="2020353" y="684359"/>
            <a:ext cx="0" cy="210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31F9FB-D6CE-43AE-B24F-8D497DE8B218}"/>
              </a:ext>
            </a:extLst>
          </p:cNvPr>
          <p:cNvCxnSpPr>
            <a:cxnSpLocks/>
          </p:cNvCxnSpPr>
          <p:nvPr/>
        </p:nvCxnSpPr>
        <p:spPr>
          <a:xfrm>
            <a:off x="1227491" y="1047750"/>
            <a:ext cx="276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7AD7B81-977B-4DF6-A6B5-61311FFB164C}"/>
              </a:ext>
            </a:extLst>
          </p:cNvPr>
          <p:cNvCxnSpPr>
            <a:cxnSpLocks/>
          </p:cNvCxnSpPr>
          <p:nvPr/>
        </p:nvCxnSpPr>
        <p:spPr>
          <a:xfrm>
            <a:off x="1227491" y="1657350"/>
            <a:ext cx="27603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6D3C281-6806-4C1F-92CA-F35DE4E14A33}"/>
              </a:ext>
            </a:extLst>
          </p:cNvPr>
          <p:cNvSpPr txBox="1"/>
          <p:nvPr/>
        </p:nvSpPr>
        <p:spPr>
          <a:xfrm>
            <a:off x="618295" y="1482989"/>
            <a:ext cx="6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400" dirty="0">
                <a:solidFill>
                  <a:srgbClr val="0070C0"/>
                </a:solidFill>
              </a:rPr>
              <a:t>около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E20E7E-D5E0-4D5B-BEDE-63788246807B}"/>
              </a:ext>
            </a:extLst>
          </p:cNvPr>
          <p:cNvSpPr txBox="1"/>
          <p:nvPr/>
        </p:nvSpPr>
        <p:spPr>
          <a:xfrm>
            <a:off x="770388" y="1188863"/>
            <a:ext cx="485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400" dirty="0">
                <a:solidFill>
                  <a:srgbClr val="FF0000"/>
                </a:solidFill>
              </a:rPr>
              <a:t>към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64364-A025-424A-80F8-5771881B746E}"/>
              </a:ext>
            </a:extLst>
          </p:cNvPr>
          <p:cNvSpPr txBox="1"/>
          <p:nvPr/>
        </p:nvSpPr>
        <p:spPr>
          <a:xfrm>
            <a:off x="908695" y="874876"/>
            <a:ext cx="346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400" dirty="0">
                <a:solidFill>
                  <a:srgbClr val="FF0000"/>
                </a:solidFill>
              </a:rPr>
              <a:t>от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B55DE5-6DEC-44B7-9DF6-72FF39E3C65C}"/>
              </a:ext>
            </a:extLst>
          </p:cNvPr>
          <p:cNvSpPr txBox="1"/>
          <p:nvPr/>
        </p:nvSpPr>
        <p:spPr>
          <a:xfrm>
            <a:off x="6142919" y="372216"/>
            <a:ext cx="28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X</a:t>
            </a:r>
            <a:endParaRPr lang="bg-BG" sz="14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653712-9C58-42EC-8B19-B544769201E3}"/>
              </a:ext>
            </a:extLst>
          </p:cNvPr>
          <p:cNvSpPr txBox="1"/>
          <p:nvPr/>
        </p:nvSpPr>
        <p:spPr>
          <a:xfrm>
            <a:off x="6999743" y="372216"/>
            <a:ext cx="272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Y</a:t>
            </a:r>
            <a:endParaRPr lang="bg-BG" sz="14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3591FC-C756-4FAD-8FE3-33FBAFC5A465}"/>
              </a:ext>
            </a:extLst>
          </p:cNvPr>
          <p:cNvSpPr txBox="1"/>
          <p:nvPr/>
        </p:nvSpPr>
        <p:spPr>
          <a:xfrm>
            <a:off x="7562190" y="372216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Z</a:t>
            </a:r>
            <a:endParaRPr lang="bg-BG" sz="1400" dirty="0">
              <a:solidFill>
                <a:srgbClr val="0070C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0ADAB6-0118-405E-9806-FE33462F3DBF}"/>
              </a:ext>
            </a:extLst>
          </p:cNvPr>
          <p:cNvCxnSpPr>
            <a:cxnSpLocks/>
          </p:cNvCxnSpPr>
          <p:nvPr/>
        </p:nvCxnSpPr>
        <p:spPr>
          <a:xfrm>
            <a:off x="5491282" y="1357280"/>
            <a:ext cx="276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A5FE871-4984-4E99-AD5A-E9D941DECB5E}"/>
                  </a:ext>
                </a:extLst>
              </p:cNvPr>
              <p:cNvSpPr/>
              <p:nvPr/>
            </p:nvSpPr>
            <p:spPr>
              <a:xfrm>
                <a:off x="5711591" y="890982"/>
                <a:ext cx="2717282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A5FE871-4984-4E99-AD5A-E9D941DEC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591" y="890982"/>
                <a:ext cx="2717282" cy="11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9BDF35-943D-4722-97F4-AAE39AB856D3}"/>
              </a:ext>
            </a:extLst>
          </p:cNvPr>
          <p:cNvCxnSpPr>
            <a:cxnSpLocks/>
          </p:cNvCxnSpPr>
          <p:nvPr/>
        </p:nvCxnSpPr>
        <p:spPr>
          <a:xfrm>
            <a:off x="7136158" y="679993"/>
            <a:ext cx="0" cy="210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98F8D4-E7EB-43E9-8322-D1826E26C7C9}"/>
              </a:ext>
            </a:extLst>
          </p:cNvPr>
          <p:cNvCxnSpPr>
            <a:cxnSpLocks/>
          </p:cNvCxnSpPr>
          <p:nvPr/>
        </p:nvCxnSpPr>
        <p:spPr>
          <a:xfrm>
            <a:off x="7696201" y="679992"/>
            <a:ext cx="0" cy="2109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75D9788-DE3C-45A7-895E-550065BF7AF2}"/>
              </a:ext>
            </a:extLst>
          </p:cNvPr>
          <p:cNvCxnSpPr>
            <a:cxnSpLocks/>
          </p:cNvCxnSpPr>
          <p:nvPr/>
        </p:nvCxnSpPr>
        <p:spPr>
          <a:xfrm>
            <a:off x="6284144" y="679991"/>
            <a:ext cx="0" cy="210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C25326-87BD-42D4-A663-3E1757315C5F}"/>
              </a:ext>
            </a:extLst>
          </p:cNvPr>
          <p:cNvCxnSpPr>
            <a:cxnSpLocks/>
          </p:cNvCxnSpPr>
          <p:nvPr/>
        </p:nvCxnSpPr>
        <p:spPr>
          <a:xfrm>
            <a:off x="5491282" y="1043382"/>
            <a:ext cx="276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F4E9A6-BB4E-4B7F-9A2E-8327A385D621}"/>
              </a:ext>
            </a:extLst>
          </p:cNvPr>
          <p:cNvCxnSpPr>
            <a:cxnSpLocks/>
          </p:cNvCxnSpPr>
          <p:nvPr/>
        </p:nvCxnSpPr>
        <p:spPr>
          <a:xfrm>
            <a:off x="5491282" y="1652982"/>
            <a:ext cx="27603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BA9FB8-000F-434C-A26B-E68EC76CABC8}"/>
              </a:ext>
            </a:extLst>
          </p:cNvPr>
          <p:cNvSpPr txBox="1"/>
          <p:nvPr/>
        </p:nvSpPr>
        <p:spPr>
          <a:xfrm>
            <a:off x="5251290" y="1499093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Z</a:t>
            </a:r>
            <a:endParaRPr lang="bg-BG" sz="1400" dirty="0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297107-4945-4A02-AA56-E50A4E056E94}"/>
              </a:ext>
            </a:extLst>
          </p:cNvPr>
          <p:cNvSpPr txBox="1"/>
          <p:nvPr/>
        </p:nvSpPr>
        <p:spPr>
          <a:xfrm>
            <a:off x="5246481" y="1204967"/>
            <a:ext cx="272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Y</a:t>
            </a:r>
            <a:endParaRPr lang="bg-BG" sz="14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B81780-F089-4586-8152-F4EF942BFFEC}"/>
              </a:ext>
            </a:extLst>
          </p:cNvPr>
          <p:cNvSpPr txBox="1"/>
          <p:nvPr/>
        </p:nvSpPr>
        <p:spPr>
          <a:xfrm>
            <a:off x="5241672" y="8909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X</a:t>
            </a:r>
            <a:endParaRPr lang="bg-BG" sz="1400" dirty="0">
              <a:solidFill>
                <a:srgbClr val="FF0000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7F12DA-B966-4862-A175-9F50AD536BA1}"/>
              </a:ext>
            </a:extLst>
          </p:cNvPr>
          <p:cNvCxnSpPr/>
          <p:nvPr/>
        </p:nvCxnSpPr>
        <p:spPr>
          <a:xfrm>
            <a:off x="0" y="2571750"/>
            <a:ext cx="9144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B00C50-84B6-40E2-9DE5-8F48E3922D43}"/>
              </a:ext>
            </a:extLst>
          </p:cNvPr>
          <p:cNvCxnSpPr>
            <a:cxnSpLocks/>
          </p:cNvCxnSpPr>
          <p:nvPr/>
        </p:nvCxnSpPr>
        <p:spPr>
          <a:xfrm>
            <a:off x="4572000" y="0"/>
            <a:ext cx="0" cy="25717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9A35F80-3D06-4990-89CE-90D1556C4776}"/>
              </a:ext>
            </a:extLst>
          </p:cNvPr>
          <p:cNvSpPr txBox="1"/>
          <p:nvPr/>
        </p:nvSpPr>
        <p:spPr>
          <a:xfrm>
            <a:off x="1886341" y="2891184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Z</a:t>
            </a:r>
            <a:endParaRPr lang="bg-BG" sz="14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A1E219-81B4-4985-92A5-EA2D6140E58A}"/>
              </a:ext>
            </a:extLst>
          </p:cNvPr>
          <p:cNvSpPr txBox="1"/>
          <p:nvPr/>
        </p:nvSpPr>
        <p:spPr>
          <a:xfrm>
            <a:off x="2733547" y="2891184"/>
            <a:ext cx="277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X</a:t>
            </a:r>
            <a:endParaRPr lang="bg-BG" sz="14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7E271B2-4C9D-4E30-A6CD-0708D3F52458}"/>
              </a:ext>
            </a:extLst>
          </p:cNvPr>
          <p:cNvSpPr txBox="1"/>
          <p:nvPr/>
        </p:nvSpPr>
        <p:spPr>
          <a:xfrm>
            <a:off x="3295994" y="2891184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Y</a:t>
            </a:r>
            <a:endParaRPr lang="bg-BG" sz="1400" dirty="0">
              <a:solidFill>
                <a:srgbClr val="0070C0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54D6561-1A90-4C88-AAE1-36F7A55CBBDC}"/>
              </a:ext>
            </a:extLst>
          </p:cNvPr>
          <p:cNvCxnSpPr>
            <a:cxnSpLocks/>
          </p:cNvCxnSpPr>
          <p:nvPr/>
        </p:nvCxnSpPr>
        <p:spPr>
          <a:xfrm>
            <a:off x="1227491" y="3876248"/>
            <a:ext cx="276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4C78A68-3501-48A9-AFB9-A060CC7CAB95}"/>
                  </a:ext>
                </a:extLst>
              </p:cNvPr>
              <p:cNvSpPr/>
              <p:nvPr/>
            </p:nvSpPr>
            <p:spPr>
              <a:xfrm>
                <a:off x="1447800" y="3409950"/>
                <a:ext cx="2717282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4C78A68-3501-48A9-AFB9-A060CC7CA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409950"/>
                <a:ext cx="2717282" cy="112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AB0DBCC-14EE-4230-8CF7-94042F401B65}"/>
              </a:ext>
            </a:extLst>
          </p:cNvPr>
          <p:cNvCxnSpPr>
            <a:cxnSpLocks/>
          </p:cNvCxnSpPr>
          <p:nvPr/>
        </p:nvCxnSpPr>
        <p:spPr>
          <a:xfrm>
            <a:off x="2872367" y="3198961"/>
            <a:ext cx="0" cy="210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1667D1B-0085-4199-BC31-2880CEF0A9D1}"/>
              </a:ext>
            </a:extLst>
          </p:cNvPr>
          <p:cNvCxnSpPr>
            <a:cxnSpLocks/>
          </p:cNvCxnSpPr>
          <p:nvPr/>
        </p:nvCxnSpPr>
        <p:spPr>
          <a:xfrm>
            <a:off x="3432410" y="3198960"/>
            <a:ext cx="0" cy="2109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DC17054-2864-47B0-89FA-D21253011995}"/>
              </a:ext>
            </a:extLst>
          </p:cNvPr>
          <p:cNvCxnSpPr>
            <a:cxnSpLocks/>
          </p:cNvCxnSpPr>
          <p:nvPr/>
        </p:nvCxnSpPr>
        <p:spPr>
          <a:xfrm>
            <a:off x="2020353" y="3198959"/>
            <a:ext cx="0" cy="210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E02906A-160C-4DDA-82D2-EF07439DF318}"/>
              </a:ext>
            </a:extLst>
          </p:cNvPr>
          <p:cNvCxnSpPr>
            <a:cxnSpLocks/>
          </p:cNvCxnSpPr>
          <p:nvPr/>
        </p:nvCxnSpPr>
        <p:spPr>
          <a:xfrm>
            <a:off x="1227491" y="3562350"/>
            <a:ext cx="276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DE35EDC-68DC-4C99-92AC-612ACC8A6B4B}"/>
              </a:ext>
            </a:extLst>
          </p:cNvPr>
          <p:cNvCxnSpPr>
            <a:cxnSpLocks/>
          </p:cNvCxnSpPr>
          <p:nvPr/>
        </p:nvCxnSpPr>
        <p:spPr>
          <a:xfrm>
            <a:off x="1227491" y="4171950"/>
            <a:ext cx="27603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97F42C2-3CBF-4243-8C7A-B61D985434EA}"/>
              </a:ext>
            </a:extLst>
          </p:cNvPr>
          <p:cNvSpPr txBox="1"/>
          <p:nvPr/>
        </p:nvSpPr>
        <p:spPr>
          <a:xfrm>
            <a:off x="982689" y="4018061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Y</a:t>
            </a:r>
            <a:endParaRPr lang="bg-BG" sz="1400" dirty="0">
              <a:solidFill>
                <a:srgbClr val="0070C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5C9B5C-0187-4C90-8573-E89E3A142DB3}"/>
              </a:ext>
            </a:extLst>
          </p:cNvPr>
          <p:cNvSpPr txBox="1"/>
          <p:nvPr/>
        </p:nvSpPr>
        <p:spPr>
          <a:xfrm>
            <a:off x="977881" y="372393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X</a:t>
            </a:r>
            <a:endParaRPr lang="bg-BG" sz="1400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424BC3-C51D-428F-A698-52FBC7A57A9F}"/>
              </a:ext>
            </a:extLst>
          </p:cNvPr>
          <p:cNvSpPr txBox="1"/>
          <p:nvPr/>
        </p:nvSpPr>
        <p:spPr>
          <a:xfrm>
            <a:off x="977881" y="3409948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Z</a:t>
            </a:r>
            <a:endParaRPr lang="bg-BG" sz="1400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705CF21-C8FA-44B0-AB81-8413CA9FEDBC}"/>
              </a:ext>
            </a:extLst>
          </p:cNvPr>
          <p:cNvCxnSpPr>
            <a:cxnSpLocks/>
          </p:cNvCxnSpPr>
          <p:nvPr/>
        </p:nvCxnSpPr>
        <p:spPr>
          <a:xfrm>
            <a:off x="4128448" y="394335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18D8BE5-BC48-4E2A-8BB8-35452BFC318A}"/>
              </a:ext>
            </a:extLst>
          </p:cNvPr>
          <p:cNvSpPr txBox="1"/>
          <p:nvPr/>
        </p:nvSpPr>
        <p:spPr>
          <a:xfrm>
            <a:off x="6022556" y="290038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X</a:t>
            </a:r>
            <a:endParaRPr lang="bg-BG" sz="1400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C890FCC-9C74-4C56-993E-5037BB0EC2C3}"/>
              </a:ext>
            </a:extLst>
          </p:cNvPr>
          <p:cNvSpPr txBox="1"/>
          <p:nvPr/>
        </p:nvSpPr>
        <p:spPr>
          <a:xfrm>
            <a:off x="6663520" y="2900385"/>
            <a:ext cx="277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Y</a:t>
            </a:r>
            <a:endParaRPr lang="bg-BG" sz="1400" dirty="0">
              <a:solidFill>
                <a:srgbClr val="0070C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D8CA1CD-604F-41D3-A112-5ED14DD4BF8A}"/>
              </a:ext>
            </a:extLst>
          </p:cNvPr>
          <p:cNvSpPr txBox="1"/>
          <p:nvPr/>
        </p:nvSpPr>
        <p:spPr>
          <a:xfrm>
            <a:off x="7423370" y="2900385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Z</a:t>
            </a:r>
            <a:endParaRPr lang="bg-BG" sz="1400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64E9A49-2532-4323-BED5-D29FC5C0ECC0}"/>
              </a:ext>
            </a:extLst>
          </p:cNvPr>
          <p:cNvCxnSpPr>
            <a:cxnSpLocks/>
          </p:cNvCxnSpPr>
          <p:nvPr/>
        </p:nvCxnSpPr>
        <p:spPr>
          <a:xfrm>
            <a:off x="5354867" y="3885449"/>
            <a:ext cx="27603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52DAE12-B688-491E-A159-1D7916A30DEB}"/>
                  </a:ext>
                </a:extLst>
              </p:cNvPr>
              <p:cNvSpPr/>
              <p:nvPr/>
            </p:nvSpPr>
            <p:spPr>
              <a:xfrm>
                <a:off x="5575176" y="3419151"/>
                <a:ext cx="2678810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52DAE12-B688-491E-A159-1D7916A30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176" y="3419151"/>
                <a:ext cx="2678810" cy="1126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7AA31EC-1E33-48D0-A015-65D0EB4F6ED8}"/>
              </a:ext>
            </a:extLst>
          </p:cNvPr>
          <p:cNvCxnSpPr>
            <a:cxnSpLocks/>
          </p:cNvCxnSpPr>
          <p:nvPr/>
        </p:nvCxnSpPr>
        <p:spPr>
          <a:xfrm>
            <a:off x="6802340" y="3208162"/>
            <a:ext cx="0" cy="2109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3FE67A-1A8C-4FAB-B9CD-A53DFDF938F1}"/>
              </a:ext>
            </a:extLst>
          </p:cNvPr>
          <p:cNvCxnSpPr>
            <a:cxnSpLocks/>
          </p:cNvCxnSpPr>
          <p:nvPr/>
        </p:nvCxnSpPr>
        <p:spPr>
          <a:xfrm>
            <a:off x="7559786" y="3208161"/>
            <a:ext cx="0" cy="210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487D439-55BB-4F80-B92F-CBAA2522C555}"/>
              </a:ext>
            </a:extLst>
          </p:cNvPr>
          <p:cNvCxnSpPr>
            <a:cxnSpLocks/>
          </p:cNvCxnSpPr>
          <p:nvPr/>
        </p:nvCxnSpPr>
        <p:spPr>
          <a:xfrm>
            <a:off x="6161377" y="3208160"/>
            <a:ext cx="0" cy="210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C0EA725-41D3-4F48-86D3-904FF8815711}"/>
              </a:ext>
            </a:extLst>
          </p:cNvPr>
          <p:cNvCxnSpPr>
            <a:cxnSpLocks/>
          </p:cNvCxnSpPr>
          <p:nvPr/>
        </p:nvCxnSpPr>
        <p:spPr>
          <a:xfrm>
            <a:off x="5354867" y="3571551"/>
            <a:ext cx="276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84476C-C38D-4403-9C9A-F16C0AECFC25}"/>
              </a:ext>
            </a:extLst>
          </p:cNvPr>
          <p:cNvCxnSpPr>
            <a:cxnSpLocks/>
          </p:cNvCxnSpPr>
          <p:nvPr/>
        </p:nvCxnSpPr>
        <p:spPr>
          <a:xfrm>
            <a:off x="5354867" y="4181151"/>
            <a:ext cx="276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944CD56-C49F-48DF-B8BE-656B41F55CDC}"/>
              </a:ext>
            </a:extLst>
          </p:cNvPr>
          <p:cNvSpPr txBox="1"/>
          <p:nvPr/>
        </p:nvSpPr>
        <p:spPr>
          <a:xfrm>
            <a:off x="5110065" y="4027262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Z</a:t>
            </a:r>
            <a:endParaRPr lang="bg-BG" sz="1400" dirty="0">
              <a:solidFill>
                <a:srgbClr val="FF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335E6A-365F-4CCF-B373-EB5E43D7BD04}"/>
              </a:ext>
            </a:extLst>
          </p:cNvPr>
          <p:cNvSpPr txBox="1"/>
          <p:nvPr/>
        </p:nvSpPr>
        <p:spPr>
          <a:xfrm>
            <a:off x="5105257" y="373313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Y</a:t>
            </a:r>
            <a:endParaRPr lang="bg-BG" sz="1400" dirty="0">
              <a:solidFill>
                <a:srgbClr val="0070C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C686CD-BB66-4541-9879-6E975D35A131}"/>
              </a:ext>
            </a:extLst>
          </p:cNvPr>
          <p:cNvSpPr txBox="1"/>
          <p:nvPr/>
        </p:nvSpPr>
        <p:spPr>
          <a:xfrm>
            <a:off x="5105257" y="341914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X</a:t>
            </a:r>
            <a:endParaRPr lang="bg-BG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CE2C97E-8791-4C85-AEE8-6AD3BED770C2}"/>
                  </a:ext>
                </a:extLst>
              </p:cNvPr>
              <p:cNvSpPr txBox="1"/>
              <p:nvPr/>
            </p:nvSpPr>
            <p:spPr>
              <a:xfrm>
                <a:off x="4635550" y="5717"/>
                <a:ext cx="766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CE2C97E-8791-4C85-AEE8-6AD3BED7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50" y="5717"/>
                <a:ext cx="7668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9A4C216-490D-436D-961C-8615B11F4BF8}"/>
                  </a:ext>
                </a:extLst>
              </p:cNvPr>
              <p:cNvSpPr txBox="1"/>
              <p:nvPr/>
            </p:nvSpPr>
            <p:spPr>
              <a:xfrm>
                <a:off x="32569" y="2651581"/>
                <a:ext cx="766881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9A4C216-490D-436D-961C-8615B11F4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9" y="2651581"/>
                <a:ext cx="766881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1FA93AB6-7388-41A4-A88B-3BD1BAB088C3}"/>
              </a:ext>
            </a:extLst>
          </p:cNvPr>
          <p:cNvSpPr txBox="1"/>
          <p:nvPr/>
        </p:nvSpPr>
        <p:spPr>
          <a:xfrm>
            <a:off x="4065100" y="3705652"/>
            <a:ext cx="1030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200" dirty="0"/>
              <a:t>подреждаме</a:t>
            </a:r>
          </a:p>
          <a:p>
            <a:pPr algn="ctr"/>
            <a:r>
              <a:rPr lang="bg-BG" sz="1200" dirty="0"/>
              <a:t>в реда </a:t>
            </a:r>
            <a:r>
              <a:rPr lang="en-US" sz="1200" dirty="0"/>
              <a:t>XYZ</a:t>
            </a:r>
            <a:endParaRPr lang="bg-BG" sz="12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141889E-7913-43DF-BC8A-BB89FC8632A6}"/>
              </a:ext>
            </a:extLst>
          </p:cNvPr>
          <p:cNvSpPr/>
          <p:nvPr/>
        </p:nvSpPr>
        <p:spPr>
          <a:xfrm>
            <a:off x="3294798" y="1450389"/>
            <a:ext cx="299168" cy="299168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D662069-E18A-42A4-8115-8F645F732D11}"/>
              </a:ext>
            </a:extLst>
          </p:cNvPr>
          <p:cNvSpPr/>
          <p:nvPr/>
        </p:nvSpPr>
        <p:spPr>
          <a:xfrm>
            <a:off x="7546616" y="1441994"/>
            <a:ext cx="299168" cy="299168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BD8999A-444E-4408-87C8-D3E02DEB4061}"/>
              </a:ext>
            </a:extLst>
          </p:cNvPr>
          <p:cNvSpPr/>
          <p:nvPr/>
        </p:nvSpPr>
        <p:spPr>
          <a:xfrm>
            <a:off x="3294798" y="3970147"/>
            <a:ext cx="299168" cy="299168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49C163E-F35A-41AC-AD0D-9658DD8567F0}"/>
              </a:ext>
            </a:extLst>
          </p:cNvPr>
          <p:cNvSpPr/>
          <p:nvPr/>
        </p:nvSpPr>
        <p:spPr>
          <a:xfrm>
            <a:off x="6652756" y="3705652"/>
            <a:ext cx="299168" cy="299168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9367529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Ако в някой източник намерите матриците по по-различен начин, проверете следните неща:</a:t>
                </a:r>
              </a:p>
              <a:p>
                <a:pPr lvl="1"/>
                <a:r>
                  <a:rPr lang="bg-BG" dirty="0"/>
                  <a:t>Дали са за лява или за дясна координатна система</a:t>
                </a:r>
              </a:p>
              <a:p>
                <a:pPr lvl="1"/>
                <a:r>
                  <a:rPr lang="bg-BG" dirty="0"/>
                  <a:t>Дали се умножават пред или зад векторите</a:t>
                </a:r>
                <a:endParaRPr lang="en-US" dirty="0"/>
              </a:p>
              <a:p>
                <a:pPr lvl="1"/>
                <a:r>
                  <a:rPr lang="bg-BG" dirty="0"/>
                  <a:t>Дали редът на осите 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𝑋𝑌𝑍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Дали няма печатна грешка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ВАЖНО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Употреба на матрици</a:t>
            </a:r>
          </a:p>
          <a:p>
            <a:pPr lvl="1"/>
            <a:r>
              <a:rPr lang="bg-BG" dirty="0"/>
              <a:t>Моделиране на трансформации</a:t>
            </a:r>
            <a:endParaRPr lang="en-US" dirty="0"/>
          </a:p>
          <a:p>
            <a:pPr lvl="2"/>
            <a:r>
              <a:rPr lang="en-US" dirty="0"/>
              <a:t>(</a:t>
            </a:r>
            <a:r>
              <a:rPr lang="bg-BG" dirty="0"/>
              <a:t>транслация, ротация, мащабиране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Анимация чрез матрици</a:t>
            </a:r>
          </a:p>
          <a:p>
            <a:pPr lvl="1"/>
            <a:r>
              <a:rPr lang="bg-BG" dirty="0"/>
              <a:t>Проекция и перспектива</a:t>
            </a:r>
          </a:p>
          <a:p>
            <a:pPr lvl="1"/>
            <a:r>
              <a:rPr lang="bg-BG" dirty="0"/>
              <a:t>Контрол на гледната точка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Употреба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2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Не става в общия случай</a:t>
                </a:r>
              </a:p>
              <a:p>
                <a:pPr lvl="1"/>
                <a:r>
                  <a:rPr lang="bg-BG" dirty="0"/>
                  <a:t>При транслации редът на прилагане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bg-BG" dirty="0"/>
                  <a:t> може да е произволен</a:t>
                </a:r>
              </a:p>
              <a:p>
                <a:pPr lvl="1"/>
                <a:r>
                  <a:rPr lang="bg-BG" dirty="0"/>
                  <a:t>При ротации редът на прилагане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bg-BG" b="1" dirty="0">
                    <a:solidFill>
                      <a:srgbClr val="FF0000"/>
                    </a:solidFill>
                  </a:rPr>
                  <a:t>не може </a:t>
                </a:r>
                <a:r>
                  <a:rPr lang="bg-BG" dirty="0"/>
                  <a:t>да е произволен</a:t>
                </a:r>
              </a:p>
              <a:p>
                <a:r>
                  <a:rPr lang="bg-BG" dirty="0"/>
                  <a:t>Пример с въртене на 90 градуса</a:t>
                </a:r>
              </a:p>
              <a:p>
                <a:pPr lvl="1"/>
                <a:r>
                  <a:rPr lang="bg-BG" dirty="0"/>
                  <a:t>Вариант 1: около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,</a:t>
                </a:r>
                <a:r>
                  <a:rPr lang="bg-BG" dirty="0"/>
                  <a:t> около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,</a:t>
                </a:r>
                <a:r>
                  <a:rPr lang="bg-BG" dirty="0"/>
                  <a:t> около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𝑍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Вариант </a:t>
                </a:r>
                <a:r>
                  <a:rPr lang="en-US" dirty="0"/>
                  <a:t>2</a:t>
                </a:r>
                <a:r>
                  <a:rPr lang="bg-BG" dirty="0"/>
                  <a:t>: около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,</a:t>
                </a:r>
                <a:r>
                  <a:rPr lang="bg-BG" dirty="0"/>
                  <a:t> около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,</a:t>
                </a:r>
                <a:r>
                  <a:rPr lang="bg-BG" dirty="0"/>
                  <a:t> около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𝑍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2" t="-1468" b="-277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Обобщена матрица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45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Точка </a:t>
                </a:r>
                <a14:m>
                  <m:oMath xmlns:m="http://schemas.openxmlformats.org/officeDocument/2006/math">
                    <m:r>
                      <a:rPr lang="bg-BG" sz="2400" i="1" dirty="0" smtClean="0">
                        <a:latin typeface="Cambria Math"/>
                      </a:rPr>
                      <m:t>(0,1,0)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При вариант 1: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(0,1,0)</m:t>
                    </m:r>
                    <m:r>
                      <a:rPr lang="bg-BG" i="1" dirty="0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bg-BG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bg-BG" b="0" i="1" dirty="0" smtClean="0">
                            <a:latin typeface="Cambria Math"/>
                            <a:ea typeface="Cambria Math"/>
                          </a:rPr>
                          <m:t>0,1,0</m:t>
                        </m:r>
                      </m:e>
                    </m:d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При вариант 2: </a:t>
                </a:r>
                <a14:m>
                  <m:oMath xmlns:m="http://schemas.openxmlformats.org/officeDocument/2006/math">
                    <m:r>
                      <a:rPr lang="bg-BG" i="1" dirty="0">
                        <a:latin typeface="Cambria Math"/>
                      </a:rPr>
                      <m:t>(0,1,0)</m:t>
                    </m:r>
                    <m:r>
                      <a:rPr lang="bg-BG" i="1" dirty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bg-BG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bg-BG" i="1" dirty="0">
                            <a:latin typeface="Cambria Math"/>
                            <a:ea typeface="Cambria Math"/>
                          </a:rPr>
                          <m:t>0,</m:t>
                        </m:r>
                        <m:r>
                          <a:rPr lang="bg-BG" b="0" i="1" dirty="0" smtClean="0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bg-BG" i="1" dirty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bg-BG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 rot="5400000" flipH="1" flipV="1">
            <a:off x="5164015" y="2366918"/>
            <a:ext cx="400050" cy="397119"/>
          </a:xfrm>
          <a:prstGeom prst="arc">
            <a:avLst>
              <a:gd name="adj1" fmla="val 6113293"/>
              <a:gd name="adj2" fmla="val 3890151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flipH="1">
            <a:off x="4552950" y="2563916"/>
            <a:ext cx="2057400" cy="2057400"/>
          </a:xfrm>
          <a:prstGeom prst="arc">
            <a:avLst>
              <a:gd name="adj1" fmla="val 10818644"/>
              <a:gd name="adj2" fmla="val 15981229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6200000" flipH="1">
            <a:off x="1905523" y="2514601"/>
            <a:ext cx="1257299" cy="2057400"/>
          </a:xfrm>
          <a:prstGeom prst="arc">
            <a:avLst>
              <a:gd name="adj1" fmla="val 18509313"/>
              <a:gd name="adj2" fmla="val 4964511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flipH="1">
            <a:off x="1809749" y="2571750"/>
            <a:ext cx="1381125" cy="2057400"/>
          </a:xfrm>
          <a:prstGeom prst="arc">
            <a:avLst>
              <a:gd name="adj1" fmla="val 16232921"/>
              <a:gd name="adj2" fmla="val 1670361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1495424" y="2571750"/>
            <a:ext cx="2057400" cy="2057400"/>
          </a:xfrm>
          <a:prstGeom prst="arc">
            <a:avLst>
              <a:gd name="adj1" fmla="val 10818644"/>
              <a:gd name="adj2" fmla="val 15959595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447799" y="3589894"/>
            <a:ext cx="1077686" cy="702128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525485" y="3606223"/>
            <a:ext cx="1665515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525485" y="1744766"/>
            <a:ext cx="0" cy="1861457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76674" y="3632151"/>
            <a:ext cx="28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769" y="4221206"/>
            <a:ext cx="293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90750" y="1685957"/>
            <a:ext cx="28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Z</a:t>
            </a:r>
          </a:p>
        </p:txBody>
      </p:sp>
      <p:sp>
        <p:nvSpPr>
          <p:cNvPr id="23" name="Arc 22"/>
          <p:cNvSpPr/>
          <p:nvPr/>
        </p:nvSpPr>
        <p:spPr>
          <a:xfrm flipH="1" flipV="1">
            <a:off x="6400800" y="3614388"/>
            <a:ext cx="400050" cy="397119"/>
          </a:xfrm>
          <a:prstGeom prst="arc">
            <a:avLst>
              <a:gd name="adj1" fmla="val 6113293"/>
              <a:gd name="adj2" fmla="val 4033694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95800" y="3589894"/>
            <a:ext cx="1077686" cy="702128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73486" y="3606223"/>
            <a:ext cx="1665515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573486" y="1744766"/>
            <a:ext cx="0" cy="1861457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08668" y="3648046"/>
            <a:ext cx="28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64208" y="4168877"/>
            <a:ext cx="293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00653" y="1724045"/>
            <a:ext cx="28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 rot="2700000">
                <a:off x="3037319" y="2590372"/>
                <a:ext cx="674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sz="1600" b="0" i="1" smtClean="0">
                              <a:latin typeface="Cambria Math"/>
                            </a:rPr>
                            <m:t>1. 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bg-BG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3037319" y="2590372"/>
                <a:ext cx="674719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 rot="18000000">
                <a:off x="1458393" y="2698551"/>
                <a:ext cx="674719" cy="3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sz="1600" b="0" i="1" smtClean="0">
                              <a:latin typeface="Cambria Math"/>
                            </a:rPr>
                            <m:t>2. 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bg-BG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0">
                <a:off x="1458393" y="2698551"/>
                <a:ext cx="674719" cy="3579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20820000">
                <a:off x="2571773" y="4141621"/>
                <a:ext cx="674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600" b="0" i="1" smtClean="0">
                          <a:latin typeface="Cambria Math"/>
                        </a:rPr>
                        <m:t>3. 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bg-BG" sz="16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20000">
                <a:off x="2571773" y="4141621"/>
                <a:ext cx="674719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3499124" y="3551359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470423" y="2518577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828799" y="3946638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608177" y="1680773"/>
                <a:ext cx="1362552" cy="782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77" y="1680773"/>
                <a:ext cx="1362552" cy="78213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6547959" y="3548428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519258" y="2515646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77634" y="3943707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287857" y="4002375"/>
                <a:ext cx="674719" cy="3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sz="1600" b="0" i="1" smtClean="0">
                              <a:latin typeface="Cambria Math"/>
                            </a:rPr>
                            <m:t>1. 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bg-BG" sz="1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57" y="4002375"/>
                <a:ext cx="674719" cy="357983"/>
              </a:xfrm>
              <a:prstGeom prst="rect">
                <a:avLst/>
              </a:prstGeom>
              <a:blipFill rotWithShape="1">
                <a:blip r:embed="rId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 rot="2700000">
                <a:off x="6105245" y="2601640"/>
                <a:ext cx="674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sz="1600" b="0" i="1" smtClean="0">
                              <a:latin typeface="Cambria Math"/>
                            </a:rPr>
                            <m:t>2. 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bg-BG" sz="1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6105245" y="2601640"/>
                <a:ext cx="674719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566838" y="2369110"/>
                <a:ext cx="674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600" b="0" i="1" smtClean="0">
                          <a:latin typeface="Cambria Math"/>
                        </a:rPr>
                        <m:t>3. 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bg-BG" sz="16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838" y="2369110"/>
                <a:ext cx="674719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724048" y="1680772"/>
                <a:ext cx="1362552" cy="782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048" y="1680772"/>
                <a:ext cx="1362552" cy="78213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453309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Ако прилагаме първо 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bg-BG" dirty="0"/>
                  <a:t> после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bg-BG" dirty="0"/>
                  <a:t> и накрая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bg-BG" dirty="0"/>
                  <a:t>:</a:t>
                </a:r>
              </a:p>
              <a:p>
                <a:pPr lvl="1"/>
                <a:r>
                  <a:rPr lang="bg-BG" dirty="0"/>
                  <a:t>Общата матрица 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Редът е обратен – първата приложена трансформация записваме последна</a:t>
                </a:r>
              </a:p>
              <a:p>
                <a:pPr lvl="1"/>
                <a:r>
                  <a:rPr lang="bg-BG" dirty="0"/>
                  <a:t>Помни се, като че 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 dirty="0" err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bg-BG" dirty="0"/>
                  <a:t> са функции:</a:t>
                </a:r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ПАК ВАЖНО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73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Ротация в </a:t>
                </a:r>
                <a:r>
                  <a:rPr lang="en-US" dirty="0"/>
                  <a:t>2D </a:t>
                </a:r>
                <a:r>
                  <a:rPr lang="bg-BG" dirty="0"/>
                  <a:t>около точка</a:t>
                </a:r>
                <a:endParaRPr lang="en-US" dirty="0"/>
              </a:p>
              <a:p>
                <a:pPr lvl="1"/>
                <a:r>
                  <a:rPr lang="bg-BG" dirty="0"/>
                  <a:t>Базисната ротация в </a:t>
                </a:r>
                <a:r>
                  <a:rPr lang="en-US" dirty="0"/>
                  <a:t>2D </a:t>
                </a:r>
                <a:r>
                  <a:rPr lang="bg-BG" dirty="0"/>
                  <a:t>е винаги около точката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r>
                  <a:rPr lang="bg-BG" dirty="0"/>
                  <a:t>Алгоритъм</a:t>
                </a:r>
                <a:endParaRPr lang="en-US" dirty="0"/>
              </a:p>
              <a:p>
                <a:pPr lvl="1"/>
                <a:r>
                  <a:rPr lang="bg-BG" dirty="0"/>
                  <a:t>Транслираме така, че точката около която въртим да попадне в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Въртим около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Връщаме точката с обратна транслация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 r="-85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Съставна ротация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11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543042" y="2502983"/>
            <a:ext cx="1781175" cy="1781175"/>
            <a:chOff x="2142801" y="1928872"/>
            <a:chExt cx="1781175" cy="1781175"/>
          </a:xfrm>
        </p:grpSpPr>
        <p:sp>
          <p:nvSpPr>
            <p:cNvPr id="91" name="Arc 90"/>
            <p:cNvSpPr/>
            <p:nvPr/>
          </p:nvSpPr>
          <p:spPr>
            <a:xfrm>
              <a:off x="2142801" y="1928872"/>
              <a:ext cx="1781175" cy="1781175"/>
            </a:xfrm>
            <a:prstGeom prst="arc">
              <a:avLst>
                <a:gd name="adj1" fmla="val 14791287"/>
                <a:gd name="adj2" fmla="val 944007"/>
              </a:avLst>
            </a:prstGeom>
            <a:ln w="25400">
              <a:solidFill>
                <a:schemeClr val="tx1"/>
              </a:solidFill>
              <a:headEnd type="triangle" w="med" len="lg"/>
              <a:tailEnd type="non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2640726" y="2019853"/>
              <a:ext cx="1048840" cy="1290130"/>
              <a:chOff x="7395559" y="695325"/>
              <a:chExt cx="1048840" cy="1290130"/>
            </a:xfrm>
          </p:grpSpPr>
          <p:sp>
            <p:nvSpPr>
              <p:cNvPr id="94" name="Arc 93"/>
              <p:cNvSpPr/>
              <p:nvPr/>
            </p:nvSpPr>
            <p:spPr>
              <a:xfrm>
                <a:off x="7452709" y="1095375"/>
                <a:ext cx="742950" cy="742950"/>
              </a:xfrm>
              <a:prstGeom prst="arc">
                <a:avLst>
                  <a:gd name="adj1" fmla="val 14502070"/>
                  <a:gd name="adj2" fmla="val 1113708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  <a:ln w="190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 flipH="1" flipV="1">
                <a:off x="7395559" y="695325"/>
                <a:ext cx="41910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oval" w="med" len="med"/>
                <a:tailEnd type="oval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rot="8280000" flipH="1" flipV="1">
                <a:off x="8025299" y="1223455"/>
                <a:ext cx="41910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oval" w="med" len="med"/>
                <a:tailEnd type="oval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7824184" y="1082893"/>
                <a:ext cx="3016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600" dirty="0">
                    <a:latin typeface="Calibri"/>
                  </a:rPr>
                  <a:t>α</a:t>
                </a:r>
                <a:endParaRPr lang="en-US" sz="16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95388" lvl="1" indent="-4763">
                  <a:buNone/>
                  <a:tabLst>
                    <a:tab pos="4511675" algn="l"/>
                  </a:tabLst>
                </a:pPr>
                <a:r>
                  <a:rPr lang="bg-BG" dirty="0"/>
                  <a:t>Искаме</a:t>
                </a:r>
                <a:r>
                  <a:rPr lang="en-US" dirty="0"/>
                  <a:t>	</a:t>
                </a:r>
                <a:r>
                  <a:rPr lang="bg-BG" dirty="0"/>
                  <a:t>Правим</a:t>
                </a:r>
                <a:endParaRPr lang="en-US" dirty="0"/>
              </a:p>
              <a:p>
                <a:pPr marL="1195388" lvl="1" indent="-4763">
                  <a:buNone/>
                  <a:tabLst>
                    <a:tab pos="4511675" algn="l"/>
                  </a:tabLst>
                </a:pPr>
                <a:endParaRPr lang="en-US" dirty="0"/>
              </a:p>
              <a:p>
                <a:pPr marL="1195388" lvl="1" indent="-4763">
                  <a:buNone/>
                  <a:tabLst>
                    <a:tab pos="4511675" algn="l"/>
                  </a:tabLst>
                </a:pPr>
                <a:endParaRPr lang="en-US" dirty="0"/>
              </a:p>
              <a:p>
                <a:pPr marL="1195388" lvl="1" indent="-4763">
                  <a:buNone/>
                  <a:tabLst>
                    <a:tab pos="4511675" algn="l"/>
                  </a:tabLst>
                </a:pPr>
                <a:endParaRPr lang="en-US" dirty="0"/>
              </a:p>
              <a:p>
                <a:pPr marL="1195388" lvl="1" indent="-4763">
                  <a:buNone/>
                  <a:tabLst>
                    <a:tab pos="4511675" algn="l"/>
                  </a:tabLst>
                </a:pPr>
                <a:endParaRPr lang="en-US" dirty="0"/>
              </a:p>
              <a:p>
                <a:pPr marL="1195388" lvl="1" indent="-4763">
                  <a:buNone/>
                  <a:tabLst>
                    <a:tab pos="4511675" algn="l"/>
                  </a:tabLst>
                </a:pPr>
                <a:endParaRPr lang="en-US" dirty="0"/>
              </a:p>
              <a:p>
                <a:pPr marL="1195388" lvl="1" indent="-4763">
                  <a:buNone/>
                  <a:tabLst>
                    <a:tab pos="3717925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b="0" i="1" dirty="0" smtClean="0">
                        <a:latin typeface="Cambria Math"/>
                      </a:rPr>
                      <m:t>=?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0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Илюстрация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43100" y="3333750"/>
            <a:ext cx="222885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43100" y="1733550"/>
            <a:ext cx="0" cy="16002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2834" y="325755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57350" y="19050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5467350" y="3333750"/>
            <a:ext cx="222885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5467350" y="1733550"/>
            <a:ext cx="0" cy="16002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607084" y="325755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181600" y="19050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 flipH="1">
            <a:off x="6324600" y="3065611"/>
            <a:ext cx="1104942" cy="566589"/>
          </a:xfrm>
          <a:prstGeom prst="straightConnector1">
            <a:avLst/>
          </a:prstGeom>
          <a:ln w="6350">
            <a:solidFill>
              <a:srgbClr val="FF0000"/>
            </a:solidFill>
            <a:prstDash val="sysDash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5027945" y="2065867"/>
            <a:ext cx="1093455" cy="524018"/>
          </a:xfrm>
          <a:prstGeom prst="straightConnector1">
            <a:avLst/>
          </a:prstGeom>
          <a:ln w="6350">
            <a:solidFill>
              <a:srgbClr val="FF0000"/>
            </a:solidFill>
            <a:prstDash val="sysDash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19860000">
            <a:off x="6831390" y="3056972"/>
            <a:ext cx="28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8" name="TextBox 157"/>
          <p:cNvSpPr txBox="1"/>
          <p:nvPr/>
        </p:nvSpPr>
        <p:spPr>
          <a:xfrm rot="2280000">
            <a:off x="5946512" y="2516097"/>
            <a:ext cx="28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9" name="TextBox 158"/>
          <p:cNvSpPr txBox="1"/>
          <p:nvPr/>
        </p:nvSpPr>
        <p:spPr>
          <a:xfrm rot="20040000">
            <a:off x="5600576" y="2002392"/>
            <a:ext cx="28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 flipV="1">
            <a:off x="5433629" y="2803490"/>
            <a:ext cx="1097800" cy="536140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 rot="19980000">
                <a:off x="5808733" y="2859018"/>
                <a:ext cx="2802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80000">
                <a:off x="5808733" y="2859018"/>
                <a:ext cx="280286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142801" y="1809750"/>
            <a:ext cx="2098891" cy="1900297"/>
            <a:chOff x="2142801" y="1809750"/>
            <a:chExt cx="2098891" cy="1900297"/>
          </a:xfrm>
        </p:grpSpPr>
        <p:sp>
          <p:nvSpPr>
            <p:cNvPr id="14" name="TextBox 13"/>
            <p:cNvSpPr txBox="1"/>
            <p:nvPr/>
          </p:nvSpPr>
          <p:spPr>
            <a:xfrm>
              <a:off x="2903024" y="2731429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09800" y="1809750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Q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23976" y="282093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</a:t>
              </a:r>
            </a:p>
          </p:txBody>
        </p:sp>
        <p:sp>
          <p:nvSpPr>
            <p:cNvPr id="59" name="Arc 58"/>
            <p:cNvSpPr/>
            <p:nvPr/>
          </p:nvSpPr>
          <p:spPr>
            <a:xfrm>
              <a:off x="2142801" y="1928872"/>
              <a:ext cx="1781175" cy="1781175"/>
            </a:xfrm>
            <a:prstGeom prst="arc">
              <a:avLst>
                <a:gd name="adj1" fmla="val 14791287"/>
                <a:gd name="adj2" fmla="val 944007"/>
              </a:avLst>
            </a:prstGeom>
            <a:ln w="25400">
              <a:solidFill>
                <a:srgbClr val="0070C0"/>
              </a:solidFill>
              <a:headEnd type="triangle" w="med" len="lg"/>
              <a:tailEnd type="non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640726" y="2019853"/>
              <a:ext cx="1048840" cy="1290130"/>
              <a:chOff x="7395559" y="695325"/>
              <a:chExt cx="1048840" cy="1290130"/>
            </a:xfrm>
          </p:grpSpPr>
          <p:sp>
            <p:nvSpPr>
              <p:cNvPr id="56" name="Arc 55"/>
              <p:cNvSpPr/>
              <p:nvPr/>
            </p:nvSpPr>
            <p:spPr>
              <a:xfrm>
                <a:off x="7436667" y="1095375"/>
                <a:ext cx="742950" cy="742950"/>
              </a:xfrm>
              <a:prstGeom prst="arc">
                <a:avLst>
                  <a:gd name="adj1" fmla="val 14502070"/>
                  <a:gd name="adj2" fmla="val 1113708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5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5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50000"/>
                    </a:schemeClr>
                  </a:gs>
                </a:gsLst>
                <a:lin ang="18900000" scaled="1"/>
                <a:tileRect/>
              </a:gradFill>
              <a:ln w="190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7395559" y="695325"/>
                <a:ext cx="419100" cy="76200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  <a:headEnd type="oval" w="med" len="med"/>
                <a:tailEnd type="oval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8280000" flipH="1" flipV="1">
                <a:off x="8025299" y="1223455"/>
                <a:ext cx="419100" cy="76200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  <a:headEnd type="oval" w="med" len="med"/>
                <a:tailEnd type="oval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7824184" y="1082893"/>
                <a:ext cx="3016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600" dirty="0">
                    <a:solidFill>
                      <a:srgbClr val="0070C0"/>
                    </a:solidFill>
                    <a:latin typeface="Calibri"/>
                  </a:rPr>
                  <a:t>α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1" name="Oval 70"/>
            <p:cNvSpPr/>
            <p:nvPr/>
          </p:nvSpPr>
          <p:spPr>
            <a:xfrm>
              <a:off x="3003824" y="2711211"/>
              <a:ext cx="107401" cy="10972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942505" y="1680574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454684" y="2820939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79" name="Arc 78"/>
          <p:cNvSpPr/>
          <p:nvPr/>
        </p:nvSpPr>
        <p:spPr>
          <a:xfrm>
            <a:off x="5673509" y="1928872"/>
            <a:ext cx="1781175" cy="1781175"/>
          </a:xfrm>
          <a:prstGeom prst="arc">
            <a:avLst>
              <a:gd name="adj1" fmla="val 14791287"/>
              <a:gd name="adj2" fmla="val 944007"/>
            </a:avLst>
          </a:prstGeom>
          <a:ln w="25400">
            <a:solidFill>
              <a:srgbClr val="0070C0"/>
            </a:solidFill>
            <a:headEnd type="triangle" w="med" len="lg"/>
            <a:tailEnd type="non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171434" y="2019853"/>
            <a:ext cx="1048840" cy="1290130"/>
            <a:chOff x="7395559" y="695325"/>
            <a:chExt cx="1048840" cy="1290130"/>
          </a:xfrm>
        </p:grpSpPr>
        <p:sp>
          <p:nvSpPr>
            <p:cNvPr id="83" name="Arc 82"/>
            <p:cNvSpPr/>
            <p:nvPr/>
          </p:nvSpPr>
          <p:spPr>
            <a:xfrm>
              <a:off x="7436667" y="1095375"/>
              <a:ext cx="742950" cy="742950"/>
            </a:xfrm>
            <a:prstGeom prst="arc">
              <a:avLst>
                <a:gd name="adj1" fmla="val 14502070"/>
                <a:gd name="adj2" fmla="val 1113708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lin ang="18900000" scaled="1"/>
              <a:tileRect/>
            </a:gra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 flipV="1">
              <a:off x="7395559" y="695325"/>
              <a:ext cx="419100" cy="762000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8280000" flipH="1" flipV="1">
              <a:off x="8025299" y="1223455"/>
              <a:ext cx="419100" cy="762000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7824184" y="1082893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 dirty="0">
                  <a:solidFill>
                    <a:srgbClr val="0070C0"/>
                  </a:solidFill>
                  <a:latin typeface="Calibri"/>
                </a:rPr>
                <a:t>α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433732" y="273142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67" name="Oval 66"/>
          <p:cNvSpPr/>
          <p:nvPr/>
        </p:nvSpPr>
        <p:spPr>
          <a:xfrm>
            <a:off x="6534532" y="2711211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735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Реализация на ротация около точка</a:t>
            </a:r>
          </a:p>
          <a:p>
            <a:pPr lvl="1"/>
            <a:r>
              <a:rPr lang="bg-BG"/>
              <a:t>Пример</a:t>
            </a:r>
            <a:r>
              <a:rPr lang="en-US"/>
              <a:t> </a:t>
            </a:r>
            <a:r>
              <a:rPr lang="bg-BG"/>
              <a:t>за 2</a:t>
            </a:r>
            <a:r>
              <a:rPr lang="en-US"/>
              <a:t>D </a:t>
            </a:r>
            <a:r>
              <a:rPr lang="bg-BG"/>
              <a:t>ротация</a:t>
            </a:r>
            <a:r>
              <a:rPr lang="en-GB"/>
              <a:t> ... </a:t>
            </a:r>
            <a:r>
              <a:rPr lang="bg-BG"/>
              <a:t>в </a:t>
            </a:r>
            <a:r>
              <a:rPr lang="en-GB"/>
              <a:t>3D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Реализация</a:t>
            </a:r>
            <a:endParaRPr lang="en-US" dirty="0"/>
          </a:p>
        </p:txBody>
      </p:sp>
      <p:pic>
        <p:nvPicPr>
          <p:cNvPr id="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892" y="2384576"/>
            <a:ext cx="2742708" cy="17111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508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6701" y="382105"/>
            <a:ext cx="4210761" cy="431883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0" y="4900940"/>
            <a:ext cx="533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Снимка: Щефан Биневийс, http://www.capella-observatory.com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31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Дадена е права от точка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вектор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Въртим друга точка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около тази права</a:t>
                </a:r>
              </a:p>
              <a:p>
                <a:pPr lvl="1"/>
                <a:r>
                  <a:rPr lang="bg-BG" dirty="0"/>
                  <a:t>Използваме само базисни матрици,</a:t>
                </a:r>
                <a:r>
                  <a:rPr lang="en-US" dirty="0"/>
                  <a:t> </a:t>
                </a:r>
                <a:r>
                  <a:rPr lang="bg-BG" dirty="0"/>
                  <a:t>но за сметка на това са много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Въртене около права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152900" y="2647950"/>
            <a:ext cx="2171700" cy="102870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467100" y="3845709"/>
            <a:ext cx="1077686" cy="702128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44786" y="3862037"/>
            <a:ext cx="1665515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544786" y="2656114"/>
            <a:ext cx="8165" cy="1205924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76925" y="3848101"/>
            <a:ext cx="28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8535" y="4379498"/>
            <a:ext cx="293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5515" y="2598965"/>
            <a:ext cx="28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67863" y="2770684"/>
            <a:ext cx="28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267325" y="2857500"/>
            <a:ext cx="619125" cy="28575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95850" y="4076701"/>
            <a:ext cx="28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28" name="Arc 27"/>
          <p:cNvSpPr/>
          <p:nvPr/>
        </p:nvSpPr>
        <p:spPr>
          <a:xfrm>
            <a:off x="4548536" y="2952750"/>
            <a:ext cx="742950" cy="742950"/>
          </a:xfrm>
          <a:prstGeom prst="arc">
            <a:avLst>
              <a:gd name="adj1" fmla="val 1420158"/>
              <a:gd name="adj2" fmla="val 4161959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4914900" y="3314700"/>
            <a:ext cx="819150" cy="390525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>
            <a:off x="3894222" y="2270961"/>
            <a:ext cx="1959293" cy="1959293"/>
          </a:xfrm>
          <a:prstGeom prst="arc">
            <a:avLst>
              <a:gd name="adj1" fmla="val 1816824"/>
              <a:gd name="adj2" fmla="val 4109860"/>
            </a:avLst>
          </a:prstGeom>
          <a:noFill/>
          <a:ln w="19050">
            <a:solidFill>
              <a:srgbClr val="0070C0"/>
            </a:solidFill>
            <a:headEnd type="triangle" w="med" len="lg"/>
            <a:tailEnd type="non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087907" y="349863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rgbClr val="0070C0"/>
                </a:solidFill>
                <a:latin typeface="Calibri"/>
              </a:rPr>
              <a:t>α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rot="2700000" flipH="1" flipV="1">
            <a:off x="4658288" y="3548626"/>
            <a:ext cx="819150" cy="390525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26599" y="3089842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20100000">
                <a:off x="5355405" y="2723228"/>
                <a:ext cx="2802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00000">
                <a:off x="5355405" y="2723228"/>
                <a:ext cx="280286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14085" r="-447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149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Алгоритъм на въртене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bg-BG" dirty="0"/>
                  <a:t>Транслираме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bg-BG" dirty="0"/>
                  <a:t> </a:t>
                </a:r>
                <a:r>
                  <a:rPr lang="en-US" dirty="0"/>
                  <a:t>→</a:t>
                </a:r>
                <a:r>
                  <a:rPr lang="bg-BG" dirty="0"/>
                  <a:t> точката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bg-BG" dirty="0"/>
                  <a:t>Въртим около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bg-BG" dirty="0"/>
                  <a:t>, че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bg-BG" dirty="0"/>
                  <a:t> </a:t>
                </a:r>
                <a:r>
                  <a:rPr lang="en-US" dirty="0"/>
                  <a:t>→</a:t>
                </a:r>
                <a:r>
                  <a:rPr lang="bg-BG" dirty="0"/>
                  <a:t> равнината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𝑋𝑍</m:t>
                    </m:r>
                  </m:oMath>
                </a14:m>
                <a:endParaRPr lang="bg-BG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bg-BG" dirty="0"/>
                  <a:t>Въртим около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  <a:r>
                  <a:rPr lang="bg-BG" dirty="0"/>
                  <a:t>че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bg-BG" dirty="0"/>
                  <a:t> </a:t>
                </a:r>
                <a:r>
                  <a:rPr lang="en-US" dirty="0"/>
                  <a:t>→</a:t>
                </a:r>
                <a:r>
                  <a:rPr lang="bg-BG" dirty="0"/>
                  <a:t> оста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bg-BG" dirty="0"/>
                  <a:t>Въртим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bg-BG" dirty="0"/>
                  <a:t> около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bg-BG" dirty="0"/>
                  <a:t> на желания ъгъл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bg-BG" dirty="0"/>
                  <a:t>Правим обратното на 3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bg-BG" dirty="0"/>
                  <a:t>Правим обратното на 2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bg-BG" dirty="0"/>
                  <a:t>Правим обратното на 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Алгоритъм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66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bg-BG" dirty="0"/>
                  <a:t>Първата и последната матрици</a:t>
                </a:r>
                <a:r>
                  <a:rPr lang="en-US" dirty="0"/>
                  <a:t> – </a:t>
                </a:r>
                <a:r>
                  <a:rPr lang="bg-BG" dirty="0"/>
                  <a:t>транслации</a:t>
                </a:r>
                <a:endParaRPr lang="en-US" dirty="0"/>
              </a:p>
              <a:p>
                <a:pPr lvl="1"/>
                <a:r>
                  <a:rPr lang="bg-BG" dirty="0"/>
                  <a:t>Ако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:r>
                  <a:rPr lang="bg-BG" dirty="0"/>
                  <a:t>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bg-BG" dirty="0"/>
                  <a:t> се транслира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</m:oMath>
                </a14:m>
                <a:r>
                  <a:rPr lang="bg-BG" dirty="0"/>
                  <a:t>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Обратната транслация е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bg-BG" dirty="0"/>
                  <a:t>Матрици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bg-BG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𝟕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797" t="-9375" b="-2812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371600" y="2647950"/>
                <a:ext cx="7848600" cy="1524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1" kern="1200">
                    <a:solidFill>
                      <a:schemeClr val="tx1"/>
                    </a:solidFill>
                    <a:effectLst/>
                    <a:latin typeface="+mj-lt"/>
                    <a:ea typeface="+mn-ea"/>
                    <a:cs typeface="Lucida Sans Unicode" panose="020B0602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alibri" pitchFamily="34" charset="0"/>
                  <a:buChar char="–"/>
                  <a:defRPr sz="2400" kern="1200">
                    <a:solidFill>
                      <a:srgbClr val="0070C0"/>
                    </a:solidFill>
                    <a:effectLst/>
                    <a:latin typeface="+mj-lt"/>
                    <a:ea typeface="+mn-ea"/>
                    <a:cs typeface="Lucida Sans Unicode" panose="020B0602030504020204" pitchFamily="34" charset="0"/>
                  </a:defRPr>
                </a:lvl2pPr>
                <a:lvl3pPr marL="746125" indent="0" algn="l" defTabSz="914400" rtl="0" eaLnBrk="1" latinLnBrk="0" hangingPunct="1">
                  <a:spcBef>
                    <a:spcPts val="0"/>
                  </a:spcBef>
                  <a:buFont typeface="Arial" pitchFamily="34" charset="0"/>
                  <a:buNone/>
                  <a:defRPr sz="2000" kern="1200">
                    <a:solidFill>
                      <a:srgbClr val="0070C0"/>
                    </a:solidFill>
                    <a:effectLst/>
                    <a:latin typeface="Calibri Light" panose="020F0302020204030204" pitchFamily="34" charset="0"/>
                    <a:ea typeface="+mn-ea"/>
                    <a:cs typeface="Lucida Sans Unicode" panose="020B0602030504020204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Font typeface="Calibri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00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latin typeface="Cambria Math"/>
                        </a:rPr>
                        <m:t>=</m:t>
                      </m:r>
                      <m:r>
                        <a:rPr lang="en-US" sz="20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sz="200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bg-BG" sz="2000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00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47950"/>
                <a:ext cx="7848600" cy="1524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86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Направо за 3</a:t>
                </a:r>
                <a:r>
                  <a:rPr lang="en-US" dirty="0"/>
                  <a:t>D</a:t>
                </a:r>
                <a:r>
                  <a:rPr lang="bg-BG" dirty="0"/>
                  <a:t> пространство</a:t>
                </a:r>
              </a:p>
              <a:p>
                <a:pPr lvl="1"/>
                <a:r>
                  <a:rPr lang="bg-BG" dirty="0"/>
                  <a:t>2</a:t>
                </a:r>
                <a:r>
                  <a:rPr lang="en-US" dirty="0"/>
                  <a:t>D </a:t>
                </a:r>
                <a:r>
                  <a:rPr lang="bg-BG" dirty="0"/>
                  <a:t>трансформациите са частни случаи</a:t>
                </a:r>
              </a:p>
              <a:p>
                <a:pPr lvl="1"/>
                <a:r>
                  <a:rPr lang="bg-BG" dirty="0"/>
                  <a:t>Хомогенни координати (т.е. 4х4)</a:t>
                </a:r>
                <a:endParaRPr lang="en-US" b="0" i="1" dirty="0">
                  <a:latin typeface="Cambria Math"/>
                </a:endParaRPr>
              </a:p>
              <a:p>
                <a:pPr marL="744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𝑀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bg-BG" dirty="0"/>
                  <a:t>Да припомним: точка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 err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 dirty="0" err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bg-BG" dirty="0"/>
                  <a:t> в хомогенни координати 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 err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 dirty="0" err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bg-BG" i="1" dirty="0" smtClean="0">
                            <a:latin typeface="Cambria Math"/>
                          </a:rPr>
                          <m:t>,1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Матриците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3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Въртене без да знаем ъгъла</a:t>
                </a:r>
                <a:endParaRPr lang="en-US" dirty="0"/>
              </a:p>
              <a:p>
                <a:pPr lvl="1"/>
                <a:r>
                  <a:rPr lang="bg-BG" dirty="0"/>
                  <a:t>Въртим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bg-BG" dirty="0"/>
                  <a:t>около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bg-BG" dirty="0"/>
                  <a:t>, за да попадне в равнината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𝑋𝑍</m:t>
                    </m:r>
                  </m:oMath>
                </a14:m>
                <a:endParaRPr lang="en-US" dirty="0"/>
              </a:p>
              <a:p>
                <a:pPr marL="3652838" lvl="1" indent="0">
                  <a:buNone/>
                </a:pPr>
                <a:endParaRPr lang="en-US" sz="1800" b="0" i="1" dirty="0">
                  <a:latin typeface="Cambria Math"/>
                </a:endParaRPr>
              </a:p>
              <a:p>
                <a:pPr marL="36528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−?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?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?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?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?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3652838" lvl="1" indent="0">
                  <a:buNone/>
                </a:pPr>
                <a:endParaRPr lang="en-US" sz="1900" b="0" i="1" dirty="0">
                  <a:latin typeface="Cambria Math"/>
                </a:endParaRPr>
              </a:p>
              <a:p>
                <a:pPr marL="36528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1900" b="0" i="1" smtClean="0">
                              <a:latin typeface="Cambria Math"/>
                            </a:rPr>
                            <m:t>?</m:t>
                          </m:r>
                        </m:e>
                      </m:func>
                      <m:r>
                        <a:rPr lang="en-US" sz="19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9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19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900" b="0" i="1" smtClean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9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sz="19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1900" b="0" i="1" smtClean="0">
                          <a:latin typeface="Cambria Math"/>
                        </a:rPr>
                        <m:t>   </m:t>
                      </m:r>
                      <m:func>
                        <m:func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900" i="1">
                              <a:latin typeface="Cambria Math"/>
                            </a:rPr>
                            <m:t>?</m:t>
                          </m:r>
                        </m:e>
                      </m:func>
                      <m:r>
                        <a:rPr lang="en-US" sz="1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9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19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900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9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sz="19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bg-BG" sz="21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/>
          <p:cNvSpPr/>
          <p:nvPr/>
        </p:nvSpPr>
        <p:spPr>
          <a:xfrm rot="21360000">
            <a:off x="1095703" y="1707178"/>
            <a:ext cx="2610522" cy="1592582"/>
          </a:xfrm>
          <a:prstGeom prst="arc">
            <a:avLst>
              <a:gd name="adj1" fmla="val 2356055"/>
              <a:gd name="adj2" fmla="val 8182048"/>
            </a:avLst>
          </a:prstGeom>
          <a:noFill/>
          <a:ln w="3175">
            <a:solidFill>
              <a:srgbClr val="FF0000"/>
            </a:solidFill>
            <a:prstDash val="sysDot"/>
            <a:headEnd type="none" w="med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21360000">
            <a:off x="1649215" y="2556870"/>
            <a:ext cx="1620928" cy="898971"/>
          </a:xfrm>
          <a:prstGeom prst="arc">
            <a:avLst>
              <a:gd name="adj1" fmla="val 1650384"/>
              <a:gd name="adj2" fmla="val 8603876"/>
            </a:avLst>
          </a:prstGeom>
          <a:noFill/>
          <a:ln w="3175">
            <a:solidFill>
              <a:srgbClr val="FF0000"/>
            </a:solidFill>
            <a:prstDash val="sysDot"/>
            <a:headEnd type="none" w="med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 rot="21360000">
            <a:off x="1963538" y="3035535"/>
            <a:ext cx="1107115" cy="558190"/>
          </a:xfrm>
          <a:prstGeom prst="arc">
            <a:avLst>
              <a:gd name="adj1" fmla="val 2827023"/>
              <a:gd name="adj2" fmla="val 8435085"/>
            </a:avLst>
          </a:prstGeom>
          <a:noFill/>
          <a:ln w="3175">
            <a:solidFill>
              <a:srgbClr val="FF0000"/>
            </a:solidFill>
            <a:prstDash val="sysDot"/>
            <a:headEnd type="none" w="med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22136" y="2887227"/>
            <a:ext cx="925914" cy="921098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itle 6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bg-BG" dirty="0"/>
                  <a:t>Матрици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bg-BG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Title 6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797" t="-9375" b="-2812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/>
          <p:cNvSpPr/>
          <p:nvPr/>
        </p:nvSpPr>
        <p:spPr>
          <a:xfrm>
            <a:off x="1379193" y="4049744"/>
            <a:ext cx="708714" cy="532467"/>
          </a:xfrm>
          <a:prstGeom prst="arc">
            <a:avLst>
              <a:gd name="adj1" fmla="val 19728585"/>
              <a:gd name="adj2" fmla="val 21548152"/>
            </a:avLst>
          </a:prstGeom>
          <a:solidFill>
            <a:srgbClr val="FFC000"/>
          </a:solidFill>
          <a:ln w="9525">
            <a:solidFill>
              <a:srgbClr val="FF9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2541186" y="3825492"/>
            <a:ext cx="906864" cy="490485"/>
          </a:xfrm>
          <a:prstGeom prst="line">
            <a:avLst/>
          </a:prstGeom>
          <a:ln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515035" y="3101788"/>
            <a:ext cx="1038713" cy="7199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733550" y="4315977"/>
            <a:ext cx="1714500" cy="0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>
            <a:off x="2093096" y="3539765"/>
            <a:ext cx="898970" cy="558189"/>
          </a:xfrm>
          <a:prstGeom prst="arc">
            <a:avLst>
              <a:gd name="adj1" fmla="val 1756323"/>
              <a:gd name="adj2" fmla="val 9042097"/>
            </a:avLst>
          </a:prstGeom>
          <a:solidFill>
            <a:srgbClr val="3399FF">
              <a:alpha val="40000"/>
            </a:srgbClr>
          </a:solidFill>
          <a:ln w="1270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451199" y="3809433"/>
            <a:ext cx="1077686" cy="702128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530058" y="3806630"/>
            <a:ext cx="2237015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28885" y="2094545"/>
            <a:ext cx="13696" cy="171394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62450" y="3801628"/>
            <a:ext cx="28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9063" y="4345517"/>
            <a:ext cx="293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34314" y="2038350"/>
            <a:ext cx="28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96215" y="3573028"/>
            <a:ext cx="28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8900000">
                <a:off x="2932980" y="3240408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0000">
                <a:off x="2932980" y="3240408"/>
                <a:ext cx="36933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747" t="-25581" r="-919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372248" y="3816678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2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248" y="3816678"/>
                <a:ext cx="28565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 flipV="1">
            <a:off x="3448050" y="2887227"/>
            <a:ext cx="0" cy="1428750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2079974" y="2094545"/>
            <a:ext cx="898970" cy="558189"/>
          </a:xfrm>
          <a:prstGeom prst="arc">
            <a:avLst>
              <a:gd name="adj1" fmla="val 1650384"/>
              <a:gd name="adj2" fmla="val 8872070"/>
            </a:avLst>
          </a:prstGeom>
          <a:solidFill>
            <a:srgbClr val="3399FF">
              <a:alpha val="40000"/>
            </a:srgbClr>
          </a:solidFill>
          <a:ln w="1270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 rot="19678972">
                <a:off x="1765600" y="3745475"/>
                <a:ext cx="44486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rgbClr val="0070C0"/>
                  </a:solidFill>
                  <a:effectLst>
                    <a:outerShdw blurRad="63500" algn="ctr" rotWithShape="0">
                      <a:srgbClr val="0070C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78972">
                <a:off x="1765600" y="3745475"/>
                <a:ext cx="444865" cy="36298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1850516" y="4005867"/>
            <a:ext cx="27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 flipV="1">
            <a:off x="2533650" y="2372877"/>
            <a:ext cx="925914" cy="509535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479176" y="2372877"/>
            <a:ext cx="1054474" cy="675123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 rot="1620000">
                <a:off x="2783891" y="3828073"/>
                <a:ext cx="791692" cy="43678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05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05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05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">
                <a:off x="2783891" y="3828073"/>
                <a:ext cx="791692" cy="4367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 flipV="1">
            <a:off x="1733550" y="2887227"/>
            <a:ext cx="0" cy="1428750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407634" y="2995422"/>
            <a:ext cx="107401" cy="10972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448050" y="3801627"/>
            <a:ext cx="828675" cy="514350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07625" y="4233686"/>
                <a:ext cx="45249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rgbClr val="0070C0"/>
                  </a:solidFill>
                  <a:effectLst>
                    <a:outerShdw blurRad="63500" algn="ctr" rotWithShape="0">
                      <a:srgbClr val="0070C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625" y="4233686"/>
                <a:ext cx="452495" cy="391261"/>
              </a:xfrm>
              <a:prstGeom prst="rect">
                <a:avLst/>
              </a:prstGeom>
              <a:blipFill rotWithShape="1"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42790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bg-BG" dirty="0"/>
                  <a:t>Така за 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bg-BG" dirty="0"/>
                  <a:t> получаваме</a:t>
                </a:r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smtClean="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600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smtClean="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60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16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60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60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16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600" dirty="0"/>
              </a:p>
              <a:p>
                <a:pPr lvl="1"/>
                <a:r>
                  <a:rPr lang="bg-BG" dirty="0"/>
                  <a:t>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dirty="0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bg-BG" dirty="0"/>
                  <a:t> въртенето е в обратна посока</a:t>
                </a:r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160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60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60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60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60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60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3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400800" y="1787664"/>
            <a:ext cx="2192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rgbClr val="FF0000"/>
                </a:solidFill>
              </a:rPr>
              <a:t>Разликата е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bg-BG" sz="2000" dirty="0">
                <a:solidFill>
                  <a:srgbClr val="FF0000"/>
                </a:solidFill>
              </a:rPr>
              <a:t>само в тези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bg-BG" sz="2000" dirty="0">
                <a:solidFill>
                  <a:srgbClr val="FF0000"/>
                </a:solidFill>
              </a:rPr>
              <a:t>минуси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391130" y="2165183"/>
            <a:ext cx="2087871" cy="711367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29000" y="1352550"/>
            <a:ext cx="3050001" cy="77981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12899"/>
      </p:ext>
    </p:extLst>
  </p:cSld>
  <p:clrMapOvr>
    <a:masterClrMapping/>
  </p:clrMapOvr>
  <p:transition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Аналогично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Завъртаме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bg-BG" dirty="0"/>
                  <a:t>около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bg-BG" dirty="0"/>
                  <a:t>, за да попадне върху оста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le 59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bg-BG" dirty="0"/>
                  <a:t>Матрици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bg-BG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" name="Title 5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797" t="-9375" b="-2812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/>
          <p:cNvSpPr/>
          <p:nvPr/>
        </p:nvSpPr>
        <p:spPr>
          <a:xfrm>
            <a:off x="2734802" y="2468220"/>
            <a:ext cx="593153" cy="738045"/>
          </a:xfrm>
          <a:prstGeom prst="arc">
            <a:avLst>
              <a:gd name="adj1" fmla="val 5342844"/>
              <a:gd name="adj2" fmla="val 8760494"/>
            </a:avLst>
          </a:prstGeom>
          <a:solidFill>
            <a:srgbClr val="FFC000"/>
          </a:solidFill>
          <a:ln w="9525">
            <a:solidFill>
              <a:srgbClr val="FF9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2731071" y="3698236"/>
            <a:ext cx="629866" cy="642739"/>
          </a:xfrm>
          <a:prstGeom prst="arc">
            <a:avLst>
              <a:gd name="adj1" fmla="val 13436585"/>
              <a:gd name="adj2" fmla="val 15874238"/>
            </a:avLst>
          </a:prstGeom>
          <a:solidFill>
            <a:srgbClr val="3399FF">
              <a:alpha val="40000"/>
            </a:srgbClr>
          </a:solidFill>
          <a:ln w="1270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1952520" y="3997756"/>
            <a:ext cx="1077686" cy="702128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3030181" y="2114550"/>
            <a:ext cx="25" cy="1882264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21842" y="4038012"/>
            <a:ext cx="28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80384" y="4533840"/>
            <a:ext cx="293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96345" y="2006122"/>
            <a:ext cx="28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Z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97536" y="3761351"/>
            <a:ext cx="28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 rot="2337523">
                <a:off x="2490327" y="3359486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37523">
                <a:off x="2490327" y="3359486"/>
                <a:ext cx="36933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40" r="-23256" b="-697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 rot="19620000">
                <a:off x="2092088" y="2764143"/>
                <a:ext cx="791692" cy="43678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05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05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05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20000">
                <a:off x="2092088" y="2764143"/>
                <a:ext cx="791692" cy="4367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/>
          <p:cNvCxnSpPr/>
          <p:nvPr/>
        </p:nvCxnSpPr>
        <p:spPr>
          <a:xfrm flipV="1">
            <a:off x="2234871" y="3347990"/>
            <a:ext cx="0" cy="1156310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976480" y="2450271"/>
            <a:ext cx="107401" cy="10972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965036" y="3066526"/>
                <a:ext cx="43447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rgbClr val="0070C0"/>
                  </a:solidFill>
                  <a:effectLst>
                    <a:outerShdw blurRad="63500" algn="ctr" rotWithShape="0">
                      <a:srgbClr val="0070C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036" y="3066526"/>
                <a:ext cx="434478" cy="36298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2808946" y="2776915"/>
            <a:ext cx="27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1"/>
              <p:cNvSpPr txBox="1">
                <a:spLocks/>
              </p:cNvSpPr>
              <p:nvPr/>
            </p:nvSpPr>
            <p:spPr>
              <a:xfrm>
                <a:off x="4114800" y="2200726"/>
                <a:ext cx="5162550" cy="2885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1" kern="1200">
                    <a:solidFill>
                      <a:schemeClr val="tx1"/>
                    </a:solidFill>
                    <a:effectLst/>
                    <a:latin typeface="+mj-lt"/>
                    <a:ea typeface="+mn-ea"/>
                    <a:cs typeface="Lucida Sans Unicode" panose="020B0602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alibri" pitchFamily="34" charset="0"/>
                  <a:buChar char="–"/>
                  <a:defRPr sz="2400" kern="1200">
                    <a:solidFill>
                      <a:srgbClr val="0070C0"/>
                    </a:solidFill>
                    <a:effectLst/>
                    <a:latin typeface="+mj-lt"/>
                    <a:ea typeface="+mn-ea"/>
                    <a:cs typeface="Lucida Sans Unicode" panose="020B0602030504020204" pitchFamily="34" charset="0"/>
                  </a:defRPr>
                </a:lvl2pPr>
                <a:lvl3pPr marL="746125" indent="0" algn="l" defTabSz="914400" rtl="0" eaLnBrk="1" latinLnBrk="0" hangingPunct="1">
                  <a:spcBef>
                    <a:spcPts val="0"/>
                  </a:spcBef>
                  <a:buFont typeface="Arial" pitchFamily="34" charset="0"/>
                  <a:buNone/>
                  <a:defRPr sz="2000" kern="1200">
                    <a:solidFill>
                      <a:srgbClr val="0070C0"/>
                    </a:solidFill>
                    <a:effectLst/>
                    <a:latin typeface="Calibri Light" panose="020F0302020204030204" pitchFamily="34" charset="0"/>
                    <a:ea typeface="+mn-ea"/>
                    <a:cs typeface="Lucida Sans Unicode" panose="020B0602030504020204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defTabSz="628650">
                  <a:buFont typeface="Calibri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/>
                            <m:t>¿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¿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¿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¿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¿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1" indent="0" defTabSz="628650">
                  <a:buFont typeface="Calibri" pitchFamily="34" charset="0"/>
                  <a:buNone/>
                </a:pPr>
                <a:endParaRPr lang="en-US" sz="2800" i="1" dirty="0">
                  <a:latin typeface="Cambria Math"/>
                </a:endParaRPr>
              </a:p>
              <a:p>
                <a:pPr marL="0" lvl="1" indent="0" defTabSz="628650">
                  <a:buFont typeface="Calibri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9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sz="2900"/>
                            <m:t>¿</m:t>
                          </m:r>
                        </m:e>
                      </m:func>
                      <m:r>
                        <a:rPr lang="en-US" sz="2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29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900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sz="29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900" i="1" smtClean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0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90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sz="290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900" i="1">
                          <a:latin typeface="Cambria Math"/>
                        </a:rPr>
                        <m:t>   </m:t>
                      </m:r>
                      <m:func>
                        <m:func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9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sz="2900"/>
                            <m:t>¿</m:t>
                          </m:r>
                        </m:e>
                      </m:func>
                      <m:r>
                        <a:rPr lang="en-US" sz="2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29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900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sz="29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29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900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sz="29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900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sz="29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bg-BG" sz="2900" dirty="0"/>
              </a:p>
              <a:p>
                <a:pPr marL="0" lvl="1" indent="0"/>
                <a:endParaRPr lang="en-US" dirty="0"/>
              </a:p>
            </p:txBody>
          </p:sp>
        </mc:Choice>
        <mc:Fallback xmlns="">
          <p:sp>
            <p:nvSpPr>
              <p:cNvPr id="79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200726"/>
                <a:ext cx="5162550" cy="288562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V="1">
            <a:off x="3030181" y="2565963"/>
            <a:ext cx="0" cy="136255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242715" y="2844053"/>
            <a:ext cx="779930" cy="504265"/>
          </a:xfrm>
          <a:prstGeom prst="line">
            <a:avLst/>
          </a:prstGeom>
          <a:ln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012336" y="3579143"/>
                <a:ext cx="1068048" cy="42114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05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05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05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sz="105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05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36" y="3579143"/>
                <a:ext cx="1068048" cy="4211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reeform 80"/>
          <p:cNvSpPr/>
          <p:nvPr/>
        </p:nvSpPr>
        <p:spPr>
          <a:xfrm>
            <a:off x="1717682" y="3697353"/>
            <a:ext cx="904372" cy="408999"/>
          </a:xfrm>
          <a:custGeom>
            <a:avLst/>
            <a:gdLst>
              <a:gd name="connsiteX0" fmla="*/ 970738 w 970738"/>
              <a:gd name="connsiteY0" fmla="*/ 269389 h 269389"/>
              <a:gd name="connsiteX1" fmla="*/ 806059 w 970738"/>
              <a:gd name="connsiteY1" fmla="*/ 35372 h 269389"/>
              <a:gd name="connsiteX2" fmla="*/ 0 w 970738"/>
              <a:gd name="connsiteY2" fmla="*/ 5037 h 269389"/>
              <a:gd name="connsiteX0" fmla="*/ 1014074 w 1014074"/>
              <a:gd name="connsiteY0" fmla="*/ 215527 h 215527"/>
              <a:gd name="connsiteX1" fmla="*/ 806059 w 1014074"/>
              <a:gd name="connsiteY1" fmla="*/ 33514 h 215527"/>
              <a:gd name="connsiteX2" fmla="*/ 0 w 1014074"/>
              <a:gd name="connsiteY2" fmla="*/ 3179 h 215527"/>
              <a:gd name="connsiteX0" fmla="*/ 1014074 w 1014074"/>
              <a:gd name="connsiteY0" fmla="*/ 212348 h 212348"/>
              <a:gd name="connsiteX1" fmla="*/ 0 w 1014074"/>
              <a:gd name="connsiteY1" fmla="*/ 0 h 212348"/>
              <a:gd name="connsiteX0" fmla="*/ 1014074 w 1014074"/>
              <a:gd name="connsiteY0" fmla="*/ 212348 h 212348"/>
              <a:gd name="connsiteX1" fmla="*/ 0 w 1014074"/>
              <a:gd name="connsiteY1" fmla="*/ 0 h 212348"/>
              <a:gd name="connsiteX0" fmla="*/ 1014074 w 1014074"/>
              <a:gd name="connsiteY0" fmla="*/ 186346 h 186346"/>
              <a:gd name="connsiteX1" fmla="*/ 0 w 1014074"/>
              <a:gd name="connsiteY1" fmla="*/ 0 h 186346"/>
              <a:gd name="connsiteX0" fmla="*/ 1014074 w 1014074"/>
              <a:gd name="connsiteY0" fmla="*/ 316079 h 316079"/>
              <a:gd name="connsiteX1" fmla="*/ 0 w 1014074"/>
              <a:gd name="connsiteY1" fmla="*/ 129733 h 316079"/>
              <a:gd name="connsiteX0" fmla="*/ 43321 w 1153043"/>
              <a:gd name="connsiteY0" fmla="*/ 44504 h 1409052"/>
              <a:gd name="connsiteX1" fmla="*/ 1135953 w 1153043"/>
              <a:gd name="connsiteY1" fmla="*/ 1409052 h 1409052"/>
              <a:gd name="connsiteX0" fmla="*/ 98068 w 219026"/>
              <a:gd name="connsiteY0" fmla="*/ 139259 h 347360"/>
              <a:gd name="connsiteX1" fmla="*/ 177688 w 219026"/>
              <a:gd name="connsiteY1" fmla="*/ 347360 h 347360"/>
              <a:gd name="connsiteX0" fmla="*/ 71510 w 476124"/>
              <a:gd name="connsiteY0" fmla="*/ 99684 h 531903"/>
              <a:gd name="connsiteX1" fmla="*/ 446965 w 476124"/>
              <a:gd name="connsiteY1" fmla="*/ 531903 h 531903"/>
              <a:gd name="connsiteX0" fmla="*/ 0 w 418358"/>
              <a:gd name="connsiteY0" fmla="*/ 0 h 432219"/>
              <a:gd name="connsiteX1" fmla="*/ 375455 w 418358"/>
              <a:gd name="connsiteY1" fmla="*/ 432219 h 432219"/>
              <a:gd name="connsiteX0" fmla="*/ 0 w 375455"/>
              <a:gd name="connsiteY0" fmla="*/ 0 h 432219"/>
              <a:gd name="connsiteX1" fmla="*/ 375455 w 375455"/>
              <a:gd name="connsiteY1" fmla="*/ 432219 h 432219"/>
              <a:gd name="connsiteX0" fmla="*/ 0 w 420278"/>
              <a:gd name="connsiteY0" fmla="*/ 0 h 387396"/>
              <a:gd name="connsiteX1" fmla="*/ 420278 w 420278"/>
              <a:gd name="connsiteY1" fmla="*/ 387396 h 387396"/>
              <a:gd name="connsiteX0" fmla="*/ 0 w 420278"/>
              <a:gd name="connsiteY0" fmla="*/ 0 h 387396"/>
              <a:gd name="connsiteX1" fmla="*/ 420278 w 420278"/>
              <a:gd name="connsiteY1" fmla="*/ 387396 h 387396"/>
              <a:gd name="connsiteX0" fmla="*/ 0 w 384419"/>
              <a:gd name="connsiteY0" fmla="*/ 0 h 423255"/>
              <a:gd name="connsiteX1" fmla="*/ 384419 w 384419"/>
              <a:gd name="connsiteY1" fmla="*/ 423255 h 423255"/>
              <a:gd name="connsiteX0" fmla="*/ 0 w 384419"/>
              <a:gd name="connsiteY0" fmla="*/ 0 h 423255"/>
              <a:gd name="connsiteX1" fmla="*/ 384419 w 384419"/>
              <a:gd name="connsiteY1" fmla="*/ 423255 h 423255"/>
              <a:gd name="connsiteX0" fmla="*/ 0 w 904372"/>
              <a:gd name="connsiteY0" fmla="*/ 291563 h 322591"/>
              <a:gd name="connsiteX1" fmla="*/ 904372 w 904372"/>
              <a:gd name="connsiteY1" fmla="*/ 60395 h 322591"/>
              <a:gd name="connsiteX0" fmla="*/ 0 w 904372"/>
              <a:gd name="connsiteY0" fmla="*/ 231168 h 309729"/>
              <a:gd name="connsiteX1" fmla="*/ 904372 w 904372"/>
              <a:gd name="connsiteY1" fmla="*/ 0 h 309729"/>
              <a:gd name="connsiteX0" fmla="*/ 0 w 904372"/>
              <a:gd name="connsiteY0" fmla="*/ 231168 h 408999"/>
              <a:gd name="connsiteX1" fmla="*/ 904372 w 904372"/>
              <a:gd name="connsiteY1" fmla="*/ 0 h 40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372" h="408999">
                <a:moveTo>
                  <a:pt x="0" y="231168"/>
                </a:moveTo>
                <a:cubicBezTo>
                  <a:pt x="87352" y="634876"/>
                  <a:pt x="610662" y="260784"/>
                  <a:pt x="904372" y="0"/>
                </a:cubicBezTo>
              </a:path>
            </a:pathLst>
          </a:custGeom>
          <a:noFill/>
          <a:ln w="6350">
            <a:solidFill>
              <a:srgbClr val="0070C0"/>
            </a:solidFill>
            <a:prstDash val="sys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Arc 83"/>
          <p:cNvSpPr/>
          <p:nvPr/>
        </p:nvSpPr>
        <p:spPr>
          <a:xfrm flipH="1" flipV="1">
            <a:off x="2382473" y="3148695"/>
            <a:ext cx="1275127" cy="1531754"/>
          </a:xfrm>
          <a:prstGeom prst="arc">
            <a:avLst>
              <a:gd name="adj1" fmla="val 2158760"/>
              <a:gd name="adj2" fmla="val 5306719"/>
            </a:avLst>
          </a:prstGeom>
          <a:noFill/>
          <a:ln w="3175">
            <a:solidFill>
              <a:srgbClr val="FF0000"/>
            </a:solidFill>
            <a:prstDash val="sysDot"/>
            <a:headEnd type="none" w="med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277984" y="3376863"/>
            <a:ext cx="777084" cy="633184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031379" y="3994953"/>
            <a:ext cx="594142" cy="2803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 rot="10800000">
                <a:off x="2814487" y="3678660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2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2814487" y="3678660"/>
                <a:ext cx="28565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 85"/>
          <p:cNvSpPr/>
          <p:nvPr/>
        </p:nvSpPr>
        <p:spPr>
          <a:xfrm flipH="1" flipV="1">
            <a:off x="2498565" y="3279015"/>
            <a:ext cx="1053824" cy="1265913"/>
          </a:xfrm>
          <a:prstGeom prst="arc">
            <a:avLst>
              <a:gd name="adj1" fmla="val 2158760"/>
              <a:gd name="adj2" fmla="val 5306719"/>
            </a:avLst>
          </a:prstGeom>
          <a:noFill/>
          <a:ln w="3175">
            <a:solidFill>
              <a:srgbClr val="FF0000"/>
            </a:solidFill>
            <a:prstDash val="sysDot"/>
            <a:headEnd type="none" w="med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c 86"/>
          <p:cNvSpPr/>
          <p:nvPr/>
        </p:nvSpPr>
        <p:spPr>
          <a:xfrm flipH="1" flipV="1">
            <a:off x="2590159" y="3409950"/>
            <a:ext cx="870929" cy="1046209"/>
          </a:xfrm>
          <a:prstGeom prst="arc">
            <a:avLst>
              <a:gd name="adj1" fmla="val 2158760"/>
              <a:gd name="adj2" fmla="val 5306719"/>
            </a:avLst>
          </a:prstGeom>
          <a:noFill/>
          <a:ln w="3175">
            <a:solidFill>
              <a:srgbClr val="FF0000"/>
            </a:solidFill>
            <a:prstDash val="sysDot"/>
            <a:headEnd type="none" w="med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52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1"/>
                <a:r>
                  <a:rPr lang="bg-BG" dirty="0"/>
                  <a:t>Така за 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bg-BG" dirty="0"/>
                  <a:t>получаваме</a:t>
                </a:r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smtClean="0">
                                            <a:latin typeface="Cambria Math"/>
                                          </a:rPr>
                                          <m:t>z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smtClean="0">
                                            <a:latin typeface="Cambria Math"/>
                                          </a:rPr>
                                          <m:t>z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400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40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latin typeface="Cambria Math"/>
                                          </a:rPr>
                                          <m:t>z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latin typeface="Cambria Math"/>
                                          </a:rPr>
                                          <m:t>z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3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245230"/>
      </p:ext>
    </p:extLst>
  </p:cSld>
  <p:clrMapOvr>
    <a:masterClrMapping/>
  </p:clrMapOvr>
  <p:transition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bg-BG" dirty="0"/>
                  <a:t>Остава 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Въртене около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bg-BG" dirty="0"/>
                  <a:t> на желания ъгъл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𝛼</m:t>
                    </m:r>
                  </m:oMath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Цялостната трансформация 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Можем да ги умножим ръчно и да видим как изглежда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bg-BG" dirty="0"/>
                  <a:t>, но резултатът</a:t>
                </a:r>
                <a:r>
                  <a:rPr lang="en-US" dirty="0"/>
                  <a:t> </a:t>
                </a:r>
                <a:r>
                  <a:rPr lang="bg-BG" dirty="0"/>
                  <a:t>е </a:t>
                </a:r>
                <a:r>
                  <a:rPr lang="en-US" dirty="0"/>
                  <a:t>… </a:t>
                </a:r>
                <a:r>
                  <a:rPr lang="bg-BG" dirty="0" err="1"/>
                  <a:t>франкенщайново-квазимодов</a:t>
                </a:r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99" t="-130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Матрица М4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1043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Затова</a:t>
                </a:r>
              </a:p>
              <a:p>
                <a:pPr lvl="1"/>
                <a:r>
                  <a:rPr lang="bg-BG" dirty="0"/>
                  <a:t>Нека оставим умножението на софтуера</a:t>
                </a:r>
              </a:p>
              <a:p>
                <a:pPr lvl="1"/>
                <a:r>
                  <a:rPr lang="bg-BG" dirty="0"/>
                  <a:t>Често може да се намери пълното изписване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bg-BG" dirty="0"/>
                  <a:t>, но за частен случай, като например за единичен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421189"/>
      </p:ext>
    </p:extLst>
  </p:cSld>
  <p:clrMapOvr>
    <a:masterClrMapping/>
  </p:clrMapOvr>
  <p:transition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Реализация на ротация около линия</a:t>
            </a:r>
          </a:p>
          <a:p>
            <a:pPr lvl="1"/>
            <a:r>
              <a:rPr lang="bg-BG"/>
              <a:t>Пример за ротация в 3</a:t>
            </a:r>
            <a:r>
              <a:rPr lang="en-US"/>
              <a:t>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Реализация</a:t>
            </a:r>
            <a:endParaRPr lang="en-US" dirty="0"/>
          </a:p>
        </p:txBody>
      </p:sp>
      <p:pic>
        <p:nvPicPr>
          <p:cNvPr id="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85636" y="2285999"/>
            <a:ext cx="2757964" cy="172131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1158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385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1376363" algn="l"/>
                <a:tab pos="3657600" algn="l"/>
                <a:tab pos="5033963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AGO1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67-</a:t>
            </a:r>
            <a:r>
              <a:rPr lang="bg-BG" b="0" dirty="0"/>
              <a:t>71	</a:t>
            </a: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LENG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71-80</a:t>
            </a:r>
          </a:p>
          <a:p>
            <a:pPr>
              <a:tabLst>
                <a:tab pos="1376363" algn="l"/>
                <a:tab pos="3657600" algn="l"/>
                <a:tab pos="50339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ALZH</a:t>
            </a:r>
            <a:r>
              <a:rPr lang="en-US" b="0" dirty="0"/>
              <a:t>]	</a:t>
            </a:r>
            <a:r>
              <a:rPr lang="bg-BG" b="0" dirty="0"/>
              <a:t>гл. 3</a:t>
            </a:r>
            <a:r>
              <a:rPr lang="en-US" b="0" dirty="0"/>
              <a:t>	[</a:t>
            </a:r>
            <a:r>
              <a:rPr lang="en-US" dirty="0">
                <a:solidFill>
                  <a:srgbClr val="0070C0"/>
                </a:solidFill>
              </a:rPr>
              <a:t>MORT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47-68</a:t>
            </a:r>
          </a:p>
          <a:p>
            <a:pPr>
              <a:tabLst>
                <a:tab pos="1376363" algn="l"/>
                <a:tab pos="3657600" algn="l"/>
                <a:tab pos="50339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BAGL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135-136</a:t>
            </a:r>
            <a:r>
              <a:rPr lang="bg-BG" b="0" dirty="0"/>
              <a:t>	</a:t>
            </a: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PARE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39-42</a:t>
            </a:r>
          </a:p>
          <a:p>
            <a:pPr>
              <a:tabLst>
                <a:tab pos="1376363" algn="l"/>
                <a:tab pos="3657600" algn="l"/>
                <a:tab pos="5033963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GRIM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A11-A22</a:t>
            </a:r>
            <a:r>
              <a:rPr lang="bg-BG" b="0" dirty="0"/>
              <a:t>	</a:t>
            </a: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SEAK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31-33</a:t>
            </a:r>
          </a:p>
          <a:p>
            <a:pPr>
              <a:tabLst>
                <a:tab pos="1376363" algn="l"/>
                <a:tab pos="3657600" algn="l"/>
                <a:tab pos="50339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KLAW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100-</a:t>
            </a:r>
            <a:r>
              <a:rPr lang="bg-BG" b="0" dirty="0"/>
              <a:t>104</a:t>
            </a:r>
            <a:r>
              <a:rPr lang="en-US" b="0" dirty="0"/>
              <a:t>	[</a:t>
            </a:r>
            <a:r>
              <a:rPr lang="en-US" dirty="0" err="1">
                <a:solidFill>
                  <a:srgbClr val="0070C0"/>
                </a:solidFill>
              </a:rPr>
              <a:t>VINC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51-73</a:t>
            </a:r>
          </a:p>
          <a:p>
            <a:pPr>
              <a:tabLst>
                <a:tab pos="1376363" algn="l"/>
                <a:tab pos="3657600" algn="l"/>
                <a:tab pos="50339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KLRO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13-15	[</a:t>
            </a:r>
            <a:r>
              <a:rPr lang="en-US" dirty="0" err="1">
                <a:solidFill>
                  <a:srgbClr val="0070C0"/>
                </a:solidFill>
              </a:rPr>
              <a:t>ZHDA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209-224</a:t>
            </a:r>
          </a:p>
          <a:p>
            <a:endParaRPr lang="en-US" dirty="0"/>
          </a:p>
          <a:p>
            <a:r>
              <a:rPr lang="bg-BG" dirty="0"/>
              <a:t>А също и:</a:t>
            </a:r>
          </a:p>
          <a:p>
            <a:pPr lvl="1"/>
            <a:r>
              <a:rPr lang="en-US" dirty="0"/>
              <a:t>Rotation About an Arbitrary Axis in 3 Dimensions</a:t>
            </a:r>
          </a:p>
          <a:p>
            <a:pPr lvl="2"/>
            <a:r>
              <a:rPr lang="en-US" dirty="0">
                <a:hlinkClick r:id="rId3"/>
              </a:rPr>
              <a:t>http://inside.mines.edu/~gmurray/ArbitraryAxisRotation/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853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5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Базисни матрици</a:t>
                </a:r>
              </a:p>
              <a:p>
                <a:pPr lvl="1"/>
                <a:r>
                  <a:rPr lang="bg-BG" dirty="0"/>
                  <a:t>Базисните трансформации и анимации се моделират с базисни матрици</a:t>
                </a:r>
              </a:p>
              <a:p>
                <a:pPr lvl="1"/>
                <a:r>
                  <a:rPr lang="bg-BG" dirty="0"/>
                  <a:t>Сложните трансформации и анимации се моделират със съставни матрици</a:t>
                </a:r>
              </a:p>
              <a:p>
                <a:r>
                  <a:rPr lang="bg-BG" dirty="0"/>
                  <a:t>Получаване на съставни матрици</a:t>
                </a:r>
              </a:p>
              <a:p>
                <a:pPr lvl="1"/>
                <a:r>
                  <a:rPr lang="bg-BG" dirty="0"/>
                  <a:t>Чрез умножение на базисни матрици</a:t>
                </a:r>
                <a:endParaRPr lang="en-US" dirty="0"/>
              </a:p>
              <a:p>
                <a:pPr marL="744538" lvl="1" indent="-287338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 r="-15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Видове матрици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5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Единична матрица</a:t>
                </a:r>
              </a:p>
              <a:p>
                <a:pPr lvl="1"/>
                <a:r>
                  <a:rPr lang="bg-BG" dirty="0"/>
                  <a:t>Запазва непроменен обекта</a:t>
                </a:r>
                <a:endParaRPr lang="en-US" dirty="0"/>
              </a:p>
              <a:p>
                <a:pPr marL="744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Всички базисни матрици са леко изменени единични матрици</a:t>
                </a:r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45238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Преимущества</a:t>
            </a:r>
          </a:p>
          <a:p>
            <a:pPr lvl="1"/>
            <a:r>
              <a:rPr lang="bg-BG" dirty="0"/>
              <a:t>Почти всичко се прави с матрици</a:t>
            </a:r>
          </a:p>
          <a:p>
            <a:pPr lvl="1"/>
            <a:r>
              <a:rPr lang="bg-BG" dirty="0"/>
              <a:t>Лесно и еднотипно изчисляване</a:t>
            </a:r>
          </a:p>
          <a:p>
            <a:pPr lvl="1"/>
            <a:r>
              <a:rPr lang="bg-BG" dirty="0"/>
              <a:t>Вместо няколко базисни матрици се ползва направо съставната им</a:t>
            </a:r>
          </a:p>
          <a:p>
            <a:pPr lvl="1"/>
            <a:r>
              <a:rPr lang="bg-BG" dirty="0"/>
              <a:t>Налични са в много графични системи</a:t>
            </a:r>
          </a:p>
          <a:p>
            <a:r>
              <a:rPr lang="bg-BG" dirty="0"/>
              <a:t>Недостатъци</a:t>
            </a:r>
          </a:p>
          <a:p>
            <a:pPr lvl="1"/>
            <a:r>
              <a:rPr lang="bg-BG" dirty="0"/>
              <a:t>Всяват страх у непросветените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Характеристики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Геометрии в Компютърната графика</a:t>
            </a:r>
          </a:p>
          <a:p>
            <a:pPr lvl="1"/>
            <a:r>
              <a:rPr lang="bg-BG" dirty="0" err="1"/>
              <a:t>Конгруентна</a:t>
            </a:r>
            <a:r>
              <a:rPr lang="bg-BG" dirty="0"/>
              <a:t> геометрия</a:t>
            </a:r>
          </a:p>
          <a:p>
            <a:pPr lvl="2"/>
            <a:r>
              <a:rPr lang="bg-BG" dirty="0"/>
              <a:t>(</a:t>
            </a:r>
            <a:r>
              <a:rPr lang="bg-BG" dirty="0" err="1"/>
              <a:t>еднаквостна</a:t>
            </a:r>
            <a:r>
              <a:rPr lang="bg-BG" dirty="0"/>
              <a:t> геометрия, напр. Евклидовата)</a:t>
            </a:r>
          </a:p>
          <a:p>
            <a:pPr lvl="1"/>
            <a:r>
              <a:rPr lang="bg-BG" dirty="0" err="1"/>
              <a:t>Конформална</a:t>
            </a:r>
            <a:r>
              <a:rPr lang="bg-BG" dirty="0"/>
              <a:t> геометрия</a:t>
            </a:r>
          </a:p>
          <a:p>
            <a:pPr lvl="2"/>
            <a:r>
              <a:rPr lang="bg-BG" dirty="0"/>
              <a:t>(геометрия на </a:t>
            </a:r>
            <a:r>
              <a:rPr lang="bg-BG" dirty="0" err="1"/>
              <a:t>подобностите</a:t>
            </a:r>
            <a:r>
              <a:rPr lang="bg-BG" dirty="0"/>
              <a:t>)</a:t>
            </a:r>
          </a:p>
          <a:p>
            <a:pPr lvl="1"/>
            <a:r>
              <a:rPr lang="bg-BG" dirty="0" err="1"/>
              <a:t>Афинна</a:t>
            </a:r>
            <a:r>
              <a:rPr lang="bg-BG" dirty="0"/>
              <a:t> геометрия</a:t>
            </a:r>
          </a:p>
          <a:p>
            <a:pPr lvl="1"/>
            <a:r>
              <a:rPr lang="bg-BG" dirty="0" err="1"/>
              <a:t>Проективна</a:t>
            </a:r>
            <a:r>
              <a:rPr lang="bg-BG" dirty="0"/>
              <a:t> геометрия</a:t>
            </a:r>
          </a:p>
          <a:p>
            <a:pPr lvl="1"/>
            <a:r>
              <a:rPr lang="bg-BG" dirty="0"/>
              <a:t>Топологична геометрия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Геометрии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1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1793</Words>
  <Application>Microsoft Office PowerPoint</Application>
  <PresentationFormat>On-screen Show (16:9)</PresentationFormat>
  <Paragraphs>514</Paragraphs>
  <Slides>59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Съдържание</vt:lpstr>
      <vt:lpstr>Матрици и геометрии</vt:lpstr>
      <vt:lpstr>Употреба</vt:lpstr>
      <vt:lpstr>Матриците</vt:lpstr>
      <vt:lpstr>Видове матрици</vt:lpstr>
      <vt:lpstr>PowerPoint Presentation</vt:lpstr>
      <vt:lpstr>Характеристики</vt:lpstr>
      <vt:lpstr>Геометрии</vt:lpstr>
      <vt:lpstr>Различните геометрии</vt:lpstr>
      <vt:lpstr>PowerPoint Presentation</vt:lpstr>
      <vt:lpstr>Сравнение</vt:lpstr>
      <vt:lpstr>PowerPoint Presentation</vt:lpstr>
      <vt:lpstr>Мощност</vt:lpstr>
      <vt:lpstr>PowerPoint Presentation</vt:lpstr>
      <vt:lpstr>Транслация</vt:lpstr>
      <vt:lpstr>Транслация</vt:lpstr>
      <vt:lpstr>Транслация с матрица</vt:lpstr>
      <vt:lpstr>PowerPoint Presentation</vt:lpstr>
      <vt:lpstr>Пример</vt:lpstr>
      <vt:lpstr>Реализация</vt:lpstr>
      <vt:lpstr>Мащабиране</vt:lpstr>
      <vt:lpstr>Мащабиране</vt:lpstr>
      <vt:lpstr>PowerPoint Presentation</vt:lpstr>
      <vt:lpstr>Мащабиране с матрица</vt:lpstr>
      <vt:lpstr>PowerPoint Presentation</vt:lpstr>
      <vt:lpstr>Пример</vt:lpstr>
      <vt:lpstr>Конформалност</vt:lpstr>
      <vt:lpstr>Съставно мащабиране</vt:lpstr>
      <vt:lpstr>Илюстрация</vt:lpstr>
      <vt:lpstr>Реализация</vt:lpstr>
      <vt:lpstr>Ротация</vt:lpstr>
      <vt:lpstr>Ротация</vt:lpstr>
      <vt:lpstr>Ротация с матрица</vt:lpstr>
      <vt:lpstr>PowerPoint Presentation</vt:lpstr>
      <vt:lpstr>PowerPoint Presentation</vt:lpstr>
      <vt:lpstr>PowerPoint Presentation</vt:lpstr>
      <vt:lpstr>PowerPoint Presentation</vt:lpstr>
      <vt:lpstr>ВАЖНО</vt:lpstr>
      <vt:lpstr>Обобщена матрица</vt:lpstr>
      <vt:lpstr>PowerPoint Presentation</vt:lpstr>
      <vt:lpstr>ПАК ВАЖНО</vt:lpstr>
      <vt:lpstr>Съставна ротация</vt:lpstr>
      <vt:lpstr>Илюстрация</vt:lpstr>
      <vt:lpstr>Реализация</vt:lpstr>
      <vt:lpstr>PowerPoint Presentation</vt:lpstr>
      <vt:lpstr>Въртене около права</vt:lpstr>
      <vt:lpstr>Алгоритъм</vt:lpstr>
      <vt:lpstr>Матрици M_1 и M_7</vt:lpstr>
      <vt:lpstr>Матрици M_2 и M_6</vt:lpstr>
      <vt:lpstr>PowerPoint Presentation</vt:lpstr>
      <vt:lpstr>Матрици M_3 и M_5</vt:lpstr>
      <vt:lpstr>PowerPoint Presentation</vt:lpstr>
      <vt:lpstr>Матрица М4</vt:lpstr>
      <vt:lpstr>PowerPoint Presentation</vt:lpstr>
      <vt:lpstr>Реализация</vt:lpstr>
      <vt:lpstr>Въпроси?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2021-10-10T08:53:08Z</dcterms:modified>
</cp:coreProperties>
</file>