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80" r:id="rId22"/>
    <p:sldId id="283" r:id="rId23"/>
    <p:sldId id="281" r:id="rId24"/>
    <p:sldId id="282" r:id="rId25"/>
    <p:sldId id="284" r:id="rId26"/>
    <p:sldId id="285" r:id="rId27"/>
    <p:sldId id="286" r:id="rId28"/>
    <p:sldId id="287" r:id="rId29"/>
    <p:sldId id="290" r:id="rId30"/>
    <p:sldId id="291" r:id="rId31"/>
    <p:sldId id="292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9" r:id="rId55"/>
    <p:sldId id="320" r:id="rId56"/>
    <p:sldId id="321" r:id="rId57"/>
    <p:sldId id="322" r:id="rId58"/>
    <p:sldId id="323" r:id="rId59"/>
    <p:sldId id="324" r:id="rId6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7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17\Lectures%202019\23.%20Curves\AniLogo\AniLogo.wmv" TargetMode="External"/><Relationship Id="rId1" Type="http://schemas.microsoft.com/office/2007/relationships/media" Target="file:///D:\Pavel\Courses\Materials\Course.OKG%202017\Lectures%202019\23.%20Curve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17\Lectures%202019\23.%20Curves\AniLogo\AniLogo.wmv" TargetMode="External"/><Relationship Id="rId1" Type="http://schemas.microsoft.com/office/2007/relationships/media" Target="file:///D:\Pavel\Courses\Materials\Course.OKG%202017\Lectures%202019\23.%20Curve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4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30102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mos/m23241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D:\Pavel\Courses\Materials\Course.OKG%202017\Lectures%202019\23.%20Curves\AniLogo\AniLogo3.wmv" TargetMode="External"/><Relationship Id="rId1" Type="http://schemas.microsoft.com/office/2007/relationships/media" Target="file:///D:\Pavel\Courses\Materials\Course.OKG%202017\Lectures%202019\23.%20Curves\AniLogo\AniLogo3.wmv" TargetMode="Externa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Demos/m2332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Demos/m2335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Demos/m23381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Demos/m23441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hyperlink" Target="Demos/m23461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hyperlink" Target="Demos/m23471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Demos/m23481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Demos/m23541.html" TargetMode="External"/><Relationship Id="rId7" Type="http://schemas.openxmlformats.org/officeDocument/2006/relationships/hyperlink" Target="Demos/m23543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Demos/m23542.html" TargetMode="Externa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Demos/m23551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ashishmyles.com/tutorials/bsplines/bsplines.pdf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23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Криви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8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Чрез готови форми</a:t>
            </a:r>
          </a:p>
          <a:p>
            <a:pPr lvl="1"/>
            <a:r>
              <a:rPr lang="bg-BG"/>
              <a:t>Дизайнерът композира кривата линия като набор от няколко криви фрагмента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Друго построяване</a:t>
            </a:r>
            <a:endParaRPr lang="en-US" dirty="0"/>
          </a:p>
        </p:txBody>
      </p:sp>
      <p:pic>
        <p:nvPicPr>
          <p:cNvPr id="1026" name="Picture 2" descr="C:\Pavel\Courses\Materials\Course.OKG 2012-13\OKG-21 Curves\frenchcur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3" t="-1888" r="-1653" b="-1937"/>
          <a:stretch>
            <a:fillRect/>
          </a:stretch>
        </p:blipFill>
        <p:spPr bwMode="auto">
          <a:xfrm>
            <a:off x="2065891" y="2571750"/>
            <a:ext cx="5020709" cy="220729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3963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Кривите в компютърната графика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6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Използване на криви линии</a:t>
            </a:r>
          </a:p>
          <a:p>
            <a:pPr lvl="1"/>
            <a:r>
              <a:rPr lang="bg-BG" dirty="0"/>
              <a:t>При моделиране на сложни обекти, които не могат да се композират лесно от стандартните примитиви</a:t>
            </a:r>
          </a:p>
          <a:p>
            <a:pPr lvl="1"/>
            <a:r>
              <a:rPr lang="bg-BG" dirty="0"/>
              <a:t>При моделиране на биологични форми, естествено движение или плавни траектории</a:t>
            </a:r>
          </a:p>
          <a:p>
            <a:pPr lvl="2"/>
            <a:r>
              <a:rPr lang="bg-BG" dirty="0"/>
              <a:t>(примерно виртуални хора)</a:t>
            </a:r>
          </a:p>
          <a:p>
            <a:pPr lvl="1"/>
            <a:r>
              <a:rPr lang="bg-BG" dirty="0"/>
              <a:t>При изпитване по </a:t>
            </a:r>
            <a:r>
              <a:rPr lang="bg-BG" dirty="0" err="1"/>
              <a:t>ОКГ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компютърната графика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6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Използване на явно уравнение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𝑦</m:t>
                    </m:r>
                    <m:r>
                      <a:rPr lang="en-US" dirty="0" smtClean="0">
                        <a:latin typeface="Cambria Math"/>
                      </a:rPr>
                      <m:t>=</m:t>
                    </m:r>
                    <m:r>
                      <a:rPr lang="en-US" dirty="0" smtClean="0">
                        <a:latin typeface="Cambria Math"/>
                      </a:rPr>
                      <m:t>𝑓</m:t>
                    </m:r>
                    <m:r>
                      <a:rPr lang="en-US" dirty="0" smtClean="0">
                        <a:latin typeface="Cambria Math"/>
                      </a:rPr>
                      <m:t>(</m:t>
                    </m:r>
                    <m:r>
                      <a:rPr lang="en-US" dirty="0" smtClean="0">
                        <a:latin typeface="Cambria Math"/>
                      </a:rPr>
                      <m:t>𝑥</m:t>
                    </m:r>
                    <m:r>
                      <a:rPr lang="en-US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Практически трудно се използва</a:t>
                </a:r>
              </a:p>
              <a:p>
                <a:pPr lvl="1"/>
                <a:r>
                  <a:rPr lang="bg-BG" dirty="0"/>
                  <a:t>Не се запазва при въртене</a:t>
                </a:r>
              </a:p>
              <a:p>
                <a:pPr lvl="1"/>
                <a:r>
                  <a:rPr lang="bg-BG" dirty="0"/>
                  <a:t>За едно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 има точно едно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endParaRPr lang="bg-BG" dirty="0"/>
              </a:p>
              <a:p>
                <a:pPr lvl="2"/>
                <a:r>
                  <a:rPr lang="en-US" dirty="0"/>
                  <a:t>(</a:t>
                </a:r>
                <a:r>
                  <a:rPr lang="bg-BG" dirty="0"/>
                  <a:t>това е проблем при проектиране на затворени криви)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Подходи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9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Използване на неявно уравнение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Също не е удобно, понеже трудно се намират координатите на точка от кривата</a:t>
                </a:r>
              </a:p>
              <a:p>
                <a:pPr lvl="1"/>
                <a:r>
                  <a:rPr lang="bg-BG" dirty="0"/>
                  <a:t>Подходящо е само за определяне дали точка принадлежи на крива</a:t>
                </a:r>
              </a:p>
              <a:p>
                <a:pPr lvl="1"/>
                <a:r>
                  <a:rPr lang="bg-BG" dirty="0"/>
                  <a:t>Много от кривите е трудно да се дефинират по този начин с неявни уравнения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00201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Използване на двойка (тройка) параметрични уравнения от вида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Идеални за намиране на координатите на коя да е точка от кривата</a:t>
                </a:r>
              </a:p>
              <a:p>
                <a:pPr lvl="1"/>
                <a:r>
                  <a:rPr lang="bg-BG" dirty="0"/>
                  <a:t>Допускат лесна смяна на координатната система</a:t>
                </a:r>
              </a:p>
              <a:p>
                <a:pPr lvl="1"/>
                <a:r>
                  <a:rPr lang="bg-BG" dirty="0"/>
                  <a:t>Подходящи са за реализиране на движение по траектория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5675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Размисли</a:t>
            </a:r>
          </a:p>
          <a:p>
            <a:pPr lvl="1"/>
            <a:r>
              <a:rPr lang="bg-BG" dirty="0"/>
              <a:t>Най-подходящи са полиномите</a:t>
            </a:r>
          </a:p>
          <a:p>
            <a:pPr lvl="1"/>
            <a:r>
              <a:rPr lang="bg-BG" dirty="0"/>
              <a:t>Броят на извивките зависи от степента</a:t>
            </a:r>
          </a:p>
          <a:p>
            <a:r>
              <a:rPr lang="bg-BG" dirty="0"/>
              <a:t>Проблеми</a:t>
            </a:r>
          </a:p>
          <a:p>
            <a:pPr lvl="1"/>
            <a:r>
              <a:rPr lang="bg-BG" dirty="0"/>
              <a:t>Коефициентите не са интуитивен начин за контрол на кривата</a:t>
            </a:r>
          </a:p>
          <a:p>
            <a:pPr lvl="1"/>
            <a:r>
              <a:rPr lang="bg-BG" dirty="0"/>
              <a:t>За сложни криви е нужно съшиване на парчета от отделни криви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Параметрични уравнения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702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avel\Courses\Materials\Course.OKG 2012-13\OKG-21 Curves\cur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086100"/>
            <a:ext cx="9296400" cy="20574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Съшиването води до проблем</a:t>
            </a:r>
          </a:p>
          <a:p>
            <a:pPr lvl="1"/>
            <a:r>
              <a:rPr lang="bg-BG" dirty="0"/>
              <a:t>Хората са чувствителни към гладкостта на кривата</a:t>
            </a:r>
          </a:p>
          <a:p>
            <a:pPr lvl="1"/>
            <a:r>
              <a:rPr lang="bg-BG" dirty="0"/>
              <a:t>Гладкостта няма връзка с „грапавостта“</a:t>
            </a:r>
          </a:p>
          <a:p>
            <a:pPr lvl="1"/>
            <a:r>
              <a:rPr lang="bg-BG" dirty="0"/>
              <a:t>Тази крива е грапава, но гладка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Съшиване и гладкост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2876550"/>
            <a:ext cx="1371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5800" y="4087252"/>
            <a:ext cx="2362200" cy="2313548"/>
          </a:xfrm>
          <a:prstGeom prst="rect">
            <a:avLst/>
          </a:prstGeom>
          <a:noFill/>
          <a:effectLst/>
        </p:spPr>
        <p:txBody>
          <a:bodyPr wrap="none" rtlCol="0">
            <a:prstTxWarp prst="textArchUp">
              <a:avLst>
                <a:gd name="adj" fmla="val 12727628"/>
              </a:avLst>
            </a:prstTxWarp>
            <a:spAutoFit/>
          </a:bodyPr>
          <a:lstStyle/>
          <a:p>
            <a:pPr algn="ctr"/>
            <a:r>
              <a:rPr lang="bg-BG" dirty="0"/>
              <a:t>Грапавостта се усеща с пръстите,</a:t>
            </a:r>
          </a:p>
          <a:p>
            <a:pPr algn="ctr"/>
            <a:r>
              <a:rPr lang="bg-BG" dirty="0"/>
              <a:t>а гладкостта – с дланите.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Гладкостта е на степени</a:t>
            </a:r>
          </a:p>
          <a:p>
            <a:pPr lvl="1"/>
            <a:r>
              <a:rPr lang="bg-BG" dirty="0"/>
              <a:t>По-висока степен = математически по-гладка крива</a:t>
            </a:r>
          </a:p>
          <a:p>
            <a:pPr lvl="1"/>
            <a:r>
              <a:rPr lang="bg-BG" dirty="0"/>
              <a:t>Гладкостта зависи от поведението на кривата в точките за съшиване</a:t>
            </a:r>
          </a:p>
          <a:p>
            <a:pPr lvl="1"/>
            <a:r>
              <a:rPr lang="bg-BG" dirty="0"/>
              <a:t>За гладкост се изследват производните</a:t>
            </a:r>
          </a:p>
          <a:p>
            <a:pPr lvl="1"/>
            <a:r>
              <a:rPr lang="bg-BG" dirty="0"/>
              <a:t>Хората усещат 2-3 степени на гладкост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Гладкост в КГ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6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Геометрична гладкост</a:t>
                </a:r>
                <a:r>
                  <a:rPr lang="en-US" dirty="0"/>
                  <a:t> </a:t>
                </a:r>
                <a:r>
                  <a:rPr lang="bg-BG" dirty="0"/>
                  <a:t>от степен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endParaRPr lang="bg-BG" dirty="0"/>
              </a:p>
              <a:p>
                <a:pPr lvl="1"/>
                <a:r>
                  <a:rPr lang="en-US" dirty="0"/>
                  <a:t>G</a:t>
                </a:r>
                <a:r>
                  <a:rPr lang="en-US" baseline="30000" dirty="0"/>
                  <a:t>0</a:t>
                </a:r>
                <a:r>
                  <a:rPr lang="en-US" dirty="0"/>
                  <a:t>: </a:t>
                </a:r>
                <a:r>
                  <a:rPr lang="bg-BG" dirty="0"/>
                  <a:t>единият край съвпада с другия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en-US" dirty="0"/>
                  <a:t>G</a:t>
                </a:r>
                <a:r>
                  <a:rPr lang="bg-BG" baseline="30000" dirty="0"/>
                  <a:t>1</a:t>
                </a:r>
                <a:r>
                  <a:rPr lang="en-US" dirty="0"/>
                  <a:t>: </a:t>
                </a:r>
                <a:r>
                  <a:rPr lang="bg-BG" dirty="0"/>
                  <a:t>тангентите са непрекъснати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en-US" dirty="0"/>
                  <a:t>G</a:t>
                </a:r>
                <a:r>
                  <a:rPr lang="bg-BG" baseline="30000" dirty="0"/>
                  <a:t>2</a:t>
                </a:r>
                <a:r>
                  <a:rPr lang="en-US" dirty="0"/>
                  <a:t>: </a:t>
                </a:r>
                <a:r>
                  <a:rPr lang="bg-BG" dirty="0"/>
                  <a:t>кривината е непрекъсната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baseline="30000" dirty="0"/>
              <a:t>0</a:t>
            </a:r>
            <a:r>
              <a:rPr lang="en-US" dirty="0"/>
              <a:t>, G</a:t>
            </a:r>
            <a:r>
              <a:rPr lang="en-US" baseline="30000" dirty="0"/>
              <a:t>1</a:t>
            </a:r>
            <a:r>
              <a:rPr lang="en-US" dirty="0"/>
              <a:t>, G</a:t>
            </a:r>
            <a:r>
              <a:rPr lang="en-US" baseline="30000" dirty="0"/>
              <a:t>2</a:t>
            </a:r>
            <a:r>
              <a:rPr lang="en-US" dirty="0"/>
              <a:t> …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157333" y="2343151"/>
            <a:ext cx="344852" cy="3337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501069" y="2286001"/>
            <a:ext cx="271534" cy="39363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71632" y="3543300"/>
            <a:ext cx="514350" cy="74295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111045" y="2210869"/>
            <a:ext cx="4275137" cy="703781"/>
          </a:xfrm>
          <a:custGeom>
            <a:avLst/>
            <a:gdLst>
              <a:gd name="connsiteX0" fmla="*/ 0 w 3403600"/>
              <a:gd name="connsiteY0" fmla="*/ 1007533 h 1007533"/>
              <a:gd name="connsiteX1" fmla="*/ 2133600 w 3403600"/>
              <a:gd name="connsiteY1" fmla="*/ 93133 h 1007533"/>
              <a:gd name="connsiteX2" fmla="*/ 3403600 w 3403600"/>
              <a:gd name="connsiteY2" fmla="*/ 448733 h 1007533"/>
              <a:gd name="connsiteX0" fmla="*/ 0 w 3403600"/>
              <a:gd name="connsiteY0" fmla="*/ 1033639 h 1033639"/>
              <a:gd name="connsiteX1" fmla="*/ 2133600 w 3403600"/>
              <a:gd name="connsiteY1" fmla="*/ 119239 h 1033639"/>
              <a:gd name="connsiteX2" fmla="*/ 2971800 w 3403600"/>
              <a:gd name="connsiteY2" fmla="*/ 940506 h 1033639"/>
              <a:gd name="connsiteX3" fmla="*/ 3403600 w 3403600"/>
              <a:gd name="connsiteY3" fmla="*/ 474839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5486400 w 5486400"/>
              <a:gd name="connsiteY3" fmla="*/ 254706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4191000 w 5486400"/>
              <a:gd name="connsiteY3" fmla="*/ 178506 h 1033639"/>
              <a:gd name="connsiteX4" fmla="*/ 5486400 w 5486400"/>
              <a:gd name="connsiteY4" fmla="*/ 254706 h 1033639"/>
              <a:gd name="connsiteX0" fmla="*/ 0 w 5486400"/>
              <a:gd name="connsiteY0" fmla="*/ 974372 h 974372"/>
              <a:gd name="connsiteX1" fmla="*/ 1447800 w 5486400"/>
              <a:gd name="connsiteY1" fmla="*/ 119239 h 974372"/>
              <a:gd name="connsiteX2" fmla="*/ 2971800 w 5486400"/>
              <a:gd name="connsiteY2" fmla="*/ 881239 h 974372"/>
              <a:gd name="connsiteX3" fmla="*/ 4191000 w 5486400"/>
              <a:gd name="connsiteY3" fmla="*/ 119239 h 974372"/>
              <a:gd name="connsiteX4" fmla="*/ 5486400 w 5486400"/>
              <a:gd name="connsiteY4" fmla="*/ 195439 h 974372"/>
              <a:gd name="connsiteX0" fmla="*/ 0 w 5562600"/>
              <a:gd name="connsiteY0" fmla="*/ 652638 h 963084"/>
              <a:gd name="connsiteX1" fmla="*/ 1524000 w 5562600"/>
              <a:gd name="connsiteY1" fmla="*/ 119239 h 963084"/>
              <a:gd name="connsiteX2" fmla="*/ 3048000 w 5562600"/>
              <a:gd name="connsiteY2" fmla="*/ 881239 h 963084"/>
              <a:gd name="connsiteX3" fmla="*/ 4267200 w 5562600"/>
              <a:gd name="connsiteY3" fmla="*/ 119239 h 963084"/>
              <a:gd name="connsiteX4" fmla="*/ 5562600 w 5562600"/>
              <a:gd name="connsiteY4" fmla="*/ 195439 h 963084"/>
              <a:gd name="connsiteX0" fmla="*/ 0 w 5562600"/>
              <a:gd name="connsiteY0" fmla="*/ 652638 h 734483"/>
              <a:gd name="connsiteX1" fmla="*/ 1524000 w 5562600"/>
              <a:gd name="connsiteY1" fmla="*/ 119239 h 734483"/>
              <a:gd name="connsiteX2" fmla="*/ 3048000 w 5562600"/>
              <a:gd name="connsiteY2" fmla="*/ 652638 h 734483"/>
              <a:gd name="connsiteX3" fmla="*/ 4267200 w 5562600"/>
              <a:gd name="connsiteY3" fmla="*/ 119239 h 734483"/>
              <a:gd name="connsiteX4" fmla="*/ 5562600 w 5562600"/>
              <a:gd name="connsiteY4" fmla="*/ 195439 h 734483"/>
              <a:gd name="connsiteX0" fmla="*/ 0 w 5562600"/>
              <a:gd name="connsiteY0" fmla="*/ 609599 h 691444"/>
              <a:gd name="connsiteX1" fmla="*/ 1524000 w 5562600"/>
              <a:gd name="connsiteY1" fmla="*/ 76200 h 691444"/>
              <a:gd name="connsiteX2" fmla="*/ 3048000 w 5562600"/>
              <a:gd name="connsiteY2" fmla="*/ 609599 h 691444"/>
              <a:gd name="connsiteX3" fmla="*/ 4267200 w 5562600"/>
              <a:gd name="connsiteY3" fmla="*/ 76200 h 691444"/>
              <a:gd name="connsiteX4" fmla="*/ 5562600 w 5562600"/>
              <a:gd name="connsiteY4" fmla="*/ 152400 h 691444"/>
              <a:gd name="connsiteX0" fmla="*/ 0 w 5562600"/>
              <a:gd name="connsiteY0" fmla="*/ 609599 h 698499"/>
              <a:gd name="connsiteX1" fmla="*/ 3048000 w 5562600"/>
              <a:gd name="connsiteY1" fmla="*/ 609599 h 698499"/>
              <a:gd name="connsiteX2" fmla="*/ 4267200 w 5562600"/>
              <a:gd name="connsiteY2" fmla="*/ 76200 h 698499"/>
              <a:gd name="connsiteX3" fmla="*/ 5562600 w 5562600"/>
              <a:gd name="connsiteY3" fmla="*/ 152400 h 69849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558799 h 565149"/>
              <a:gd name="connsiteX1" fmla="*/ 1447800 w 5562600"/>
              <a:gd name="connsiteY1" fmla="*/ 253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58799 h 565149"/>
              <a:gd name="connsiteX1" fmla="*/ 1752600 w 5562600"/>
              <a:gd name="connsiteY1" fmla="*/ 4825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71500 h 912974"/>
              <a:gd name="connsiteX1" fmla="*/ 1752600 w 5562600"/>
              <a:gd name="connsiteY1" fmla="*/ 495300 h 912974"/>
              <a:gd name="connsiteX2" fmla="*/ 3048000 w 5562600"/>
              <a:gd name="connsiteY2" fmla="*/ 571500 h 912974"/>
              <a:gd name="connsiteX3" fmla="*/ 4267200 w 5562600"/>
              <a:gd name="connsiteY3" fmla="*/ 38101 h 912974"/>
              <a:gd name="connsiteX4" fmla="*/ 5562600 w 5562600"/>
              <a:gd name="connsiteY4" fmla="*/ 114301 h 912974"/>
              <a:gd name="connsiteX0" fmla="*/ 0 w 5029200"/>
              <a:gd name="connsiteY0" fmla="*/ 0 h 951074"/>
              <a:gd name="connsiteX1" fmla="*/ 1219200 w 5029200"/>
              <a:gd name="connsiteY1" fmla="*/ 533400 h 951074"/>
              <a:gd name="connsiteX2" fmla="*/ 2514600 w 5029200"/>
              <a:gd name="connsiteY2" fmla="*/ 609600 h 951074"/>
              <a:gd name="connsiteX3" fmla="*/ 3733800 w 5029200"/>
              <a:gd name="connsiteY3" fmla="*/ 76201 h 951074"/>
              <a:gd name="connsiteX4" fmla="*/ 5029200 w 5029200"/>
              <a:gd name="connsiteY4" fmla="*/ 152401 h 951074"/>
              <a:gd name="connsiteX0" fmla="*/ 670983 w 5700183"/>
              <a:gd name="connsiteY0" fmla="*/ 0 h 951074"/>
              <a:gd name="connsiteX1" fmla="*/ 1890183 w 5700183"/>
              <a:gd name="connsiteY1" fmla="*/ 533400 h 951074"/>
              <a:gd name="connsiteX2" fmla="*/ 3185583 w 5700183"/>
              <a:gd name="connsiteY2" fmla="*/ 609600 h 951074"/>
              <a:gd name="connsiteX3" fmla="*/ 4404783 w 5700183"/>
              <a:gd name="connsiteY3" fmla="*/ 76201 h 951074"/>
              <a:gd name="connsiteX4" fmla="*/ 5700183 w 5700183"/>
              <a:gd name="connsiteY4" fmla="*/ 152401 h 951074"/>
              <a:gd name="connsiteX0" fmla="*/ 670983 w 5700183"/>
              <a:gd name="connsiteY0" fmla="*/ 0 h 938374"/>
              <a:gd name="connsiteX1" fmla="*/ 1890183 w 5700183"/>
              <a:gd name="connsiteY1" fmla="*/ 533400 h 938374"/>
              <a:gd name="connsiteX2" fmla="*/ 3185583 w 5700183"/>
              <a:gd name="connsiteY2" fmla="*/ 609600 h 938374"/>
              <a:gd name="connsiteX3" fmla="*/ 4404783 w 5700183"/>
              <a:gd name="connsiteY3" fmla="*/ 76201 h 938374"/>
              <a:gd name="connsiteX4" fmla="*/ 5700183 w 5700183"/>
              <a:gd name="connsiteY4" fmla="*/ 152401 h 9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183" h="938374">
                <a:moveTo>
                  <a:pt x="670983" y="0"/>
                </a:moveTo>
                <a:cubicBezTo>
                  <a:pt x="0" y="450850"/>
                  <a:pt x="1474024" y="938374"/>
                  <a:pt x="1890183" y="533400"/>
                </a:cubicBezTo>
                <a:cubicBezTo>
                  <a:pt x="2321916" y="113270"/>
                  <a:pt x="2448983" y="114300"/>
                  <a:pt x="3185583" y="609600"/>
                </a:cubicBezTo>
                <a:cubicBezTo>
                  <a:pt x="3541183" y="228600"/>
                  <a:pt x="3909483" y="101601"/>
                  <a:pt x="4404783" y="76201"/>
                </a:cubicBezTo>
                <a:cubicBezTo>
                  <a:pt x="4900083" y="50801"/>
                  <a:pt x="5513916" y="211668"/>
                  <a:pt x="5700183" y="152401"/>
                </a:cubicBezTo>
              </a:path>
            </a:pathLst>
          </a:cu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589966" y="2687119"/>
            <a:ext cx="923925" cy="623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516" y="2568388"/>
            <a:ext cx="20720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bg-BG" sz="1600" dirty="0"/>
              <a:t>Точка на съшиване</a:t>
            </a:r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>
            <a:off x="2099933" y="3525320"/>
            <a:ext cx="4275137" cy="904875"/>
          </a:xfrm>
          <a:custGeom>
            <a:avLst/>
            <a:gdLst>
              <a:gd name="connsiteX0" fmla="*/ 0 w 3403600"/>
              <a:gd name="connsiteY0" fmla="*/ 1007533 h 1007533"/>
              <a:gd name="connsiteX1" fmla="*/ 2133600 w 3403600"/>
              <a:gd name="connsiteY1" fmla="*/ 93133 h 1007533"/>
              <a:gd name="connsiteX2" fmla="*/ 3403600 w 3403600"/>
              <a:gd name="connsiteY2" fmla="*/ 448733 h 1007533"/>
              <a:gd name="connsiteX0" fmla="*/ 0 w 3403600"/>
              <a:gd name="connsiteY0" fmla="*/ 1033639 h 1033639"/>
              <a:gd name="connsiteX1" fmla="*/ 2133600 w 3403600"/>
              <a:gd name="connsiteY1" fmla="*/ 119239 h 1033639"/>
              <a:gd name="connsiteX2" fmla="*/ 2971800 w 3403600"/>
              <a:gd name="connsiteY2" fmla="*/ 940506 h 1033639"/>
              <a:gd name="connsiteX3" fmla="*/ 3403600 w 3403600"/>
              <a:gd name="connsiteY3" fmla="*/ 474839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5486400 w 5486400"/>
              <a:gd name="connsiteY3" fmla="*/ 254706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4191000 w 5486400"/>
              <a:gd name="connsiteY3" fmla="*/ 178506 h 1033639"/>
              <a:gd name="connsiteX4" fmla="*/ 5486400 w 5486400"/>
              <a:gd name="connsiteY4" fmla="*/ 254706 h 1033639"/>
              <a:gd name="connsiteX0" fmla="*/ 0 w 5486400"/>
              <a:gd name="connsiteY0" fmla="*/ 974372 h 974372"/>
              <a:gd name="connsiteX1" fmla="*/ 1447800 w 5486400"/>
              <a:gd name="connsiteY1" fmla="*/ 119239 h 974372"/>
              <a:gd name="connsiteX2" fmla="*/ 2971800 w 5486400"/>
              <a:gd name="connsiteY2" fmla="*/ 881239 h 974372"/>
              <a:gd name="connsiteX3" fmla="*/ 4191000 w 5486400"/>
              <a:gd name="connsiteY3" fmla="*/ 119239 h 974372"/>
              <a:gd name="connsiteX4" fmla="*/ 5486400 w 5486400"/>
              <a:gd name="connsiteY4" fmla="*/ 195439 h 974372"/>
              <a:gd name="connsiteX0" fmla="*/ 0 w 5562600"/>
              <a:gd name="connsiteY0" fmla="*/ 652638 h 963084"/>
              <a:gd name="connsiteX1" fmla="*/ 1524000 w 5562600"/>
              <a:gd name="connsiteY1" fmla="*/ 119239 h 963084"/>
              <a:gd name="connsiteX2" fmla="*/ 3048000 w 5562600"/>
              <a:gd name="connsiteY2" fmla="*/ 881239 h 963084"/>
              <a:gd name="connsiteX3" fmla="*/ 4267200 w 5562600"/>
              <a:gd name="connsiteY3" fmla="*/ 119239 h 963084"/>
              <a:gd name="connsiteX4" fmla="*/ 5562600 w 5562600"/>
              <a:gd name="connsiteY4" fmla="*/ 195439 h 963084"/>
              <a:gd name="connsiteX0" fmla="*/ 0 w 5562600"/>
              <a:gd name="connsiteY0" fmla="*/ 652638 h 734483"/>
              <a:gd name="connsiteX1" fmla="*/ 1524000 w 5562600"/>
              <a:gd name="connsiteY1" fmla="*/ 119239 h 734483"/>
              <a:gd name="connsiteX2" fmla="*/ 3048000 w 5562600"/>
              <a:gd name="connsiteY2" fmla="*/ 652638 h 734483"/>
              <a:gd name="connsiteX3" fmla="*/ 4267200 w 5562600"/>
              <a:gd name="connsiteY3" fmla="*/ 119239 h 734483"/>
              <a:gd name="connsiteX4" fmla="*/ 5562600 w 5562600"/>
              <a:gd name="connsiteY4" fmla="*/ 195439 h 734483"/>
              <a:gd name="connsiteX0" fmla="*/ 0 w 5562600"/>
              <a:gd name="connsiteY0" fmla="*/ 609599 h 691444"/>
              <a:gd name="connsiteX1" fmla="*/ 1524000 w 5562600"/>
              <a:gd name="connsiteY1" fmla="*/ 76200 h 691444"/>
              <a:gd name="connsiteX2" fmla="*/ 3048000 w 5562600"/>
              <a:gd name="connsiteY2" fmla="*/ 609599 h 691444"/>
              <a:gd name="connsiteX3" fmla="*/ 4267200 w 5562600"/>
              <a:gd name="connsiteY3" fmla="*/ 76200 h 691444"/>
              <a:gd name="connsiteX4" fmla="*/ 5562600 w 5562600"/>
              <a:gd name="connsiteY4" fmla="*/ 152400 h 691444"/>
              <a:gd name="connsiteX0" fmla="*/ 0 w 5562600"/>
              <a:gd name="connsiteY0" fmla="*/ 609599 h 698499"/>
              <a:gd name="connsiteX1" fmla="*/ 3048000 w 5562600"/>
              <a:gd name="connsiteY1" fmla="*/ 609599 h 698499"/>
              <a:gd name="connsiteX2" fmla="*/ 4267200 w 5562600"/>
              <a:gd name="connsiteY2" fmla="*/ 76200 h 698499"/>
              <a:gd name="connsiteX3" fmla="*/ 5562600 w 5562600"/>
              <a:gd name="connsiteY3" fmla="*/ 152400 h 69849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558799 h 565149"/>
              <a:gd name="connsiteX1" fmla="*/ 1447800 w 5562600"/>
              <a:gd name="connsiteY1" fmla="*/ 253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58799 h 565149"/>
              <a:gd name="connsiteX1" fmla="*/ 1752600 w 5562600"/>
              <a:gd name="connsiteY1" fmla="*/ 4825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71500 h 912974"/>
              <a:gd name="connsiteX1" fmla="*/ 1752600 w 5562600"/>
              <a:gd name="connsiteY1" fmla="*/ 495300 h 912974"/>
              <a:gd name="connsiteX2" fmla="*/ 3048000 w 5562600"/>
              <a:gd name="connsiteY2" fmla="*/ 571500 h 912974"/>
              <a:gd name="connsiteX3" fmla="*/ 4267200 w 5562600"/>
              <a:gd name="connsiteY3" fmla="*/ 38101 h 912974"/>
              <a:gd name="connsiteX4" fmla="*/ 5562600 w 5562600"/>
              <a:gd name="connsiteY4" fmla="*/ 114301 h 912974"/>
              <a:gd name="connsiteX0" fmla="*/ 0 w 5029200"/>
              <a:gd name="connsiteY0" fmla="*/ 0 h 951074"/>
              <a:gd name="connsiteX1" fmla="*/ 1219200 w 5029200"/>
              <a:gd name="connsiteY1" fmla="*/ 533400 h 951074"/>
              <a:gd name="connsiteX2" fmla="*/ 2514600 w 5029200"/>
              <a:gd name="connsiteY2" fmla="*/ 609600 h 951074"/>
              <a:gd name="connsiteX3" fmla="*/ 3733800 w 5029200"/>
              <a:gd name="connsiteY3" fmla="*/ 76201 h 951074"/>
              <a:gd name="connsiteX4" fmla="*/ 5029200 w 5029200"/>
              <a:gd name="connsiteY4" fmla="*/ 152401 h 951074"/>
              <a:gd name="connsiteX0" fmla="*/ 670983 w 5700183"/>
              <a:gd name="connsiteY0" fmla="*/ 0 h 951074"/>
              <a:gd name="connsiteX1" fmla="*/ 1890183 w 5700183"/>
              <a:gd name="connsiteY1" fmla="*/ 533400 h 951074"/>
              <a:gd name="connsiteX2" fmla="*/ 3185583 w 5700183"/>
              <a:gd name="connsiteY2" fmla="*/ 609600 h 951074"/>
              <a:gd name="connsiteX3" fmla="*/ 4404783 w 5700183"/>
              <a:gd name="connsiteY3" fmla="*/ 76201 h 951074"/>
              <a:gd name="connsiteX4" fmla="*/ 5700183 w 5700183"/>
              <a:gd name="connsiteY4" fmla="*/ 152401 h 951074"/>
              <a:gd name="connsiteX0" fmla="*/ 670983 w 5700183"/>
              <a:gd name="connsiteY0" fmla="*/ 0 h 938374"/>
              <a:gd name="connsiteX1" fmla="*/ 1890183 w 5700183"/>
              <a:gd name="connsiteY1" fmla="*/ 533400 h 938374"/>
              <a:gd name="connsiteX2" fmla="*/ 3185583 w 5700183"/>
              <a:gd name="connsiteY2" fmla="*/ 609600 h 938374"/>
              <a:gd name="connsiteX3" fmla="*/ 4404783 w 5700183"/>
              <a:gd name="connsiteY3" fmla="*/ 76201 h 938374"/>
              <a:gd name="connsiteX4" fmla="*/ 5700183 w 5700183"/>
              <a:gd name="connsiteY4" fmla="*/ 152401 h 938374"/>
              <a:gd name="connsiteX0" fmla="*/ 670983 w 5700183"/>
              <a:gd name="connsiteY0" fmla="*/ 0 h 1206500"/>
              <a:gd name="connsiteX1" fmla="*/ 1890183 w 5700183"/>
              <a:gd name="connsiteY1" fmla="*/ 533400 h 1206500"/>
              <a:gd name="connsiteX2" fmla="*/ 3185583 w 5700183"/>
              <a:gd name="connsiteY2" fmla="*/ 609600 h 1206500"/>
              <a:gd name="connsiteX3" fmla="*/ 4404783 w 5700183"/>
              <a:gd name="connsiteY3" fmla="*/ 76201 h 1206500"/>
              <a:gd name="connsiteX4" fmla="*/ 5700183 w 5700183"/>
              <a:gd name="connsiteY4" fmla="*/ 152401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183" h="1206500">
                <a:moveTo>
                  <a:pt x="670983" y="0"/>
                </a:moveTo>
                <a:cubicBezTo>
                  <a:pt x="0" y="450850"/>
                  <a:pt x="1474024" y="938374"/>
                  <a:pt x="1890183" y="533400"/>
                </a:cubicBezTo>
                <a:cubicBezTo>
                  <a:pt x="2321916" y="113270"/>
                  <a:pt x="2690283" y="1206500"/>
                  <a:pt x="3185583" y="609600"/>
                </a:cubicBezTo>
                <a:cubicBezTo>
                  <a:pt x="3518384" y="208532"/>
                  <a:pt x="3909483" y="101601"/>
                  <a:pt x="4404783" y="76201"/>
                </a:cubicBezTo>
                <a:cubicBezTo>
                  <a:pt x="4900083" y="50801"/>
                  <a:pt x="5513916" y="211668"/>
                  <a:pt x="5700183" y="152401"/>
                </a:cubicBezTo>
              </a:path>
            </a:pathLst>
          </a:cu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39404" y="3882838"/>
            <a:ext cx="20720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bg-BG" sz="1600" dirty="0"/>
              <a:t>Точка на съшиване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4443082" y="2607634"/>
            <a:ext cx="114300" cy="114300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33557" y="3933825"/>
            <a:ext cx="114300" cy="114300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75432" y="4000500"/>
            <a:ext cx="923925" cy="623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2</a:t>
            </a:r>
            <a:r>
              <a:rPr lang="en-US"/>
              <a:t>3</a:t>
            </a:r>
            <a:r>
              <a:rPr lang="bg-BG"/>
              <a:t>: Криви</a:t>
            </a:r>
          </a:p>
          <a:p>
            <a:pPr lvl="1"/>
            <a:r>
              <a:rPr lang="bg-BG"/>
              <a:t>История </a:t>
            </a:r>
          </a:p>
          <a:p>
            <a:pPr lvl="1"/>
            <a:r>
              <a:rPr lang="bg-BG"/>
              <a:t>Кривите в КГ</a:t>
            </a:r>
          </a:p>
          <a:p>
            <a:pPr lvl="1"/>
            <a:r>
              <a:rPr lang="bg-BG"/>
              <a:t>Криви на Безие</a:t>
            </a:r>
          </a:p>
          <a:p>
            <a:pPr lvl="1"/>
            <a:r>
              <a:rPr lang="bg-BG"/>
              <a:t>Съставни криви</a:t>
            </a:r>
            <a:endParaRPr lang="en-US"/>
          </a:p>
          <a:p>
            <a:pPr lvl="1"/>
            <a:r>
              <a:rPr lang="en-US"/>
              <a:t>B-</a:t>
            </a:r>
            <a:r>
              <a:rPr lang="bg-BG"/>
              <a:t>сплайни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Параметрична гладкост</a:t>
                </a:r>
                <a:r>
                  <a:rPr lang="en-US" dirty="0"/>
                  <a:t> </a:t>
                </a:r>
                <a:r>
                  <a:rPr lang="bg-BG" dirty="0"/>
                  <a:t>от степен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0" dirty="0"/>
                  <a:t>(</a:t>
                </a:r>
                <a:r>
                  <a:rPr lang="bg-BG" b="0" dirty="0"/>
                  <a:t>непрекъсната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bg-BG" b="0" dirty="0"/>
                  <a:t>-та производна)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baseline="30000" dirty="0"/>
                  <a:t>0</a:t>
                </a:r>
                <a:r>
                  <a:rPr lang="en-US" dirty="0"/>
                  <a:t>: </a:t>
                </a:r>
                <a:r>
                  <a:rPr lang="bg-BG" dirty="0"/>
                  <a:t>съвпада с </a:t>
                </a:r>
                <a:r>
                  <a:rPr lang="en-US" dirty="0"/>
                  <a:t>G</a:t>
                </a:r>
                <a:r>
                  <a:rPr lang="en-US" baseline="30000" dirty="0"/>
                  <a:t>0</a:t>
                </a:r>
                <a:endParaRPr lang="bg-BG" baseline="30000" dirty="0"/>
              </a:p>
              <a:p>
                <a:pPr lvl="1"/>
                <a:r>
                  <a:rPr lang="en-US" dirty="0"/>
                  <a:t>C</a:t>
                </a:r>
                <a:r>
                  <a:rPr lang="bg-BG" baseline="30000" dirty="0"/>
                  <a:t>1</a:t>
                </a:r>
                <a:r>
                  <a:rPr lang="en-US" dirty="0"/>
                  <a:t>: </a:t>
                </a:r>
                <a:r>
                  <a:rPr lang="bg-BG" dirty="0"/>
                  <a:t>тангентите са равни и непрекъснати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en-US" dirty="0"/>
                  <a:t>C</a:t>
                </a:r>
                <a:r>
                  <a:rPr lang="bg-BG" baseline="30000" dirty="0"/>
                  <a:t>2</a:t>
                </a:r>
                <a:r>
                  <a:rPr lang="en-US" dirty="0"/>
                  <a:t>: </a:t>
                </a:r>
                <a:r>
                  <a:rPr lang="bg-BG" dirty="0"/>
                  <a:t>кривината е равна и непрекъсната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, C</a:t>
            </a:r>
            <a:r>
              <a:rPr lang="en-US" baseline="30000" dirty="0"/>
              <a:t>1</a:t>
            </a:r>
            <a:r>
              <a:rPr lang="en-US" dirty="0"/>
              <a:t>, C</a:t>
            </a:r>
            <a:r>
              <a:rPr lang="en-US" baseline="30000" dirty="0"/>
              <a:t>2</a:t>
            </a:r>
            <a:r>
              <a:rPr lang="en-US" dirty="0"/>
              <a:t> …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91000" y="3046930"/>
            <a:ext cx="594982" cy="8868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099933" y="3028950"/>
            <a:ext cx="4275137" cy="904875"/>
          </a:xfrm>
          <a:custGeom>
            <a:avLst/>
            <a:gdLst>
              <a:gd name="connsiteX0" fmla="*/ 0 w 3403600"/>
              <a:gd name="connsiteY0" fmla="*/ 1007533 h 1007533"/>
              <a:gd name="connsiteX1" fmla="*/ 2133600 w 3403600"/>
              <a:gd name="connsiteY1" fmla="*/ 93133 h 1007533"/>
              <a:gd name="connsiteX2" fmla="*/ 3403600 w 3403600"/>
              <a:gd name="connsiteY2" fmla="*/ 448733 h 1007533"/>
              <a:gd name="connsiteX0" fmla="*/ 0 w 3403600"/>
              <a:gd name="connsiteY0" fmla="*/ 1033639 h 1033639"/>
              <a:gd name="connsiteX1" fmla="*/ 2133600 w 3403600"/>
              <a:gd name="connsiteY1" fmla="*/ 119239 h 1033639"/>
              <a:gd name="connsiteX2" fmla="*/ 2971800 w 3403600"/>
              <a:gd name="connsiteY2" fmla="*/ 940506 h 1033639"/>
              <a:gd name="connsiteX3" fmla="*/ 3403600 w 3403600"/>
              <a:gd name="connsiteY3" fmla="*/ 474839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5486400 w 5486400"/>
              <a:gd name="connsiteY3" fmla="*/ 254706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4191000 w 5486400"/>
              <a:gd name="connsiteY3" fmla="*/ 178506 h 1033639"/>
              <a:gd name="connsiteX4" fmla="*/ 5486400 w 5486400"/>
              <a:gd name="connsiteY4" fmla="*/ 254706 h 1033639"/>
              <a:gd name="connsiteX0" fmla="*/ 0 w 5486400"/>
              <a:gd name="connsiteY0" fmla="*/ 974372 h 974372"/>
              <a:gd name="connsiteX1" fmla="*/ 1447800 w 5486400"/>
              <a:gd name="connsiteY1" fmla="*/ 119239 h 974372"/>
              <a:gd name="connsiteX2" fmla="*/ 2971800 w 5486400"/>
              <a:gd name="connsiteY2" fmla="*/ 881239 h 974372"/>
              <a:gd name="connsiteX3" fmla="*/ 4191000 w 5486400"/>
              <a:gd name="connsiteY3" fmla="*/ 119239 h 974372"/>
              <a:gd name="connsiteX4" fmla="*/ 5486400 w 5486400"/>
              <a:gd name="connsiteY4" fmla="*/ 195439 h 974372"/>
              <a:gd name="connsiteX0" fmla="*/ 0 w 5562600"/>
              <a:gd name="connsiteY0" fmla="*/ 652638 h 963084"/>
              <a:gd name="connsiteX1" fmla="*/ 1524000 w 5562600"/>
              <a:gd name="connsiteY1" fmla="*/ 119239 h 963084"/>
              <a:gd name="connsiteX2" fmla="*/ 3048000 w 5562600"/>
              <a:gd name="connsiteY2" fmla="*/ 881239 h 963084"/>
              <a:gd name="connsiteX3" fmla="*/ 4267200 w 5562600"/>
              <a:gd name="connsiteY3" fmla="*/ 119239 h 963084"/>
              <a:gd name="connsiteX4" fmla="*/ 5562600 w 5562600"/>
              <a:gd name="connsiteY4" fmla="*/ 195439 h 963084"/>
              <a:gd name="connsiteX0" fmla="*/ 0 w 5562600"/>
              <a:gd name="connsiteY0" fmla="*/ 652638 h 734483"/>
              <a:gd name="connsiteX1" fmla="*/ 1524000 w 5562600"/>
              <a:gd name="connsiteY1" fmla="*/ 119239 h 734483"/>
              <a:gd name="connsiteX2" fmla="*/ 3048000 w 5562600"/>
              <a:gd name="connsiteY2" fmla="*/ 652638 h 734483"/>
              <a:gd name="connsiteX3" fmla="*/ 4267200 w 5562600"/>
              <a:gd name="connsiteY3" fmla="*/ 119239 h 734483"/>
              <a:gd name="connsiteX4" fmla="*/ 5562600 w 5562600"/>
              <a:gd name="connsiteY4" fmla="*/ 195439 h 734483"/>
              <a:gd name="connsiteX0" fmla="*/ 0 w 5562600"/>
              <a:gd name="connsiteY0" fmla="*/ 609599 h 691444"/>
              <a:gd name="connsiteX1" fmla="*/ 1524000 w 5562600"/>
              <a:gd name="connsiteY1" fmla="*/ 76200 h 691444"/>
              <a:gd name="connsiteX2" fmla="*/ 3048000 w 5562600"/>
              <a:gd name="connsiteY2" fmla="*/ 609599 h 691444"/>
              <a:gd name="connsiteX3" fmla="*/ 4267200 w 5562600"/>
              <a:gd name="connsiteY3" fmla="*/ 76200 h 691444"/>
              <a:gd name="connsiteX4" fmla="*/ 5562600 w 5562600"/>
              <a:gd name="connsiteY4" fmla="*/ 152400 h 691444"/>
              <a:gd name="connsiteX0" fmla="*/ 0 w 5562600"/>
              <a:gd name="connsiteY0" fmla="*/ 609599 h 698499"/>
              <a:gd name="connsiteX1" fmla="*/ 3048000 w 5562600"/>
              <a:gd name="connsiteY1" fmla="*/ 609599 h 698499"/>
              <a:gd name="connsiteX2" fmla="*/ 4267200 w 5562600"/>
              <a:gd name="connsiteY2" fmla="*/ 76200 h 698499"/>
              <a:gd name="connsiteX3" fmla="*/ 5562600 w 5562600"/>
              <a:gd name="connsiteY3" fmla="*/ 152400 h 69849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558799 h 565149"/>
              <a:gd name="connsiteX1" fmla="*/ 1447800 w 5562600"/>
              <a:gd name="connsiteY1" fmla="*/ 253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58799 h 565149"/>
              <a:gd name="connsiteX1" fmla="*/ 1752600 w 5562600"/>
              <a:gd name="connsiteY1" fmla="*/ 4825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71500 h 912974"/>
              <a:gd name="connsiteX1" fmla="*/ 1752600 w 5562600"/>
              <a:gd name="connsiteY1" fmla="*/ 495300 h 912974"/>
              <a:gd name="connsiteX2" fmla="*/ 3048000 w 5562600"/>
              <a:gd name="connsiteY2" fmla="*/ 571500 h 912974"/>
              <a:gd name="connsiteX3" fmla="*/ 4267200 w 5562600"/>
              <a:gd name="connsiteY3" fmla="*/ 38101 h 912974"/>
              <a:gd name="connsiteX4" fmla="*/ 5562600 w 5562600"/>
              <a:gd name="connsiteY4" fmla="*/ 114301 h 912974"/>
              <a:gd name="connsiteX0" fmla="*/ 0 w 5029200"/>
              <a:gd name="connsiteY0" fmla="*/ 0 h 951074"/>
              <a:gd name="connsiteX1" fmla="*/ 1219200 w 5029200"/>
              <a:gd name="connsiteY1" fmla="*/ 533400 h 951074"/>
              <a:gd name="connsiteX2" fmla="*/ 2514600 w 5029200"/>
              <a:gd name="connsiteY2" fmla="*/ 609600 h 951074"/>
              <a:gd name="connsiteX3" fmla="*/ 3733800 w 5029200"/>
              <a:gd name="connsiteY3" fmla="*/ 76201 h 951074"/>
              <a:gd name="connsiteX4" fmla="*/ 5029200 w 5029200"/>
              <a:gd name="connsiteY4" fmla="*/ 152401 h 951074"/>
              <a:gd name="connsiteX0" fmla="*/ 670983 w 5700183"/>
              <a:gd name="connsiteY0" fmla="*/ 0 h 951074"/>
              <a:gd name="connsiteX1" fmla="*/ 1890183 w 5700183"/>
              <a:gd name="connsiteY1" fmla="*/ 533400 h 951074"/>
              <a:gd name="connsiteX2" fmla="*/ 3185583 w 5700183"/>
              <a:gd name="connsiteY2" fmla="*/ 609600 h 951074"/>
              <a:gd name="connsiteX3" fmla="*/ 4404783 w 5700183"/>
              <a:gd name="connsiteY3" fmla="*/ 76201 h 951074"/>
              <a:gd name="connsiteX4" fmla="*/ 5700183 w 5700183"/>
              <a:gd name="connsiteY4" fmla="*/ 152401 h 951074"/>
              <a:gd name="connsiteX0" fmla="*/ 670983 w 5700183"/>
              <a:gd name="connsiteY0" fmla="*/ 0 h 938374"/>
              <a:gd name="connsiteX1" fmla="*/ 1890183 w 5700183"/>
              <a:gd name="connsiteY1" fmla="*/ 533400 h 938374"/>
              <a:gd name="connsiteX2" fmla="*/ 3185583 w 5700183"/>
              <a:gd name="connsiteY2" fmla="*/ 609600 h 938374"/>
              <a:gd name="connsiteX3" fmla="*/ 4404783 w 5700183"/>
              <a:gd name="connsiteY3" fmla="*/ 76201 h 938374"/>
              <a:gd name="connsiteX4" fmla="*/ 5700183 w 5700183"/>
              <a:gd name="connsiteY4" fmla="*/ 152401 h 938374"/>
              <a:gd name="connsiteX0" fmla="*/ 670983 w 5700183"/>
              <a:gd name="connsiteY0" fmla="*/ 0 h 1206500"/>
              <a:gd name="connsiteX1" fmla="*/ 1890183 w 5700183"/>
              <a:gd name="connsiteY1" fmla="*/ 533400 h 1206500"/>
              <a:gd name="connsiteX2" fmla="*/ 3185583 w 5700183"/>
              <a:gd name="connsiteY2" fmla="*/ 609600 h 1206500"/>
              <a:gd name="connsiteX3" fmla="*/ 4404783 w 5700183"/>
              <a:gd name="connsiteY3" fmla="*/ 76201 h 1206500"/>
              <a:gd name="connsiteX4" fmla="*/ 5700183 w 5700183"/>
              <a:gd name="connsiteY4" fmla="*/ 152401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183" h="1206500">
                <a:moveTo>
                  <a:pt x="670983" y="0"/>
                </a:moveTo>
                <a:cubicBezTo>
                  <a:pt x="0" y="450850"/>
                  <a:pt x="1474024" y="938374"/>
                  <a:pt x="1890183" y="533400"/>
                </a:cubicBezTo>
                <a:cubicBezTo>
                  <a:pt x="2321916" y="113270"/>
                  <a:pt x="2690283" y="1206500"/>
                  <a:pt x="3185583" y="609600"/>
                </a:cubicBezTo>
                <a:cubicBezTo>
                  <a:pt x="3518384" y="208532"/>
                  <a:pt x="3909483" y="101601"/>
                  <a:pt x="4404783" y="76201"/>
                </a:cubicBezTo>
                <a:cubicBezTo>
                  <a:pt x="4900083" y="50801"/>
                  <a:pt x="5513916" y="211668"/>
                  <a:pt x="5700183" y="152401"/>
                </a:cubicBezTo>
              </a:path>
            </a:pathLst>
          </a:cu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39404" y="3386468"/>
            <a:ext cx="20720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bg-BG" sz="1600" dirty="0"/>
              <a:t>Точка на съшиване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33557" y="3437455"/>
            <a:ext cx="114300" cy="114300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575432" y="3504130"/>
            <a:ext cx="923925" cy="6230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1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Интерполиращи</a:t>
            </a:r>
            <a:endParaRPr lang="bg-BG" dirty="0"/>
          </a:p>
          <a:p>
            <a:pPr lvl="1"/>
            <a:r>
              <a:rPr lang="bg-BG" dirty="0"/>
              <a:t>Минават през избраните точки</a:t>
            </a:r>
          </a:p>
          <a:p>
            <a:pPr lvl="1"/>
            <a:r>
              <a:rPr lang="bg-BG" dirty="0"/>
              <a:t>Водят до големи „</a:t>
            </a:r>
            <a:r>
              <a:rPr lang="bg-BG" dirty="0" err="1"/>
              <a:t>разсейки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Типове криви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456279" y="2660211"/>
            <a:ext cx="6219825" cy="1975759"/>
          </a:xfrm>
          <a:custGeom>
            <a:avLst/>
            <a:gdLst>
              <a:gd name="connsiteX0" fmla="*/ 0 w 8293100"/>
              <a:gd name="connsiteY0" fmla="*/ 4787900 h 5187950"/>
              <a:gd name="connsiteX1" fmla="*/ 914400 w 8293100"/>
              <a:gd name="connsiteY1" fmla="*/ 3848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187950"/>
              <a:gd name="connsiteX1" fmla="*/ 1358900 w 8293100"/>
              <a:gd name="connsiteY1" fmla="*/ 3467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187950"/>
              <a:gd name="connsiteX1" fmla="*/ 1358900 w 8293100"/>
              <a:gd name="connsiteY1" fmla="*/ 3467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322132"/>
              <a:gd name="connsiteX1" fmla="*/ 1358900 w 8293100"/>
              <a:gd name="connsiteY1" fmla="*/ 3467100 h 5322132"/>
              <a:gd name="connsiteX2" fmla="*/ 3213100 w 8293100"/>
              <a:gd name="connsiteY2" fmla="*/ 2870200 h 5322132"/>
              <a:gd name="connsiteX3" fmla="*/ 5664200 w 8293100"/>
              <a:gd name="connsiteY3" fmla="*/ 4533900 h 5322132"/>
              <a:gd name="connsiteX4" fmla="*/ 3009900 w 8293100"/>
              <a:gd name="connsiteY4" fmla="*/ 4508500 h 5322132"/>
              <a:gd name="connsiteX5" fmla="*/ 6108700 w 8293100"/>
              <a:gd name="connsiteY5" fmla="*/ 457200 h 5322132"/>
              <a:gd name="connsiteX6" fmla="*/ 6502400 w 8293100"/>
              <a:gd name="connsiteY6" fmla="*/ 1765300 h 5322132"/>
              <a:gd name="connsiteX7" fmla="*/ 7061200 w 8293100"/>
              <a:gd name="connsiteY7" fmla="*/ 4127500 h 5322132"/>
              <a:gd name="connsiteX8" fmla="*/ 8293100 w 8293100"/>
              <a:gd name="connsiteY8" fmla="*/ 4127500 h 5322132"/>
              <a:gd name="connsiteX0" fmla="*/ 0 w 8293100"/>
              <a:gd name="connsiteY0" fmla="*/ 4787900 h 5322132"/>
              <a:gd name="connsiteX1" fmla="*/ 1358900 w 8293100"/>
              <a:gd name="connsiteY1" fmla="*/ 3467100 h 5322132"/>
              <a:gd name="connsiteX2" fmla="*/ 3213100 w 8293100"/>
              <a:gd name="connsiteY2" fmla="*/ 2870200 h 5322132"/>
              <a:gd name="connsiteX3" fmla="*/ 5664200 w 8293100"/>
              <a:gd name="connsiteY3" fmla="*/ 4533900 h 5322132"/>
              <a:gd name="connsiteX4" fmla="*/ 3009900 w 8293100"/>
              <a:gd name="connsiteY4" fmla="*/ 4508500 h 5322132"/>
              <a:gd name="connsiteX5" fmla="*/ 6108700 w 8293100"/>
              <a:gd name="connsiteY5" fmla="*/ 457200 h 5322132"/>
              <a:gd name="connsiteX6" fmla="*/ 6502400 w 8293100"/>
              <a:gd name="connsiteY6" fmla="*/ 1765300 h 5322132"/>
              <a:gd name="connsiteX7" fmla="*/ 7061200 w 8293100"/>
              <a:gd name="connsiteY7" fmla="*/ 4127500 h 5322132"/>
              <a:gd name="connsiteX8" fmla="*/ 8293100 w 8293100"/>
              <a:gd name="connsiteY8" fmla="*/ 4127500 h 5322132"/>
              <a:gd name="connsiteX0" fmla="*/ 0 w 8293100"/>
              <a:gd name="connsiteY0" fmla="*/ 4394200 h 4928432"/>
              <a:gd name="connsiteX1" fmla="*/ 1358900 w 8293100"/>
              <a:gd name="connsiteY1" fmla="*/ 3073400 h 4928432"/>
              <a:gd name="connsiteX2" fmla="*/ 3213100 w 8293100"/>
              <a:gd name="connsiteY2" fmla="*/ 2476500 h 4928432"/>
              <a:gd name="connsiteX3" fmla="*/ 5664200 w 8293100"/>
              <a:gd name="connsiteY3" fmla="*/ 4140200 h 4928432"/>
              <a:gd name="connsiteX4" fmla="*/ 3009900 w 8293100"/>
              <a:gd name="connsiteY4" fmla="*/ 4114800 h 4928432"/>
              <a:gd name="connsiteX5" fmla="*/ 6108700 w 8293100"/>
              <a:gd name="connsiteY5" fmla="*/ 63500 h 4928432"/>
              <a:gd name="connsiteX6" fmla="*/ 7061200 w 8293100"/>
              <a:gd name="connsiteY6" fmla="*/ 3733800 h 4928432"/>
              <a:gd name="connsiteX7" fmla="*/ 8293100 w 8293100"/>
              <a:gd name="connsiteY7" fmla="*/ 3733800 h 4928432"/>
              <a:gd name="connsiteX0" fmla="*/ 0 w 8293100"/>
              <a:gd name="connsiteY0" fmla="*/ 4339167 h 4873399"/>
              <a:gd name="connsiteX1" fmla="*/ 1358900 w 8293100"/>
              <a:gd name="connsiteY1" fmla="*/ 3018367 h 4873399"/>
              <a:gd name="connsiteX2" fmla="*/ 3213100 w 8293100"/>
              <a:gd name="connsiteY2" fmla="*/ 2421467 h 4873399"/>
              <a:gd name="connsiteX3" fmla="*/ 5664200 w 8293100"/>
              <a:gd name="connsiteY3" fmla="*/ 4085167 h 4873399"/>
              <a:gd name="connsiteX4" fmla="*/ 3009900 w 8293100"/>
              <a:gd name="connsiteY4" fmla="*/ 4059767 h 4873399"/>
              <a:gd name="connsiteX5" fmla="*/ 6108700 w 8293100"/>
              <a:gd name="connsiteY5" fmla="*/ 8467 h 4873399"/>
              <a:gd name="connsiteX6" fmla="*/ 3873500 w 8293100"/>
              <a:gd name="connsiteY6" fmla="*/ 4008967 h 4873399"/>
              <a:gd name="connsiteX7" fmla="*/ 8293100 w 8293100"/>
              <a:gd name="connsiteY7" fmla="*/ 3678767 h 48733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587500 w 8293100"/>
              <a:gd name="connsiteY1" fmla="*/ 6942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587500 w 8293100"/>
              <a:gd name="connsiteY1" fmla="*/ 694267 h 2854099"/>
              <a:gd name="connsiteX2" fmla="*/ 2882900 w 8293100"/>
              <a:gd name="connsiteY2" fmla="*/ 22944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3376929 h 3889171"/>
              <a:gd name="connsiteX1" fmla="*/ 1587500 w 8293100"/>
              <a:gd name="connsiteY1" fmla="*/ 1751329 h 3889171"/>
              <a:gd name="connsiteX2" fmla="*/ 2882900 w 8293100"/>
              <a:gd name="connsiteY2" fmla="*/ 3351529 h 3889171"/>
              <a:gd name="connsiteX3" fmla="*/ 3949700 w 8293100"/>
              <a:gd name="connsiteY3" fmla="*/ 836929 h 3889171"/>
              <a:gd name="connsiteX4" fmla="*/ 3009900 w 8293100"/>
              <a:gd name="connsiteY4" fmla="*/ 3097529 h 3889171"/>
              <a:gd name="connsiteX5" fmla="*/ 4711700 w 8293100"/>
              <a:gd name="connsiteY5" fmla="*/ 1065529 h 3889171"/>
              <a:gd name="connsiteX6" fmla="*/ 3873500 w 8293100"/>
              <a:gd name="connsiteY6" fmla="*/ 3046729 h 3889171"/>
              <a:gd name="connsiteX7" fmla="*/ 8293100 w 8293100"/>
              <a:gd name="connsiteY7" fmla="*/ 2716529 h 3889171"/>
              <a:gd name="connsiteX0" fmla="*/ 0 w 8293100"/>
              <a:gd name="connsiteY0" fmla="*/ 3376929 h 3889171"/>
              <a:gd name="connsiteX1" fmla="*/ 1587500 w 8293100"/>
              <a:gd name="connsiteY1" fmla="*/ 1751329 h 3889171"/>
              <a:gd name="connsiteX2" fmla="*/ 2882900 w 8293100"/>
              <a:gd name="connsiteY2" fmla="*/ 3351529 h 3889171"/>
              <a:gd name="connsiteX3" fmla="*/ 3949700 w 8293100"/>
              <a:gd name="connsiteY3" fmla="*/ 836929 h 3889171"/>
              <a:gd name="connsiteX4" fmla="*/ 3009900 w 8293100"/>
              <a:gd name="connsiteY4" fmla="*/ 3097529 h 3889171"/>
              <a:gd name="connsiteX5" fmla="*/ 4711700 w 8293100"/>
              <a:gd name="connsiteY5" fmla="*/ 1065529 h 3889171"/>
              <a:gd name="connsiteX6" fmla="*/ 8293100 w 8293100"/>
              <a:gd name="connsiteY6" fmla="*/ 2716529 h 3889171"/>
              <a:gd name="connsiteX0" fmla="*/ 0 w 8293100"/>
              <a:gd name="connsiteY0" fmla="*/ 3376929 h 3914571"/>
              <a:gd name="connsiteX1" fmla="*/ 1587500 w 8293100"/>
              <a:gd name="connsiteY1" fmla="*/ 1751329 h 3914571"/>
              <a:gd name="connsiteX2" fmla="*/ 2882900 w 8293100"/>
              <a:gd name="connsiteY2" fmla="*/ 3351529 h 3914571"/>
              <a:gd name="connsiteX3" fmla="*/ 3949700 w 8293100"/>
              <a:gd name="connsiteY3" fmla="*/ 836929 h 3914571"/>
              <a:gd name="connsiteX4" fmla="*/ 4330700 w 8293100"/>
              <a:gd name="connsiteY4" fmla="*/ 3122929 h 3914571"/>
              <a:gd name="connsiteX5" fmla="*/ 4711700 w 8293100"/>
              <a:gd name="connsiteY5" fmla="*/ 1065529 h 3914571"/>
              <a:gd name="connsiteX6" fmla="*/ 8293100 w 8293100"/>
              <a:gd name="connsiteY6" fmla="*/ 2716529 h 3914571"/>
              <a:gd name="connsiteX0" fmla="*/ 0 w 8293100"/>
              <a:gd name="connsiteY0" fmla="*/ 3376929 h 3914571"/>
              <a:gd name="connsiteX1" fmla="*/ 1587500 w 8293100"/>
              <a:gd name="connsiteY1" fmla="*/ 1751329 h 3914571"/>
              <a:gd name="connsiteX2" fmla="*/ 2882900 w 8293100"/>
              <a:gd name="connsiteY2" fmla="*/ 3351529 h 3914571"/>
              <a:gd name="connsiteX3" fmla="*/ 3949700 w 8293100"/>
              <a:gd name="connsiteY3" fmla="*/ 836929 h 3914571"/>
              <a:gd name="connsiteX4" fmla="*/ 4330700 w 8293100"/>
              <a:gd name="connsiteY4" fmla="*/ 3122929 h 3914571"/>
              <a:gd name="connsiteX5" fmla="*/ 5473700 w 8293100"/>
              <a:gd name="connsiteY5" fmla="*/ 2132329 h 3914571"/>
              <a:gd name="connsiteX6" fmla="*/ 8293100 w 8293100"/>
              <a:gd name="connsiteY6" fmla="*/ 2716529 h 3914571"/>
              <a:gd name="connsiteX0" fmla="*/ 0 w 8293100"/>
              <a:gd name="connsiteY0" fmla="*/ 3376929 h 3415029"/>
              <a:gd name="connsiteX1" fmla="*/ 1587500 w 8293100"/>
              <a:gd name="connsiteY1" fmla="*/ 1751329 h 3415029"/>
              <a:gd name="connsiteX2" fmla="*/ 2882900 w 8293100"/>
              <a:gd name="connsiteY2" fmla="*/ 3351529 h 3415029"/>
              <a:gd name="connsiteX3" fmla="*/ 3949700 w 8293100"/>
              <a:gd name="connsiteY3" fmla="*/ 836929 h 3415029"/>
              <a:gd name="connsiteX4" fmla="*/ 4330700 w 8293100"/>
              <a:gd name="connsiteY4" fmla="*/ 3122929 h 3415029"/>
              <a:gd name="connsiteX5" fmla="*/ 5473700 w 8293100"/>
              <a:gd name="connsiteY5" fmla="*/ 2132329 h 3415029"/>
              <a:gd name="connsiteX6" fmla="*/ 8293100 w 8293100"/>
              <a:gd name="connsiteY6" fmla="*/ 2716529 h 3415029"/>
              <a:gd name="connsiteX0" fmla="*/ 0 w 8293100"/>
              <a:gd name="connsiteY0" fmla="*/ 3376929 h 3415029"/>
              <a:gd name="connsiteX1" fmla="*/ 1587500 w 8293100"/>
              <a:gd name="connsiteY1" fmla="*/ 1751329 h 3415029"/>
              <a:gd name="connsiteX2" fmla="*/ 2882900 w 8293100"/>
              <a:gd name="connsiteY2" fmla="*/ 3351529 h 3415029"/>
              <a:gd name="connsiteX3" fmla="*/ 3949700 w 8293100"/>
              <a:gd name="connsiteY3" fmla="*/ 836929 h 3415029"/>
              <a:gd name="connsiteX4" fmla="*/ 4787900 w 8293100"/>
              <a:gd name="connsiteY4" fmla="*/ 3122929 h 3415029"/>
              <a:gd name="connsiteX5" fmla="*/ 5473700 w 8293100"/>
              <a:gd name="connsiteY5" fmla="*/ 2132329 h 3415029"/>
              <a:gd name="connsiteX6" fmla="*/ 8293100 w 8293100"/>
              <a:gd name="connsiteY6" fmla="*/ 2716529 h 3415029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5473700 w 8293100"/>
              <a:gd name="connsiteY5" fmla="*/ 2091852 h 3374552"/>
              <a:gd name="connsiteX6" fmla="*/ 8293100 w 8293100"/>
              <a:gd name="connsiteY6" fmla="*/ 2676052 h 3374552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6235700 w 8293100"/>
              <a:gd name="connsiteY5" fmla="*/ 1863251 h 3374552"/>
              <a:gd name="connsiteX6" fmla="*/ 8293100 w 8293100"/>
              <a:gd name="connsiteY6" fmla="*/ 2676052 h 3374552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6235700 w 8293100"/>
              <a:gd name="connsiteY5" fmla="*/ 1863251 h 3374552"/>
              <a:gd name="connsiteX6" fmla="*/ 8293100 w 8293100"/>
              <a:gd name="connsiteY6" fmla="*/ 2676052 h 3374552"/>
              <a:gd name="connsiteX0" fmla="*/ 0 w 8293100"/>
              <a:gd name="connsiteY0" fmla="*/ 3336452 h 3472544"/>
              <a:gd name="connsiteX1" fmla="*/ 1587500 w 8293100"/>
              <a:gd name="connsiteY1" fmla="*/ 1710852 h 3472544"/>
              <a:gd name="connsiteX2" fmla="*/ 2882900 w 8293100"/>
              <a:gd name="connsiteY2" fmla="*/ 3311052 h 3472544"/>
              <a:gd name="connsiteX3" fmla="*/ 3949700 w 8293100"/>
              <a:gd name="connsiteY3" fmla="*/ 796452 h 3472544"/>
              <a:gd name="connsiteX4" fmla="*/ 4787900 w 8293100"/>
              <a:gd name="connsiteY4" fmla="*/ 3082452 h 3472544"/>
              <a:gd name="connsiteX5" fmla="*/ 6235700 w 8293100"/>
              <a:gd name="connsiteY5" fmla="*/ 1863251 h 3472544"/>
              <a:gd name="connsiteX6" fmla="*/ 8293100 w 8293100"/>
              <a:gd name="connsiteY6" fmla="*/ 2676052 h 3472544"/>
              <a:gd name="connsiteX0" fmla="*/ 0 w 8293100"/>
              <a:gd name="connsiteY0" fmla="*/ 3336452 h 3892338"/>
              <a:gd name="connsiteX1" fmla="*/ 1587500 w 8293100"/>
              <a:gd name="connsiteY1" fmla="*/ 1710852 h 3892338"/>
              <a:gd name="connsiteX2" fmla="*/ 2882900 w 8293100"/>
              <a:gd name="connsiteY2" fmla="*/ 3311052 h 3892338"/>
              <a:gd name="connsiteX3" fmla="*/ 3949700 w 8293100"/>
              <a:gd name="connsiteY3" fmla="*/ 796452 h 3892338"/>
              <a:gd name="connsiteX4" fmla="*/ 4787900 w 8293100"/>
              <a:gd name="connsiteY4" fmla="*/ 3082452 h 3892338"/>
              <a:gd name="connsiteX5" fmla="*/ 6235700 w 8293100"/>
              <a:gd name="connsiteY5" fmla="*/ 1863251 h 3892338"/>
              <a:gd name="connsiteX6" fmla="*/ 8293100 w 8293100"/>
              <a:gd name="connsiteY6" fmla="*/ 2676052 h 3892338"/>
              <a:gd name="connsiteX0" fmla="*/ 0 w 8293100"/>
              <a:gd name="connsiteY0" fmla="*/ 3336452 h 3472544"/>
              <a:gd name="connsiteX1" fmla="*/ 1587500 w 8293100"/>
              <a:gd name="connsiteY1" fmla="*/ 1710852 h 3472544"/>
              <a:gd name="connsiteX2" fmla="*/ 3644900 w 8293100"/>
              <a:gd name="connsiteY2" fmla="*/ 2853851 h 3472544"/>
              <a:gd name="connsiteX3" fmla="*/ 3949700 w 8293100"/>
              <a:gd name="connsiteY3" fmla="*/ 796452 h 3472544"/>
              <a:gd name="connsiteX4" fmla="*/ 4787900 w 8293100"/>
              <a:gd name="connsiteY4" fmla="*/ 3082452 h 3472544"/>
              <a:gd name="connsiteX5" fmla="*/ 6235700 w 8293100"/>
              <a:gd name="connsiteY5" fmla="*/ 1863251 h 3472544"/>
              <a:gd name="connsiteX6" fmla="*/ 8293100 w 8293100"/>
              <a:gd name="connsiteY6" fmla="*/ 2676052 h 3472544"/>
              <a:gd name="connsiteX0" fmla="*/ 0 w 8293100"/>
              <a:gd name="connsiteY0" fmla="*/ 2574452 h 2710544"/>
              <a:gd name="connsiteX1" fmla="*/ 1587500 w 8293100"/>
              <a:gd name="connsiteY1" fmla="*/ 948852 h 2710544"/>
              <a:gd name="connsiteX2" fmla="*/ 3644900 w 8293100"/>
              <a:gd name="connsiteY2" fmla="*/ 2091851 h 2710544"/>
              <a:gd name="connsiteX3" fmla="*/ 3949700 w 8293100"/>
              <a:gd name="connsiteY3" fmla="*/ 34452 h 2710544"/>
              <a:gd name="connsiteX4" fmla="*/ 4787900 w 8293100"/>
              <a:gd name="connsiteY4" fmla="*/ 2320452 h 2710544"/>
              <a:gd name="connsiteX5" fmla="*/ 6235700 w 8293100"/>
              <a:gd name="connsiteY5" fmla="*/ 1101251 h 2710544"/>
              <a:gd name="connsiteX6" fmla="*/ 8293100 w 8293100"/>
              <a:gd name="connsiteY6" fmla="*/ 1914052 h 2710544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6449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3401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3401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3100" h="2634345">
                <a:moveTo>
                  <a:pt x="0" y="2498253"/>
                </a:moveTo>
                <a:cubicBezTo>
                  <a:pt x="189441" y="2188161"/>
                  <a:pt x="1030817" y="953086"/>
                  <a:pt x="1587500" y="872653"/>
                </a:cubicBezTo>
                <a:cubicBezTo>
                  <a:pt x="2144183" y="792220"/>
                  <a:pt x="2626738" y="2209576"/>
                  <a:pt x="3340100" y="2015652"/>
                </a:cubicBezTo>
                <a:cubicBezTo>
                  <a:pt x="3994150" y="1837852"/>
                  <a:pt x="3828800" y="76710"/>
                  <a:pt x="4178300" y="34452"/>
                </a:cubicBezTo>
                <a:cubicBezTo>
                  <a:pt x="4463241" y="0"/>
                  <a:pt x="4454337" y="1688216"/>
                  <a:pt x="4787900" y="2244253"/>
                </a:cubicBezTo>
                <a:cubicBezTo>
                  <a:pt x="5021914" y="2634345"/>
                  <a:pt x="5651500" y="1092785"/>
                  <a:pt x="6235700" y="1025052"/>
                </a:cubicBezTo>
                <a:cubicBezTo>
                  <a:pt x="6819900" y="957319"/>
                  <a:pt x="7127875" y="1989195"/>
                  <a:pt x="8293100" y="1837853"/>
                </a:cubicBezTo>
              </a:path>
            </a:pathLst>
          </a:cu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25272" y="3736068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11272" y="3678918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53674" y="3393168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9722" y="3755118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43726" y="3793218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97322" y="3840843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Полиномиална интерполация</a:t>
            </a:r>
            <a:endParaRPr lang="en-US" dirty="0"/>
          </a:p>
          <a:p>
            <a:pPr lvl="1"/>
            <a:r>
              <a:rPr lang="bg-BG" dirty="0"/>
              <a:t>Гладка крива, която не е интуитивна и се „разсейва“</a:t>
            </a:r>
            <a:endParaRPr lang="en-US" dirty="0"/>
          </a:p>
        </p:txBody>
      </p:sp>
      <p:pic>
        <p:nvPicPr>
          <p:cNvPr id="12800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9307" y="1699873"/>
            <a:ext cx="273429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965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Апроксимиращи</a:t>
            </a:r>
          </a:p>
          <a:p>
            <a:pPr lvl="1"/>
            <a:r>
              <a:rPr lang="bg-BG" dirty="0"/>
              <a:t>Минават покрай избраните точки</a:t>
            </a:r>
          </a:p>
          <a:p>
            <a:pPr lvl="1"/>
            <a:r>
              <a:rPr lang="bg-BG" dirty="0"/>
              <a:t>Тези точки „придърпват“ кривата към себе си</a:t>
            </a:r>
          </a:p>
          <a:p>
            <a:pPr lvl="1"/>
            <a:r>
              <a:rPr lang="bg-BG" dirty="0"/>
              <a:t>Няма „</a:t>
            </a:r>
            <a:r>
              <a:rPr lang="bg-BG" dirty="0" err="1"/>
              <a:t>разсейки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456279" y="2355411"/>
            <a:ext cx="6219825" cy="1975759"/>
          </a:xfrm>
          <a:custGeom>
            <a:avLst/>
            <a:gdLst>
              <a:gd name="connsiteX0" fmla="*/ 0 w 8293100"/>
              <a:gd name="connsiteY0" fmla="*/ 4787900 h 5187950"/>
              <a:gd name="connsiteX1" fmla="*/ 914400 w 8293100"/>
              <a:gd name="connsiteY1" fmla="*/ 3848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187950"/>
              <a:gd name="connsiteX1" fmla="*/ 1358900 w 8293100"/>
              <a:gd name="connsiteY1" fmla="*/ 3467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187950"/>
              <a:gd name="connsiteX1" fmla="*/ 1358900 w 8293100"/>
              <a:gd name="connsiteY1" fmla="*/ 3467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322132"/>
              <a:gd name="connsiteX1" fmla="*/ 1358900 w 8293100"/>
              <a:gd name="connsiteY1" fmla="*/ 3467100 h 5322132"/>
              <a:gd name="connsiteX2" fmla="*/ 3213100 w 8293100"/>
              <a:gd name="connsiteY2" fmla="*/ 2870200 h 5322132"/>
              <a:gd name="connsiteX3" fmla="*/ 5664200 w 8293100"/>
              <a:gd name="connsiteY3" fmla="*/ 4533900 h 5322132"/>
              <a:gd name="connsiteX4" fmla="*/ 3009900 w 8293100"/>
              <a:gd name="connsiteY4" fmla="*/ 4508500 h 5322132"/>
              <a:gd name="connsiteX5" fmla="*/ 6108700 w 8293100"/>
              <a:gd name="connsiteY5" fmla="*/ 457200 h 5322132"/>
              <a:gd name="connsiteX6" fmla="*/ 6502400 w 8293100"/>
              <a:gd name="connsiteY6" fmla="*/ 1765300 h 5322132"/>
              <a:gd name="connsiteX7" fmla="*/ 7061200 w 8293100"/>
              <a:gd name="connsiteY7" fmla="*/ 4127500 h 5322132"/>
              <a:gd name="connsiteX8" fmla="*/ 8293100 w 8293100"/>
              <a:gd name="connsiteY8" fmla="*/ 4127500 h 5322132"/>
              <a:gd name="connsiteX0" fmla="*/ 0 w 8293100"/>
              <a:gd name="connsiteY0" fmla="*/ 4787900 h 5322132"/>
              <a:gd name="connsiteX1" fmla="*/ 1358900 w 8293100"/>
              <a:gd name="connsiteY1" fmla="*/ 3467100 h 5322132"/>
              <a:gd name="connsiteX2" fmla="*/ 3213100 w 8293100"/>
              <a:gd name="connsiteY2" fmla="*/ 2870200 h 5322132"/>
              <a:gd name="connsiteX3" fmla="*/ 5664200 w 8293100"/>
              <a:gd name="connsiteY3" fmla="*/ 4533900 h 5322132"/>
              <a:gd name="connsiteX4" fmla="*/ 3009900 w 8293100"/>
              <a:gd name="connsiteY4" fmla="*/ 4508500 h 5322132"/>
              <a:gd name="connsiteX5" fmla="*/ 6108700 w 8293100"/>
              <a:gd name="connsiteY5" fmla="*/ 457200 h 5322132"/>
              <a:gd name="connsiteX6" fmla="*/ 6502400 w 8293100"/>
              <a:gd name="connsiteY6" fmla="*/ 1765300 h 5322132"/>
              <a:gd name="connsiteX7" fmla="*/ 7061200 w 8293100"/>
              <a:gd name="connsiteY7" fmla="*/ 4127500 h 5322132"/>
              <a:gd name="connsiteX8" fmla="*/ 8293100 w 8293100"/>
              <a:gd name="connsiteY8" fmla="*/ 4127500 h 5322132"/>
              <a:gd name="connsiteX0" fmla="*/ 0 w 8293100"/>
              <a:gd name="connsiteY0" fmla="*/ 4394200 h 4928432"/>
              <a:gd name="connsiteX1" fmla="*/ 1358900 w 8293100"/>
              <a:gd name="connsiteY1" fmla="*/ 3073400 h 4928432"/>
              <a:gd name="connsiteX2" fmla="*/ 3213100 w 8293100"/>
              <a:gd name="connsiteY2" fmla="*/ 2476500 h 4928432"/>
              <a:gd name="connsiteX3" fmla="*/ 5664200 w 8293100"/>
              <a:gd name="connsiteY3" fmla="*/ 4140200 h 4928432"/>
              <a:gd name="connsiteX4" fmla="*/ 3009900 w 8293100"/>
              <a:gd name="connsiteY4" fmla="*/ 4114800 h 4928432"/>
              <a:gd name="connsiteX5" fmla="*/ 6108700 w 8293100"/>
              <a:gd name="connsiteY5" fmla="*/ 63500 h 4928432"/>
              <a:gd name="connsiteX6" fmla="*/ 7061200 w 8293100"/>
              <a:gd name="connsiteY6" fmla="*/ 3733800 h 4928432"/>
              <a:gd name="connsiteX7" fmla="*/ 8293100 w 8293100"/>
              <a:gd name="connsiteY7" fmla="*/ 3733800 h 4928432"/>
              <a:gd name="connsiteX0" fmla="*/ 0 w 8293100"/>
              <a:gd name="connsiteY0" fmla="*/ 4339167 h 4873399"/>
              <a:gd name="connsiteX1" fmla="*/ 1358900 w 8293100"/>
              <a:gd name="connsiteY1" fmla="*/ 3018367 h 4873399"/>
              <a:gd name="connsiteX2" fmla="*/ 3213100 w 8293100"/>
              <a:gd name="connsiteY2" fmla="*/ 2421467 h 4873399"/>
              <a:gd name="connsiteX3" fmla="*/ 5664200 w 8293100"/>
              <a:gd name="connsiteY3" fmla="*/ 4085167 h 4873399"/>
              <a:gd name="connsiteX4" fmla="*/ 3009900 w 8293100"/>
              <a:gd name="connsiteY4" fmla="*/ 4059767 h 4873399"/>
              <a:gd name="connsiteX5" fmla="*/ 6108700 w 8293100"/>
              <a:gd name="connsiteY5" fmla="*/ 8467 h 4873399"/>
              <a:gd name="connsiteX6" fmla="*/ 3873500 w 8293100"/>
              <a:gd name="connsiteY6" fmla="*/ 4008967 h 4873399"/>
              <a:gd name="connsiteX7" fmla="*/ 8293100 w 8293100"/>
              <a:gd name="connsiteY7" fmla="*/ 3678767 h 48733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587500 w 8293100"/>
              <a:gd name="connsiteY1" fmla="*/ 6942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587500 w 8293100"/>
              <a:gd name="connsiteY1" fmla="*/ 694267 h 2854099"/>
              <a:gd name="connsiteX2" fmla="*/ 2882900 w 8293100"/>
              <a:gd name="connsiteY2" fmla="*/ 22944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3376929 h 3889171"/>
              <a:gd name="connsiteX1" fmla="*/ 1587500 w 8293100"/>
              <a:gd name="connsiteY1" fmla="*/ 1751329 h 3889171"/>
              <a:gd name="connsiteX2" fmla="*/ 2882900 w 8293100"/>
              <a:gd name="connsiteY2" fmla="*/ 3351529 h 3889171"/>
              <a:gd name="connsiteX3" fmla="*/ 3949700 w 8293100"/>
              <a:gd name="connsiteY3" fmla="*/ 836929 h 3889171"/>
              <a:gd name="connsiteX4" fmla="*/ 3009900 w 8293100"/>
              <a:gd name="connsiteY4" fmla="*/ 3097529 h 3889171"/>
              <a:gd name="connsiteX5" fmla="*/ 4711700 w 8293100"/>
              <a:gd name="connsiteY5" fmla="*/ 1065529 h 3889171"/>
              <a:gd name="connsiteX6" fmla="*/ 3873500 w 8293100"/>
              <a:gd name="connsiteY6" fmla="*/ 3046729 h 3889171"/>
              <a:gd name="connsiteX7" fmla="*/ 8293100 w 8293100"/>
              <a:gd name="connsiteY7" fmla="*/ 2716529 h 3889171"/>
              <a:gd name="connsiteX0" fmla="*/ 0 w 8293100"/>
              <a:gd name="connsiteY0" fmla="*/ 3376929 h 3889171"/>
              <a:gd name="connsiteX1" fmla="*/ 1587500 w 8293100"/>
              <a:gd name="connsiteY1" fmla="*/ 1751329 h 3889171"/>
              <a:gd name="connsiteX2" fmla="*/ 2882900 w 8293100"/>
              <a:gd name="connsiteY2" fmla="*/ 3351529 h 3889171"/>
              <a:gd name="connsiteX3" fmla="*/ 3949700 w 8293100"/>
              <a:gd name="connsiteY3" fmla="*/ 836929 h 3889171"/>
              <a:gd name="connsiteX4" fmla="*/ 3009900 w 8293100"/>
              <a:gd name="connsiteY4" fmla="*/ 3097529 h 3889171"/>
              <a:gd name="connsiteX5" fmla="*/ 4711700 w 8293100"/>
              <a:gd name="connsiteY5" fmla="*/ 1065529 h 3889171"/>
              <a:gd name="connsiteX6" fmla="*/ 8293100 w 8293100"/>
              <a:gd name="connsiteY6" fmla="*/ 2716529 h 3889171"/>
              <a:gd name="connsiteX0" fmla="*/ 0 w 8293100"/>
              <a:gd name="connsiteY0" fmla="*/ 3376929 h 3914571"/>
              <a:gd name="connsiteX1" fmla="*/ 1587500 w 8293100"/>
              <a:gd name="connsiteY1" fmla="*/ 1751329 h 3914571"/>
              <a:gd name="connsiteX2" fmla="*/ 2882900 w 8293100"/>
              <a:gd name="connsiteY2" fmla="*/ 3351529 h 3914571"/>
              <a:gd name="connsiteX3" fmla="*/ 3949700 w 8293100"/>
              <a:gd name="connsiteY3" fmla="*/ 836929 h 3914571"/>
              <a:gd name="connsiteX4" fmla="*/ 4330700 w 8293100"/>
              <a:gd name="connsiteY4" fmla="*/ 3122929 h 3914571"/>
              <a:gd name="connsiteX5" fmla="*/ 4711700 w 8293100"/>
              <a:gd name="connsiteY5" fmla="*/ 1065529 h 3914571"/>
              <a:gd name="connsiteX6" fmla="*/ 8293100 w 8293100"/>
              <a:gd name="connsiteY6" fmla="*/ 2716529 h 3914571"/>
              <a:gd name="connsiteX0" fmla="*/ 0 w 8293100"/>
              <a:gd name="connsiteY0" fmla="*/ 3376929 h 3914571"/>
              <a:gd name="connsiteX1" fmla="*/ 1587500 w 8293100"/>
              <a:gd name="connsiteY1" fmla="*/ 1751329 h 3914571"/>
              <a:gd name="connsiteX2" fmla="*/ 2882900 w 8293100"/>
              <a:gd name="connsiteY2" fmla="*/ 3351529 h 3914571"/>
              <a:gd name="connsiteX3" fmla="*/ 3949700 w 8293100"/>
              <a:gd name="connsiteY3" fmla="*/ 836929 h 3914571"/>
              <a:gd name="connsiteX4" fmla="*/ 4330700 w 8293100"/>
              <a:gd name="connsiteY4" fmla="*/ 3122929 h 3914571"/>
              <a:gd name="connsiteX5" fmla="*/ 5473700 w 8293100"/>
              <a:gd name="connsiteY5" fmla="*/ 2132329 h 3914571"/>
              <a:gd name="connsiteX6" fmla="*/ 8293100 w 8293100"/>
              <a:gd name="connsiteY6" fmla="*/ 2716529 h 3914571"/>
              <a:gd name="connsiteX0" fmla="*/ 0 w 8293100"/>
              <a:gd name="connsiteY0" fmla="*/ 3376929 h 3415029"/>
              <a:gd name="connsiteX1" fmla="*/ 1587500 w 8293100"/>
              <a:gd name="connsiteY1" fmla="*/ 1751329 h 3415029"/>
              <a:gd name="connsiteX2" fmla="*/ 2882900 w 8293100"/>
              <a:gd name="connsiteY2" fmla="*/ 3351529 h 3415029"/>
              <a:gd name="connsiteX3" fmla="*/ 3949700 w 8293100"/>
              <a:gd name="connsiteY3" fmla="*/ 836929 h 3415029"/>
              <a:gd name="connsiteX4" fmla="*/ 4330700 w 8293100"/>
              <a:gd name="connsiteY4" fmla="*/ 3122929 h 3415029"/>
              <a:gd name="connsiteX5" fmla="*/ 5473700 w 8293100"/>
              <a:gd name="connsiteY5" fmla="*/ 2132329 h 3415029"/>
              <a:gd name="connsiteX6" fmla="*/ 8293100 w 8293100"/>
              <a:gd name="connsiteY6" fmla="*/ 2716529 h 3415029"/>
              <a:gd name="connsiteX0" fmla="*/ 0 w 8293100"/>
              <a:gd name="connsiteY0" fmla="*/ 3376929 h 3415029"/>
              <a:gd name="connsiteX1" fmla="*/ 1587500 w 8293100"/>
              <a:gd name="connsiteY1" fmla="*/ 1751329 h 3415029"/>
              <a:gd name="connsiteX2" fmla="*/ 2882900 w 8293100"/>
              <a:gd name="connsiteY2" fmla="*/ 3351529 h 3415029"/>
              <a:gd name="connsiteX3" fmla="*/ 3949700 w 8293100"/>
              <a:gd name="connsiteY3" fmla="*/ 836929 h 3415029"/>
              <a:gd name="connsiteX4" fmla="*/ 4787900 w 8293100"/>
              <a:gd name="connsiteY4" fmla="*/ 3122929 h 3415029"/>
              <a:gd name="connsiteX5" fmla="*/ 5473700 w 8293100"/>
              <a:gd name="connsiteY5" fmla="*/ 2132329 h 3415029"/>
              <a:gd name="connsiteX6" fmla="*/ 8293100 w 8293100"/>
              <a:gd name="connsiteY6" fmla="*/ 2716529 h 3415029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5473700 w 8293100"/>
              <a:gd name="connsiteY5" fmla="*/ 2091852 h 3374552"/>
              <a:gd name="connsiteX6" fmla="*/ 8293100 w 8293100"/>
              <a:gd name="connsiteY6" fmla="*/ 2676052 h 3374552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6235700 w 8293100"/>
              <a:gd name="connsiteY5" fmla="*/ 1863251 h 3374552"/>
              <a:gd name="connsiteX6" fmla="*/ 8293100 w 8293100"/>
              <a:gd name="connsiteY6" fmla="*/ 2676052 h 3374552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6235700 w 8293100"/>
              <a:gd name="connsiteY5" fmla="*/ 1863251 h 3374552"/>
              <a:gd name="connsiteX6" fmla="*/ 8293100 w 8293100"/>
              <a:gd name="connsiteY6" fmla="*/ 2676052 h 3374552"/>
              <a:gd name="connsiteX0" fmla="*/ 0 w 8293100"/>
              <a:gd name="connsiteY0" fmla="*/ 3336452 h 3472544"/>
              <a:gd name="connsiteX1" fmla="*/ 1587500 w 8293100"/>
              <a:gd name="connsiteY1" fmla="*/ 1710852 h 3472544"/>
              <a:gd name="connsiteX2" fmla="*/ 2882900 w 8293100"/>
              <a:gd name="connsiteY2" fmla="*/ 3311052 h 3472544"/>
              <a:gd name="connsiteX3" fmla="*/ 3949700 w 8293100"/>
              <a:gd name="connsiteY3" fmla="*/ 796452 h 3472544"/>
              <a:gd name="connsiteX4" fmla="*/ 4787900 w 8293100"/>
              <a:gd name="connsiteY4" fmla="*/ 3082452 h 3472544"/>
              <a:gd name="connsiteX5" fmla="*/ 6235700 w 8293100"/>
              <a:gd name="connsiteY5" fmla="*/ 1863251 h 3472544"/>
              <a:gd name="connsiteX6" fmla="*/ 8293100 w 8293100"/>
              <a:gd name="connsiteY6" fmla="*/ 2676052 h 3472544"/>
              <a:gd name="connsiteX0" fmla="*/ 0 w 8293100"/>
              <a:gd name="connsiteY0" fmla="*/ 3336452 h 3892338"/>
              <a:gd name="connsiteX1" fmla="*/ 1587500 w 8293100"/>
              <a:gd name="connsiteY1" fmla="*/ 1710852 h 3892338"/>
              <a:gd name="connsiteX2" fmla="*/ 2882900 w 8293100"/>
              <a:gd name="connsiteY2" fmla="*/ 3311052 h 3892338"/>
              <a:gd name="connsiteX3" fmla="*/ 3949700 w 8293100"/>
              <a:gd name="connsiteY3" fmla="*/ 796452 h 3892338"/>
              <a:gd name="connsiteX4" fmla="*/ 4787900 w 8293100"/>
              <a:gd name="connsiteY4" fmla="*/ 3082452 h 3892338"/>
              <a:gd name="connsiteX5" fmla="*/ 6235700 w 8293100"/>
              <a:gd name="connsiteY5" fmla="*/ 1863251 h 3892338"/>
              <a:gd name="connsiteX6" fmla="*/ 8293100 w 8293100"/>
              <a:gd name="connsiteY6" fmla="*/ 2676052 h 3892338"/>
              <a:gd name="connsiteX0" fmla="*/ 0 w 8293100"/>
              <a:gd name="connsiteY0" fmla="*/ 3336452 h 3472544"/>
              <a:gd name="connsiteX1" fmla="*/ 1587500 w 8293100"/>
              <a:gd name="connsiteY1" fmla="*/ 1710852 h 3472544"/>
              <a:gd name="connsiteX2" fmla="*/ 3644900 w 8293100"/>
              <a:gd name="connsiteY2" fmla="*/ 2853851 h 3472544"/>
              <a:gd name="connsiteX3" fmla="*/ 3949700 w 8293100"/>
              <a:gd name="connsiteY3" fmla="*/ 796452 h 3472544"/>
              <a:gd name="connsiteX4" fmla="*/ 4787900 w 8293100"/>
              <a:gd name="connsiteY4" fmla="*/ 3082452 h 3472544"/>
              <a:gd name="connsiteX5" fmla="*/ 6235700 w 8293100"/>
              <a:gd name="connsiteY5" fmla="*/ 1863251 h 3472544"/>
              <a:gd name="connsiteX6" fmla="*/ 8293100 w 8293100"/>
              <a:gd name="connsiteY6" fmla="*/ 2676052 h 3472544"/>
              <a:gd name="connsiteX0" fmla="*/ 0 w 8293100"/>
              <a:gd name="connsiteY0" fmla="*/ 2574452 h 2710544"/>
              <a:gd name="connsiteX1" fmla="*/ 1587500 w 8293100"/>
              <a:gd name="connsiteY1" fmla="*/ 948852 h 2710544"/>
              <a:gd name="connsiteX2" fmla="*/ 3644900 w 8293100"/>
              <a:gd name="connsiteY2" fmla="*/ 2091851 h 2710544"/>
              <a:gd name="connsiteX3" fmla="*/ 3949700 w 8293100"/>
              <a:gd name="connsiteY3" fmla="*/ 34452 h 2710544"/>
              <a:gd name="connsiteX4" fmla="*/ 4787900 w 8293100"/>
              <a:gd name="connsiteY4" fmla="*/ 2320452 h 2710544"/>
              <a:gd name="connsiteX5" fmla="*/ 6235700 w 8293100"/>
              <a:gd name="connsiteY5" fmla="*/ 1101251 h 2710544"/>
              <a:gd name="connsiteX6" fmla="*/ 8293100 w 8293100"/>
              <a:gd name="connsiteY6" fmla="*/ 1914052 h 2710544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6449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3401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3401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3100" h="2634345">
                <a:moveTo>
                  <a:pt x="0" y="2498253"/>
                </a:moveTo>
                <a:cubicBezTo>
                  <a:pt x="189441" y="2188161"/>
                  <a:pt x="1030817" y="953086"/>
                  <a:pt x="1587500" y="872653"/>
                </a:cubicBezTo>
                <a:cubicBezTo>
                  <a:pt x="2144183" y="792220"/>
                  <a:pt x="2626738" y="2209576"/>
                  <a:pt x="3340100" y="2015652"/>
                </a:cubicBezTo>
                <a:cubicBezTo>
                  <a:pt x="3994150" y="1837852"/>
                  <a:pt x="3828800" y="76710"/>
                  <a:pt x="4178300" y="34452"/>
                </a:cubicBezTo>
                <a:cubicBezTo>
                  <a:pt x="4463241" y="0"/>
                  <a:pt x="4454337" y="1688216"/>
                  <a:pt x="4787900" y="2244253"/>
                </a:cubicBezTo>
                <a:cubicBezTo>
                  <a:pt x="5021914" y="2634345"/>
                  <a:pt x="5651500" y="1092785"/>
                  <a:pt x="6235700" y="1025052"/>
                </a:cubicBezTo>
                <a:cubicBezTo>
                  <a:pt x="6819900" y="957319"/>
                  <a:pt x="7127875" y="1989195"/>
                  <a:pt x="8293100" y="1837853"/>
                </a:cubicBezTo>
              </a:path>
            </a:pathLst>
          </a:cu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35977" y="2514600"/>
            <a:ext cx="117104" cy="11710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31452" y="1885950"/>
            <a:ext cx="117104" cy="11710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4359646"/>
            <a:ext cx="117104" cy="11710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3896" y="4207246"/>
            <a:ext cx="117104" cy="11710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03077" y="2676525"/>
            <a:ext cx="117104" cy="11710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17527" y="4054846"/>
            <a:ext cx="117104" cy="11710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2625" y="2637802"/>
            <a:ext cx="14997" cy="368853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none" w="med" len="lg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51823" y="3872018"/>
            <a:ext cx="155856" cy="338210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none" w="med" len="lg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91940" y="2013959"/>
            <a:ext cx="253" cy="366751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none" w="med" len="lg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033473" y="4085475"/>
            <a:ext cx="72167" cy="27572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none" w="med" len="lg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164366" y="2803021"/>
            <a:ext cx="2786" cy="319017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none" w="med" len="lg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480419" y="3753751"/>
            <a:ext cx="2084" cy="294107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none" w="med" len="lg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14634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Търси се начин, за който</a:t>
            </a:r>
          </a:p>
          <a:p>
            <a:pPr lvl="1"/>
            <a:r>
              <a:rPr lang="bg-BG" dirty="0"/>
              <a:t>Изчисляването на точка да е бързо</a:t>
            </a:r>
          </a:p>
          <a:p>
            <a:pPr lvl="1"/>
            <a:r>
              <a:rPr lang="bg-BG" dirty="0"/>
              <a:t>Дизайнът на кривата да е интуитивен</a:t>
            </a:r>
          </a:p>
          <a:p>
            <a:pPr lvl="1"/>
            <a:r>
              <a:rPr lang="bg-BG" dirty="0"/>
              <a:t>Кривата да подлежи на трансформация</a:t>
            </a:r>
          </a:p>
          <a:p>
            <a:pPr lvl="1"/>
            <a:r>
              <a:rPr lang="bg-BG" dirty="0"/>
              <a:t>Кривата да не дава „</a:t>
            </a:r>
            <a:r>
              <a:rPr lang="bg-BG" dirty="0" err="1"/>
              <a:t>разсейки</a:t>
            </a:r>
            <a:r>
              <a:rPr lang="bg-BG" dirty="0"/>
              <a:t>“</a:t>
            </a:r>
          </a:p>
          <a:p>
            <a:pPr lvl="1"/>
            <a:r>
              <a:rPr lang="bg-BG" dirty="0"/>
              <a:t>Фрагментите да имат поне една степен на свобода</a:t>
            </a:r>
          </a:p>
          <a:p>
            <a:pPr lvl="1"/>
            <a:r>
              <a:rPr lang="bg-BG" dirty="0"/>
              <a:t>Да не си личи къде е съшивано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Криви на Безие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49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Криви на </a:t>
            </a:r>
            <a:r>
              <a:rPr lang="bg-BG" dirty="0" err="1"/>
              <a:t>Безие</a:t>
            </a:r>
            <a:r>
              <a:rPr lang="bg-BG" dirty="0"/>
              <a:t> (</a:t>
            </a:r>
            <a:r>
              <a:rPr lang="en-US" dirty="0"/>
              <a:t>Bezier)</a:t>
            </a:r>
          </a:p>
          <a:p>
            <a:pPr lvl="1"/>
            <a:r>
              <a:rPr lang="bg-BG" dirty="0"/>
              <a:t>Описани първо от Пол де </a:t>
            </a:r>
            <a:r>
              <a:rPr lang="bg-BG" dirty="0" err="1"/>
              <a:t>Кастело</a:t>
            </a:r>
            <a:r>
              <a:rPr lang="bg-BG" dirty="0"/>
              <a:t> (</a:t>
            </a:r>
            <a:r>
              <a:rPr lang="en-US" dirty="0"/>
              <a:t>Paul de </a:t>
            </a:r>
            <a:r>
              <a:rPr lang="en-US" dirty="0" err="1"/>
              <a:t>Casteljau</a:t>
            </a:r>
            <a:r>
              <a:rPr lang="bg-BG" dirty="0"/>
              <a:t>), работещ в „Ситроен“</a:t>
            </a:r>
          </a:p>
          <a:p>
            <a:pPr lvl="1"/>
            <a:r>
              <a:rPr lang="bg-BG" dirty="0"/>
              <a:t>Паралелно открити от Пиер </a:t>
            </a:r>
            <a:r>
              <a:rPr lang="bg-BG" dirty="0" err="1"/>
              <a:t>Безие</a:t>
            </a:r>
            <a:r>
              <a:rPr lang="bg-BG" dirty="0"/>
              <a:t> (</a:t>
            </a:r>
            <a:r>
              <a:rPr lang="en-US" dirty="0"/>
              <a:t>Pierre </a:t>
            </a:r>
            <a:r>
              <a:rPr lang="en-US" dirty="0" err="1"/>
              <a:t>Bézier</a:t>
            </a:r>
            <a:r>
              <a:rPr lang="bg-BG" dirty="0"/>
              <a:t>), работещ в „Рено“</a:t>
            </a:r>
          </a:p>
          <a:p>
            <a:pPr lvl="1"/>
            <a:r>
              <a:rPr lang="bg-BG" dirty="0"/>
              <a:t>Поради секретността в „Ситроен“ </a:t>
            </a:r>
            <a:r>
              <a:rPr lang="bg-BG" dirty="0" err="1"/>
              <a:t>Безие</a:t>
            </a:r>
            <a:r>
              <a:rPr lang="bg-BG" dirty="0"/>
              <a:t> успява първи да публикува и да закове името си в историята на КГ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Криви на Безие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0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Елементи</a:t>
            </a:r>
          </a:p>
          <a:p>
            <a:pPr lvl="1"/>
            <a:r>
              <a:rPr lang="bg-BG" dirty="0"/>
              <a:t>Контролни точки</a:t>
            </a:r>
          </a:p>
          <a:p>
            <a:pPr lvl="1"/>
            <a:r>
              <a:rPr lang="bg-BG" dirty="0"/>
              <a:t>Коефициенти-полиноми (тегла)</a:t>
            </a:r>
          </a:p>
          <a:p>
            <a:r>
              <a:rPr lang="bg-BG" dirty="0"/>
              <a:t>Изчисление</a:t>
            </a:r>
          </a:p>
          <a:p>
            <a:pPr lvl="1"/>
            <a:r>
              <a:rPr lang="bg-BG" dirty="0"/>
              <a:t>Всяка контролна точка се умножава </a:t>
            </a:r>
            <a:r>
              <a:rPr lang="bg-BG" dirty="0" err="1"/>
              <a:t>покоординатно</a:t>
            </a:r>
            <a:r>
              <a:rPr lang="bg-BG" dirty="0"/>
              <a:t> по коефициента си</a:t>
            </a:r>
          </a:p>
          <a:p>
            <a:pPr lvl="1"/>
            <a:r>
              <a:rPr lang="bg-BG" dirty="0"/>
              <a:t>Сумират се в точка от кривата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Основна идея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953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В основата на кривите на </a:t>
                </a:r>
                <a:r>
                  <a:rPr lang="bg-BG" dirty="0" err="1"/>
                  <a:t>Безие</a:t>
                </a:r>
                <a:endParaRPr lang="bg-BG" dirty="0"/>
              </a:p>
              <a:p>
                <a:pPr lvl="1"/>
                <a:r>
                  <a:rPr lang="bg-BG" dirty="0"/>
                  <a:t>Полиноми на </a:t>
                </a:r>
                <a:r>
                  <a:rPr lang="bg-BG" dirty="0" err="1"/>
                  <a:t>Бернщайн</a:t>
                </a:r>
                <a:r>
                  <a:rPr lang="bg-BG" dirty="0"/>
                  <a:t> (</a:t>
                </a:r>
                <a:r>
                  <a:rPr lang="en-US" dirty="0"/>
                  <a:t>Bernstein)</a:t>
                </a:r>
                <a:r>
                  <a:rPr lang="bg-BG" dirty="0"/>
                  <a:t>, като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bg-BG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bg-BG" dirty="0"/>
              </a:p>
              <a:p>
                <a:pPr lvl="1"/>
                <a:r>
                  <a:rPr lang="bg-BG" dirty="0"/>
                  <a:t>Коефициентите са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Полиноми на Бернщайн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Да разгледаме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Прескачаме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по тривиални причини</a:t>
                </a:r>
              </a:p>
              <a:p>
                <a:pPr lvl="1"/>
                <a:r>
                  <a:rPr lang="bg-BG" dirty="0"/>
                  <a:t>Умножаваме две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по полиномите на </a:t>
                </a:r>
                <a:r>
                  <a:rPr lang="bg-BG" dirty="0" err="1"/>
                  <a:t>Бернщайн</a:t>
                </a:r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14335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14335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Започваме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5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История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83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 това си е</a:t>
            </a:r>
          </a:p>
          <a:p>
            <a:pPr lvl="1"/>
            <a:r>
              <a:rPr lang="bg-BG" dirty="0"/>
              <a:t>Чистокръвна и чистоплътна линейна комбинация на две точки</a:t>
            </a:r>
          </a:p>
          <a:p>
            <a:pPr lvl="1"/>
            <a:r>
              <a:rPr lang="bg-BG" dirty="0"/>
              <a:t>Резултатът е точка по правата</a:t>
            </a:r>
            <a:endParaRPr lang="en-US" dirty="0"/>
          </a:p>
          <a:p>
            <a:pPr lvl="2"/>
            <a:r>
              <a:rPr lang="bg-BG" dirty="0"/>
              <a:t>(който не вярва, да погледне лекция 3 ето там)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01944" y="2448808"/>
            <a:ext cx="3141236" cy="23364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H="1">
            <a:off x="4290646" y="2171700"/>
            <a:ext cx="2567354" cy="2169188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niLogo3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lum contrast="20000"/>
          </a:blip>
          <a:stretch>
            <a:fillRect/>
          </a:stretch>
        </p:blipFill>
        <p:spPr>
          <a:xfrm>
            <a:off x="3029398" y="2578548"/>
            <a:ext cx="406400" cy="30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29398" y="2578548"/>
            <a:ext cx="399602" cy="304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79717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Илюстрация</a:t>
                </a:r>
              </a:p>
              <a:p>
                <a:pPr lvl="1"/>
                <a:r>
                  <a:rPr lang="bg-BG" dirty="0"/>
                  <a:t>Да изпробваме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bg-BG" dirty="0"/>
                  <a:t> – линейна крива на </a:t>
                </a:r>
                <a:r>
                  <a:rPr lang="bg-BG" dirty="0" err="1"/>
                  <a:t>Безие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02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1543050"/>
            <a:ext cx="2743438" cy="1719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01078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Да разгледаме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Полиномите са 3, а точките 2, затова въвеждаме една междинна точка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14335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14335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2</m:t>
                      </m:r>
                      <m:r>
                        <a:rPr lang="en-US" sz="18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bg-BG" dirty="0"/>
                  <a:t>Това е линейна комбинация от 3 точки и резултатът е точка в триъгълника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012</m:t>
                        </m:r>
                      </m:sub>
                    </m:sSub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r="-19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Следваща стъпка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Защо?</a:t>
                </a:r>
              </a:p>
              <a:p>
                <a:pPr lvl="1"/>
                <a:r>
                  <a:rPr lang="bg-BG" dirty="0"/>
                  <a:t>Защото за коефициентите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bg-BG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dirty="0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dirty="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2</m:t>
                    </m:r>
                    <m:r>
                      <a:rPr lang="en-US" dirty="0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latin typeface="Cambria Math"/>
                          </a:rPr>
                          <m:t>1−</m:t>
                        </m:r>
                        <m:r>
                          <a:rPr lang="en-US" dirty="0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bg-BG" dirty="0"/>
                  <a:t> са в интервала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[0, 1]</m:t>
                    </m:r>
                  </m:oMath>
                </a14:m>
                <a:r>
                  <a:rPr lang="bg-BG" dirty="0"/>
                  <a:t>, ако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𝑡</m:t>
                    </m:r>
                    <m:r>
                      <a:rPr lang="en-US" dirty="0" smtClean="0">
                        <a:latin typeface="Cambria Math"/>
                        <a:sym typeface="Symbol"/>
                      </a:rPr>
                      <m:t></m:t>
                    </m:r>
                    <m:r>
                      <a:rPr lang="en-US" dirty="0" smtClean="0">
                        <a:latin typeface="Cambria Math"/>
                      </a:rPr>
                      <m:t>[0, 1]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Защото сумата 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1−</m:t>
                            </m:r>
                            <m:r>
                              <a:rPr lang="en-US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+2</m:t>
                    </m:r>
                    <m:r>
                      <a:rPr lang="en-US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1−</m:t>
                        </m:r>
                        <m:r>
                          <a:rPr lang="en-US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bg-BG" dirty="0"/>
                  <a:t>Графична интерпретация</a:t>
                </a:r>
              </a:p>
              <a:p>
                <a:pPr lvl="1"/>
                <a:r>
                  <a:rPr lang="bg-BG" dirty="0"/>
                  <a:t>Очевидно точките ще са по крива, която започва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 и свършва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01715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Илюстрация</a:t>
                </a:r>
              </a:p>
              <a:p>
                <a:pPr lvl="1"/>
                <a:r>
                  <a:rPr lang="bg-BG" dirty="0"/>
                  <a:t>Да изпробваме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bg-BG" dirty="0"/>
                  <a:t> – квадратична крива на </a:t>
                </a:r>
                <a:r>
                  <a:rPr lang="bg-BG" dirty="0" err="1"/>
                  <a:t>Безие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050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4734" y="1428750"/>
            <a:ext cx="2738866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66132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Но каква е ролята на средната точка</a:t>
                </a:r>
              </a:p>
              <a:p>
                <a:pPr lvl="1"/>
                <a:r>
                  <a:rPr lang="bg-BG" dirty="0"/>
                  <a:t>Тя изтегля кривата в своя посока</a:t>
                </a:r>
              </a:p>
              <a:p>
                <a:pPr lvl="1"/>
                <a:r>
                  <a:rPr lang="bg-BG" dirty="0"/>
                  <a:t>Променяйки тази точка, променяме кривата</a:t>
                </a:r>
              </a:p>
              <a:p>
                <a:r>
                  <a:rPr lang="bg-BG" dirty="0"/>
                  <a:t>Особености</a:t>
                </a:r>
              </a:p>
              <a:p>
                <a:pPr lvl="1"/>
                <a:r>
                  <a:rPr lang="bg-BG" dirty="0" err="1"/>
                  <a:t>Интерполираща</a:t>
                </a:r>
                <a:r>
                  <a:rPr lang="bg-BG" dirty="0"/>
                  <a:t> спрямо крайните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Апроксимираща спрямо средната точка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776841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Получават се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Нужни са ни две междинни точки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13128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3</m:t>
                      </m:r>
                      <m:r>
                        <a:rPr lang="en-US" sz="2000" i="1">
                          <a:latin typeface="Cambria Math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bg-BG" dirty="0"/>
                  <a:t>Това е линейна комбинация от </a:t>
                </a:r>
                <a:r>
                  <a:rPr lang="en-US" dirty="0"/>
                  <a:t>4</a:t>
                </a:r>
                <a:r>
                  <a:rPr lang="bg-BG" dirty="0"/>
                  <a:t> точки и резултатът е точка в </a:t>
                </a:r>
                <a:r>
                  <a:rPr lang="en-US" dirty="0"/>
                  <a:t>4-</a:t>
                </a:r>
                <a:r>
                  <a:rPr lang="bg-BG" dirty="0"/>
                  <a:t>ъгълника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012</m:t>
                        </m:r>
                        <m:r>
                          <a:rPr lang="bg-BG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Точките ще са по крива, която започва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 и свършва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bg-BG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r="-19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Кубични криви на Безие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Илюстрация</a:t>
                </a:r>
              </a:p>
              <a:p>
                <a:pPr lvl="1"/>
                <a:r>
                  <a:rPr lang="bg-BG" dirty="0"/>
                  <a:t>Да изпробваме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bg-BG" dirty="0"/>
                  <a:t> – кубична крива на </a:t>
                </a:r>
                <a:r>
                  <a:rPr lang="bg-BG" dirty="0" err="1"/>
                  <a:t>Безие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074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84067" y="1504950"/>
            <a:ext cx="2759533" cy="17219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28251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Свойство 1</a:t>
            </a:r>
          </a:p>
          <a:p>
            <a:pPr lvl="1"/>
            <a:r>
              <a:rPr lang="bg-BG" dirty="0"/>
              <a:t>Кривата лежи изцяло в изпъкналата обвивка на контролните точки</a:t>
            </a:r>
          </a:p>
          <a:p>
            <a:r>
              <a:rPr lang="bg-BG" dirty="0"/>
              <a:t>Свойство 2</a:t>
            </a:r>
          </a:p>
          <a:p>
            <a:pPr lvl="1"/>
            <a:r>
              <a:rPr lang="bg-BG" dirty="0"/>
              <a:t>Ако те са на една линия, кривата се изражда в права</a:t>
            </a:r>
          </a:p>
          <a:p>
            <a:r>
              <a:rPr lang="bg-BG" dirty="0"/>
              <a:t>Свойство 3</a:t>
            </a:r>
          </a:p>
          <a:p>
            <a:pPr lvl="1"/>
            <a:r>
              <a:rPr lang="bg-BG" dirty="0"/>
              <a:t>За трансформация на кривата е нужно и достатъчно да трансформираме само точките 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836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Съставни криви</a:t>
            </a:r>
            <a:br>
              <a:rPr lang="bg-BG" dirty="0"/>
            </a:br>
            <a:r>
              <a:rPr lang="bg-BG" dirty="0"/>
              <a:t>от сегменти на </a:t>
            </a:r>
            <a:r>
              <a:rPr lang="bg-BG" dirty="0" err="1"/>
              <a:t>Безие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Плавните извивки и контури</a:t>
            </a:r>
          </a:p>
          <a:p>
            <a:pPr lvl="1"/>
            <a:r>
              <a:rPr lang="bg-BG" dirty="0"/>
              <a:t>Са винаги харесвани от хората</a:t>
            </a:r>
          </a:p>
          <a:p>
            <a:pPr lvl="1"/>
            <a:r>
              <a:rPr lang="bg-BG" dirty="0"/>
              <a:t>Наблюдават се в много живи форми</a:t>
            </a:r>
          </a:p>
          <a:p>
            <a:pPr lvl="1"/>
            <a:r>
              <a:rPr lang="bg-BG" dirty="0"/>
              <a:t>Използвани за различни цели</a:t>
            </a:r>
          </a:p>
          <a:p>
            <a:r>
              <a:rPr lang="bg-BG" dirty="0"/>
              <a:t>При дизайн</a:t>
            </a:r>
          </a:p>
          <a:p>
            <a:pPr lvl="1"/>
            <a:r>
              <a:rPr lang="bg-BG" dirty="0"/>
              <a:t>На лодки, кораби и автомобили</a:t>
            </a:r>
          </a:p>
          <a:p>
            <a:pPr lvl="1"/>
            <a:r>
              <a:rPr lang="bg-BG" dirty="0"/>
              <a:t>На музикални инструменти и сгради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История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Моделиране на сложни криви</a:t>
            </a:r>
          </a:p>
          <a:p>
            <a:pPr lvl="1"/>
            <a:r>
              <a:rPr lang="bg-BG" dirty="0"/>
              <a:t>Може да е с криви на </a:t>
            </a:r>
            <a:r>
              <a:rPr lang="bg-BG" dirty="0" err="1"/>
              <a:t>Безие</a:t>
            </a:r>
            <a:r>
              <a:rPr lang="bg-BG" dirty="0"/>
              <a:t> от висока степен</a:t>
            </a:r>
          </a:p>
          <a:p>
            <a:r>
              <a:rPr lang="bg-BG" dirty="0"/>
              <a:t>Не се препоръчва, защото:</a:t>
            </a:r>
          </a:p>
          <a:p>
            <a:pPr lvl="1"/>
            <a:r>
              <a:rPr lang="bg-BG" dirty="0"/>
              <a:t>Изчисленията са по-обемни</a:t>
            </a:r>
          </a:p>
          <a:p>
            <a:pPr lvl="1"/>
            <a:r>
              <a:rPr lang="bg-BG" dirty="0"/>
              <a:t>Моделирането става по трудно</a:t>
            </a:r>
          </a:p>
          <a:p>
            <a:pPr lvl="1"/>
            <a:r>
              <a:rPr lang="bg-BG" dirty="0"/>
              <a:t>Промяна в една точка променя малко или много цялата крива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Съставни криви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09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Съшиване на криви на </a:t>
            </a:r>
            <a:r>
              <a:rPr lang="bg-BG" dirty="0" err="1"/>
              <a:t>Безие</a:t>
            </a:r>
            <a:endParaRPr lang="bg-BG" dirty="0"/>
          </a:p>
          <a:p>
            <a:pPr lvl="1"/>
            <a:r>
              <a:rPr lang="bg-BG" dirty="0"/>
              <a:t>Представяне на сложна крива чрез няколко снадени криви на </a:t>
            </a:r>
            <a:r>
              <a:rPr lang="bg-BG" dirty="0" err="1"/>
              <a:t>Безие</a:t>
            </a:r>
            <a:endParaRPr lang="bg-BG" dirty="0"/>
          </a:p>
          <a:p>
            <a:pPr lvl="1"/>
            <a:r>
              <a:rPr lang="bg-BG" dirty="0"/>
              <a:t>Тези криви може да са от ниска степен</a:t>
            </a:r>
          </a:p>
          <a:p>
            <a:pPr lvl="2"/>
            <a:r>
              <a:rPr lang="bg-BG" dirty="0"/>
              <a:t>(квадратични и кубични)</a:t>
            </a:r>
          </a:p>
          <a:p>
            <a:r>
              <a:rPr lang="bg-BG" dirty="0"/>
              <a:t>Нов проблем</a:t>
            </a:r>
          </a:p>
          <a:p>
            <a:pPr lvl="1"/>
            <a:r>
              <a:rPr lang="bg-BG" dirty="0"/>
              <a:t>Съставната крива трябва да е гладка, най-вече в точките на съшиване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7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Съшиване на квадратични криви</a:t>
                </a:r>
              </a:p>
              <a:p>
                <a:pPr lvl="1"/>
                <a:r>
                  <a:rPr lang="bg-BG" dirty="0"/>
                  <a:t>Две криви с контролни точки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  <m:r>
                          <a:rPr lang="bg-BG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  <m:r>
                          <a:rPr lang="bg-BG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  <m:r>
                          <a:rPr lang="bg-BG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  <m:r>
                          <a:rPr lang="bg-BG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Съшиването изисква </a:t>
                </a:r>
                <a:r>
                  <a:rPr lang="bg-BG" dirty="0" err="1"/>
                  <a:t>жертвоготовност</a:t>
                </a:r>
                <a:r>
                  <a:rPr lang="bg-BG" dirty="0"/>
                  <a:t> – някои от точките ще бъдат променени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Съшиване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5096029" y="2802180"/>
            <a:ext cx="0" cy="85725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96029" y="2354505"/>
            <a:ext cx="2114550" cy="131445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381404" y="2423448"/>
            <a:ext cx="1266825" cy="52387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667279" y="2423448"/>
            <a:ext cx="866775" cy="65722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070629" y="2338632"/>
            <a:ext cx="2139950" cy="1352550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762000 h 762000"/>
              <a:gd name="connsiteX1" fmla="*/ 2235200 w 3035300"/>
              <a:gd name="connsiteY1" fmla="*/ 0 h 762000"/>
              <a:gd name="connsiteX2" fmla="*/ 3035300 w 3035300"/>
              <a:gd name="connsiteY2" fmla="*/ 635000 h 762000"/>
              <a:gd name="connsiteX0" fmla="*/ 0 w 3035300"/>
              <a:gd name="connsiteY0" fmla="*/ 922868 h 922868"/>
              <a:gd name="connsiteX1" fmla="*/ 914400 w 3035300"/>
              <a:gd name="connsiteY1" fmla="*/ 0 h 922868"/>
              <a:gd name="connsiteX2" fmla="*/ 3035300 w 3035300"/>
              <a:gd name="connsiteY2" fmla="*/ 795868 h 922868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27000 h 127000"/>
              <a:gd name="connsiteX1" fmla="*/ 3035300 w 3035300"/>
              <a:gd name="connsiteY1" fmla="*/ 0 h 127000"/>
              <a:gd name="connsiteX0" fmla="*/ 0 w 3149600"/>
              <a:gd name="connsiteY0" fmla="*/ 0 h 190500"/>
              <a:gd name="connsiteX1" fmla="*/ 3149600 w 3149600"/>
              <a:gd name="connsiteY1" fmla="*/ 190500 h 190500"/>
              <a:gd name="connsiteX0" fmla="*/ 0 w 3149600"/>
              <a:gd name="connsiteY0" fmla="*/ 0 h 1155700"/>
              <a:gd name="connsiteX1" fmla="*/ 3149600 w 3149600"/>
              <a:gd name="connsiteY1" fmla="*/ 190500 h 1155700"/>
              <a:gd name="connsiteX0" fmla="*/ 0 w 2806700"/>
              <a:gd name="connsiteY0" fmla="*/ 673100 h 1828800"/>
              <a:gd name="connsiteX1" fmla="*/ 2806700 w 2806700"/>
              <a:gd name="connsiteY1" fmla="*/ 63500 h 1828800"/>
              <a:gd name="connsiteX0" fmla="*/ 46567 w 2853267"/>
              <a:gd name="connsiteY0" fmla="*/ 609600 h 1803400"/>
              <a:gd name="connsiteX1" fmla="*/ 2853267 w 2853267"/>
              <a:gd name="connsiteY1" fmla="*/ 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3267" h="1803400">
                <a:moveTo>
                  <a:pt x="46567" y="609600"/>
                </a:moveTo>
                <a:cubicBezTo>
                  <a:pt x="55034" y="1765300"/>
                  <a:pt x="0" y="1803400"/>
                  <a:pt x="2853267" y="0"/>
                </a:cubicBezTo>
              </a:path>
            </a:pathLst>
          </a:custGeom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90929" y="2412865"/>
            <a:ext cx="2162175" cy="693209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656167 h 656167"/>
              <a:gd name="connsiteX1" fmla="*/ 850900 w 3035300"/>
              <a:gd name="connsiteY1" fmla="*/ 21167 h 656167"/>
              <a:gd name="connsiteX2" fmla="*/ 3035300 w 3035300"/>
              <a:gd name="connsiteY2" fmla="*/ 529167 h 656167"/>
              <a:gd name="connsiteX0" fmla="*/ 0 w 3035300"/>
              <a:gd name="connsiteY0" fmla="*/ 791634 h 791634"/>
              <a:gd name="connsiteX1" fmla="*/ 1143000 w 3035300"/>
              <a:gd name="connsiteY1" fmla="*/ 21167 h 791634"/>
              <a:gd name="connsiteX2" fmla="*/ 3035300 w 3035300"/>
              <a:gd name="connsiteY2" fmla="*/ 664634 h 791634"/>
              <a:gd name="connsiteX0" fmla="*/ 0 w 3035300"/>
              <a:gd name="connsiteY0" fmla="*/ 791634 h 1130301"/>
              <a:gd name="connsiteX1" fmla="*/ 1143000 w 3035300"/>
              <a:gd name="connsiteY1" fmla="*/ 21167 h 1130301"/>
              <a:gd name="connsiteX2" fmla="*/ 3035300 w 3035300"/>
              <a:gd name="connsiteY2" fmla="*/ 664634 h 1130301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0 h 186267"/>
              <a:gd name="connsiteX1" fmla="*/ 2882900 w 2882900"/>
              <a:gd name="connsiteY1" fmla="*/ 186267 h 186267"/>
              <a:gd name="connsiteX0" fmla="*/ 0 w 2882900"/>
              <a:gd name="connsiteY0" fmla="*/ 752122 h 938389"/>
              <a:gd name="connsiteX1" fmla="*/ 2882900 w 2882900"/>
              <a:gd name="connsiteY1" fmla="*/ 938389 h 938389"/>
              <a:gd name="connsiteX0" fmla="*/ 0 w 2882900"/>
              <a:gd name="connsiteY0" fmla="*/ 726722 h 912989"/>
              <a:gd name="connsiteX1" fmla="*/ 2882900 w 2882900"/>
              <a:gd name="connsiteY1" fmla="*/ 912989 h 912989"/>
              <a:gd name="connsiteX0" fmla="*/ 0 w 2882900"/>
              <a:gd name="connsiteY0" fmla="*/ 738011 h 924278"/>
              <a:gd name="connsiteX1" fmla="*/ 2882900 w 2882900"/>
              <a:gd name="connsiteY1" fmla="*/ 924278 h 92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2900" h="924278">
                <a:moveTo>
                  <a:pt x="0" y="738011"/>
                </a:moveTo>
                <a:cubicBezTo>
                  <a:pt x="1672167" y="0"/>
                  <a:pt x="1680633" y="11289"/>
                  <a:pt x="2882900" y="924278"/>
                </a:cubicBezTo>
              </a:path>
            </a:pathLst>
          </a:custGeom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13036" y="2359041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36686" y="2892441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79811" y="3044841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6307" y="2452023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bg-BG" sz="2000" baseline="-25000" dirty="0"/>
              <a:t>0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4274" y="2051973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en-US" sz="2000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5107" y="3023523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en-US" sz="2000" baseline="-25000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5041786" y="2737773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041786" y="3595023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56336" y="2280573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9718" y="2430705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89107" y="3467040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0507" y="2373555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7595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Постигане на </a:t>
                </a:r>
                <a:r>
                  <a:rPr lang="en-US" dirty="0"/>
                  <a:t>G</a:t>
                </a:r>
                <a:r>
                  <a:rPr lang="en-US" baseline="30000" dirty="0"/>
                  <a:t>0</a:t>
                </a:r>
                <a:r>
                  <a:rPr lang="bg-BG" dirty="0"/>
                  <a:t> (=</a:t>
                </a:r>
                <a:r>
                  <a:rPr lang="en-US" dirty="0"/>
                  <a:t>C</a:t>
                </a:r>
                <a:r>
                  <a:rPr lang="en-US" baseline="30000" dirty="0"/>
                  <a:t>0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bg-BG" dirty="0"/>
                  <a:t>Необходимо 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да съвпада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098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2800350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 flipV="1">
            <a:off x="4794516" y="1800986"/>
            <a:ext cx="301513" cy="701821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96029" y="1197882"/>
            <a:ext cx="2114550" cy="131445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381404" y="1266825"/>
            <a:ext cx="1266825" cy="52387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667282" y="1266828"/>
            <a:ext cx="1116803" cy="523727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792641" y="1182008"/>
            <a:ext cx="2417938" cy="1094758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762000 h 762000"/>
              <a:gd name="connsiteX1" fmla="*/ 2235200 w 3035300"/>
              <a:gd name="connsiteY1" fmla="*/ 0 h 762000"/>
              <a:gd name="connsiteX2" fmla="*/ 3035300 w 3035300"/>
              <a:gd name="connsiteY2" fmla="*/ 635000 h 762000"/>
              <a:gd name="connsiteX0" fmla="*/ 0 w 3035300"/>
              <a:gd name="connsiteY0" fmla="*/ 922868 h 922868"/>
              <a:gd name="connsiteX1" fmla="*/ 914400 w 3035300"/>
              <a:gd name="connsiteY1" fmla="*/ 0 h 922868"/>
              <a:gd name="connsiteX2" fmla="*/ 3035300 w 3035300"/>
              <a:gd name="connsiteY2" fmla="*/ 795868 h 922868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27000 h 127000"/>
              <a:gd name="connsiteX1" fmla="*/ 3035300 w 3035300"/>
              <a:gd name="connsiteY1" fmla="*/ 0 h 127000"/>
              <a:gd name="connsiteX0" fmla="*/ 0 w 3149600"/>
              <a:gd name="connsiteY0" fmla="*/ 0 h 190500"/>
              <a:gd name="connsiteX1" fmla="*/ 3149600 w 3149600"/>
              <a:gd name="connsiteY1" fmla="*/ 190500 h 190500"/>
              <a:gd name="connsiteX0" fmla="*/ 0 w 3149600"/>
              <a:gd name="connsiteY0" fmla="*/ 0 h 1155700"/>
              <a:gd name="connsiteX1" fmla="*/ 3149600 w 3149600"/>
              <a:gd name="connsiteY1" fmla="*/ 190500 h 1155700"/>
              <a:gd name="connsiteX0" fmla="*/ 0 w 2806700"/>
              <a:gd name="connsiteY0" fmla="*/ 673100 h 1828800"/>
              <a:gd name="connsiteX1" fmla="*/ 2806700 w 2806700"/>
              <a:gd name="connsiteY1" fmla="*/ 63500 h 1828800"/>
              <a:gd name="connsiteX0" fmla="*/ 46567 w 2853267"/>
              <a:gd name="connsiteY0" fmla="*/ 609600 h 1803400"/>
              <a:gd name="connsiteX1" fmla="*/ 2853267 w 2853267"/>
              <a:gd name="connsiteY1" fmla="*/ 0 h 1803400"/>
              <a:gd name="connsiteX0" fmla="*/ 0 w 3223918"/>
              <a:gd name="connsiteY0" fmla="*/ 818209 h 1549919"/>
              <a:gd name="connsiteX1" fmla="*/ 3223918 w 3223918"/>
              <a:gd name="connsiteY1" fmla="*/ 0 h 1549919"/>
              <a:gd name="connsiteX0" fmla="*/ 0 w 3223918"/>
              <a:gd name="connsiteY0" fmla="*/ 818209 h 1459678"/>
              <a:gd name="connsiteX1" fmla="*/ 3223918 w 3223918"/>
              <a:gd name="connsiteY1" fmla="*/ 0 h 145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3918" h="1459678">
                <a:moveTo>
                  <a:pt x="0" y="818209"/>
                </a:moveTo>
                <a:cubicBezTo>
                  <a:pt x="416412" y="1760664"/>
                  <a:pt x="370651" y="1803400"/>
                  <a:pt x="3223918" y="0"/>
                </a:cubicBezTo>
              </a:path>
            </a:pathLst>
          </a:custGeom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390930" y="1398743"/>
            <a:ext cx="2398598" cy="411009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656167 h 656167"/>
              <a:gd name="connsiteX1" fmla="*/ 850900 w 3035300"/>
              <a:gd name="connsiteY1" fmla="*/ 21167 h 656167"/>
              <a:gd name="connsiteX2" fmla="*/ 3035300 w 3035300"/>
              <a:gd name="connsiteY2" fmla="*/ 529167 h 656167"/>
              <a:gd name="connsiteX0" fmla="*/ 0 w 3035300"/>
              <a:gd name="connsiteY0" fmla="*/ 791634 h 791634"/>
              <a:gd name="connsiteX1" fmla="*/ 1143000 w 3035300"/>
              <a:gd name="connsiteY1" fmla="*/ 21167 h 791634"/>
              <a:gd name="connsiteX2" fmla="*/ 3035300 w 3035300"/>
              <a:gd name="connsiteY2" fmla="*/ 664634 h 791634"/>
              <a:gd name="connsiteX0" fmla="*/ 0 w 3035300"/>
              <a:gd name="connsiteY0" fmla="*/ 791634 h 1130301"/>
              <a:gd name="connsiteX1" fmla="*/ 1143000 w 3035300"/>
              <a:gd name="connsiteY1" fmla="*/ 21167 h 1130301"/>
              <a:gd name="connsiteX2" fmla="*/ 3035300 w 3035300"/>
              <a:gd name="connsiteY2" fmla="*/ 664634 h 1130301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0 h 186267"/>
              <a:gd name="connsiteX1" fmla="*/ 2882900 w 2882900"/>
              <a:gd name="connsiteY1" fmla="*/ 186267 h 186267"/>
              <a:gd name="connsiteX0" fmla="*/ 0 w 2882900"/>
              <a:gd name="connsiteY0" fmla="*/ 752122 h 938389"/>
              <a:gd name="connsiteX1" fmla="*/ 2882900 w 2882900"/>
              <a:gd name="connsiteY1" fmla="*/ 938389 h 938389"/>
              <a:gd name="connsiteX0" fmla="*/ 0 w 2882900"/>
              <a:gd name="connsiteY0" fmla="*/ 726722 h 912989"/>
              <a:gd name="connsiteX1" fmla="*/ 2882900 w 2882900"/>
              <a:gd name="connsiteY1" fmla="*/ 912989 h 912989"/>
              <a:gd name="connsiteX0" fmla="*/ 0 w 2882900"/>
              <a:gd name="connsiteY0" fmla="*/ 738011 h 924278"/>
              <a:gd name="connsiteX1" fmla="*/ 2882900 w 2882900"/>
              <a:gd name="connsiteY1" fmla="*/ 924278 h 924278"/>
              <a:gd name="connsiteX0" fmla="*/ 0 w 3198131"/>
              <a:gd name="connsiteY0" fmla="*/ 630474 h 630474"/>
              <a:gd name="connsiteX1" fmla="*/ 3198131 w 3198131"/>
              <a:gd name="connsiteY1" fmla="*/ 612769 h 630474"/>
              <a:gd name="connsiteX0" fmla="*/ 0 w 3198131"/>
              <a:gd name="connsiteY0" fmla="*/ 548011 h 548011"/>
              <a:gd name="connsiteX1" fmla="*/ 3198131 w 3198131"/>
              <a:gd name="connsiteY1" fmla="*/ 530306 h 54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8131" h="548011">
                <a:moveTo>
                  <a:pt x="0" y="548011"/>
                </a:moveTo>
                <a:cubicBezTo>
                  <a:pt x="1672167" y="-190000"/>
                  <a:pt x="1717720" y="-169439"/>
                  <a:pt x="3198131" y="530306"/>
                </a:cubicBezTo>
              </a:path>
            </a:pathLst>
          </a:custGeom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13036" y="1202418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336686" y="1735818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16307" y="1295400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bg-BG" sz="2000" baseline="-25000" dirty="0"/>
              <a:t>0</a:t>
            </a:r>
            <a:endParaRPr lang="en-US" sz="2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4274" y="895350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en-US" sz="2000" baseline="-25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72522" y="1716165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</a:t>
            </a:r>
            <a:r>
              <a:rPr lang="en-US" sz="20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4724400" y="1737751"/>
            <a:ext cx="127537" cy="128814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041786" y="2438400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156336" y="1123950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39718" y="1274082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89107" y="2310417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72143" y="1458474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Q</a:t>
            </a:r>
            <a:r>
              <a:rPr lang="en-US" sz="2000" baseline="-25000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65373745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Постигане на </a:t>
                </a:r>
                <a:r>
                  <a:rPr lang="en-US" dirty="0"/>
                  <a:t>G</a:t>
                </a:r>
                <a:r>
                  <a:rPr lang="bg-BG" baseline="30000" dirty="0"/>
                  <a:t>1</a:t>
                </a:r>
                <a:r>
                  <a:rPr lang="bg-BG" dirty="0"/>
                  <a:t> (</a:t>
                </a:r>
                <a:r>
                  <a:rPr lang="en-US" dirty="0"/>
                  <a:t>G</a:t>
                </a:r>
                <a:r>
                  <a:rPr lang="bg-BG" baseline="30000" dirty="0"/>
                  <a:t>1</a:t>
                </a:r>
                <a:r>
                  <a:rPr lang="en-US" dirty="0"/>
                  <a:t>&lt;C</a:t>
                </a:r>
                <a:r>
                  <a:rPr lang="en-US" baseline="30000" dirty="0"/>
                  <a:t>1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bg-BG" dirty="0"/>
                  <a:t>Необходимо е двете тангенти в общата точка да са на една линия</a:t>
                </a:r>
              </a:p>
              <a:p>
                <a:pPr lvl="1"/>
                <a:r>
                  <a:rPr lang="bg-BG" dirty="0"/>
                  <a:t>Да сметнем</a:t>
                </a:r>
                <a:r>
                  <a:rPr lang="en-US" dirty="0"/>
                  <a:t> </a:t>
                </a:r>
                <a:r>
                  <a:rPr lang="bg-BG" dirty="0"/>
                  <a:t>тангентата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bg-BG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1485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2−4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i="1" dirty="0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lvl="1"/>
                <a:r>
                  <a:rPr lang="bg-BG" dirty="0"/>
                  <a:t>В края на кривата имаме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Получаваме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Аналогично получаваме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bg-BG" dirty="0"/>
                  <a:t> т.е. тангентата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051320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 постигане на </a:t>
                </a:r>
                <a:r>
                  <a:rPr lang="en-US" dirty="0"/>
                  <a:t>G</a:t>
                </a:r>
                <a:r>
                  <a:rPr lang="bg-BG" baseline="30000" dirty="0"/>
                  <a:t>1</a:t>
                </a:r>
                <a:r>
                  <a:rPr lang="en-US" dirty="0"/>
                  <a:t> </a:t>
                </a:r>
                <a:r>
                  <a:rPr lang="bg-BG" dirty="0"/>
                  <a:t>е необходимо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да са „между“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(т.е.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||</m:t>
                    </m:r>
                    <m:sSub>
                      <m:sSubPr>
                        <m:ctrlPr>
                          <a:rPr lang="bg-B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22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162" y="2914501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V="1">
            <a:off x="5096029" y="1350282"/>
            <a:ext cx="2114550" cy="131445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381404" y="1419225"/>
            <a:ext cx="1266825" cy="52387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4618045" y="1334408"/>
            <a:ext cx="2592533" cy="1158517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762000 h 762000"/>
              <a:gd name="connsiteX1" fmla="*/ 2235200 w 3035300"/>
              <a:gd name="connsiteY1" fmla="*/ 0 h 762000"/>
              <a:gd name="connsiteX2" fmla="*/ 3035300 w 3035300"/>
              <a:gd name="connsiteY2" fmla="*/ 635000 h 762000"/>
              <a:gd name="connsiteX0" fmla="*/ 0 w 3035300"/>
              <a:gd name="connsiteY0" fmla="*/ 922868 h 922868"/>
              <a:gd name="connsiteX1" fmla="*/ 914400 w 3035300"/>
              <a:gd name="connsiteY1" fmla="*/ 0 h 922868"/>
              <a:gd name="connsiteX2" fmla="*/ 3035300 w 3035300"/>
              <a:gd name="connsiteY2" fmla="*/ 795868 h 922868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27000 h 127000"/>
              <a:gd name="connsiteX1" fmla="*/ 3035300 w 3035300"/>
              <a:gd name="connsiteY1" fmla="*/ 0 h 127000"/>
              <a:gd name="connsiteX0" fmla="*/ 0 w 3149600"/>
              <a:gd name="connsiteY0" fmla="*/ 0 h 190500"/>
              <a:gd name="connsiteX1" fmla="*/ 3149600 w 3149600"/>
              <a:gd name="connsiteY1" fmla="*/ 190500 h 190500"/>
              <a:gd name="connsiteX0" fmla="*/ 0 w 3149600"/>
              <a:gd name="connsiteY0" fmla="*/ 0 h 1155700"/>
              <a:gd name="connsiteX1" fmla="*/ 3149600 w 3149600"/>
              <a:gd name="connsiteY1" fmla="*/ 190500 h 1155700"/>
              <a:gd name="connsiteX0" fmla="*/ 0 w 2806700"/>
              <a:gd name="connsiteY0" fmla="*/ 673100 h 1828800"/>
              <a:gd name="connsiteX1" fmla="*/ 2806700 w 2806700"/>
              <a:gd name="connsiteY1" fmla="*/ 63500 h 1828800"/>
              <a:gd name="connsiteX0" fmla="*/ 46567 w 2853267"/>
              <a:gd name="connsiteY0" fmla="*/ 609600 h 1803400"/>
              <a:gd name="connsiteX1" fmla="*/ 2853267 w 2853267"/>
              <a:gd name="connsiteY1" fmla="*/ 0 h 1803400"/>
              <a:gd name="connsiteX0" fmla="*/ 0 w 3223918"/>
              <a:gd name="connsiteY0" fmla="*/ 818209 h 1549919"/>
              <a:gd name="connsiteX1" fmla="*/ 3223918 w 3223918"/>
              <a:gd name="connsiteY1" fmla="*/ 0 h 1549919"/>
              <a:gd name="connsiteX0" fmla="*/ 0 w 3223918"/>
              <a:gd name="connsiteY0" fmla="*/ 818209 h 1459678"/>
              <a:gd name="connsiteX1" fmla="*/ 3223918 w 3223918"/>
              <a:gd name="connsiteY1" fmla="*/ 0 h 1459678"/>
              <a:gd name="connsiteX0" fmla="*/ 0 w 3456711"/>
              <a:gd name="connsiteY0" fmla="*/ 1196989 h 1708951"/>
              <a:gd name="connsiteX1" fmla="*/ 3456711 w 3456711"/>
              <a:gd name="connsiteY1" fmla="*/ 0 h 1708951"/>
              <a:gd name="connsiteX0" fmla="*/ 0 w 3456711"/>
              <a:gd name="connsiteY0" fmla="*/ 1196989 h 1544690"/>
              <a:gd name="connsiteX1" fmla="*/ 3456711 w 3456711"/>
              <a:gd name="connsiteY1" fmla="*/ 0 h 154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56711" h="1544690">
                <a:moveTo>
                  <a:pt x="0" y="1196989"/>
                </a:moveTo>
                <a:cubicBezTo>
                  <a:pt x="651504" y="1767670"/>
                  <a:pt x="603444" y="1803400"/>
                  <a:pt x="3456711" y="0"/>
                </a:cubicBezTo>
              </a:path>
            </a:pathLst>
          </a:custGeom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390929" y="1580721"/>
            <a:ext cx="2221045" cy="649280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656167 h 656167"/>
              <a:gd name="connsiteX1" fmla="*/ 850900 w 3035300"/>
              <a:gd name="connsiteY1" fmla="*/ 21167 h 656167"/>
              <a:gd name="connsiteX2" fmla="*/ 3035300 w 3035300"/>
              <a:gd name="connsiteY2" fmla="*/ 529167 h 656167"/>
              <a:gd name="connsiteX0" fmla="*/ 0 w 3035300"/>
              <a:gd name="connsiteY0" fmla="*/ 791634 h 791634"/>
              <a:gd name="connsiteX1" fmla="*/ 1143000 w 3035300"/>
              <a:gd name="connsiteY1" fmla="*/ 21167 h 791634"/>
              <a:gd name="connsiteX2" fmla="*/ 3035300 w 3035300"/>
              <a:gd name="connsiteY2" fmla="*/ 664634 h 791634"/>
              <a:gd name="connsiteX0" fmla="*/ 0 w 3035300"/>
              <a:gd name="connsiteY0" fmla="*/ 791634 h 1130301"/>
              <a:gd name="connsiteX1" fmla="*/ 1143000 w 3035300"/>
              <a:gd name="connsiteY1" fmla="*/ 21167 h 1130301"/>
              <a:gd name="connsiteX2" fmla="*/ 3035300 w 3035300"/>
              <a:gd name="connsiteY2" fmla="*/ 664634 h 1130301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0 h 186267"/>
              <a:gd name="connsiteX1" fmla="*/ 2882900 w 2882900"/>
              <a:gd name="connsiteY1" fmla="*/ 186267 h 186267"/>
              <a:gd name="connsiteX0" fmla="*/ 0 w 2882900"/>
              <a:gd name="connsiteY0" fmla="*/ 752122 h 938389"/>
              <a:gd name="connsiteX1" fmla="*/ 2882900 w 2882900"/>
              <a:gd name="connsiteY1" fmla="*/ 938389 h 938389"/>
              <a:gd name="connsiteX0" fmla="*/ 0 w 2882900"/>
              <a:gd name="connsiteY0" fmla="*/ 726722 h 912989"/>
              <a:gd name="connsiteX1" fmla="*/ 2882900 w 2882900"/>
              <a:gd name="connsiteY1" fmla="*/ 912989 h 912989"/>
              <a:gd name="connsiteX0" fmla="*/ 0 w 2882900"/>
              <a:gd name="connsiteY0" fmla="*/ 738011 h 924278"/>
              <a:gd name="connsiteX1" fmla="*/ 2882900 w 2882900"/>
              <a:gd name="connsiteY1" fmla="*/ 924278 h 924278"/>
              <a:gd name="connsiteX0" fmla="*/ 0 w 3198131"/>
              <a:gd name="connsiteY0" fmla="*/ 630474 h 630474"/>
              <a:gd name="connsiteX1" fmla="*/ 3198131 w 3198131"/>
              <a:gd name="connsiteY1" fmla="*/ 612769 h 630474"/>
              <a:gd name="connsiteX0" fmla="*/ 0 w 3198131"/>
              <a:gd name="connsiteY0" fmla="*/ 548011 h 548011"/>
              <a:gd name="connsiteX1" fmla="*/ 3198131 w 3198131"/>
              <a:gd name="connsiteY1" fmla="*/ 530306 h 548011"/>
              <a:gd name="connsiteX0" fmla="*/ 0 w 2961394"/>
              <a:gd name="connsiteY0" fmla="*/ 395845 h 752975"/>
              <a:gd name="connsiteX1" fmla="*/ 2961394 w 2961394"/>
              <a:gd name="connsiteY1" fmla="*/ 752975 h 752975"/>
              <a:gd name="connsiteX0" fmla="*/ 0 w 2961394"/>
              <a:gd name="connsiteY0" fmla="*/ 508576 h 865706"/>
              <a:gd name="connsiteX1" fmla="*/ 2961394 w 2961394"/>
              <a:gd name="connsiteY1" fmla="*/ 865706 h 86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1394" h="865706">
                <a:moveTo>
                  <a:pt x="0" y="508576"/>
                </a:moveTo>
                <a:cubicBezTo>
                  <a:pt x="1672167" y="-229435"/>
                  <a:pt x="1717720" y="-208873"/>
                  <a:pt x="2961394" y="865706"/>
                </a:cubicBezTo>
              </a:path>
            </a:pathLst>
          </a:custGeom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13036" y="1354818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336686" y="1888218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16307" y="1447800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bg-BG" sz="2000" baseline="-25000" dirty="0"/>
              <a:t>0</a:t>
            </a:r>
            <a:endParaRPr lang="en-US" sz="20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204274" y="1047750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en-US" sz="2000" baseline="-25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93831" y="2143641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</a:t>
            </a:r>
            <a:r>
              <a:rPr lang="en-US" sz="20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7156336" y="1276350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9718" y="1426482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93452" y="1885950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Q</a:t>
            </a:r>
            <a:r>
              <a:rPr lang="en-US" sz="2000" baseline="-25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5041786" y="2590800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89107" y="2462817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23207" y="1468644"/>
            <a:ext cx="1336746" cy="1152226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545709" y="2165227"/>
            <a:ext cx="127537" cy="128814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60000">
                <a:off x="4015229" y="1555535"/>
                <a:ext cx="64620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0000">
                <a:off x="4015229" y="1555535"/>
                <a:ext cx="646203" cy="4029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 rot="2460000">
                <a:off x="4562083" y="2404884"/>
                <a:ext cx="481670" cy="42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0000">
                <a:off x="4562083" y="2404884"/>
                <a:ext cx="481670" cy="4288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59787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 постигане на </a:t>
                </a:r>
                <a:r>
                  <a:rPr lang="en-US" dirty="0"/>
                  <a:t>C</a:t>
                </a:r>
                <a:r>
                  <a:rPr lang="bg-BG" baseline="30000" dirty="0"/>
                  <a:t>1</a:t>
                </a:r>
                <a:endParaRPr lang="en-US" baseline="30000" dirty="0"/>
              </a:p>
              <a:p>
                <a:pPr lvl="1"/>
                <a:r>
                  <a:rPr lang="bg-BG" dirty="0"/>
                  <a:t>Необходимо е</a:t>
                </a:r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bg-BG" dirty="0"/>
                  <a:t> да са равни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414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6698" y="2914649"/>
            <a:ext cx="2736854" cy="17092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5096029" y="1350282"/>
            <a:ext cx="2114550" cy="131445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381404" y="1419225"/>
            <a:ext cx="1266825" cy="523875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381307" y="1334408"/>
            <a:ext cx="2829271" cy="1112474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762000 h 762000"/>
              <a:gd name="connsiteX1" fmla="*/ 2235200 w 3035300"/>
              <a:gd name="connsiteY1" fmla="*/ 0 h 762000"/>
              <a:gd name="connsiteX2" fmla="*/ 3035300 w 3035300"/>
              <a:gd name="connsiteY2" fmla="*/ 635000 h 762000"/>
              <a:gd name="connsiteX0" fmla="*/ 0 w 3035300"/>
              <a:gd name="connsiteY0" fmla="*/ 922868 h 922868"/>
              <a:gd name="connsiteX1" fmla="*/ 914400 w 3035300"/>
              <a:gd name="connsiteY1" fmla="*/ 0 h 922868"/>
              <a:gd name="connsiteX2" fmla="*/ 3035300 w 3035300"/>
              <a:gd name="connsiteY2" fmla="*/ 795868 h 922868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27000 h 127000"/>
              <a:gd name="connsiteX1" fmla="*/ 3035300 w 3035300"/>
              <a:gd name="connsiteY1" fmla="*/ 0 h 127000"/>
              <a:gd name="connsiteX0" fmla="*/ 0 w 3149600"/>
              <a:gd name="connsiteY0" fmla="*/ 0 h 190500"/>
              <a:gd name="connsiteX1" fmla="*/ 3149600 w 3149600"/>
              <a:gd name="connsiteY1" fmla="*/ 190500 h 190500"/>
              <a:gd name="connsiteX0" fmla="*/ 0 w 3149600"/>
              <a:gd name="connsiteY0" fmla="*/ 0 h 1155700"/>
              <a:gd name="connsiteX1" fmla="*/ 3149600 w 3149600"/>
              <a:gd name="connsiteY1" fmla="*/ 190500 h 1155700"/>
              <a:gd name="connsiteX0" fmla="*/ 0 w 2806700"/>
              <a:gd name="connsiteY0" fmla="*/ 673100 h 1828800"/>
              <a:gd name="connsiteX1" fmla="*/ 2806700 w 2806700"/>
              <a:gd name="connsiteY1" fmla="*/ 63500 h 1828800"/>
              <a:gd name="connsiteX0" fmla="*/ 46567 w 2853267"/>
              <a:gd name="connsiteY0" fmla="*/ 609600 h 1803400"/>
              <a:gd name="connsiteX1" fmla="*/ 2853267 w 2853267"/>
              <a:gd name="connsiteY1" fmla="*/ 0 h 1803400"/>
              <a:gd name="connsiteX0" fmla="*/ 0 w 3223918"/>
              <a:gd name="connsiteY0" fmla="*/ 818209 h 1549919"/>
              <a:gd name="connsiteX1" fmla="*/ 3223918 w 3223918"/>
              <a:gd name="connsiteY1" fmla="*/ 0 h 1549919"/>
              <a:gd name="connsiteX0" fmla="*/ 0 w 3223918"/>
              <a:gd name="connsiteY0" fmla="*/ 818209 h 1459678"/>
              <a:gd name="connsiteX1" fmla="*/ 3223918 w 3223918"/>
              <a:gd name="connsiteY1" fmla="*/ 0 h 1459678"/>
              <a:gd name="connsiteX0" fmla="*/ 0 w 3456711"/>
              <a:gd name="connsiteY0" fmla="*/ 1196989 h 1708951"/>
              <a:gd name="connsiteX1" fmla="*/ 3456711 w 3456711"/>
              <a:gd name="connsiteY1" fmla="*/ 0 h 1708951"/>
              <a:gd name="connsiteX0" fmla="*/ 0 w 3456711"/>
              <a:gd name="connsiteY0" fmla="*/ 1196989 h 1544690"/>
              <a:gd name="connsiteX1" fmla="*/ 3456711 w 3456711"/>
              <a:gd name="connsiteY1" fmla="*/ 0 h 1544690"/>
              <a:gd name="connsiteX0" fmla="*/ 0 w 3776307"/>
              <a:gd name="connsiteY0" fmla="*/ 928686 h 1370601"/>
              <a:gd name="connsiteX1" fmla="*/ 3776307 w 3776307"/>
              <a:gd name="connsiteY1" fmla="*/ 0 h 1370601"/>
              <a:gd name="connsiteX0" fmla="*/ 0 w 3776307"/>
              <a:gd name="connsiteY0" fmla="*/ 928686 h 1480814"/>
              <a:gd name="connsiteX1" fmla="*/ 3776307 w 3776307"/>
              <a:gd name="connsiteY1" fmla="*/ 0 h 1480814"/>
              <a:gd name="connsiteX0" fmla="*/ 0 w 3772362"/>
              <a:gd name="connsiteY0" fmla="*/ 932632 h 1483299"/>
              <a:gd name="connsiteX1" fmla="*/ 3772362 w 3772362"/>
              <a:gd name="connsiteY1" fmla="*/ 0 h 148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2362" h="1483299">
                <a:moveTo>
                  <a:pt x="0" y="932632"/>
                </a:moveTo>
                <a:cubicBezTo>
                  <a:pt x="967155" y="1763726"/>
                  <a:pt x="919095" y="1803400"/>
                  <a:pt x="3772362" y="0"/>
                </a:cubicBezTo>
              </a:path>
            </a:pathLst>
          </a:custGeom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390929" y="1556018"/>
            <a:ext cx="1972470" cy="460918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656167 h 656167"/>
              <a:gd name="connsiteX1" fmla="*/ 850900 w 3035300"/>
              <a:gd name="connsiteY1" fmla="*/ 21167 h 656167"/>
              <a:gd name="connsiteX2" fmla="*/ 3035300 w 3035300"/>
              <a:gd name="connsiteY2" fmla="*/ 529167 h 656167"/>
              <a:gd name="connsiteX0" fmla="*/ 0 w 3035300"/>
              <a:gd name="connsiteY0" fmla="*/ 791634 h 791634"/>
              <a:gd name="connsiteX1" fmla="*/ 1143000 w 3035300"/>
              <a:gd name="connsiteY1" fmla="*/ 21167 h 791634"/>
              <a:gd name="connsiteX2" fmla="*/ 3035300 w 3035300"/>
              <a:gd name="connsiteY2" fmla="*/ 664634 h 791634"/>
              <a:gd name="connsiteX0" fmla="*/ 0 w 3035300"/>
              <a:gd name="connsiteY0" fmla="*/ 791634 h 1130301"/>
              <a:gd name="connsiteX1" fmla="*/ 1143000 w 3035300"/>
              <a:gd name="connsiteY1" fmla="*/ 21167 h 1130301"/>
              <a:gd name="connsiteX2" fmla="*/ 3035300 w 3035300"/>
              <a:gd name="connsiteY2" fmla="*/ 664634 h 1130301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0 h 186267"/>
              <a:gd name="connsiteX1" fmla="*/ 2882900 w 2882900"/>
              <a:gd name="connsiteY1" fmla="*/ 186267 h 186267"/>
              <a:gd name="connsiteX0" fmla="*/ 0 w 2882900"/>
              <a:gd name="connsiteY0" fmla="*/ 752122 h 938389"/>
              <a:gd name="connsiteX1" fmla="*/ 2882900 w 2882900"/>
              <a:gd name="connsiteY1" fmla="*/ 938389 h 938389"/>
              <a:gd name="connsiteX0" fmla="*/ 0 w 2882900"/>
              <a:gd name="connsiteY0" fmla="*/ 726722 h 912989"/>
              <a:gd name="connsiteX1" fmla="*/ 2882900 w 2882900"/>
              <a:gd name="connsiteY1" fmla="*/ 912989 h 912989"/>
              <a:gd name="connsiteX0" fmla="*/ 0 w 2882900"/>
              <a:gd name="connsiteY0" fmla="*/ 738011 h 924278"/>
              <a:gd name="connsiteX1" fmla="*/ 2882900 w 2882900"/>
              <a:gd name="connsiteY1" fmla="*/ 924278 h 924278"/>
              <a:gd name="connsiteX0" fmla="*/ 0 w 3198131"/>
              <a:gd name="connsiteY0" fmla="*/ 630474 h 630474"/>
              <a:gd name="connsiteX1" fmla="*/ 3198131 w 3198131"/>
              <a:gd name="connsiteY1" fmla="*/ 612769 h 630474"/>
              <a:gd name="connsiteX0" fmla="*/ 0 w 3198131"/>
              <a:gd name="connsiteY0" fmla="*/ 548011 h 548011"/>
              <a:gd name="connsiteX1" fmla="*/ 3198131 w 3198131"/>
              <a:gd name="connsiteY1" fmla="*/ 530306 h 548011"/>
              <a:gd name="connsiteX0" fmla="*/ 0 w 2961394"/>
              <a:gd name="connsiteY0" fmla="*/ 395845 h 752975"/>
              <a:gd name="connsiteX1" fmla="*/ 2961394 w 2961394"/>
              <a:gd name="connsiteY1" fmla="*/ 752975 h 752975"/>
              <a:gd name="connsiteX0" fmla="*/ 0 w 2961394"/>
              <a:gd name="connsiteY0" fmla="*/ 508576 h 865706"/>
              <a:gd name="connsiteX1" fmla="*/ 2961394 w 2961394"/>
              <a:gd name="connsiteY1" fmla="*/ 865706 h 865706"/>
              <a:gd name="connsiteX0" fmla="*/ 0 w 2653634"/>
              <a:gd name="connsiteY0" fmla="*/ 638709 h 723590"/>
              <a:gd name="connsiteX1" fmla="*/ 2653634 w 2653634"/>
              <a:gd name="connsiteY1" fmla="*/ 723590 h 723590"/>
              <a:gd name="connsiteX0" fmla="*/ 0 w 2653634"/>
              <a:gd name="connsiteY0" fmla="*/ 535865 h 620746"/>
              <a:gd name="connsiteX1" fmla="*/ 2653634 w 2653634"/>
              <a:gd name="connsiteY1" fmla="*/ 620746 h 620746"/>
              <a:gd name="connsiteX0" fmla="*/ 0 w 2633906"/>
              <a:gd name="connsiteY0" fmla="*/ 535865 h 620746"/>
              <a:gd name="connsiteX1" fmla="*/ 2633906 w 2633906"/>
              <a:gd name="connsiteY1" fmla="*/ 620746 h 620746"/>
              <a:gd name="connsiteX0" fmla="*/ 0 w 2633906"/>
              <a:gd name="connsiteY0" fmla="*/ 541513 h 614557"/>
              <a:gd name="connsiteX1" fmla="*/ 2633906 w 2633906"/>
              <a:gd name="connsiteY1" fmla="*/ 614557 h 614557"/>
              <a:gd name="connsiteX0" fmla="*/ 0 w 2629961"/>
              <a:gd name="connsiteY0" fmla="*/ 535865 h 620746"/>
              <a:gd name="connsiteX1" fmla="*/ 2629961 w 2629961"/>
              <a:gd name="connsiteY1" fmla="*/ 620746 h 620746"/>
              <a:gd name="connsiteX0" fmla="*/ 0 w 2629961"/>
              <a:gd name="connsiteY0" fmla="*/ 541513 h 614557"/>
              <a:gd name="connsiteX1" fmla="*/ 2629961 w 2629961"/>
              <a:gd name="connsiteY1" fmla="*/ 614557 h 61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9961" h="614557">
                <a:moveTo>
                  <a:pt x="0" y="541513"/>
                </a:moveTo>
                <a:cubicBezTo>
                  <a:pt x="1672167" y="-196498"/>
                  <a:pt x="1690101" y="-187774"/>
                  <a:pt x="2629961" y="614557"/>
                </a:cubicBezTo>
              </a:path>
            </a:pathLst>
          </a:custGeom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13036" y="1354818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336686" y="1888218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16307" y="1447800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bg-BG" sz="2000" baseline="-25000" dirty="0"/>
              <a:t>0</a:t>
            </a:r>
            <a:endParaRPr lang="en-US" sz="20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4274" y="1047750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en-US" sz="2000" baseline="-250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57642" y="1940192"/>
            <a:ext cx="4042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</a:t>
            </a:r>
            <a:r>
              <a:rPr lang="en-US" sz="20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7156336" y="1276350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39718" y="1426482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263" y="1682501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Q</a:t>
            </a:r>
            <a:r>
              <a:rPr lang="en-US" sz="2000" baseline="-25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5041786" y="2590800"/>
            <a:ext cx="127537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89107" y="2462817"/>
            <a:ext cx="44435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baseline="-25000" dirty="0"/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23207" y="1468644"/>
            <a:ext cx="1336746" cy="1152226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09520" y="1961778"/>
            <a:ext cx="127537" cy="128814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2460000">
                <a:off x="3862920" y="1427071"/>
                <a:ext cx="64620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0000">
                <a:off x="3862920" y="1427071"/>
                <a:ext cx="646203" cy="4029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2460000">
                <a:off x="4409774" y="2276420"/>
                <a:ext cx="481670" cy="428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0000">
                <a:off x="4409774" y="2276420"/>
                <a:ext cx="481670" cy="4288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148132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Тангентите играят същата роля</a:t>
            </a:r>
            <a:endParaRPr lang="en-US" dirty="0"/>
          </a:p>
          <a:p>
            <a:pPr lvl="1"/>
            <a:r>
              <a:rPr lang="bg-BG" dirty="0"/>
              <a:t>По-удобно е за ръчно манипулиране</a:t>
            </a:r>
            <a:endParaRPr lang="en-GB" dirty="0"/>
          </a:p>
          <a:p>
            <a:pPr lvl="1"/>
            <a:r>
              <a:rPr lang="bg-BG" dirty="0"/>
              <a:t>Промените са локализирани около общата точка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Пак </a:t>
            </a:r>
            <a:r>
              <a:rPr lang="en-US" dirty="0"/>
              <a:t>C</a:t>
            </a:r>
            <a:r>
              <a:rPr lang="en-US" baseline="30000" dirty="0"/>
              <a:t>1</a:t>
            </a:r>
            <a:r>
              <a:rPr lang="en-US" dirty="0"/>
              <a:t>,</a:t>
            </a:r>
            <a:r>
              <a:rPr lang="bg-BG" dirty="0"/>
              <a:t> но с кубично</a:t>
            </a:r>
            <a:endParaRPr lang="en-US" dirty="0"/>
          </a:p>
        </p:txBody>
      </p:sp>
      <p:pic>
        <p:nvPicPr>
          <p:cNvPr id="13517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162" y="2724150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22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</a:t>
            </a:r>
            <a:r>
              <a:rPr lang="bg-BG"/>
              <a:t>сплайни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6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Подобни на кривите на </a:t>
            </a:r>
            <a:r>
              <a:rPr lang="bg-BG" dirty="0" err="1"/>
              <a:t>Безие</a:t>
            </a:r>
            <a:endParaRPr lang="bg-BG" dirty="0"/>
          </a:p>
          <a:p>
            <a:pPr lvl="1"/>
            <a:r>
              <a:rPr lang="bg-BG" dirty="0"/>
              <a:t>Полиноми и контролни точки</a:t>
            </a:r>
          </a:p>
          <a:p>
            <a:r>
              <a:rPr lang="bg-BG" dirty="0"/>
              <a:t>Но</a:t>
            </a:r>
          </a:p>
          <a:p>
            <a:pPr lvl="1"/>
            <a:r>
              <a:rPr lang="bg-BG" dirty="0"/>
              <a:t>Предоставят локални модификации</a:t>
            </a:r>
          </a:p>
          <a:p>
            <a:pPr lvl="1"/>
            <a:r>
              <a:rPr lang="bg-BG" dirty="0"/>
              <a:t>Промяна в една контролна точка променя само част от цялата кривата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</a:t>
            </a:r>
            <a:r>
              <a:rPr lang="bg-BG"/>
              <a:t>сплайни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Чрез гъвкави летви и тежести</a:t>
            </a:r>
          </a:p>
          <a:p>
            <a:pPr lvl="1"/>
            <a:r>
              <a:rPr lang="bg-BG" dirty="0"/>
              <a:t>Летвите са наричани </a:t>
            </a:r>
            <a:r>
              <a:rPr lang="bg-BG" i="1" dirty="0" err="1"/>
              <a:t>сплайни</a:t>
            </a:r>
            <a:endParaRPr lang="bg-BG" i="1" dirty="0"/>
          </a:p>
          <a:p>
            <a:pPr lvl="1"/>
            <a:r>
              <a:rPr lang="bg-BG" dirty="0"/>
              <a:t>Тежестите са наричани </a:t>
            </a:r>
            <a:r>
              <a:rPr lang="bg-BG" i="1" dirty="0"/>
              <a:t>патета</a:t>
            </a:r>
          </a:p>
          <a:p>
            <a:r>
              <a:rPr lang="bg-BG" dirty="0"/>
              <a:t>Процедура</a:t>
            </a:r>
          </a:p>
          <a:p>
            <a:pPr lvl="1"/>
            <a:r>
              <a:rPr lang="bg-BG" dirty="0"/>
              <a:t>Тежестите удържат летвата в изкривена форма</a:t>
            </a:r>
          </a:p>
          <a:p>
            <a:pPr lvl="1"/>
            <a:r>
              <a:rPr lang="bg-BG" dirty="0"/>
              <a:t>Напрежението и деформацията се разпределят равномерно по протежение на летвата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Построяване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2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Нерационални и рационални</a:t>
            </a:r>
          </a:p>
          <a:p>
            <a:pPr lvl="1"/>
            <a:r>
              <a:rPr lang="bg-BG" dirty="0"/>
              <a:t>Рационалните представят точно конични сечения</a:t>
            </a:r>
          </a:p>
          <a:p>
            <a:pPr lvl="1"/>
            <a:r>
              <a:rPr lang="bg-BG" dirty="0"/>
              <a:t>Имат </a:t>
            </a:r>
            <a:r>
              <a:rPr lang="bg-BG" i="1" dirty="0"/>
              <a:t>тегла</a:t>
            </a:r>
            <a:endParaRPr lang="bg-BG" dirty="0"/>
          </a:p>
          <a:p>
            <a:pPr lvl="2"/>
            <a:r>
              <a:rPr lang="bg-BG" dirty="0"/>
              <a:t>(сила с която контролните точки придърпват кривата)</a:t>
            </a:r>
          </a:p>
          <a:p>
            <a:r>
              <a:rPr lang="bg-BG" dirty="0"/>
              <a:t>Равномерни и неравномерни</a:t>
            </a:r>
          </a:p>
          <a:p>
            <a:pPr lvl="1"/>
            <a:r>
              <a:rPr lang="bg-BG" dirty="0"/>
              <a:t>Според разпределението на деленията по параметричната ос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Видове </a:t>
            </a:r>
            <a:r>
              <a:rPr lang="en-US"/>
              <a:t>B-</a:t>
            </a:r>
            <a:r>
              <a:rPr lang="bg-BG"/>
              <a:t>сплайни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24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Точка от </a:t>
            </a:r>
            <a:r>
              <a:rPr lang="en-US" dirty="0"/>
              <a:t>B-</a:t>
            </a:r>
            <a:r>
              <a:rPr lang="bg-BG" dirty="0" err="1"/>
              <a:t>сплайн</a:t>
            </a:r>
            <a:endParaRPr lang="bg-BG" dirty="0"/>
          </a:p>
          <a:p>
            <a:pPr lvl="1"/>
            <a:r>
              <a:rPr lang="bg-BG" dirty="0"/>
              <a:t>Набор от контролни точки</a:t>
            </a:r>
          </a:p>
          <a:p>
            <a:pPr lvl="1"/>
            <a:r>
              <a:rPr lang="bg-BG" dirty="0"/>
              <a:t>Преливащи функции определящи влиянието на контролните точки</a:t>
            </a:r>
          </a:p>
          <a:p>
            <a:pPr lvl="1"/>
            <a:r>
              <a:rPr lang="bg-BG" dirty="0"/>
              <a:t>Гарантират плавно предаване на „щафетата“ от контролна точка към следващата</a:t>
            </a:r>
          </a:p>
          <a:p>
            <a:pPr lvl="1"/>
            <a:r>
              <a:rPr lang="bg-BG" dirty="0"/>
              <a:t>Удобно пресмятане чрез формулите на </a:t>
            </a:r>
            <a:r>
              <a:rPr lang="bg-BG" dirty="0" err="1"/>
              <a:t>Кокс-ДеБур</a:t>
            </a:r>
            <a:r>
              <a:rPr lang="bg-BG" dirty="0"/>
              <a:t> (</a:t>
            </a:r>
            <a:r>
              <a:rPr lang="en-US" dirty="0" err="1"/>
              <a:t>M.G</a:t>
            </a:r>
            <a:r>
              <a:rPr lang="en-US" dirty="0"/>
              <a:t>. Cox</a:t>
            </a:r>
            <a:r>
              <a:rPr lang="bg-BG" dirty="0"/>
              <a:t>, </a:t>
            </a:r>
            <a:r>
              <a:rPr lang="en-US" dirty="0"/>
              <a:t>Carl </a:t>
            </a:r>
            <a:r>
              <a:rPr lang="en-US" dirty="0" err="1"/>
              <a:t>DeBoor</a:t>
            </a:r>
            <a:r>
              <a:rPr lang="bg-B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376017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Имаме 4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  <m:r>
                          <a:rPr lang="bg-BG" b="0" i="1" dirty="0" smtClean="0">
                            <a:latin typeface="Cambria Math"/>
                          </a:rPr>
                          <m:t>,1,2,3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>
                    <a:sym typeface="Symbol"/>
                  </a:rPr>
                  <a:t>Преливащи функции</a:t>
                </a:r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−6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bg-BG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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0,1</m:t>
                        </m:r>
                      </m:e>
                    </m:d>
                  </m:oMath>
                </a14:m>
                <a:r>
                  <a:rPr lang="bg-BG" dirty="0">
                    <a:sym typeface="Symbol"/>
                  </a:rPr>
                  <a:t> получаваме така:</a:t>
                </a:r>
                <a:endParaRPr lang="en-US" dirty="0">
                  <a:sym typeface="Symbol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sym typeface="Symbol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sym typeface="Symbo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sym typeface="Symbo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sym typeface="Symbo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bg-BG" dirty="0">
                  <a:sym typeface="Symbol"/>
                </a:endParaRPr>
              </a:p>
              <a:p>
                <a:pPr lvl="1"/>
                <a:endParaRPr lang="bg-BG" dirty="0">
                  <a:sym typeface="Symbol"/>
                </a:endParaRPr>
              </a:p>
              <a:p>
                <a:pPr lvl="1"/>
                <a:endParaRPr lang="bg-BG" dirty="0">
                  <a:sym typeface="Symbol"/>
                </a:endParaRPr>
              </a:p>
              <a:p>
                <a:pPr lvl="1"/>
                <a:endParaRPr lang="bg-BG" dirty="0">
                  <a:sym typeface="Symbol"/>
                </a:endParaRPr>
              </a:p>
              <a:p>
                <a:pPr lvl="1"/>
                <a:endParaRPr lang="bg-BG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Кубичен сплайн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72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с кубичен </a:t>
            </a:r>
            <a:r>
              <a:rPr lang="bg-BG" dirty="0" err="1"/>
              <a:t>сплайн</a:t>
            </a:r>
            <a:endParaRPr lang="bg-BG" dirty="0"/>
          </a:p>
          <a:p>
            <a:pPr lvl="1"/>
            <a:r>
              <a:rPr lang="bg-BG" dirty="0"/>
              <a:t>Единична кубична крива</a:t>
            </a:r>
          </a:p>
          <a:p>
            <a:pPr lvl="1"/>
            <a:r>
              <a:rPr lang="bg-BG" dirty="0">
                <a:sym typeface="Symbol"/>
              </a:rPr>
              <a:t>Крива</a:t>
            </a:r>
            <a:r>
              <a:rPr lang="en-US" dirty="0">
                <a:sym typeface="Symbol"/>
              </a:rPr>
              <a:t>,</a:t>
            </a:r>
            <a:r>
              <a:rPr lang="bg-BG" dirty="0">
                <a:sym typeface="Symbol"/>
              </a:rPr>
              <a:t> съшита от кубични криви</a:t>
            </a:r>
          </a:p>
          <a:p>
            <a:pPr lvl="1"/>
            <a:r>
              <a:rPr lang="bg-BG" dirty="0">
                <a:sym typeface="Symbol"/>
              </a:rPr>
              <a:t>3</a:t>
            </a:r>
            <a:r>
              <a:rPr lang="en-US" dirty="0">
                <a:sym typeface="Symbol"/>
              </a:rPr>
              <a:t>D </a:t>
            </a:r>
            <a:r>
              <a:rPr lang="bg-BG" dirty="0">
                <a:sym typeface="Symbol"/>
              </a:rPr>
              <a:t>крива</a:t>
            </a:r>
            <a:r>
              <a:rPr lang="en-US">
                <a:sym typeface="Symbol"/>
              </a:rPr>
              <a:t>,</a:t>
            </a:r>
            <a:r>
              <a:rPr lang="bg-BG">
                <a:sym typeface="Symbol"/>
              </a:rPr>
              <a:t> </a:t>
            </a:r>
            <a:r>
              <a:rPr lang="bg-BG" dirty="0">
                <a:sym typeface="Symbol"/>
              </a:rPr>
              <a:t>съшита от кубични криви</a:t>
            </a:r>
          </a:p>
          <a:p>
            <a:pPr lvl="1"/>
            <a:endParaRPr lang="bg-BG" dirty="0">
              <a:sym typeface="Symbol"/>
            </a:endParaRPr>
          </a:p>
        </p:txBody>
      </p:sp>
      <p:pic>
        <p:nvPicPr>
          <p:cNvPr id="13619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2114550"/>
            <a:ext cx="20574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6195" name="Picture 3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43300" y="2114551"/>
            <a:ext cx="20574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6196" name="Picture 4">
            <a:hlinkClick r:id="rId7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2114550"/>
            <a:ext cx="20574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50862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Функции-тегла за точките</a:t>
            </a:r>
          </a:p>
          <a:p>
            <a:pPr lvl="1"/>
            <a:r>
              <a:rPr lang="bg-BG" dirty="0"/>
              <a:t>Използват се за постигане на гладкост</a:t>
            </a:r>
          </a:p>
          <a:p>
            <a:pPr lvl="1"/>
            <a:r>
              <a:rPr lang="bg-BG" dirty="0"/>
              <a:t>Удоволствието от получаването им е в друг курс</a:t>
            </a:r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Преливащи функции</a:t>
            </a:r>
            <a:endParaRPr lang="en-US" dirty="0"/>
          </a:p>
        </p:txBody>
      </p:sp>
      <p:pic>
        <p:nvPicPr>
          <p:cNvPr id="137219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4734" y="2685901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06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Бонус 3т</a:t>
                </a:r>
              </a:p>
              <a:p>
                <a:pPr lvl="1"/>
                <a:r>
                  <a:rPr lang="bg-BG" dirty="0"/>
                  <a:t>Отговор във форума на курса</a:t>
                </a:r>
              </a:p>
              <a:p>
                <a:pPr lvl="1"/>
                <a:r>
                  <a:rPr lang="bg-BG" dirty="0"/>
                  <a:t>Знаем, че: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en-US" dirty="0"/>
                  <a:t>K</a:t>
                </a:r>
                <a:r>
                  <a:rPr lang="bg-BG" dirty="0" err="1"/>
                  <a:t>олко</a:t>
                </a:r>
                <a:r>
                  <a:rPr lang="bg-BG" dirty="0"/>
                  <a:t> е сумата само на преливащите функции</a:t>
                </a:r>
                <a:r>
                  <a:rPr lang="en-GB" dirty="0"/>
                  <a:t>: </a:t>
                </a:r>
                <a:r>
                  <a:rPr lang="bg-BG" dirty="0"/>
                  <a:t>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679362"/>
      </p:ext>
    </p:ext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Само за протокола (ред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степен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tabLst>
                    <a:tab pos="2230438" algn="l"/>
                  </a:tabLst>
                </a:pPr>
                <a:r>
                  <a:rPr lang="bg-BG" dirty="0"/>
                  <a:t>Възли: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≤…≤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  <a:p>
                <a:pPr lvl="1">
                  <a:tabLst>
                    <a:tab pos="2230438" algn="l"/>
                  </a:tabLst>
                </a:pPr>
                <a:r>
                  <a:rPr lang="bg-BG" dirty="0"/>
                  <a:t>Функции: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1 :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: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bg-BG" dirty="0"/>
              </a:p>
              <a:p>
                <a:pPr lvl="2">
                  <a:tabLst>
                    <a:tab pos="2230438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bg-BG" dirty="0"/>
              </a:p>
              <a:p>
                <a:pPr lvl="1">
                  <a:tabLst>
                    <a:tab pos="2230438" algn="l"/>
                  </a:tabLst>
                </a:pPr>
                <a:r>
                  <a:rPr lang="bg-BG" dirty="0" err="1"/>
                  <a:t>Сплайн</a:t>
                </a:r>
                <a:r>
                  <a:rPr lang="en-US" dirty="0"/>
                  <a:t>: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NURBS</a:t>
            </a:r>
            <a:r>
              <a:rPr lang="bg-BG"/>
              <a:t> криви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550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76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146175" algn="l"/>
                <a:tab pos="3425825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LUKI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263-311	[</a:t>
            </a:r>
            <a:r>
              <a:rPr lang="en-US" dirty="0" err="1">
                <a:solidFill>
                  <a:srgbClr val="0070C0"/>
                </a:solidFill>
              </a:rPr>
              <a:t>LENG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453-485</a:t>
            </a:r>
          </a:p>
          <a:p>
            <a:pPr>
              <a:tabLst>
                <a:tab pos="1146175" algn="l"/>
                <a:tab pos="3425825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373-445	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244-276</a:t>
            </a:r>
          </a:p>
          <a:p>
            <a:pPr>
              <a:tabLst>
                <a:tab pos="1146175" algn="l"/>
                <a:tab pos="3425825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ALZH</a:t>
            </a:r>
            <a:r>
              <a:rPr lang="en-US" b="0" dirty="0"/>
              <a:t>]	</a:t>
            </a:r>
            <a:r>
              <a:rPr lang="bg-BG" b="0" dirty="0"/>
              <a:t>гл. 4.6 и 4.7</a:t>
            </a:r>
            <a:r>
              <a:rPr lang="en-US" b="0" dirty="0"/>
              <a:t>	[</a:t>
            </a:r>
            <a:r>
              <a:rPr lang="en-US" dirty="0" err="1">
                <a:solidFill>
                  <a:srgbClr val="0070C0"/>
                </a:solidFill>
              </a:rPr>
              <a:t>PAQU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186-188</a:t>
            </a:r>
          </a:p>
          <a:p>
            <a:pPr>
              <a:tabLst>
                <a:tab pos="1146175" algn="l"/>
                <a:tab pos="3425825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31</a:t>
            </a:r>
            <a:r>
              <a:rPr lang="en-US" b="0" dirty="0"/>
              <a:t>	[</a:t>
            </a:r>
            <a:r>
              <a:rPr lang="en-US" dirty="0" err="1">
                <a:solidFill>
                  <a:srgbClr val="0070C0"/>
                </a:solidFill>
              </a:rPr>
              <a:t>SALO</a:t>
            </a:r>
            <a:r>
              <a:rPr lang="en-US" b="0" dirty="0"/>
              <a:t>]	</a:t>
            </a:r>
            <a:r>
              <a:rPr lang="bg-BG" b="0" dirty="0"/>
              <a:t>половината</a:t>
            </a:r>
            <a:endParaRPr lang="en-US" b="0" dirty="0"/>
          </a:p>
          <a:p>
            <a:pPr>
              <a:tabLst>
                <a:tab pos="1146175" algn="l"/>
                <a:tab pos="3425825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148-155</a:t>
            </a:r>
            <a:r>
              <a:rPr lang="bg-BG" b="0" dirty="0"/>
              <a:t>	</a:t>
            </a: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bg-BG" dirty="0" err="1">
                <a:solidFill>
                  <a:srgbClr val="0070C0"/>
                </a:solidFill>
              </a:rPr>
              <a:t>ЕАК</a:t>
            </a:r>
            <a:r>
              <a:rPr lang="en-US" b="0" dirty="0"/>
              <a:t>]	</a:t>
            </a:r>
            <a:r>
              <a:rPr lang="bg-BG" b="0" dirty="0"/>
              <a:t>стр. 181-187</a:t>
            </a:r>
          </a:p>
          <a:p>
            <a:pPr>
              <a:tabLst>
                <a:tab pos="1146175" algn="l"/>
                <a:tab pos="3425825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VINC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125-141	[</a:t>
            </a:r>
            <a:r>
              <a:rPr lang="en-US" dirty="0" err="1">
                <a:solidFill>
                  <a:srgbClr val="0070C0"/>
                </a:solidFill>
              </a:rPr>
              <a:t>ZHDA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97-103</a:t>
            </a:r>
          </a:p>
          <a:p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bg-BG" dirty="0"/>
              <a:t>Горното е предостатъчно. Честно!</a:t>
            </a:r>
            <a:r>
              <a:rPr lang="en-US" dirty="0"/>
              <a:t> </a:t>
            </a:r>
            <a:r>
              <a:rPr lang="bg-BG" dirty="0"/>
              <a:t>Ама ако някой държи, ето: </a:t>
            </a:r>
            <a:r>
              <a:rPr lang="en-US" dirty="0"/>
              <a:t>B(</a:t>
            </a:r>
            <a:r>
              <a:rPr lang="en-US" dirty="0" err="1"/>
              <a:t>asis</a:t>
            </a:r>
            <a:r>
              <a:rPr lang="en-US" dirty="0"/>
              <a:t>)Splines</a:t>
            </a:r>
          </a:p>
          <a:p>
            <a:pPr lvl="2"/>
            <a:r>
              <a:rPr lang="en-US" dirty="0">
                <a:hlinkClick r:id="rId3"/>
              </a:rPr>
              <a:t>http://ashishmyles.com/tutorials/bsplines/bsplines.pdf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59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2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Гладки криви</a:t>
            </a:r>
          </a:p>
          <a:p>
            <a:pPr lvl="1"/>
            <a:r>
              <a:rPr lang="bg-BG"/>
              <a:t>Постигат се гладки и плавни криви</a:t>
            </a:r>
          </a:p>
          <a:p>
            <a:pPr lvl="1"/>
            <a:r>
              <a:rPr lang="bg-BG"/>
              <a:t>Естетически красиви</a:t>
            </a:r>
          </a:p>
          <a:p>
            <a:pPr lvl="1"/>
            <a:r>
              <a:rPr lang="bg-BG"/>
              <a:t>Физически оптимални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Резултат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Метални, специално покритие отдолу</a:t>
            </a:r>
          </a:p>
          <a:p>
            <a:pPr lvl="1"/>
            <a:r>
              <a:rPr lang="bg-BG"/>
              <a:t>Понякога са украсявани като патета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Тежестите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14" y="2266950"/>
            <a:ext cx="5760720" cy="239029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248400" y="4900940"/>
            <a:ext cx="2895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http://www.boatsofwood.com</a:t>
            </a:r>
          </a:p>
        </p:txBody>
      </p:sp>
    </p:spTree>
    <p:extLst>
      <p:ext uri="{BB962C8B-B14F-4D97-AF65-F5344CB8AC3E}">
        <p14:creationId xmlns:p14="http://schemas.microsoft.com/office/powerpoint/2010/main" val="414503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Използване на тежестите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27" y="747204"/>
            <a:ext cx="6042374" cy="40120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248400" y="4900940"/>
            <a:ext cx="2895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http://www.boatsofwood.com</a:t>
            </a:r>
          </a:p>
        </p:txBody>
      </p:sp>
    </p:spTree>
    <p:extLst>
      <p:ext uri="{BB962C8B-B14F-4D97-AF65-F5344CB8AC3E}">
        <p14:creationId xmlns:p14="http://schemas.microsoft.com/office/powerpoint/2010/main" val="392843531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Основно преимущество</a:t>
            </a:r>
          </a:p>
          <a:p>
            <a:pPr lvl="1"/>
            <a:r>
              <a:rPr lang="bg-BG" dirty="0"/>
              <a:t>Създаване и деформиране на криви линии</a:t>
            </a:r>
          </a:p>
          <a:p>
            <a:pPr lvl="1"/>
            <a:r>
              <a:rPr lang="bg-BG" dirty="0"/>
              <a:t>Интуитивно!!!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63" y="1576038"/>
            <a:ext cx="4071938" cy="305847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248400" y="4900940"/>
            <a:ext cx="2895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Франк Форд, 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http://www.frets.com</a:t>
            </a:r>
          </a:p>
        </p:txBody>
      </p:sp>
    </p:spTree>
    <p:extLst>
      <p:ext uri="{BB962C8B-B14F-4D97-AF65-F5344CB8AC3E}">
        <p14:creationId xmlns:p14="http://schemas.microsoft.com/office/powerpoint/2010/main" val="343699287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Microsoft Office PowerPoint</Application>
  <PresentationFormat>On-screen Show (16:9)</PresentationFormat>
  <Paragraphs>388</Paragraphs>
  <Slides>59</Slides>
  <Notes>57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Съдържание</vt:lpstr>
      <vt:lpstr>История</vt:lpstr>
      <vt:lpstr>История</vt:lpstr>
      <vt:lpstr>Построяване</vt:lpstr>
      <vt:lpstr>Резултат</vt:lpstr>
      <vt:lpstr>Тежестите</vt:lpstr>
      <vt:lpstr>PowerPoint Presentation</vt:lpstr>
      <vt:lpstr>PowerPoint Presentation</vt:lpstr>
      <vt:lpstr>Друго построяване</vt:lpstr>
      <vt:lpstr>Кривите в компютърната графика</vt:lpstr>
      <vt:lpstr>В компютърната графика</vt:lpstr>
      <vt:lpstr>Подходи</vt:lpstr>
      <vt:lpstr>PowerPoint Presentation</vt:lpstr>
      <vt:lpstr>PowerPoint Presentation</vt:lpstr>
      <vt:lpstr>Параметрични уравнения</vt:lpstr>
      <vt:lpstr>Съшиване и гладкост</vt:lpstr>
      <vt:lpstr>Гладкост в КГ</vt:lpstr>
      <vt:lpstr>G0, G1, G2 …</vt:lpstr>
      <vt:lpstr>C0, C1, C2 …</vt:lpstr>
      <vt:lpstr>Типове криви</vt:lpstr>
      <vt:lpstr>PowerPoint Presentation</vt:lpstr>
      <vt:lpstr>PowerPoint Presentation</vt:lpstr>
      <vt:lpstr>В заключение</vt:lpstr>
      <vt:lpstr>Криви на Безие</vt:lpstr>
      <vt:lpstr>Криви на Безие</vt:lpstr>
      <vt:lpstr>Основна идея</vt:lpstr>
      <vt:lpstr>Полиноми на Бернщайн</vt:lpstr>
      <vt:lpstr>Започваме с n=1</vt:lpstr>
      <vt:lpstr>PowerPoint Presentation</vt:lpstr>
      <vt:lpstr>PowerPoint Presentation</vt:lpstr>
      <vt:lpstr>Следваща стъпка</vt:lpstr>
      <vt:lpstr>PowerPoint Presentation</vt:lpstr>
      <vt:lpstr>PowerPoint Presentation</vt:lpstr>
      <vt:lpstr>PowerPoint Presentation</vt:lpstr>
      <vt:lpstr>Кубични криви на Безие</vt:lpstr>
      <vt:lpstr>PowerPoint Presentation</vt:lpstr>
      <vt:lpstr>Свойства</vt:lpstr>
      <vt:lpstr>Съставни криви от сегменти на Безие</vt:lpstr>
      <vt:lpstr>Съставни криви</vt:lpstr>
      <vt:lpstr>Решението</vt:lpstr>
      <vt:lpstr>Съшиване при n=2</vt:lpstr>
      <vt:lpstr>PowerPoint Presentation</vt:lpstr>
      <vt:lpstr>PowerPoint Presentation</vt:lpstr>
      <vt:lpstr>PowerPoint Presentation</vt:lpstr>
      <vt:lpstr>PowerPoint Presentation</vt:lpstr>
      <vt:lpstr>Пак C1, но с кубично</vt:lpstr>
      <vt:lpstr>B-сплайни</vt:lpstr>
      <vt:lpstr>B-сплайни</vt:lpstr>
      <vt:lpstr>Видове B-сплайни</vt:lpstr>
      <vt:lpstr>PowerPoint Presentation</vt:lpstr>
      <vt:lpstr>Кубичен сплайн</vt:lpstr>
      <vt:lpstr>PowerPoint Presentation</vt:lpstr>
      <vt:lpstr>Преливащи функции</vt:lpstr>
      <vt:lpstr>PowerPoint Presentation</vt:lpstr>
      <vt:lpstr>NURBS криви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2021-10-14T06:54:34Z</dcterms:modified>
</cp:coreProperties>
</file>