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CC"/>
    <a:srgbClr val="000099"/>
    <a:srgbClr val="33CC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538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F4EB6DA-7CFD-4DCF-860C-DD69EFC267B2}" type="datetimeFigureOut">
              <a:rPr lang="en-US" smtClean="0"/>
              <a:pPr/>
              <a:t>14-Oct-21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9A2BD2-1FFC-4068-BCFA-24F7ECC9F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5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24.%20Surfaces\AniLogo\AniLogo.wmv" TargetMode="External"/><Relationship Id="rId1" Type="http://schemas.microsoft.com/office/2007/relationships/media" Target="file:///D:\Pavel\Courses\Materials\Course.OKG%202021\Lectures%202021\24.%20Surfaces\AniLogo\AniLogo.wmv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24.%20Surfaces\AniLogo\AniLogo.wmv" TargetMode="External"/><Relationship Id="rId1" Type="http://schemas.microsoft.com/office/2007/relationships/media" Target="file:///D:\Pavel\Courses\Materials\Course.OKG%202021\Lectures%202021\24.%20Surfaces\AniLogo\AniLogo.wmv" TargetMode="Externa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48577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400" spc="0" dirty="0">
                <a:effectLst/>
              </a:rPr>
              <a:t>О</a:t>
            </a:r>
            <a:r>
              <a:rPr lang="bg-BG" sz="1200" spc="0" dirty="0">
                <a:effectLst/>
              </a:rPr>
              <a:t>СНОВИ</a:t>
            </a:r>
            <a:r>
              <a:rPr lang="bg-BG" sz="1400" spc="0" dirty="0">
                <a:effectLst/>
              </a:rPr>
              <a:t> </a:t>
            </a:r>
            <a:r>
              <a:rPr lang="bg-BG" sz="1200" spc="0" dirty="0">
                <a:effectLst/>
              </a:rPr>
              <a:t>НА</a:t>
            </a:r>
            <a:r>
              <a:rPr lang="bg-BG" sz="1400" spc="0" dirty="0">
                <a:effectLst/>
              </a:rPr>
              <a:t> К</a:t>
            </a:r>
            <a:r>
              <a:rPr lang="bg-BG" sz="1200" spc="0" dirty="0">
                <a:effectLst/>
              </a:rPr>
              <a:t>ОМПЮТЪРНАТА</a:t>
            </a:r>
            <a:r>
              <a:rPr lang="bg-BG" sz="1400" spc="0" dirty="0">
                <a:effectLst/>
              </a:rPr>
              <a:t> Г</a:t>
            </a:r>
            <a:r>
              <a:rPr lang="bg-BG" sz="1200" spc="0" dirty="0">
                <a:effectLst/>
              </a:rPr>
              <a:t>РАФИКА</a:t>
            </a:r>
            <a:r>
              <a:rPr lang="bg-BG" sz="1400" spc="0" dirty="0">
                <a:effectLst/>
              </a:rPr>
              <a:t>   •   проф. д-р П</a:t>
            </a:r>
            <a:r>
              <a:rPr lang="bg-BG" sz="1200" spc="0" dirty="0">
                <a:effectLst/>
              </a:rPr>
              <a:t>АВЕЛ</a:t>
            </a:r>
            <a:r>
              <a:rPr lang="bg-BG" sz="1400" spc="0" dirty="0">
                <a:effectLst/>
              </a:rPr>
              <a:t> Б</a:t>
            </a:r>
            <a:r>
              <a:rPr lang="bg-BG" sz="1200" spc="0" dirty="0">
                <a:effectLst/>
              </a:rPr>
              <a:t>ОЙЧЕВ</a:t>
            </a:r>
            <a:r>
              <a:rPr lang="bg-BG" sz="1400" spc="0" dirty="0">
                <a:effectLst/>
              </a:rPr>
              <a:t>   •   КИТ-ФМИ-СУ   •   2021</a:t>
            </a:r>
            <a:endParaRPr lang="en-US" sz="1400" spc="0" dirty="0">
              <a:effectLst/>
            </a:endParaRP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0" y="361950"/>
            <a:ext cx="9144000" cy="457200"/>
          </a:xfrm>
        </p:spPr>
        <p:txBody>
          <a:bodyPr/>
          <a:lstStyle>
            <a:lvl1pPr algn="ctr">
              <a:buNone/>
              <a:defRPr b="0">
                <a:solidFill>
                  <a:srgbClr val="0070C0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0" y="819150"/>
            <a:ext cx="9144000" cy="800100"/>
          </a:xfrm>
        </p:spPr>
        <p:txBody>
          <a:bodyPr>
            <a:noAutofit/>
          </a:bodyPr>
          <a:lstStyle>
            <a:lvl1pPr algn="ctr">
              <a:buNone/>
              <a:defRPr sz="66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  <p:pic>
        <p:nvPicPr>
          <p:cNvPr id="5" name="AniLogo.wmv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3352800" y="2114550"/>
            <a:ext cx="2438400" cy="18288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3352800" y="2114550"/>
            <a:ext cx="2438400" cy="1828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23950"/>
            <a:ext cx="7848600" cy="37338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j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j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j-lt"/>
              </a:defRPr>
            </a:lvl4pPr>
            <a:lvl5pPr>
              <a:defRPr sz="2000">
                <a:effectLst/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95400" y="133350"/>
            <a:ext cx="7848600" cy="781050"/>
          </a:xfrm>
          <a:noFill/>
        </p:spPr>
        <p:txBody>
          <a:bodyPr>
            <a:normAutofit/>
          </a:bodyPr>
          <a:lstStyle>
            <a:lvl1pPr algn="l">
              <a:defRPr sz="4000">
                <a:effectLst/>
                <a:latin typeface="+mj-lt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4" name="AniLogo.wmv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-30126" y="57150"/>
            <a:ext cx="1219200" cy="914400"/>
          </a:xfrm>
          <a:prstGeom prst="rect">
            <a:avLst/>
          </a:prstGeom>
        </p:spPr>
      </p:pic>
      <p:sp>
        <p:nvSpPr>
          <p:cNvPr id="5" name="Rectangle 4"/>
          <p:cNvSpPr>
            <a:spLocks noChangeAspect="1"/>
          </p:cNvSpPr>
          <p:nvPr userDrawn="1"/>
        </p:nvSpPr>
        <p:spPr>
          <a:xfrm>
            <a:off x="-30126" y="57150"/>
            <a:ext cx="1219200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3350"/>
            <a:ext cx="7848600" cy="47244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n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n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n-lt"/>
              </a:defRPr>
            </a:lvl4pPr>
            <a:lvl5pPr>
              <a:defRPr sz="2000">
                <a:effectLst/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083511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algn="ctr">
              <a:defRPr sz="5400"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4300"/>
            <a:ext cx="7848600" cy="49149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7376764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  <p:sldLayoutId id="2147483657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 spc="-100" baseline="0">
          <a:solidFill>
            <a:schemeClr val="tx1"/>
          </a:solidFill>
          <a:effectLst/>
          <a:latin typeface="Lucida Sans Unicode" panose="020B0602030504020204" pitchFamily="34" charset="0"/>
          <a:ea typeface="+mj-ea"/>
          <a:cs typeface="Lucida Sans Unicode" panose="020B0602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tx1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746125" indent="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Demos/m24102.html" TargetMode="External"/><Relationship Id="rId5" Type="http://schemas.openxmlformats.org/officeDocument/2006/relationships/image" Target="../media/image6.png"/><Relationship Id="rId4" Type="http://schemas.openxmlformats.org/officeDocument/2006/relationships/hyperlink" Target="Demos/m24101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hyperlink" Target="Demos/m24141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hyperlink" Target="Demos/m24151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emos/m24161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hyperlink" Target="Demos/m24171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Demos/m24181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emos/m24201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emos/m24221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hyperlink" Target="../../Media/Videos/Stitching%20NURBS.avi" TargetMode="External"/><Relationship Id="rId7" Type="http://schemas.openxmlformats.org/officeDocument/2006/relationships/hyperlink" Target="../../Media/Videos/Chair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11" Type="http://schemas.openxmlformats.org/officeDocument/2006/relationships/hyperlink" Target="http://youtu.be/Q-2_WhwDhjw" TargetMode="External"/><Relationship Id="rId5" Type="http://schemas.openxmlformats.org/officeDocument/2006/relationships/hyperlink" Target="../../Media/Videos/Floodvv.avi" TargetMode="External"/><Relationship Id="rId10" Type="http://schemas.openxmlformats.org/officeDocument/2006/relationships/hyperlink" Target="http://youtu.be/ZYlA-259YNw" TargetMode="External"/><Relationship Id="rId4" Type="http://schemas.openxmlformats.org/officeDocument/2006/relationships/image" Target="../media/image42.png"/><Relationship Id="rId9" Type="http://schemas.openxmlformats.org/officeDocument/2006/relationships/hyperlink" Target="http://youtu.be/c1kTuLv6gQQ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../../Media/Videos/Earthquake.avi" TargetMode="External"/><Relationship Id="rId3" Type="http://schemas.openxmlformats.org/officeDocument/2006/relationships/hyperlink" Target="http://youtu.be/tYzX4kmx1OY" TargetMode="External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../../Media/Videos/Water%20waves.avi" TargetMode="External"/><Relationship Id="rId11" Type="http://schemas.openxmlformats.org/officeDocument/2006/relationships/image" Target="../media/image47.png"/><Relationship Id="rId5" Type="http://schemas.openxmlformats.org/officeDocument/2006/relationships/hyperlink" Target="http://youtu.be/lx6XUzG0Dt4" TargetMode="External"/><Relationship Id="rId10" Type="http://schemas.openxmlformats.org/officeDocument/2006/relationships/hyperlink" Target="../../Media/Videos/Equirectangular%20Projection.avi" TargetMode="External"/><Relationship Id="rId4" Type="http://schemas.openxmlformats.org/officeDocument/2006/relationships/hyperlink" Target="http://youtu.be/Q-2_WhwDhjw" TargetMode="External"/><Relationship Id="rId9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57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6.png"/><Relationship Id="rId5" Type="http://schemas.openxmlformats.org/officeDocument/2006/relationships/image" Target="../media/image53.wmf"/><Relationship Id="rId4" Type="http://schemas.openxmlformats.org/officeDocument/2006/relationships/oleObject" Target="../embeddings/oleObject2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Demos/m24401.html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Demos/m24411.ht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purdue.edu/research/technical_reports/1996/TR%2096-032.pdf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mlab.csie.ntu.edu.tw/~robin/courses/gm/note/subdivision-prn.pdf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emos/m24071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/>
              <a:t>ТЕМА №</a:t>
            </a:r>
            <a:r>
              <a:rPr lang="en-US"/>
              <a:t>24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bg-BG"/>
              <a:t>Повърхнини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2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bg-BG" dirty="0"/>
                  <a:t>Пример с фамилия криви</a:t>
                </a:r>
              </a:p>
              <a:p>
                <a:pPr lvl="1"/>
                <a:endParaRPr lang="bg-BG" dirty="0"/>
              </a:p>
              <a:p>
                <a:pPr lvl="1"/>
                <a:endParaRPr lang="bg-BG" dirty="0"/>
              </a:p>
              <a:p>
                <a:pPr lvl="1"/>
                <a:endParaRPr lang="bg-BG" dirty="0"/>
              </a:p>
              <a:p>
                <a:pPr lvl="1"/>
                <a:endParaRPr lang="en-US" dirty="0"/>
              </a:p>
              <a:p>
                <a:pPr lvl="1"/>
                <a:r>
                  <a:rPr lang="bg-BG" dirty="0"/>
                  <a:t>Параметрична координатна система с </a:t>
                </a:r>
                <a:r>
                  <a:rPr lang="en-GB" dirty="0"/>
                  <a:t>ò</a:t>
                </a:r>
                <a:r>
                  <a:rPr lang="bg-BG" dirty="0"/>
                  <a:t>си по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6194" name="Picture 2">
            <a:hlinkClick r:id="rId4" action="ppaction://hlinkfile"/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95589" y="628650"/>
            <a:ext cx="2748011" cy="1719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6195" name="Picture 3">
            <a:hlinkClick r:id="rId6" action="ppaction://hlinkfile"/>
          </p:cNvPr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91017" y="2800350"/>
            <a:ext cx="2752583" cy="17146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889884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R</a:t>
                </a:r>
                <a:r>
                  <a:rPr lang="bg-BG" dirty="0"/>
                  <a:t>-то на </a:t>
                </a:r>
                <a:r>
                  <a:rPr lang="en-US" dirty="0" err="1"/>
                  <a:t>NURBS</a:t>
                </a:r>
                <a:r>
                  <a:rPr lang="bg-BG" dirty="0"/>
                  <a:t> означава</a:t>
                </a:r>
              </a:p>
              <a:p>
                <a:pPr lvl="1"/>
                <a:r>
                  <a:rPr lang="bg-BG" dirty="0"/>
                  <a:t>Контролните точки имат „тегла“ и са в хомогенни координати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𝑥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𝑦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𝑧</m:t>
                    </m:r>
                    <m:r>
                      <a:rPr lang="en-US" i="1" dirty="0" smtClean="0">
                        <a:latin typeface="Cambria Math"/>
                      </a:rPr>
                      <m:t>)→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 dirty="0" err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 dirty="0" err="1" smtClean="0">
                        <a:latin typeface="Cambria Math"/>
                      </a:rPr>
                      <m:t>𝑥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 dirty="0" err="1" smtClean="0">
                        <a:latin typeface="Cambria Math"/>
                      </a:rPr>
                      <m:t>𝑦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 dirty="0" err="1" smtClean="0">
                        <a:latin typeface="Cambria Math"/>
                      </a:rPr>
                      <m:t>𝑧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bar>
                              <m:ba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bg-BG" i="1">
                                            <a:latin typeface="Cambria Math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p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</m:d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𝑙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</m:d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</m:bar>
                          </m:e>
                        </m:mr>
                        <m:mr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bg-BG" i="1">
                                        <a:latin typeface="Cambria Math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𝑚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𝑙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nary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lvl="1"/>
                <a:r>
                  <a:rPr lang="bg-BG" dirty="0"/>
                  <a:t>Знаменателят е с цел нормиране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dirty="0" smtClean="0">
                        <a:latin typeface="Cambria Math"/>
                      </a:rPr>
                      <m:t>Σ</m:t>
                    </m:r>
                    <m:r>
                      <a:rPr lang="bg-BG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bg-BG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399" t="-1305" b="-228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Пълна форма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67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Кубична </a:t>
                </a:r>
                <a:r>
                  <a:rPr lang="en-US" dirty="0" err="1"/>
                  <a:t>NURBS</a:t>
                </a:r>
                <a:r>
                  <a:rPr lang="bg-BG" dirty="0"/>
                  <a:t> повърхнина</a:t>
                </a:r>
              </a:p>
              <a:p>
                <a:pPr lvl="1"/>
                <a:r>
                  <a:rPr lang="bg-BG" dirty="0"/>
                  <a:t>С равни тегла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)</a:t>
                </a:r>
                <a:endParaRPr lang="bg-BG" dirty="0"/>
              </a:p>
              <a:p>
                <a:pPr lvl="1"/>
                <a:r>
                  <a:rPr lang="bg-BG" dirty="0"/>
                  <a:t>Трета степен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𝑙</m:t>
                    </m:r>
                    <m:r>
                      <a:rPr lang="en-US" i="1" dirty="0" smtClean="0">
                        <a:latin typeface="Cambria Math"/>
                      </a:rPr>
                      <m:t>=3</m:t>
                    </m:r>
                  </m:oMath>
                </a14:m>
                <a:r>
                  <a:rPr lang="bg-BG" dirty="0"/>
                  <a:t>)</a:t>
                </a:r>
              </a:p>
              <a:p>
                <a:pPr lvl="1"/>
                <a:r>
                  <a:rPr lang="bg-BG" dirty="0"/>
                  <a:t>С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4</m:t>
                    </m:r>
                    <m:r>
                      <a:rPr lang="bg-BG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bg-BG" i="1" dirty="0" smtClean="0">
                        <a:latin typeface="Cambria Math"/>
                      </a:rPr>
                      <m:t>4</m:t>
                    </m:r>
                  </m:oMath>
                </a14:m>
                <a:r>
                  <a:rPr lang="bg-BG" dirty="0"/>
                  <a:t> контролни точки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𝑗</m:t>
                    </m:r>
                    <m:r>
                      <a:rPr lang="en-US" i="1" dirty="0" smtClean="0">
                        <a:latin typeface="Cambria Math"/>
                      </a:rPr>
                      <m:t>=3</m:t>
                    </m:r>
                  </m:oMath>
                </a14:m>
                <a:r>
                  <a:rPr lang="en-US" dirty="0"/>
                  <a:t>)</a:t>
                </a:r>
                <a:endParaRPr lang="bg-BG" dirty="0"/>
              </a:p>
              <a:p>
                <a:pPr lvl="1"/>
                <a:r>
                  <a:rPr lang="bg-BG" dirty="0"/>
                  <a:t>С многократни крайни възли</a:t>
                </a:r>
                <a:endParaRPr lang="en-US" dirty="0"/>
              </a:p>
              <a:p>
                <a:pPr lvl="2"/>
                <a:r>
                  <a:rPr lang="bg-BG" dirty="0"/>
                  <a:t>(за постигане на интерполация в крайните контролни точки)</a:t>
                </a:r>
              </a:p>
              <a:p>
                <a:pPr lvl="1"/>
                <a:r>
                  <a:rPr lang="bg-BG" dirty="0"/>
                  <a:t>Това е</a:t>
                </a:r>
                <a:r>
                  <a:rPr lang="en-US" dirty="0"/>
                  <a:t> </a:t>
                </a:r>
                <a:r>
                  <a:rPr lang="bg-BG" dirty="0"/>
                  <a:t>повърхнинен</a:t>
                </a:r>
                <a:r>
                  <a:rPr lang="en-US" dirty="0"/>
                  <a:t> </a:t>
                </a:r>
                <a:r>
                  <a:rPr lang="bg-BG" dirty="0"/>
                  <a:t>еквивалент на кривата на </a:t>
                </a:r>
                <a:r>
                  <a:rPr lang="bg-BG" dirty="0" err="1"/>
                  <a:t>Бези</a:t>
                </a:r>
                <a:r>
                  <a:rPr lang="en-GB" dirty="0"/>
                  <a:t>è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Опростен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9756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Използваме частния случай на </a:t>
                </a:r>
                <a:r>
                  <a:rPr lang="en-US" dirty="0" err="1"/>
                  <a:t>NURBS</a:t>
                </a:r>
                <a:r>
                  <a:rPr lang="bg-BG" dirty="0"/>
                  <a:t> от предния слайд</a:t>
                </a:r>
              </a:p>
              <a:p>
                <a:pPr lvl="1"/>
                <a:r>
                  <a:rPr lang="bg-BG" dirty="0"/>
                  <a:t>Изчисляване на точка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𝐼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744538" lvl="1" indent="0">
                  <a:buNone/>
                </a:pPr>
                <a:r>
                  <a:rPr lang="bg-BG" dirty="0"/>
                  <a:t>където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bg-BG" dirty="0"/>
                  <a:t> са полиномите на </a:t>
                </a:r>
                <a:r>
                  <a:rPr lang="bg-BG" dirty="0" err="1"/>
                  <a:t>Бернщайн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Повърхнина на </a:t>
            </a:r>
            <a:r>
              <a:rPr lang="bg-BG" dirty="0" err="1"/>
              <a:t>Бези</a:t>
            </a:r>
            <a:r>
              <a:rPr lang="en-GB" dirty="0"/>
              <a:t>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375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Започваме от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4</m:t>
                    </m:r>
                    <m:r>
                      <a:rPr lang="bg-BG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bg-BG" i="1" dirty="0" smtClean="0">
                        <a:latin typeface="Cambria Math"/>
                      </a:rPr>
                      <m:t>4</m:t>
                    </m:r>
                  </m:oMath>
                </a14:m>
                <a:r>
                  <a:rPr lang="bg-BG" dirty="0"/>
                  <a:t> контролни точки</a:t>
                </a:r>
                <a:endParaRPr lang="en-US" dirty="0"/>
              </a:p>
              <a:p>
                <a:pPr lvl="1"/>
                <a:r>
                  <a:rPr lang="bg-BG" dirty="0"/>
                  <a:t>В квадратна мрежа</a:t>
                </a:r>
              </a:p>
              <a:p>
                <a:pPr lvl="1"/>
                <a:r>
                  <a:rPr lang="bg-BG" dirty="0"/>
                  <a:t>За визуално удобство движим ги само вертикално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7218" name="Picture 2">
            <a:hlinkClick r:id="rId4" action="ppaction://hlinkfile"/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91017" y="1885950"/>
            <a:ext cx="2752583" cy="17100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280140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Връхни точки</a:t>
                </a:r>
              </a:p>
              <a:p>
                <a:pPr lvl="1"/>
                <a:r>
                  <a:rPr lang="bg-BG" dirty="0"/>
                  <a:t>С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𝑢𝑣</m:t>
                    </m:r>
                  </m:oMath>
                </a14:m>
                <a:r>
                  <a:rPr lang="en-US" dirty="0"/>
                  <a:t>-</a:t>
                </a:r>
                <a:r>
                  <a:rPr lang="bg-BG" dirty="0"/>
                  <a:t>координати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(0,</m:t>
                    </m:r>
                    <m:r>
                      <a:rPr lang="bg-BG" i="1" dirty="0" err="1" smtClean="0">
                        <a:latin typeface="Cambria Math"/>
                      </a:rPr>
                      <m:t>0</m:t>
                    </m:r>
                    <m:r>
                      <a:rPr lang="bg-BG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  <a:r>
                  <a:rPr lang="bg-BG" dirty="0"/>
                  <a:t>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(0,1)</m:t>
                    </m:r>
                  </m:oMath>
                </a14:m>
                <a:r>
                  <a:rPr lang="en-US" dirty="0"/>
                  <a:t>,</a:t>
                </a:r>
                <a:r>
                  <a:rPr lang="bg-BG" dirty="0"/>
                  <a:t>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</m:t>
                    </m:r>
                    <m:r>
                      <a:rPr lang="bg-BG" i="1" dirty="0" err="1" smtClean="0">
                        <a:latin typeface="Cambria Math"/>
                      </a:rPr>
                      <m:t>1</m:t>
                    </m:r>
                    <m:r>
                      <a:rPr lang="bg-BG" i="1" dirty="0" smtClean="0">
                        <a:latin typeface="Cambria Math"/>
                      </a:rPr>
                      <m:t>,0)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(1,</m:t>
                    </m:r>
                    <m:r>
                      <a:rPr lang="bg-BG" i="1" dirty="0" err="1" smtClean="0">
                        <a:latin typeface="Cambria Math"/>
                      </a:rPr>
                      <m:t>1</m:t>
                    </m:r>
                    <m:r>
                      <a:rPr lang="bg-BG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Съвпадат със съответните им 4 контролни точки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8242" name="Picture 2">
            <a:hlinkClick r:id="rId4" action="ppaction://hlinkfile"/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4734" y="1885950"/>
            <a:ext cx="2738866" cy="17146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683243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Контурни</a:t>
            </a:r>
            <a:r>
              <a:rPr lang="bg-BG" dirty="0"/>
              <a:t> криви</a:t>
            </a:r>
            <a:endParaRPr lang="en-US" dirty="0"/>
          </a:p>
          <a:p>
            <a:pPr lvl="1"/>
            <a:r>
              <a:rPr lang="bg-BG" dirty="0"/>
              <a:t>Всяка е дефинирана от съответните четири </a:t>
            </a:r>
            <a:r>
              <a:rPr lang="bg-BG" dirty="0" err="1"/>
              <a:t>контурни</a:t>
            </a:r>
            <a:r>
              <a:rPr lang="bg-BG" dirty="0"/>
              <a:t> контролни точки</a:t>
            </a:r>
          </a:p>
          <a:p>
            <a:pPr lvl="1"/>
            <a:r>
              <a:rPr lang="bg-BG" dirty="0"/>
              <a:t>Кривите съвпадат с кривите на </a:t>
            </a:r>
            <a:r>
              <a:rPr lang="bg-BG" dirty="0" err="1"/>
              <a:t>Бези</a:t>
            </a:r>
            <a:r>
              <a:rPr lang="en-GB" dirty="0"/>
              <a:t>è</a:t>
            </a:r>
            <a:r>
              <a:rPr lang="bg-BG" dirty="0"/>
              <a:t> спрямо същите тези точки</a:t>
            </a:r>
            <a:endParaRPr lang="en-US" dirty="0"/>
          </a:p>
        </p:txBody>
      </p:sp>
      <p:pic>
        <p:nvPicPr>
          <p:cNvPr id="13926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0400" y="2419350"/>
            <a:ext cx="2752583" cy="17100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372652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Повърхност от триъгълници</a:t>
                </a:r>
                <a:endParaRPr lang="en-US" dirty="0"/>
              </a:p>
              <a:p>
                <a:pPr lvl="1"/>
                <a:r>
                  <a:rPr lang="bg-BG" dirty="0"/>
                  <a:t>В параметричното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𝑢𝑣</m:t>
                    </m:r>
                  </m:oMath>
                </a14:m>
                <a:r>
                  <a:rPr lang="en-US" dirty="0"/>
                  <a:t>-</a:t>
                </a:r>
                <a:r>
                  <a:rPr lang="bg-BG" dirty="0"/>
                  <a:t>пространство правим квадратна мрежа</a:t>
                </a:r>
                <a:endParaRPr lang="en-US" dirty="0"/>
              </a:p>
              <a:p>
                <a:pPr lvl="1"/>
                <a:r>
                  <a:rPr lang="bg-BG" dirty="0"/>
                  <a:t>Броят деления няма връзка с контролните точки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0290" name="Picture 2">
            <a:hlinkClick r:id="rId4" action="ppaction://hlinkfile"/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91017" y="2190750"/>
            <a:ext cx="2752583" cy="1719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380457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Плътна повърхност</a:t>
            </a:r>
          </a:p>
          <a:p>
            <a:pPr lvl="1"/>
            <a:r>
              <a:rPr lang="bg-BG" dirty="0"/>
              <a:t>Оцветяваме и осветяваме триъгълниците в мрежата</a:t>
            </a:r>
            <a:endParaRPr lang="en-US" dirty="0"/>
          </a:p>
          <a:p>
            <a:pPr lvl="1"/>
            <a:r>
              <a:rPr lang="bg-BG" dirty="0"/>
              <a:t>Нормален вектор чрез векторно произведение</a:t>
            </a:r>
            <a:endParaRPr lang="en-US" dirty="0"/>
          </a:p>
        </p:txBody>
      </p:sp>
      <p:pic>
        <p:nvPicPr>
          <p:cNvPr id="141314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0400" y="1885950"/>
            <a:ext cx="2752583" cy="1719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738516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За всеки триъгълник</a:t>
                </a:r>
                <a:endParaRPr lang="en-US" dirty="0"/>
              </a:p>
              <a:p>
                <a:pPr lvl="1"/>
                <a:r>
                  <a:rPr lang="bg-BG" dirty="0"/>
                  <a:t>Две от страните са по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Векторното им произведение е нормален вектор на триъгълника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 r="-31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 35"/>
          <p:cNvSpPr/>
          <p:nvPr/>
        </p:nvSpPr>
        <p:spPr>
          <a:xfrm>
            <a:off x="3558944" y="3508001"/>
            <a:ext cx="3654240" cy="1341344"/>
          </a:xfrm>
          <a:custGeom>
            <a:avLst/>
            <a:gdLst>
              <a:gd name="connsiteX0" fmla="*/ 0 w 6959600"/>
              <a:gd name="connsiteY0" fmla="*/ 459317 h 3875617"/>
              <a:gd name="connsiteX1" fmla="*/ 2057400 w 6959600"/>
              <a:gd name="connsiteY1" fmla="*/ 306917 h 3875617"/>
              <a:gd name="connsiteX2" fmla="*/ 3632200 w 6959600"/>
              <a:gd name="connsiteY2" fmla="*/ 2300817 h 3875617"/>
              <a:gd name="connsiteX3" fmla="*/ 6959600 w 6959600"/>
              <a:gd name="connsiteY3" fmla="*/ 3875617 h 3875617"/>
              <a:gd name="connsiteX0" fmla="*/ 0 w 7543800"/>
              <a:gd name="connsiteY0" fmla="*/ 459317 h 2654300"/>
              <a:gd name="connsiteX1" fmla="*/ 2057400 w 7543800"/>
              <a:gd name="connsiteY1" fmla="*/ 306917 h 2654300"/>
              <a:gd name="connsiteX2" fmla="*/ 3632200 w 7543800"/>
              <a:gd name="connsiteY2" fmla="*/ 2300817 h 2654300"/>
              <a:gd name="connsiteX3" fmla="*/ 7543800 w 7543800"/>
              <a:gd name="connsiteY3" fmla="*/ 2427817 h 2654300"/>
              <a:gd name="connsiteX0" fmla="*/ 0 w 7543800"/>
              <a:gd name="connsiteY0" fmla="*/ 459317 h 3436408"/>
              <a:gd name="connsiteX1" fmla="*/ 2057400 w 7543800"/>
              <a:gd name="connsiteY1" fmla="*/ 306917 h 3436408"/>
              <a:gd name="connsiteX2" fmla="*/ 3632200 w 7543800"/>
              <a:gd name="connsiteY2" fmla="*/ 2300817 h 3436408"/>
              <a:gd name="connsiteX3" fmla="*/ 7543800 w 7543800"/>
              <a:gd name="connsiteY3" fmla="*/ 2427817 h 3436408"/>
              <a:gd name="connsiteX0" fmla="*/ 0 w 7543800"/>
              <a:gd name="connsiteY0" fmla="*/ 459317 h 3436408"/>
              <a:gd name="connsiteX1" fmla="*/ 2057400 w 7543800"/>
              <a:gd name="connsiteY1" fmla="*/ 306917 h 3436408"/>
              <a:gd name="connsiteX2" fmla="*/ 3632200 w 7543800"/>
              <a:gd name="connsiteY2" fmla="*/ 2300817 h 3436408"/>
              <a:gd name="connsiteX3" fmla="*/ 7543800 w 7543800"/>
              <a:gd name="connsiteY3" fmla="*/ 2427817 h 3436408"/>
              <a:gd name="connsiteX0" fmla="*/ 0 w 7543800"/>
              <a:gd name="connsiteY0" fmla="*/ 229659 h 3206750"/>
              <a:gd name="connsiteX1" fmla="*/ 1828800 w 7543800"/>
              <a:gd name="connsiteY1" fmla="*/ 445559 h 3206750"/>
              <a:gd name="connsiteX2" fmla="*/ 3632200 w 7543800"/>
              <a:gd name="connsiteY2" fmla="*/ 2071159 h 3206750"/>
              <a:gd name="connsiteX3" fmla="*/ 7543800 w 7543800"/>
              <a:gd name="connsiteY3" fmla="*/ 2198159 h 3206750"/>
              <a:gd name="connsiteX0" fmla="*/ 0 w 7467600"/>
              <a:gd name="connsiteY0" fmla="*/ 229659 h 3829050"/>
              <a:gd name="connsiteX1" fmla="*/ 1752600 w 7467600"/>
              <a:gd name="connsiteY1" fmla="*/ 1067859 h 3829050"/>
              <a:gd name="connsiteX2" fmla="*/ 3556000 w 7467600"/>
              <a:gd name="connsiteY2" fmla="*/ 2693459 h 3829050"/>
              <a:gd name="connsiteX3" fmla="*/ 7467600 w 7467600"/>
              <a:gd name="connsiteY3" fmla="*/ 2820459 h 3829050"/>
              <a:gd name="connsiteX0" fmla="*/ 0 w 7467600"/>
              <a:gd name="connsiteY0" fmla="*/ 0 h 3599391"/>
              <a:gd name="connsiteX1" fmla="*/ 1752600 w 7467600"/>
              <a:gd name="connsiteY1" fmla="*/ 838200 h 3599391"/>
              <a:gd name="connsiteX2" fmla="*/ 3556000 w 7467600"/>
              <a:gd name="connsiteY2" fmla="*/ 2463800 h 3599391"/>
              <a:gd name="connsiteX3" fmla="*/ 7467600 w 7467600"/>
              <a:gd name="connsiteY3" fmla="*/ 2590800 h 3599391"/>
              <a:gd name="connsiteX0" fmla="*/ 0 w 7467600"/>
              <a:gd name="connsiteY0" fmla="*/ 0 h 3599391"/>
              <a:gd name="connsiteX1" fmla="*/ 1752600 w 7467600"/>
              <a:gd name="connsiteY1" fmla="*/ 838200 h 3599391"/>
              <a:gd name="connsiteX2" fmla="*/ 3556000 w 7467600"/>
              <a:gd name="connsiteY2" fmla="*/ 2463800 h 3599391"/>
              <a:gd name="connsiteX3" fmla="*/ 7467600 w 7467600"/>
              <a:gd name="connsiteY3" fmla="*/ 2590800 h 3599391"/>
              <a:gd name="connsiteX0" fmla="*/ 0 w 7467600"/>
              <a:gd name="connsiteY0" fmla="*/ 0 h 2590800"/>
              <a:gd name="connsiteX1" fmla="*/ 1752600 w 7467600"/>
              <a:gd name="connsiteY1" fmla="*/ 838200 h 2590800"/>
              <a:gd name="connsiteX2" fmla="*/ 7467600 w 7467600"/>
              <a:gd name="connsiteY2" fmla="*/ 2590800 h 2590800"/>
              <a:gd name="connsiteX0" fmla="*/ 0 w 7543800"/>
              <a:gd name="connsiteY0" fmla="*/ 0 h 3505200"/>
              <a:gd name="connsiteX1" fmla="*/ 1752600 w 7543800"/>
              <a:gd name="connsiteY1" fmla="*/ 838200 h 3505200"/>
              <a:gd name="connsiteX2" fmla="*/ 7543800 w 7543800"/>
              <a:gd name="connsiteY2" fmla="*/ 3505200 h 3505200"/>
              <a:gd name="connsiteX0" fmla="*/ 0 w 7543800"/>
              <a:gd name="connsiteY0" fmla="*/ 0 h 3505200"/>
              <a:gd name="connsiteX1" fmla="*/ 1752600 w 7543800"/>
              <a:gd name="connsiteY1" fmla="*/ 838200 h 3505200"/>
              <a:gd name="connsiteX2" fmla="*/ 7543800 w 7543800"/>
              <a:gd name="connsiteY2" fmla="*/ 3505200 h 3505200"/>
              <a:gd name="connsiteX0" fmla="*/ 0 w 7543800"/>
              <a:gd name="connsiteY0" fmla="*/ 0 h 3505200"/>
              <a:gd name="connsiteX1" fmla="*/ 3429000 w 7543800"/>
              <a:gd name="connsiteY1" fmla="*/ 1524000 h 3505200"/>
              <a:gd name="connsiteX2" fmla="*/ 7543800 w 7543800"/>
              <a:gd name="connsiteY2" fmla="*/ 3505200 h 3505200"/>
              <a:gd name="connsiteX0" fmla="*/ 0 w 7543800"/>
              <a:gd name="connsiteY0" fmla="*/ 0 h 3505200"/>
              <a:gd name="connsiteX1" fmla="*/ 3429000 w 7543800"/>
              <a:gd name="connsiteY1" fmla="*/ 1524000 h 3505200"/>
              <a:gd name="connsiteX2" fmla="*/ 7543800 w 7543800"/>
              <a:gd name="connsiteY2" fmla="*/ 3505200 h 3505200"/>
              <a:gd name="connsiteX0" fmla="*/ 0 w 7543800"/>
              <a:gd name="connsiteY0" fmla="*/ 0 h 3505200"/>
              <a:gd name="connsiteX1" fmla="*/ 7543800 w 7543800"/>
              <a:gd name="connsiteY1" fmla="*/ 3505200 h 3505200"/>
              <a:gd name="connsiteX0" fmla="*/ 0 w 7543800"/>
              <a:gd name="connsiteY0" fmla="*/ 0 h 3505200"/>
              <a:gd name="connsiteX1" fmla="*/ 2286000 w 7543800"/>
              <a:gd name="connsiteY1" fmla="*/ 2667000 h 3505200"/>
              <a:gd name="connsiteX2" fmla="*/ 7543800 w 7543800"/>
              <a:gd name="connsiteY2" fmla="*/ 3505200 h 3505200"/>
              <a:gd name="connsiteX0" fmla="*/ 0 w 7543800"/>
              <a:gd name="connsiteY0" fmla="*/ 0 h 3505200"/>
              <a:gd name="connsiteX1" fmla="*/ 2286000 w 7543800"/>
              <a:gd name="connsiteY1" fmla="*/ 2667000 h 3505200"/>
              <a:gd name="connsiteX2" fmla="*/ 7543800 w 7543800"/>
              <a:gd name="connsiteY2" fmla="*/ 3505200 h 3505200"/>
              <a:gd name="connsiteX0" fmla="*/ 0 w 7543800"/>
              <a:gd name="connsiteY0" fmla="*/ 0 h 3796802"/>
              <a:gd name="connsiteX1" fmla="*/ 2286000 w 7543800"/>
              <a:gd name="connsiteY1" fmla="*/ 2667000 h 3796802"/>
              <a:gd name="connsiteX2" fmla="*/ 7543800 w 7543800"/>
              <a:gd name="connsiteY2" fmla="*/ 3505200 h 3796802"/>
              <a:gd name="connsiteX0" fmla="*/ 0 w 7543800"/>
              <a:gd name="connsiteY0" fmla="*/ 0 h 3796802"/>
              <a:gd name="connsiteX1" fmla="*/ 2286000 w 7543800"/>
              <a:gd name="connsiteY1" fmla="*/ 2667000 h 3796802"/>
              <a:gd name="connsiteX2" fmla="*/ 7543800 w 7543800"/>
              <a:gd name="connsiteY2" fmla="*/ 3505200 h 3796802"/>
              <a:gd name="connsiteX0" fmla="*/ 0 w 5638800"/>
              <a:gd name="connsiteY0" fmla="*/ 254000 h 4050802"/>
              <a:gd name="connsiteX1" fmla="*/ 2286000 w 5638800"/>
              <a:gd name="connsiteY1" fmla="*/ 2921000 h 4050802"/>
              <a:gd name="connsiteX2" fmla="*/ 5638800 w 5638800"/>
              <a:gd name="connsiteY2" fmla="*/ 1168400 h 4050802"/>
              <a:gd name="connsiteX0" fmla="*/ 0 w 5638800"/>
              <a:gd name="connsiteY0" fmla="*/ 0 h 3796802"/>
              <a:gd name="connsiteX1" fmla="*/ 2286000 w 5638800"/>
              <a:gd name="connsiteY1" fmla="*/ 2667000 h 3796802"/>
              <a:gd name="connsiteX2" fmla="*/ 5638800 w 5638800"/>
              <a:gd name="connsiteY2" fmla="*/ 914400 h 3796802"/>
              <a:gd name="connsiteX0" fmla="*/ 0 w 6248400"/>
              <a:gd name="connsiteY0" fmla="*/ 3810000 h 4495800"/>
              <a:gd name="connsiteX1" fmla="*/ 2895600 w 6248400"/>
              <a:gd name="connsiteY1" fmla="*/ 1752600 h 4495800"/>
              <a:gd name="connsiteX2" fmla="*/ 6248400 w 6248400"/>
              <a:gd name="connsiteY2" fmla="*/ 0 h 4495800"/>
              <a:gd name="connsiteX0" fmla="*/ 0 w 6248400"/>
              <a:gd name="connsiteY0" fmla="*/ 3810000 h 4495800"/>
              <a:gd name="connsiteX1" fmla="*/ 2895600 w 6248400"/>
              <a:gd name="connsiteY1" fmla="*/ 1752600 h 4495800"/>
              <a:gd name="connsiteX2" fmla="*/ 6248400 w 6248400"/>
              <a:gd name="connsiteY2" fmla="*/ 0 h 4495800"/>
              <a:gd name="connsiteX0" fmla="*/ 0 w 6248400"/>
              <a:gd name="connsiteY0" fmla="*/ 3810000 h 4495800"/>
              <a:gd name="connsiteX1" fmla="*/ 2895600 w 6248400"/>
              <a:gd name="connsiteY1" fmla="*/ 2133600 h 4495800"/>
              <a:gd name="connsiteX2" fmla="*/ 6248400 w 6248400"/>
              <a:gd name="connsiteY2" fmla="*/ 0 h 4495800"/>
              <a:gd name="connsiteX0" fmla="*/ 0 w 6248400"/>
              <a:gd name="connsiteY0" fmla="*/ 3810000 h 4495800"/>
              <a:gd name="connsiteX1" fmla="*/ 2895600 w 6248400"/>
              <a:gd name="connsiteY1" fmla="*/ 2133600 h 4495800"/>
              <a:gd name="connsiteX2" fmla="*/ 6248400 w 6248400"/>
              <a:gd name="connsiteY2" fmla="*/ 0 h 4495800"/>
              <a:gd name="connsiteX0" fmla="*/ 0 w 6248400"/>
              <a:gd name="connsiteY0" fmla="*/ 3810000 h 3810000"/>
              <a:gd name="connsiteX1" fmla="*/ 2895600 w 6248400"/>
              <a:gd name="connsiteY1" fmla="*/ 2133600 h 3810000"/>
              <a:gd name="connsiteX2" fmla="*/ 6248400 w 6248400"/>
              <a:gd name="connsiteY2" fmla="*/ 0 h 3810000"/>
              <a:gd name="connsiteX0" fmla="*/ 0 w 6248400"/>
              <a:gd name="connsiteY0" fmla="*/ 3810000 h 3810000"/>
              <a:gd name="connsiteX1" fmla="*/ 3048000 w 6248400"/>
              <a:gd name="connsiteY1" fmla="*/ 2209800 h 3810000"/>
              <a:gd name="connsiteX2" fmla="*/ 6248400 w 6248400"/>
              <a:gd name="connsiteY2" fmla="*/ 0 h 3810000"/>
              <a:gd name="connsiteX0" fmla="*/ 0 w 6248400"/>
              <a:gd name="connsiteY0" fmla="*/ 3810000 h 3810000"/>
              <a:gd name="connsiteX1" fmla="*/ 3048000 w 6248400"/>
              <a:gd name="connsiteY1" fmla="*/ 2209800 h 3810000"/>
              <a:gd name="connsiteX2" fmla="*/ 6248400 w 6248400"/>
              <a:gd name="connsiteY2" fmla="*/ 0 h 3810000"/>
              <a:gd name="connsiteX0" fmla="*/ 0 w 5181600"/>
              <a:gd name="connsiteY0" fmla="*/ 2895600 h 2895600"/>
              <a:gd name="connsiteX1" fmla="*/ 3048000 w 5181600"/>
              <a:gd name="connsiteY1" fmla="*/ 1295400 h 2895600"/>
              <a:gd name="connsiteX2" fmla="*/ 5181600 w 5181600"/>
              <a:gd name="connsiteY2" fmla="*/ 0 h 2895600"/>
              <a:gd name="connsiteX0" fmla="*/ 0 w 5181600"/>
              <a:gd name="connsiteY0" fmla="*/ 2895600 h 2895600"/>
              <a:gd name="connsiteX1" fmla="*/ 3048000 w 5181600"/>
              <a:gd name="connsiteY1" fmla="*/ 1295400 h 2895600"/>
              <a:gd name="connsiteX2" fmla="*/ 5181600 w 5181600"/>
              <a:gd name="connsiteY2" fmla="*/ 0 h 2895600"/>
              <a:gd name="connsiteX0" fmla="*/ 0 w 5181600"/>
              <a:gd name="connsiteY0" fmla="*/ 2895600 h 2895600"/>
              <a:gd name="connsiteX1" fmla="*/ 3048000 w 5181600"/>
              <a:gd name="connsiteY1" fmla="*/ 1295400 h 2895600"/>
              <a:gd name="connsiteX2" fmla="*/ 5181600 w 5181600"/>
              <a:gd name="connsiteY2" fmla="*/ 0 h 2895600"/>
              <a:gd name="connsiteX0" fmla="*/ 0 w 4953000"/>
              <a:gd name="connsiteY0" fmla="*/ 2895600 h 2895600"/>
              <a:gd name="connsiteX1" fmla="*/ 3048000 w 4953000"/>
              <a:gd name="connsiteY1" fmla="*/ 1295400 h 2895600"/>
              <a:gd name="connsiteX2" fmla="*/ 4953000 w 4953000"/>
              <a:gd name="connsiteY2" fmla="*/ 0 h 2895600"/>
              <a:gd name="connsiteX0" fmla="*/ 0 w 5181600"/>
              <a:gd name="connsiteY0" fmla="*/ 2540000 h 3045671"/>
              <a:gd name="connsiteX1" fmla="*/ 3276600 w 5181600"/>
              <a:gd name="connsiteY1" fmla="*/ 2463800 h 3045671"/>
              <a:gd name="connsiteX2" fmla="*/ 5181600 w 5181600"/>
              <a:gd name="connsiteY2" fmla="*/ 1168400 h 3045671"/>
              <a:gd name="connsiteX0" fmla="*/ 0 w 5181600"/>
              <a:gd name="connsiteY0" fmla="*/ 1371600 h 1877271"/>
              <a:gd name="connsiteX1" fmla="*/ 3276600 w 5181600"/>
              <a:gd name="connsiteY1" fmla="*/ 1295400 h 1877271"/>
              <a:gd name="connsiteX2" fmla="*/ 5181600 w 5181600"/>
              <a:gd name="connsiteY2" fmla="*/ 0 h 1877271"/>
              <a:gd name="connsiteX0" fmla="*/ 0 w 5316071"/>
              <a:gd name="connsiteY0" fmla="*/ 2393576 h 2393576"/>
              <a:gd name="connsiteX1" fmla="*/ 3411071 w 5316071"/>
              <a:gd name="connsiteY1" fmla="*/ 1295400 h 2393576"/>
              <a:gd name="connsiteX2" fmla="*/ 5316071 w 5316071"/>
              <a:gd name="connsiteY2" fmla="*/ 0 h 2393576"/>
              <a:gd name="connsiteX0" fmla="*/ 0 w 6042213"/>
              <a:gd name="connsiteY0" fmla="*/ 2017059 h 2017059"/>
              <a:gd name="connsiteX1" fmla="*/ 3411071 w 6042213"/>
              <a:gd name="connsiteY1" fmla="*/ 918883 h 2017059"/>
              <a:gd name="connsiteX2" fmla="*/ 6042213 w 6042213"/>
              <a:gd name="connsiteY2" fmla="*/ 0 h 2017059"/>
              <a:gd name="connsiteX0" fmla="*/ 0 w 6042213"/>
              <a:gd name="connsiteY0" fmla="*/ 2023514 h 2023514"/>
              <a:gd name="connsiteX1" fmla="*/ 3411071 w 6042213"/>
              <a:gd name="connsiteY1" fmla="*/ 925338 h 2023514"/>
              <a:gd name="connsiteX2" fmla="*/ 6042213 w 6042213"/>
              <a:gd name="connsiteY2" fmla="*/ 6455 h 2023514"/>
              <a:gd name="connsiteX0" fmla="*/ 0 w 6042213"/>
              <a:gd name="connsiteY0" fmla="*/ 2023514 h 2023514"/>
              <a:gd name="connsiteX1" fmla="*/ 3411071 w 6042213"/>
              <a:gd name="connsiteY1" fmla="*/ 925338 h 2023514"/>
              <a:gd name="connsiteX2" fmla="*/ 6042213 w 6042213"/>
              <a:gd name="connsiteY2" fmla="*/ 6455 h 2023514"/>
              <a:gd name="connsiteX0" fmla="*/ 0 w 6042213"/>
              <a:gd name="connsiteY0" fmla="*/ 2017059 h 2017059"/>
              <a:gd name="connsiteX1" fmla="*/ 6042213 w 6042213"/>
              <a:gd name="connsiteY1" fmla="*/ 0 h 2017059"/>
              <a:gd name="connsiteX0" fmla="*/ 0 w 6042213"/>
              <a:gd name="connsiteY0" fmla="*/ 2029070 h 2029070"/>
              <a:gd name="connsiteX1" fmla="*/ 6042213 w 6042213"/>
              <a:gd name="connsiteY1" fmla="*/ 12011 h 2029070"/>
              <a:gd name="connsiteX0" fmla="*/ 0 w 6042213"/>
              <a:gd name="connsiteY0" fmla="*/ 2035312 h 2035312"/>
              <a:gd name="connsiteX1" fmla="*/ 6042213 w 6042213"/>
              <a:gd name="connsiteY1" fmla="*/ 18253 h 2035312"/>
              <a:gd name="connsiteX0" fmla="*/ 0 w 6055660"/>
              <a:gd name="connsiteY0" fmla="*/ 1969256 h 1969256"/>
              <a:gd name="connsiteX1" fmla="*/ 6055660 w 6055660"/>
              <a:gd name="connsiteY1" fmla="*/ 19432 h 1969256"/>
              <a:gd name="connsiteX0" fmla="*/ 0 w 7696201"/>
              <a:gd name="connsiteY0" fmla="*/ 1863900 h 1863900"/>
              <a:gd name="connsiteX1" fmla="*/ 7696201 w 7696201"/>
              <a:gd name="connsiteY1" fmla="*/ 21653 h 1863900"/>
              <a:gd name="connsiteX0" fmla="*/ 0 w 7696201"/>
              <a:gd name="connsiteY0" fmla="*/ 2049568 h 2049568"/>
              <a:gd name="connsiteX1" fmla="*/ 7696201 w 7696201"/>
              <a:gd name="connsiteY1" fmla="*/ 207321 h 2049568"/>
              <a:gd name="connsiteX0" fmla="*/ 0 w 7696201"/>
              <a:gd name="connsiteY0" fmla="*/ 2071593 h 2071593"/>
              <a:gd name="connsiteX1" fmla="*/ 7696201 w 7696201"/>
              <a:gd name="connsiteY1" fmla="*/ 229346 h 2071593"/>
              <a:gd name="connsiteX0" fmla="*/ 0 w 4993343"/>
              <a:gd name="connsiteY0" fmla="*/ 2071593 h 2071593"/>
              <a:gd name="connsiteX1" fmla="*/ 4993343 w 4993343"/>
              <a:gd name="connsiteY1" fmla="*/ 229346 h 2071593"/>
              <a:gd name="connsiteX0" fmla="*/ 0 w 4993343"/>
              <a:gd name="connsiteY0" fmla="*/ 1842247 h 1842247"/>
              <a:gd name="connsiteX1" fmla="*/ 4993343 w 4993343"/>
              <a:gd name="connsiteY1" fmla="*/ 0 h 1842247"/>
              <a:gd name="connsiteX0" fmla="*/ 0 w 4872320"/>
              <a:gd name="connsiteY0" fmla="*/ 1788459 h 1788459"/>
              <a:gd name="connsiteX1" fmla="*/ 4872320 w 4872320"/>
              <a:gd name="connsiteY1" fmla="*/ 0 h 178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72320" h="1788459">
                <a:moveTo>
                  <a:pt x="0" y="1788459"/>
                </a:moveTo>
                <a:cubicBezTo>
                  <a:pt x="1866153" y="322730"/>
                  <a:pt x="2562413" y="174813"/>
                  <a:pt x="4872320" y="0"/>
                </a:cubicBezTo>
              </a:path>
            </a:pathLst>
          </a:cu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332954" y="2044820"/>
            <a:ext cx="2739838" cy="2756647"/>
          </a:xfrm>
          <a:custGeom>
            <a:avLst/>
            <a:gdLst>
              <a:gd name="connsiteX0" fmla="*/ 0 w 6959600"/>
              <a:gd name="connsiteY0" fmla="*/ 459317 h 3875617"/>
              <a:gd name="connsiteX1" fmla="*/ 2057400 w 6959600"/>
              <a:gd name="connsiteY1" fmla="*/ 306917 h 3875617"/>
              <a:gd name="connsiteX2" fmla="*/ 3632200 w 6959600"/>
              <a:gd name="connsiteY2" fmla="*/ 2300817 h 3875617"/>
              <a:gd name="connsiteX3" fmla="*/ 6959600 w 6959600"/>
              <a:gd name="connsiteY3" fmla="*/ 3875617 h 3875617"/>
              <a:gd name="connsiteX0" fmla="*/ 0 w 6959600"/>
              <a:gd name="connsiteY0" fmla="*/ 721783 h 4138083"/>
              <a:gd name="connsiteX1" fmla="*/ 2057400 w 6959600"/>
              <a:gd name="connsiteY1" fmla="*/ 569383 h 4138083"/>
              <a:gd name="connsiteX2" fmla="*/ 6959600 w 6959600"/>
              <a:gd name="connsiteY2" fmla="*/ 4138083 h 4138083"/>
              <a:gd name="connsiteX0" fmla="*/ 0 w 6959600"/>
              <a:gd name="connsiteY0" fmla="*/ 229659 h 3645959"/>
              <a:gd name="connsiteX1" fmla="*/ 3492500 w 6959600"/>
              <a:gd name="connsiteY1" fmla="*/ 1804459 h 3645959"/>
              <a:gd name="connsiteX2" fmla="*/ 6959600 w 6959600"/>
              <a:gd name="connsiteY2" fmla="*/ 3645959 h 3645959"/>
              <a:gd name="connsiteX0" fmla="*/ 0 w 6959600"/>
              <a:gd name="connsiteY0" fmla="*/ 229659 h 3645959"/>
              <a:gd name="connsiteX1" fmla="*/ 3492500 w 6959600"/>
              <a:gd name="connsiteY1" fmla="*/ 1804459 h 3645959"/>
              <a:gd name="connsiteX2" fmla="*/ 6959600 w 6959600"/>
              <a:gd name="connsiteY2" fmla="*/ 3645959 h 3645959"/>
              <a:gd name="connsiteX0" fmla="*/ 0 w 6959600"/>
              <a:gd name="connsiteY0" fmla="*/ 229659 h 3645959"/>
              <a:gd name="connsiteX1" fmla="*/ 3492500 w 6959600"/>
              <a:gd name="connsiteY1" fmla="*/ 1804459 h 3645959"/>
              <a:gd name="connsiteX2" fmla="*/ 6959600 w 6959600"/>
              <a:gd name="connsiteY2" fmla="*/ 3645959 h 3645959"/>
              <a:gd name="connsiteX0" fmla="*/ 0 w 6959600"/>
              <a:gd name="connsiteY0" fmla="*/ 737659 h 4153959"/>
              <a:gd name="connsiteX1" fmla="*/ 3492500 w 6959600"/>
              <a:gd name="connsiteY1" fmla="*/ 2312459 h 4153959"/>
              <a:gd name="connsiteX2" fmla="*/ 6959600 w 6959600"/>
              <a:gd name="connsiteY2" fmla="*/ 4153959 h 4153959"/>
              <a:gd name="connsiteX0" fmla="*/ 0 w 5245100"/>
              <a:gd name="connsiteY0" fmla="*/ 737659 h 4126442"/>
              <a:gd name="connsiteX1" fmla="*/ 3492500 w 5245100"/>
              <a:gd name="connsiteY1" fmla="*/ 2312459 h 4126442"/>
              <a:gd name="connsiteX2" fmla="*/ 5245100 w 5245100"/>
              <a:gd name="connsiteY2" fmla="*/ 3836459 h 4126442"/>
              <a:gd name="connsiteX0" fmla="*/ 0 w 5245100"/>
              <a:gd name="connsiteY0" fmla="*/ 737659 h 4126442"/>
              <a:gd name="connsiteX1" fmla="*/ 3492500 w 5245100"/>
              <a:gd name="connsiteY1" fmla="*/ 2312459 h 4126442"/>
              <a:gd name="connsiteX2" fmla="*/ 5245100 w 5245100"/>
              <a:gd name="connsiteY2" fmla="*/ 3836459 h 4126442"/>
              <a:gd name="connsiteX0" fmla="*/ 0 w 5245100"/>
              <a:gd name="connsiteY0" fmla="*/ 737659 h 4202642"/>
              <a:gd name="connsiteX1" fmla="*/ 3340100 w 5245100"/>
              <a:gd name="connsiteY1" fmla="*/ 2388659 h 4202642"/>
              <a:gd name="connsiteX2" fmla="*/ 5245100 w 5245100"/>
              <a:gd name="connsiteY2" fmla="*/ 3836459 h 4202642"/>
              <a:gd name="connsiteX0" fmla="*/ 0 w 5245100"/>
              <a:gd name="connsiteY0" fmla="*/ 737659 h 3836459"/>
              <a:gd name="connsiteX1" fmla="*/ 3340100 w 5245100"/>
              <a:gd name="connsiteY1" fmla="*/ 2388659 h 3836459"/>
              <a:gd name="connsiteX2" fmla="*/ 5245100 w 5245100"/>
              <a:gd name="connsiteY2" fmla="*/ 3836459 h 3836459"/>
              <a:gd name="connsiteX0" fmla="*/ 0 w 5397500"/>
              <a:gd name="connsiteY0" fmla="*/ 737659 h 3760260"/>
              <a:gd name="connsiteX1" fmla="*/ 3340100 w 5397500"/>
              <a:gd name="connsiteY1" fmla="*/ 2388659 h 3760260"/>
              <a:gd name="connsiteX2" fmla="*/ 5397500 w 5397500"/>
              <a:gd name="connsiteY2" fmla="*/ 3760260 h 3760260"/>
              <a:gd name="connsiteX0" fmla="*/ 0 w 4191000"/>
              <a:gd name="connsiteY0" fmla="*/ 737659 h 3404659"/>
              <a:gd name="connsiteX1" fmla="*/ 2133600 w 4191000"/>
              <a:gd name="connsiteY1" fmla="*/ 2033058 h 3404659"/>
              <a:gd name="connsiteX2" fmla="*/ 4191000 w 4191000"/>
              <a:gd name="connsiteY2" fmla="*/ 3404659 h 3404659"/>
              <a:gd name="connsiteX0" fmla="*/ 0 w 4191000"/>
              <a:gd name="connsiteY0" fmla="*/ 191559 h 2858559"/>
              <a:gd name="connsiteX1" fmla="*/ 2133600 w 4191000"/>
              <a:gd name="connsiteY1" fmla="*/ 1486958 h 2858559"/>
              <a:gd name="connsiteX2" fmla="*/ 4191000 w 4191000"/>
              <a:gd name="connsiteY2" fmla="*/ 2858559 h 2858559"/>
              <a:gd name="connsiteX0" fmla="*/ 0 w 4191000"/>
              <a:gd name="connsiteY0" fmla="*/ 191559 h 2858559"/>
              <a:gd name="connsiteX1" fmla="*/ 2133600 w 4191000"/>
              <a:gd name="connsiteY1" fmla="*/ 1486958 h 2858559"/>
              <a:gd name="connsiteX2" fmla="*/ 4191000 w 4191000"/>
              <a:gd name="connsiteY2" fmla="*/ 2858559 h 2858559"/>
              <a:gd name="connsiteX0" fmla="*/ 0 w 4191000"/>
              <a:gd name="connsiteY0" fmla="*/ 0 h 2667000"/>
              <a:gd name="connsiteX1" fmla="*/ 4191000 w 4191000"/>
              <a:gd name="connsiteY1" fmla="*/ 2667000 h 2667000"/>
              <a:gd name="connsiteX0" fmla="*/ 0 w 3572435"/>
              <a:gd name="connsiteY0" fmla="*/ 0 h 3688976"/>
              <a:gd name="connsiteX1" fmla="*/ 3572435 w 3572435"/>
              <a:gd name="connsiteY1" fmla="*/ 3688976 h 3688976"/>
              <a:gd name="connsiteX0" fmla="*/ 0 w 3572435"/>
              <a:gd name="connsiteY0" fmla="*/ 0 h 3688976"/>
              <a:gd name="connsiteX1" fmla="*/ 3572435 w 3572435"/>
              <a:gd name="connsiteY1" fmla="*/ 3688976 h 3688976"/>
              <a:gd name="connsiteX0" fmla="*/ 0 w 3572435"/>
              <a:gd name="connsiteY0" fmla="*/ 0 h 3688976"/>
              <a:gd name="connsiteX1" fmla="*/ 3572435 w 3572435"/>
              <a:gd name="connsiteY1" fmla="*/ 3688976 h 3688976"/>
              <a:gd name="connsiteX0" fmla="*/ 0 w 3653118"/>
              <a:gd name="connsiteY0" fmla="*/ 0 h 3675529"/>
              <a:gd name="connsiteX1" fmla="*/ 3653118 w 3653118"/>
              <a:gd name="connsiteY1" fmla="*/ 3675529 h 3675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53118" h="3675529">
                <a:moveTo>
                  <a:pt x="0" y="0"/>
                </a:moveTo>
                <a:cubicBezTo>
                  <a:pt x="2495177" y="476624"/>
                  <a:pt x="3094318" y="1585258"/>
                  <a:pt x="3653118" y="3675529"/>
                </a:cubicBezTo>
              </a:path>
            </a:pathLst>
          </a:cu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786035" y="2667001"/>
            <a:ext cx="2306170" cy="2218763"/>
          </a:xfrm>
          <a:custGeom>
            <a:avLst/>
            <a:gdLst>
              <a:gd name="connsiteX0" fmla="*/ 0 w 6959600"/>
              <a:gd name="connsiteY0" fmla="*/ 459317 h 3875617"/>
              <a:gd name="connsiteX1" fmla="*/ 2057400 w 6959600"/>
              <a:gd name="connsiteY1" fmla="*/ 306917 h 3875617"/>
              <a:gd name="connsiteX2" fmla="*/ 3632200 w 6959600"/>
              <a:gd name="connsiteY2" fmla="*/ 2300817 h 3875617"/>
              <a:gd name="connsiteX3" fmla="*/ 6959600 w 6959600"/>
              <a:gd name="connsiteY3" fmla="*/ 3875617 h 3875617"/>
              <a:gd name="connsiteX0" fmla="*/ 0 w 7543800"/>
              <a:gd name="connsiteY0" fmla="*/ 459317 h 2654300"/>
              <a:gd name="connsiteX1" fmla="*/ 2057400 w 7543800"/>
              <a:gd name="connsiteY1" fmla="*/ 306917 h 2654300"/>
              <a:gd name="connsiteX2" fmla="*/ 3632200 w 7543800"/>
              <a:gd name="connsiteY2" fmla="*/ 2300817 h 2654300"/>
              <a:gd name="connsiteX3" fmla="*/ 7543800 w 7543800"/>
              <a:gd name="connsiteY3" fmla="*/ 2427817 h 2654300"/>
              <a:gd name="connsiteX0" fmla="*/ 0 w 7543800"/>
              <a:gd name="connsiteY0" fmla="*/ 459317 h 3436408"/>
              <a:gd name="connsiteX1" fmla="*/ 2057400 w 7543800"/>
              <a:gd name="connsiteY1" fmla="*/ 306917 h 3436408"/>
              <a:gd name="connsiteX2" fmla="*/ 3632200 w 7543800"/>
              <a:gd name="connsiteY2" fmla="*/ 2300817 h 3436408"/>
              <a:gd name="connsiteX3" fmla="*/ 7543800 w 7543800"/>
              <a:gd name="connsiteY3" fmla="*/ 2427817 h 3436408"/>
              <a:gd name="connsiteX0" fmla="*/ 0 w 7543800"/>
              <a:gd name="connsiteY0" fmla="*/ 459317 h 3436408"/>
              <a:gd name="connsiteX1" fmla="*/ 2057400 w 7543800"/>
              <a:gd name="connsiteY1" fmla="*/ 306917 h 3436408"/>
              <a:gd name="connsiteX2" fmla="*/ 3632200 w 7543800"/>
              <a:gd name="connsiteY2" fmla="*/ 2300817 h 3436408"/>
              <a:gd name="connsiteX3" fmla="*/ 7543800 w 7543800"/>
              <a:gd name="connsiteY3" fmla="*/ 2427817 h 3436408"/>
              <a:gd name="connsiteX0" fmla="*/ 0 w 7543800"/>
              <a:gd name="connsiteY0" fmla="*/ 229659 h 3206750"/>
              <a:gd name="connsiteX1" fmla="*/ 1828800 w 7543800"/>
              <a:gd name="connsiteY1" fmla="*/ 445559 h 3206750"/>
              <a:gd name="connsiteX2" fmla="*/ 3632200 w 7543800"/>
              <a:gd name="connsiteY2" fmla="*/ 2071159 h 3206750"/>
              <a:gd name="connsiteX3" fmla="*/ 7543800 w 7543800"/>
              <a:gd name="connsiteY3" fmla="*/ 2198159 h 3206750"/>
              <a:gd name="connsiteX0" fmla="*/ 0 w 7467600"/>
              <a:gd name="connsiteY0" fmla="*/ 229659 h 3829050"/>
              <a:gd name="connsiteX1" fmla="*/ 1752600 w 7467600"/>
              <a:gd name="connsiteY1" fmla="*/ 1067859 h 3829050"/>
              <a:gd name="connsiteX2" fmla="*/ 3556000 w 7467600"/>
              <a:gd name="connsiteY2" fmla="*/ 2693459 h 3829050"/>
              <a:gd name="connsiteX3" fmla="*/ 7467600 w 7467600"/>
              <a:gd name="connsiteY3" fmla="*/ 2820459 h 3829050"/>
              <a:gd name="connsiteX0" fmla="*/ 0 w 7467600"/>
              <a:gd name="connsiteY0" fmla="*/ 0 h 3599391"/>
              <a:gd name="connsiteX1" fmla="*/ 1752600 w 7467600"/>
              <a:gd name="connsiteY1" fmla="*/ 838200 h 3599391"/>
              <a:gd name="connsiteX2" fmla="*/ 3556000 w 7467600"/>
              <a:gd name="connsiteY2" fmla="*/ 2463800 h 3599391"/>
              <a:gd name="connsiteX3" fmla="*/ 7467600 w 7467600"/>
              <a:gd name="connsiteY3" fmla="*/ 2590800 h 3599391"/>
              <a:gd name="connsiteX0" fmla="*/ 0 w 7467600"/>
              <a:gd name="connsiteY0" fmla="*/ 0 h 3599391"/>
              <a:gd name="connsiteX1" fmla="*/ 1752600 w 7467600"/>
              <a:gd name="connsiteY1" fmla="*/ 838200 h 3599391"/>
              <a:gd name="connsiteX2" fmla="*/ 3556000 w 7467600"/>
              <a:gd name="connsiteY2" fmla="*/ 2463800 h 3599391"/>
              <a:gd name="connsiteX3" fmla="*/ 7467600 w 7467600"/>
              <a:gd name="connsiteY3" fmla="*/ 2590800 h 3599391"/>
              <a:gd name="connsiteX0" fmla="*/ 0 w 7467600"/>
              <a:gd name="connsiteY0" fmla="*/ 0 h 2590800"/>
              <a:gd name="connsiteX1" fmla="*/ 1752600 w 7467600"/>
              <a:gd name="connsiteY1" fmla="*/ 838200 h 2590800"/>
              <a:gd name="connsiteX2" fmla="*/ 7467600 w 7467600"/>
              <a:gd name="connsiteY2" fmla="*/ 2590800 h 2590800"/>
              <a:gd name="connsiteX0" fmla="*/ 0 w 7543800"/>
              <a:gd name="connsiteY0" fmla="*/ 0 h 3505200"/>
              <a:gd name="connsiteX1" fmla="*/ 1752600 w 7543800"/>
              <a:gd name="connsiteY1" fmla="*/ 838200 h 3505200"/>
              <a:gd name="connsiteX2" fmla="*/ 7543800 w 7543800"/>
              <a:gd name="connsiteY2" fmla="*/ 3505200 h 3505200"/>
              <a:gd name="connsiteX0" fmla="*/ 0 w 7543800"/>
              <a:gd name="connsiteY0" fmla="*/ 0 h 3505200"/>
              <a:gd name="connsiteX1" fmla="*/ 1752600 w 7543800"/>
              <a:gd name="connsiteY1" fmla="*/ 838200 h 3505200"/>
              <a:gd name="connsiteX2" fmla="*/ 7543800 w 7543800"/>
              <a:gd name="connsiteY2" fmla="*/ 3505200 h 3505200"/>
              <a:gd name="connsiteX0" fmla="*/ 0 w 7543800"/>
              <a:gd name="connsiteY0" fmla="*/ 0 h 3505200"/>
              <a:gd name="connsiteX1" fmla="*/ 3429000 w 7543800"/>
              <a:gd name="connsiteY1" fmla="*/ 1524000 h 3505200"/>
              <a:gd name="connsiteX2" fmla="*/ 7543800 w 7543800"/>
              <a:gd name="connsiteY2" fmla="*/ 3505200 h 3505200"/>
              <a:gd name="connsiteX0" fmla="*/ 0 w 7543800"/>
              <a:gd name="connsiteY0" fmla="*/ 0 h 3505200"/>
              <a:gd name="connsiteX1" fmla="*/ 3429000 w 7543800"/>
              <a:gd name="connsiteY1" fmla="*/ 1524000 h 3505200"/>
              <a:gd name="connsiteX2" fmla="*/ 7543800 w 7543800"/>
              <a:gd name="connsiteY2" fmla="*/ 3505200 h 3505200"/>
              <a:gd name="connsiteX0" fmla="*/ 0 w 7543800"/>
              <a:gd name="connsiteY0" fmla="*/ 0 h 3505200"/>
              <a:gd name="connsiteX1" fmla="*/ 7543800 w 7543800"/>
              <a:gd name="connsiteY1" fmla="*/ 3505200 h 3505200"/>
              <a:gd name="connsiteX0" fmla="*/ 0 w 7543800"/>
              <a:gd name="connsiteY0" fmla="*/ 0 h 3505200"/>
              <a:gd name="connsiteX1" fmla="*/ 2286000 w 7543800"/>
              <a:gd name="connsiteY1" fmla="*/ 2667000 h 3505200"/>
              <a:gd name="connsiteX2" fmla="*/ 7543800 w 7543800"/>
              <a:gd name="connsiteY2" fmla="*/ 3505200 h 3505200"/>
              <a:gd name="connsiteX0" fmla="*/ 0 w 7543800"/>
              <a:gd name="connsiteY0" fmla="*/ 0 h 3505200"/>
              <a:gd name="connsiteX1" fmla="*/ 2286000 w 7543800"/>
              <a:gd name="connsiteY1" fmla="*/ 2667000 h 3505200"/>
              <a:gd name="connsiteX2" fmla="*/ 7543800 w 7543800"/>
              <a:gd name="connsiteY2" fmla="*/ 3505200 h 3505200"/>
              <a:gd name="connsiteX0" fmla="*/ 0 w 7543800"/>
              <a:gd name="connsiteY0" fmla="*/ 0 h 3796802"/>
              <a:gd name="connsiteX1" fmla="*/ 2286000 w 7543800"/>
              <a:gd name="connsiteY1" fmla="*/ 2667000 h 3796802"/>
              <a:gd name="connsiteX2" fmla="*/ 7543800 w 7543800"/>
              <a:gd name="connsiteY2" fmla="*/ 3505200 h 3796802"/>
              <a:gd name="connsiteX0" fmla="*/ 0 w 7543800"/>
              <a:gd name="connsiteY0" fmla="*/ 0 h 3796802"/>
              <a:gd name="connsiteX1" fmla="*/ 2286000 w 7543800"/>
              <a:gd name="connsiteY1" fmla="*/ 2667000 h 3796802"/>
              <a:gd name="connsiteX2" fmla="*/ 7543800 w 7543800"/>
              <a:gd name="connsiteY2" fmla="*/ 3505200 h 3796802"/>
              <a:gd name="connsiteX0" fmla="*/ 0 w 5181600"/>
              <a:gd name="connsiteY0" fmla="*/ 0 h 3796802"/>
              <a:gd name="connsiteX1" fmla="*/ 2286000 w 5181600"/>
              <a:gd name="connsiteY1" fmla="*/ 2667000 h 3796802"/>
              <a:gd name="connsiteX2" fmla="*/ 5181600 w 5181600"/>
              <a:gd name="connsiteY2" fmla="*/ 3276600 h 3796802"/>
              <a:gd name="connsiteX0" fmla="*/ 0 w 5181600"/>
              <a:gd name="connsiteY0" fmla="*/ 0 h 3796802"/>
              <a:gd name="connsiteX1" fmla="*/ 2286000 w 5181600"/>
              <a:gd name="connsiteY1" fmla="*/ 2667000 h 3796802"/>
              <a:gd name="connsiteX2" fmla="*/ 5181600 w 5181600"/>
              <a:gd name="connsiteY2" fmla="*/ 3276600 h 3796802"/>
              <a:gd name="connsiteX0" fmla="*/ 0 w 5105400"/>
              <a:gd name="connsiteY0" fmla="*/ 0 h 3796802"/>
              <a:gd name="connsiteX1" fmla="*/ 2286000 w 5105400"/>
              <a:gd name="connsiteY1" fmla="*/ 2667000 h 3796802"/>
              <a:gd name="connsiteX2" fmla="*/ 5105400 w 5105400"/>
              <a:gd name="connsiteY2" fmla="*/ 2743200 h 3796802"/>
              <a:gd name="connsiteX0" fmla="*/ 0 w 5105400"/>
              <a:gd name="connsiteY0" fmla="*/ 0 h 3530102"/>
              <a:gd name="connsiteX1" fmla="*/ 2286000 w 5105400"/>
              <a:gd name="connsiteY1" fmla="*/ 2667000 h 3530102"/>
              <a:gd name="connsiteX2" fmla="*/ 5105400 w 5105400"/>
              <a:gd name="connsiteY2" fmla="*/ 2743200 h 3530102"/>
              <a:gd name="connsiteX0" fmla="*/ 0 w 5105400"/>
              <a:gd name="connsiteY0" fmla="*/ 0 h 2743200"/>
              <a:gd name="connsiteX1" fmla="*/ 5105400 w 5105400"/>
              <a:gd name="connsiteY1" fmla="*/ 2743200 h 2743200"/>
              <a:gd name="connsiteX0" fmla="*/ 0 w 3128682"/>
              <a:gd name="connsiteY0" fmla="*/ 0 h 3415552"/>
              <a:gd name="connsiteX1" fmla="*/ 3128682 w 3128682"/>
              <a:gd name="connsiteY1" fmla="*/ 3415552 h 3415552"/>
              <a:gd name="connsiteX0" fmla="*/ 0 w 3128682"/>
              <a:gd name="connsiteY0" fmla="*/ 0 h 3415552"/>
              <a:gd name="connsiteX1" fmla="*/ 3128682 w 3128682"/>
              <a:gd name="connsiteY1" fmla="*/ 3415552 h 3415552"/>
              <a:gd name="connsiteX0" fmla="*/ 0 w 3464858"/>
              <a:gd name="connsiteY0" fmla="*/ 0 h 3294528"/>
              <a:gd name="connsiteX1" fmla="*/ 3464858 w 3464858"/>
              <a:gd name="connsiteY1" fmla="*/ 3294528 h 3294528"/>
              <a:gd name="connsiteX0" fmla="*/ 0 w 3464858"/>
              <a:gd name="connsiteY0" fmla="*/ 0 h 3294528"/>
              <a:gd name="connsiteX1" fmla="*/ 3464858 w 3464858"/>
              <a:gd name="connsiteY1" fmla="*/ 3294528 h 3294528"/>
              <a:gd name="connsiteX0" fmla="*/ 0 w 3034552"/>
              <a:gd name="connsiteY0" fmla="*/ 0 h 3039034"/>
              <a:gd name="connsiteX1" fmla="*/ 3034552 w 3034552"/>
              <a:gd name="connsiteY1" fmla="*/ 3039034 h 3039034"/>
              <a:gd name="connsiteX0" fmla="*/ 0 w 3074893"/>
              <a:gd name="connsiteY0" fmla="*/ 0 h 2958351"/>
              <a:gd name="connsiteX1" fmla="*/ 3074893 w 3074893"/>
              <a:gd name="connsiteY1" fmla="*/ 2958351 h 295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74893" h="2958351">
                <a:moveTo>
                  <a:pt x="0" y="0"/>
                </a:moveTo>
                <a:cubicBezTo>
                  <a:pt x="1379071" y="560294"/>
                  <a:pt x="2475752" y="1913964"/>
                  <a:pt x="3074893" y="2958351"/>
                </a:cubicBezTo>
              </a:path>
            </a:pathLst>
          </a:cu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517602" y="2420015"/>
            <a:ext cx="5772151" cy="1553695"/>
          </a:xfrm>
          <a:custGeom>
            <a:avLst/>
            <a:gdLst>
              <a:gd name="connsiteX0" fmla="*/ 0 w 6959600"/>
              <a:gd name="connsiteY0" fmla="*/ 459317 h 3875617"/>
              <a:gd name="connsiteX1" fmla="*/ 2057400 w 6959600"/>
              <a:gd name="connsiteY1" fmla="*/ 306917 h 3875617"/>
              <a:gd name="connsiteX2" fmla="*/ 3632200 w 6959600"/>
              <a:gd name="connsiteY2" fmla="*/ 2300817 h 3875617"/>
              <a:gd name="connsiteX3" fmla="*/ 6959600 w 6959600"/>
              <a:gd name="connsiteY3" fmla="*/ 3875617 h 3875617"/>
              <a:gd name="connsiteX0" fmla="*/ 0 w 7543800"/>
              <a:gd name="connsiteY0" fmla="*/ 459317 h 2654300"/>
              <a:gd name="connsiteX1" fmla="*/ 2057400 w 7543800"/>
              <a:gd name="connsiteY1" fmla="*/ 306917 h 2654300"/>
              <a:gd name="connsiteX2" fmla="*/ 3632200 w 7543800"/>
              <a:gd name="connsiteY2" fmla="*/ 2300817 h 2654300"/>
              <a:gd name="connsiteX3" fmla="*/ 7543800 w 7543800"/>
              <a:gd name="connsiteY3" fmla="*/ 2427817 h 2654300"/>
              <a:gd name="connsiteX0" fmla="*/ 0 w 7543800"/>
              <a:gd name="connsiteY0" fmla="*/ 459317 h 3436408"/>
              <a:gd name="connsiteX1" fmla="*/ 2057400 w 7543800"/>
              <a:gd name="connsiteY1" fmla="*/ 306917 h 3436408"/>
              <a:gd name="connsiteX2" fmla="*/ 3632200 w 7543800"/>
              <a:gd name="connsiteY2" fmla="*/ 2300817 h 3436408"/>
              <a:gd name="connsiteX3" fmla="*/ 7543800 w 7543800"/>
              <a:gd name="connsiteY3" fmla="*/ 2427817 h 3436408"/>
              <a:gd name="connsiteX0" fmla="*/ 0 w 7543800"/>
              <a:gd name="connsiteY0" fmla="*/ 459317 h 3436408"/>
              <a:gd name="connsiteX1" fmla="*/ 2057400 w 7543800"/>
              <a:gd name="connsiteY1" fmla="*/ 306917 h 3436408"/>
              <a:gd name="connsiteX2" fmla="*/ 3632200 w 7543800"/>
              <a:gd name="connsiteY2" fmla="*/ 2300817 h 3436408"/>
              <a:gd name="connsiteX3" fmla="*/ 7543800 w 7543800"/>
              <a:gd name="connsiteY3" fmla="*/ 2427817 h 3436408"/>
              <a:gd name="connsiteX0" fmla="*/ 0 w 7543800"/>
              <a:gd name="connsiteY0" fmla="*/ 229659 h 3206750"/>
              <a:gd name="connsiteX1" fmla="*/ 1828800 w 7543800"/>
              <a:gd name="connsiteY1" fmla="*/ 445559 h 3206750"/>
              <a:gd name="connsiteX2" fmla="*/ 3632200 w 7543800"/>
              <a:gd name="connsiteY2" fmla="*/ 2071159 h 3206750"/>
              <a:gd name="connsiteX3" fmla="*/ 7543800 w 7543800"/>
              <a:gd name="connsiteY3" fmla="*/ 2198159 h 3206750"/>
              <a:gd name="connsiteX0" fmla="*/ 0 w 7467600"/>
              <a:gd name="connsiteY0" fmla="*/ 229659 h 3829050"/>
              <a:gd name="connsiteX1" fmla="*/ 1752600 w 7467600"/>
              <a:gd name="connsiteY1" fmla="*/ 1067859 h 3829050"/>
              <a:gd name="connsiteX2" fmla="*/ 3556000 w 7467600"/>
              <a:gd name="connsiteY2" fmla="*/ 2693459 h 3829050"/>
              <a:gd name="connsiteX3" fmla="*/ 7467600 w 7467600"/>
              <a:gd name="connsiteY3" fmla="*/ 2820459 h 3829050"/>
              <a:gd name="connsiteX0" fmla="*/ 0 w 7467600"/>
              <a:gd name="connsiteY0" fmla="*/ 0 h 3599391"/>
              <a:gd name="connsiteX1" fmla="*/ 1752600 w 7467600"/>
              <a:gd name="connsiteY1" fmla="*/ 838200 h 3599391"/>
              <a:gd name="connsiteX2" fmla="*/ 3556000 w 7467600"/>
              <a:gd name="connsiteY2" fmla="*/ 2463800 h 3599391"/>
              <a:gd name="connsiteX3" fmla="*/ 7467600 w 7467600"/>
              <a:gd name="connsiteY3" fmla="*/ 2590800 h 3599391"/>
              <a:gd name="connsiteX0" fmla="*/ 0 w 7467600"/>
              <a:gd name="connsiteY0" fmla="*/ 0 h 3599391"/>
              <a:gd name="connsiteX1" fmla="*/ 1752600 w 7467600"/>
              <a:gd name="connsiteY1" fmla="*/ 838200 h 3599391"/>
              <a:gd name="connsiteX2" fmla="*/ 3556000 w 7467600"/>
              <a:gd name="connsiteY2" fmla="*/ 2463800 h 3599391"/>
              <a:gd name="connsiteX3" fmla="*/ 7467600 w 7467600"/>
              <a:gd name="connsiteY3" fmla="*/ 2590800 h 3599391"/>
              <a:gd name="connsiteX0" fmla="*/ 0 w 7467600"/>
              <a:gd name="connsiteY0" fmla="*/ 0 h 2590800"/>
              <a:gd name="connsiteX1" fmla="*/ 1752600 w 7467600"/>
              <a:gd name="connsiteY1" fmla="*/ 838200 h 2590800"/>
              <a:gd name="connsiteX2" fmla="*/ 7467600 w 7467600"/>
              <a:gd name="connsiteY2" fmla="*/ 2590800 h 2590800"/>
              <a:gd name="connsiteX0" fmla="*/ 0 w 7543800"/>
              <a:gd name="connsiteY0" fmla="*/ 0 h 3505200"/>
              <a:gd name="connsiteX1" fmla="*/ 1752600 w 7543800"/>
              <a:gd name="connsiteY1" fmla="*/ 838200 h 3505200"/>
              <a:gd name="connsiteX2" fmla="*/ 7543800 w 7543800"/>
              <a:gd name="connsiteY2" fmla="*/ 3505200 h 3505200"/>
              <a:gd name="connsiteX0" fmla="*/ 0 w 7543800"/>
              <a:gd name="connsiteY0" fmla="*/ 0 h 3505200"/>
              <a:gd name="connsiteX1" fmla="*/ 1752600 w 7543800"/>
              <a:gd name="connsiteY1" fmla="*/ 838200 h 3505200"/>
              <a:gd name="connsiteX2" fmla="*/ 7543800 w 7543800"/>
              <a:gd name="connsiteY2" fmla="*/ 3505200 h 3505200"/>
              <a:gd name="connsiteX0" fmla="*/ 0 w 7543800"/>
              <a:gd name="connsiteY0" fmla="*/ 0 h 3505200"/>
              <a:gd name="connsiteX1" fmla="*/ 3429000 w 7543800"/>
              <a:gd name="connsiteY1" fmla="*/ 1524000 h 3505200"/>
              <a:gd name="connsiteX2" fmla="*/ 7543800 w 7543800"/>
              <a:gd name="connsiteY2" fmla="*/ 3505200 h 3505200"/>
              <a:gd name="connsiteX0" fmla="*/ 0 w 7543800"/>
              <a:gd name="connsiteY0" fmla="*/ 0 h 3505200"/>
              <a:gd name="connsiteX1" fmla="*/ 3429000 w 7543800"/>
              <a:gd name="connsiteY1" fmla="*/ 1524000 h 3505200"/>
              <a:gd name="connsiteX2" fmla="*/ 7543800 w 7543800"/>
              <a:gd name="connsiteY2" fmla="*/ 3505200 h 3505200"/>
              <a:gd name="connsiteX0" fmla="*/ 0 w 7543800"/>
              <a:gd name="connsiteY0" fmla="*/ 0 h 3505200"/>
              <a:gd name="connsiteX1" fmla="*/ 7543800 w 7543800"/>
              <a:gd name="connsiteY1" fmla="*/ 3505200 h 3505200"/>
              <a:gd name="connsiteX0" fmla="*/ 0 w 7543800"/>
              <a:gd name="connsiteY0" fmla="*/ 0 h 3505200"/>
              <a:gd name="connsiteX1" fmla="*/ 2286000 w 7543800"/>
              <a:gd name="connsiteY1" fmla="*/ 2667000 h 3505200"/>
              <a:gd name="connsiteX2" fmla="*/ 7543800 w 7543800"/>
              <a:gd name="connsiteY2" fmla="*/ 3505200 h 3505200"/>
              <a:gd name="connsiteX0" fmla="*/ 0 w 7543800"/>
              <a:gd name="connsiteY0" fmla="*/ 0 h 3505200"/>
              <a:gd name="connsiteX1" fmla="*/ 2286000 w 7543800"/>
              <a:gd name="connsiteY1" fmla="*/ 2667000 h 3505200"/>
              <a:gd name="connsiteX2" fmla="*/ 7543800 w 7543800"/>
              <a:gd name="connsiteY2" fmla="*/ 3505200 h 3505200"/>
              <a:gd name="connsiteX0" fmla="*/ 0 w 7543800"/>
              <a:gd name="connsiteY0" fmla="*/ 0 h 3796802"/>
              <a:gd name="connsiteX1" fmla="*/ 2286000 w 7543800"/>
              <a:gd name="connsiteY1" fmla="*/ 2667000 h 3796802"/>
              <a:gd name="connsiteX2" fmla="*/ 7543800 w 7543800"/>
              <a:gd name="connsiteY2" fmla="*/ 3505200 h 3796802"/>
              <a:gd name="connsiteX0" fmla="*/ 0 w 7543800"/>
              <a:gd name="connsiteY0" fmla="*/ 0 h 3796802"/>
              <a:gd name="connsiteX1" fmla="*/ 2286000 w 7543800"/>
              <a:gd name="connsiteY1" fmla="*/ 2667000 h 3796802"/>
              <a:gd name="connsiteX2" fmla="*/ 7543800 w 7543800"/>
              <a:gd name="connsiteY2" fmla="*/ 3505200 h 3796802"/>
              <a:gd name="connsiteX0" fmla="*/ 0 w 5638800"/>
              <a:gd name="connsiteY0" fmla="*/ 254000 h 4050802"/>
              <a:gd name="connsiteX1" fmla="*/ 2286000 w 5638800"/>
              <a:gd name="connsiteY1" fmla="*/ 2921000 h 4050802"/>
              <a:gd name="connsiteX2" fmla="*/ 5638800 w 5638800"/>
              <a:gd name="connsiteY2" fmla="*/ 1168400 h 4050802"/>
              <a:gd name="connsiteX0" fmla="*/ 0 w 5638800"/>
              <a:gd name="connsiteY0" fmla="*/ 0 h 3796802"/>
              <a:gd name="connsiteX1" fmla="*/ 2286000 w 5638800"/>
              <a:gd name="connsiteY1" fmla="*/ 2667000 h 3796802"/>
              <a:gd name="connsiteX2" fmla="*/ 5638800 w 5638800"/>
              <a:gd name="connsiteY2" fmla="*/ 914400 h 3796802"/>
              <a:gd name="connsiteX0" fmla="*/ 0 w 6248400"/>
              <a:gd name="connsiteY0" fmla="*/ 3810000 h 4495800"/>
              <a:gd name="connsiteX1" fmla="*/ 2895600 w 6248400"/>
              <a:gd name="connsiteY1" fmla="*/ 1752600 h 4495800"/>
              <a:gd name="connsiteX2" fmla="*/ 6248400 w 6248400"/>
              <a:gd name="connsiteY2" fmla="*/ 0 h 4495800"/>
              <a:gd name="connsiteX0" fmla="*/ 0 w 6248400"/>
              <a:gd name="connsiteY0" fmla="*/ 3810000 h 4495800"/>
              <a:gd name="connsiteX1" fmla="*/ 2895600 w 6248400"/>
              <a:gd name="connsiteY1" fmla="*/ 1752600 h 4495800"/>
              <a:gd name="connsiteX2" fmla="*/ 6248400 w 6248400"/>
              <a:gd name="connsiteY2" fmla="*/ 0 h 4495800"/>
              <a:gd name="connsiteX0" fmla="*/ 0 w 6248400"/>
              <a:gd name="connsiteY0" fmla="*/ 3810000 h 4495800"/>
              <a:gd name="connsiteX1" fmla="*/ 2895600 w 6248400"/>
              <a:gd name="connsiteY1" fmla="*/ 2133600 h 4495800"/>
              <a:gd name="connsiteX2" fmla="*/ 6248400 w 6248400"/>
              <a:gd name="connsiteY2" fmla="*/ 0 h 4495800"/>
              <a:gd name="connsiteX0" fmla="*/ 0 w 6248400"/>
              <a:gd name="connsiteY0" fmla="*/ 3810000 h 4495800"/>
              <a:gd name="connsiteX1" fmla="*/ 2895600 w 6248400"/>
              <a:gd name="connsiteY1" fmla="*/ 2133600 h 4495800"/>
              <a:gd name="connsiteX2" fmla="*/ 6248400 w 6248400"/>
              <a:gd name="connsiteY2" fmla="*/ 0 h 4495800"/>
              <a:gd name="connsiteX0" fmla="*/ 0 w 6248400"/>
              <a:gd name="connsiteY0" fmla="*/ 3810000 h 3810000"/>
              <a:gd name="connsiteX1" fmla="*/ 2895600 w 6248400"/>
              <a:gd name="connsiteY1" fmla="*/ 2133600 h 3810000"/>
              <a:gd name="connsiteX2" fmla="*/ 6248400 w 6248400"/>
              <a:gd name="connsiteY2" fmla="*/ 0 h 3810000"/>
              <a:gd name="connsiteX0" fmla="*/ 0 w 6248400"/>
              <a:gd name="connsiteY0" fmla="*/ 3810000 h 3810000"/>
              <a:gd name="connsiteX1" fmla="*/ 3048000 w 6248400"/>
              <a:gd name="connsiteY1" fmla="*/ 2209800 h 3810000"/>
              <a:gd name="connsiteX2" fmla="*/ 6248400 w 6248400"/>
              <a:gd name="connsiteY2" fmla="*/ 0 h 3810000"/>
              <a:gd name="connsiteX0" fmla="*/ 0 w 6248400"/>
              <a:gd name="connsiteY0" fmla="*/ 3810000 h 3810000"/>
              <a:gd name="connsiteX1" fmla="*/ 3048000 w 6248400"/>
              <a:gd name="connsiteY1" fmla="*/ 2209800 h 3810000"/>
              <a:gd name="connsiteX2" fmla="*/ 6248400 w 6248400"/>
              <a:gd name="connsiteY2" fmla="*/ 0 h 3810000"/>
              <a:gd name="connsiteX0" fmla="*/ 0 w 5181600"/>
              <a:gd name="connsiteY0" fmla="*/ 2895600 h 2895600"/>
              <a:gd name="connsiteX1" fmla="*/ 3048000 w 5181600"/>
              <a:gd name="connsiteY1" fmla="*/ 1295400 h 2895600"/>
              <a:gd name="connsiteX2" fmla="*/ 5181600 w 5181600"/>
              <a:gd name="connsiteY2" fmla="*/ 0 h 2895600"/>
              <a:gd name="connsiteX0" fmla="*/ 0 w 5181600"/>
              <a:gd name="connsiteY0" fmla="*/ 2895600 h 2895600"/>
              <a:gd name="connsiteX1" fmla="*/ 3048000 w 5181600"/>
              <a:gd name="connsiteY1" fmla="*/ 1295400 h 2895600"/>
              <a:gd name="connsiteX2" fmla="*/ 5181600 w 5181600"/>
              <a:gd name="connsiteY2" fmla="*/ 0 h 2895600"/>
              <a:gd name="connsiteX0" fmla="*/ 0 w 5181600"/>
              <a:gd name="connsiteY0" fmla="*/ 2895600 h 2895600"/>
              <a:gd name="connsiteX1" fmla="*/ 3048000 w 5181600"/>
              <a:gd name="connsiteY1" fmla="*/ 1295400 h 2895600"/>
              <a:gd name="connsiteX2" fmla="*/ 5181600 w 5181600"/>
              <a:gd name="connsiteY2" fmla="*/ 0 h 2895600"/>
              <a:gd name="connsiteX0" fmla="*/ 0 w 4953000"/>
              <a:gd name="connsiteY0" fmla="*/ 2895600 h 2895600"/>
              <a:gd name="connsiteX1" fmla="*/ 3048000 w 4953000"/>
              <a:gd name="connsiteY1" fmla="*/ 1295400 h 2895600"/>
              <a:gd name="connsiteX2" fmla="*/ 4953000 w 4953000"/>
              <a:gd name="connsiteY2" fmla="*/ 0 h 2895600"/>
              <a:gd name="connsiteX0" fmla="*/ 0 w 5181600"/>
              <a:gd name="connsiteY0" fmla="*/ 2540000 h 3045671"/>
              <a:gd name="connsiteX1" fmla="*/ 3276600 w 5181600"/>
              <a:gd name="connsiteY1" fmla="*/ 2463800 h 3045671"/>
              <a:gd name="connsiteX2" fmla="*/ 5181600 w 5181600"/>
              <a:gd name="connsiteY2" fmla="*/ 1168400 h 3045671"/>
              <a:gd name="connsiteX0" fmla="*/ 0 w 5181600"/>
              <a:gd name="connsiteY0" fmla="*/ 1371600 h 1877271"/>
              <a:gd name="connsiteX1" fmla="*/ 3276600 w 5181600"/>
              <a:gd name="connsiteY1" fmla="*/ 1295400 h 1877271"/>
              <a:gd name="connsiteX2" fmla="*/ 5181600 w 5181600"/>
              <a:gd name="connsiteY2" fmla="*/ 0 h 1877271"/>
              <a:gd name="connsiteX0" fmla="*/ 0 w 5316071"/>
              <a:gd name="connsiteY0" fmla="*/ 2393576 h 2393576"/>
              <a:gd name="connsiteX1" fmla="*/ 3411071 w 5316071"/>
              <a:gd name="connsiteY1" fmla="*/ 1295400 h 2393576"/>
              <a:gd name="connsiteX2" fmla="*/ 5316071 w 5316071"/>
              <a:gd name="connsiteY2" fmla="*/ 0 h 2393576"/>
              <a:gd name="connsiteX0" fmla="*/ 0 w 6042213"/>
              <a:gd name="connsiteY0" fmla="*/ 2017059 h 2017059"/>
              <a:gd name="connsiteX1" fmla="*/ 3411071 w 6042213"/>
              <a:gd name="connsiteY1" fmla="*/ 918883 h 2017059"/>
              <a:gd name="connsiteX2" fmla="*/ 6042213 w 6042213"/>
              <a:gd name="connsiteY2" fmla="*/ 0 h 2017059"/>
              <a:gd name="connsiteX0" fmla="*/ 0 w 6042213"/>
              <a:gd name="connsiteY0" fmla="*/ 2023514 h 2023514"/>
              <a:gd name="connsiteX1" fmla="*/ 3411071 w 6042213"/>
              <a:gd name="connsiteY1" fmla="*/ 925338 h 2023514"/>
              <a:gd name="connsiteX2" fmla="*/ 6042213 w 6042213"/>
              <a:gd name="connsiteY2" fmla="*/ 6455 h 2023514"/>
              <a:gd name="connsiteX0" fmla="*/ 0 w 6042213"/>
              <a:gd name="connsiteY0" fmla="*/ 2023514 h 2023514"/>
              <a:gd name="connsiteX1" fmla="*/ 3411071 w 6042213"/>
              <a:gd name="connsiteY1" fmla="*/ 925338 h 2023514"/>
              <a:gd name="connsiteX2" fmla="*/ 6042213 w 6042213"/>
              <a:gd name="connsiteY2" fmla="*/ 6455 h 2023514"/>
              <a:gd name="connsiteX0" fmla="*/ 0 w 6042213"/>
              <a:gd name="connsiteY0" fmla="*/ 2017059 h 2017059"/>
              <a:gd name="connsiteX1" fmla="*/ 6042213 w 6042213"/>
              <a:gd name="connsiteY1" fmla="*/ 0 h 2017059"/>
              <a:gd name="connsiteX0" fmla="*/ 0 w 6042213"/>
              <a:gd name="connsiteY0" fmla="*/ 2029070 h 2029070"/>
              <a:gd name="connsiteX1" fmla="*/ 6042213 w 6042213"/>
              <a:gd name="connsiteY1" fmla="*/ 12011 h 2029070"/>
              <a:gd name="connsiteX0" fmla="*/ 0 w 6042213"/>
              <a:gd name="connsiteY0" fmla="*/ 2035312 h 2035312"/>
              <a:gd name="connsiteX1" fmla="*/ 6042213 w 6042213"/>
              <a:gd name="connsiteY1" fmla="*/ 18253 h 2035312"/>
              <a:gd name="connsiteX0" fmla="*/ 0 w 6055660"/>
              <a:gd name="connsiteY0" fmla="*/ 1969256 h 1969256"/>
              <a:gd name="connsiteX1" fmla="*/ 6055660 w 6055660"/>
              <a:gd name="connsiteY1" fmla="*/ 19432 h 1969256"/>
              <a:gd name="connsiteX0" fmla="*/ 0 w 7696201"/>
              <a:gd name="connsiteY0" fmla="*/ 1863900 h 1863900"/>
              <a:gd name="connsiteX1" fmla="*/ 7696201 w 7696201"/>
              <a:gd name="connsiteY1" fmla="*/ 21653 h 1863900"/>
              <a:gd name="connsiteX0" fmla="*/ 0 w 7696201"/>
              <a:gd name="connsiteY0" fmla="*/ 2049568 h 2049568"/>
              <a:gd name="connsiteX1" fmla="*/ 7696201 w 7696201"/>
              <a:gd name="connsiteY1" fmla="*/ 207321 h 2049568"/>
              <a:gd name="connsiteX0" fmla="*/ 0 w 7696201"/>
              <a:gd name="connsiteY0" fmla="*/ 2071593 h 2071593"/>
              <a:gd name="connsiteX1" fmla="*/ 7696201 w 7696201"/>
              <a:gd name="connsiteY1" fmla="*/ 229346 h 2071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96201" h="2071593">
                <a:moveTo>
                  <a:pt x="0" y="2071593"/>
                </a:moveTo>
                <a:cubicBezTo>
                  <a:pt x="1866153" y="605864"/>
                  <a:pt x="4606365" y="-496794"/>
                  <a:pt x="7696201" y="229346"/>
                </a:cubicBezTo>
              </a:path>
            </a:pathLst>
          </a:cu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688668" y="2533650"/>
            <a:ext cx="3000375" cy="2057400"/>
          </a:xfrm>
          <a:custGeom>
            <a:avLst/>
            <a:gdLst>
              <a:gd name="connsiteX0" fmla="*/ 330200 w 1371600"/>
              <a:gd name="connsiteY0" fmla="*/ 0 h 1016000"/>
              <a:gd name="connsiteX1" fmla="*/ 1371600 w 1371600"/>
              <a:gd name="connsiteY1" fmla="*/ 596900 h 1016000"/>
              <a:gd name="connsiteX2" fmla="*/ 647700 w 1371600"/>
              <a:gd name="connsiteY2" fmla="*/ 1016000 h 1016000"/>
              <a:gd name="connsiteX3" fmla="*/ 0 w 1371600"/>
              <a:gd name="connsiteY3" fmla="*/ 558800 h 1016000"/>
              <a:gd name="connsiteX4" fmla="*/ 330200 w 1371600"/>
              <a:gd name="connsiteY4" fmla="*/ 0 h 1016000"/>
              <a:gd name="connsiteX0" fmla="*/ 3797300 w 4838700"/>
              <a:gd name="connsiteY0" fmla="*/ 0 h 1104900"/>
              <a:gd name="connsiteX1" fmla="*/ 4838700 w 4838700"/>
              <a:gd name="connsiteY1" fmla="*/ 596900 h 1104900"/>
              <a:gd name="connsiteX2" fmla="*/ 4114800 w 4838700"/>
              <a:gd name="connsiteY2" fmla="*/ 1016000 h 1104900"/>
              <a:gd name="connsiteX3" fmla="*/ 0 w 4838700"/>
              <a:gd name="connsiteY3" fmla="*/ 1104900 h 1104900"/>
              <a:gd name="connsiteX4" fmla="*/ 3797300 w 4838700"/>
              <a:gd name="connsiteY4" fmla="*/ 0 h 1104900"/>
              <a:gd name="connsiteX0" fmla="*/ 3797300 w 4838700"/>
              <a:gd name="connsiteY0" fmla="*/ 0 h 2895600"/>
              <a:gd name="connsiteX1" fmla="*/ 4838700 w 4838700"/>
              <a:gd name="connsiteY1" fmla="*/ 596900 h 2895600"/>
              <a:gd name="connsiteX2" fmla="*/ 1587500 w 4838700"/>
              <a:gd name="connsiteY2" fmla="*/ 2895600 h 2895600"/>
              <a:gd name="connsiteX3" fmla="*/ 0 w 4838700"/>
              <a:gd name="connsiteY3" fmla="*/ 1104900 h 2895600"/>
              <a:gd name="connsiteX4" fmla="*/ 3797300 w 4838700"/>
              <a:gd name="connsiteY4" fmla="*/ 0 h 2895600"/>
              <a:gd name="connsiteX0" fmla="*/ 3797300 w 4000500"/>
              <a:gd name="connsiteY0" fmla="*/ 0 h 2895600"/>
              <a:gd name="connsiteX1" fmla="*/ 4000500 w 4000500"/>
              <a:gd name="connsiteY1" fmla="*/ 1739900 h 2895600"/>
              <a:gd name="connsiteX2" fmla="*/ 1587500 w 4000500"/>
              <a:gd name="connsiteY2" fmla="*/ 2895600 h 2895600"/>
              <a:gd name="connsiteX3" fmla="*/ 0 w 4000500"/>
              <a:gd name="connsiteY3" fmla="*/ 1104900 h 2895600"/>
              <a:gd name="connsiteX4" fmla="*/ 3797300 w 4000500"/>
              <a:gd name="connsiteY4" fmla="*/ 0 h 2895600"/>
              <a:gd name="connsiteX0" fmla="*/ 3238500 w 4000500"/>
              <a:gd name="connsiteY0" fmla="*/ 190500 h 1790700"/>
              <a:gd name="connsiteX1" fmla="*/ 4000500 w 4000500"/>
              <a:gd name="connsiteY1" fmla="*/ 635000 h 1790700"/>
              <a:gd name="connsiteX2" fmla="*/ 1587500 w 4000500"/>
              <a:gd name="connsiteY2" fmla="*/ 1790700 h 1790700"/>
              <a:gd name="connsiteX3" fmla="*/ 0 w 4000500"/>
              <a:gd name="connsiteY3" fmla="*/ 0 h 1790700"/>
              <a:gd name="connsiteX4" fmla="*/ 3238500 w 4000500"/>
              <a:gd name="connsiteY4" fmla="*/ 190500 h 1790700"/>
              <a:gd name="connsiteX0" fmla="*/ 2692400 w 4000500"/>
              <a:gd name="connsiteY0" fmla="*/ 0 h 2692400"/>
              <a:gd name="connsiteX1" fmla="*/ 4000500 w 4000500"/>
              <a:gd name="connsiteY1" fmla="*/ 1536700 h 2692400"/>
              <a:gd name="connsiteX2" fmla="*/ 1587500 w 4000500"/>
              <a:gd name="connsiteY2" fmla="*/ 2692400 h 2692400"/>
              <a:gd name="connsiteX3" fmla="*/ 0 w 4000500"/>
              <a:gd name="connsiteY3" fmla="*/ 901700 h 2692400"/>
              <a:gd name="connsiteX4" fmla="*/ 2692400 w 4000500"/>
              <a:gd name="connsiteY4" fmla="*/ 0 h 2692400"/>
              <a:gd name="connsiteX0" fmla="*/ 2692400 w 4000500"/>
              <a:gd name="connsiteY0" fmla="*/ 0 h 2743200"/>
              <a:gd name="connsiteX1" fmla="*/ 4000500 w 4000500"/>
              <a:gd name="connsiteY1" fmla="*/ 1536700 h 2743200"/>
              <a:gd name="connsiteX2" fmla="*/ 1651000 w 4000500"/>
              <a:gd name="connsiteY2" fmla="*/ 2743200 h 2743200"/>
              <a:gd name="connsiteX3" fmla="*/ 0 w 4000500"/>
              <a:gd name="connsiteY3" fmla="*/ 901700 h 2743200"/>
              <a:gd name="connsiteX4" fmla="*/ 2692400 w 40005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2743200">
                <a:moveTo>
                  <a:pt x="2692400" y="0"/>
                </a:moveTo>
                <a:lnTo>
                  <a:pt x="4000500" y="1536700"/>
                </a:lnTo>
                <a:lnTo>
                  <a:pt x="1651000" y="2743200"/>
                </a:lnTo>
                <a:lnTo>
                  <a:pt x="0" y="901700"/>
                </a:lnTo>
                <a:lnTo>
                  <a:pt x="2692400" y="0"/>
                </a:lnTo>
                <a:close/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2690349" y="2534771"/>
            <a:ext cx="3000375" cy="1152525"/>
          </a:xfrm>
          <a:custGeom>
            <a:avLst/>
            <a:gdLst>
              <a:gd name="connsiteX0" fmla="*/ 330200 w 1371600"/>
              <a:gd name="connsiteY0" fmla="*/ 0 h 1016000"/>
              <a:gd name="connsiteX1" fmla="*/ 1371600 w 1371600"/>
              <a:gd name="connsiteY1" fmla="*/ 596900 h 1016000"/>
              <a:gd name="connsiteX2" fmla="*/ 647700 w 1371600"/>
              <a:gd name="connsiteY2" fmla="*/ 1016000 h 1016000"/>
              <a:gd name="connsiteX3" fmla="*/ 0 w 1371600"/>
              <a:gd name="connsiteY3" fmla="*/ 558800 h 1016000"/>
              <a:gd name="connsiteX4" fmla="*/ 330200 w 1371600"/>
              <a:gd name="connsiteY4" fmla="*/ 0 h 1016000"/>
              <a:gd name="connsiteX0" fmla="*/ 3797300 w 4838700"/>
              <a:gd name="connsiteY0" fmla="*/ 0 h 1104900"/>
              <a:gd name="connsiteX1" fmla="*/ 4838700 w 4838700"/>
              <a:gd name="connsiteY1" fmla="*/ 596900 h 1104900"/>
              <a:gd name="connsiteX2" fmla="*/ 4114800 w 4838700"/>
              <a:gd name="connsiteY2" fmla="*/ 1016000 h 1104900"/>
              <a:gd name="connsiteX3" fmla="*/ 0 w 4838700"/>
              <a:gd name="connsiteY3" fmla="*/ 1104900 h 1104900"/>
              <a:gd name="connsiteX4" fmla="*/ 3797300 w 4838700"/>
              <a:gd name="connsiteY4" fmla="*/ 0 h 1104900"/>
              <a:gd name="connsiteX0" fmla="*/ 3797300 w 4838700"/>
              <a:gd name="connsiteY0" fmla="*/ 0 h 2895600"/>
              <a:gd name="connsiteX1" fmla="*/ 4838700 w 4838700"/>
              <a:gd name="connsiteY1" fmla="*/ 596900 h 2895600"/>
              <a:gd name="connsiteX2" fmla="*/ 1587500 w 4838700"/>
              <a:gd name="connsiteY2" fmla="*/ 2895600 h 2895600"/>
              <a:gd name="connsiteX3" fmla="*/ 0 w 4838700"/>
              <a:gd name="connsiteY3" fmla="*/ 1104900 h 2895600"/>
              <a:gd name="connsiteX4" fmla="*/ 3797300 w 4838700"/>
              <a:gd name="connsiteY4" fmla="*/ 0 h 2895600"/>
              <a:gd name="connsiteX0" fmla="*/ 3797300 w 4000500"/>
              <a:gd name="connsiteY0" fmla="*/ 0 h 2895600"/>
              <a:gd name="connsiteX1" fmla="*/ 4000500 w 4000500"/>
              <a:gd name="connsiteY1" fmla="*/ 1739900 h 2895600"/>
              <a:gd name="connsiteX2" fmla="*/ 1587500 w 4000500"/>
              <a:gd name="connsiteY2" fmla="*/ 2895600 h 2895600"/>
              <a:gd name="connsiteX3" fmla="*/ 0 w 4000500"/>
              <a:gd name="connsiteY3" fmla="*/ 1104900 h 2895600"/>
              <a:gd name="connsiteX4" fmla="*/ 3797300 w 4000500"/>
              <a:gd name="connsiteY4" fmla="*/ 0 h 2895600"/>
              <a:gd name="connsiteX0" fmla="*/ 3238500 w 4000500"/>
              <a:gd name="connsiteY0" fmla="*/ 190500 h 1790700"/>
              <a:gd name="connsiteX1" fmla="*/ 4000500 w 4000500"/>
              <a:gd name="connsiteY1" fmla="*/ 635000 h 1790700"/>
              <a:gd name="connsiteX2" fmla="*/ 1587500 w 4000500"/>
              <a:gd name="connsiteY2" fmla="*/ 1790700 h 1790700"/>
              <a:gd name="connsiteX3" fmla="*/ 0 w 4000500"/>
              <a:gd name="connsiteY3" fmla="*/ 0 h 1790700"/>
              <a:gd name="connsiteX4" fmla="*/ 3238500 w 4000500"/>
              <a:gd name="connsiteY4" fmla="*/ 190500 h 1790700"/>
              <a:gd name="connsiteX0" fmla="*/ 2692400 w 4000500"/>
              <a:gd name="connsiteY0" fmla="*/ 0 h 2692400"/>
              <a:gd name="connsiteX1" fmla="*/ 4000500 w 4000500"/>
              <a:gd name="connsiteY1" fmla="*/ 1536700 h 2692400"/>
              <a:gd name="connsiteX2" fmla="*/ 1587500 w 4000500"/>
              <a:gd name="connsiteY2" fmla="*/ 2692400 h 2692400"/>
              <a:gd name="connsiteX3" fmla="*/ 0 w 4000500"/>
              <a:gd name="connsiteY3" fmla="*/ 901700 h 2692400"/>
              <a:gd name="connsiteX4" fmla="*/ 2692400 w 4000500"/>
              <a:gd name="connsiteY4" fmla="*/ 0 h 2692400"/>
              <a:gd name="connsiteX0" fmla="*/ 2692400 w 4000500"/>
              <a:gd name="connsiteY0" fmla="*/ 0 h 2743200"/>
              <a:gd name="connsiteX1" fmla="*/ 4000500 w 4000500"/>
              <a:gd name="connsiteY1" fmla="*/ 1536700 h 2743200"/>
              <a:gd name="connsiteX2" fmla="*/ 1651000 w 4000500"/>
              <a:gd name="connsiteY2" fmla="*/ 2743200 h 2743200"/>
              <a:gd name="connsiteX3" fmla="*/ 0 w 4000500"/>
              <a:gd name="connsiteY3" fmla="*/ 901700 h 2743200"/>
              <a:gd name="connsiteX4" fmla="*/ 2692400 w 4000500"/>
              <a:gd name="connsiteY4" fmla="*/ 0 h 2743200"/>
              <a:gd name="connsiteX0" fmla="*/ 2692400 w 4000500"/>
              <a:gd name="connsiteY0" fmla="*/ 0 h 1536700"/>
              <a:gd name="connsiteX1" fmla="*/ 4000500 w 4000500"/>
              <a:gd name="connsiteY1" fmla="*/ 1536700 h 1536700"/>
              <a:gd name="connsiteX2" fmla="*/ 0 w 4000500"/>
              <a:gd name="connsiteY2" fmla="*/ 901700 h 1536700"/>
              <a:gd name="connsiteX3" fmla="*/ 2692400 w 4000500"/>
              <a:gd name="connsiteY3" fmla="*/ 0 h 153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0" h="1536700">
                <a:moveTo>
                  <a:pt x="2692400" y="0"/>
                </a:moveTo>
                <a:lnTo>
                  <a:pt x="4000500" y="1536700"/>
                </a:lnTo>
                <a:lnTo>
                  <a:pt x="0" y="901700"/>
                </a:lnTo>
                <a:lnTo>
                  <a:pt x="269240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1">
                  <a:lumMod val="75000"/>
                  <a:alpha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 rot="761941">
                <a:off x="7207777" y="2401070"/>
                <a:ext cx="377155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sz="2000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61941">
                <a:off x="7207777" y="2401070"/>
                <a:ext cx="377155" cy="39299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rot="21340602">
                <a:off x="7121907" y="3245024"/>
                <a:ext cx="10090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+∆</m:t>
                      </m:r>
                      <m:r>
                        <a:rPr lang="en-US" sz="2000" b="0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𝑢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40602">
                <a:off x="7121907" y="3245024"/>
                <a:ext cx="1009059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 rot="666703">
                <a:off x="3020742" y="1802510"/>
                <a:ext cx="3893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6703">
                <a:off x="3020742" y="1802510"/>
                <a:ext cx="389337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rot="1342074">
                <a:off x="927080" y="2288473"/>
                <a:ext cx="9949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Δ</m:t>
                      </m:r>
                      <m:r>
                        <a:rPr lang="en-US" sz="20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42074">
                <a:off x="927080" y="2288473"/>
                <a:ext cx="994952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4707968" y="2533650"/>
            <a:ext cx="947596" cy="11102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752344" y="2533650"/>
            <a:ext cx="1965149" cy="6530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423802" y="1996259"/>
            <a:ext cx="228600" cy="1143000"/>
          </a:xfrm>
          <a:prstGeom prst="straightConnector1">
            <a:avLst/>
          </a:prstGeom>
          <a:ln w="38100">
            <a:solidFill>
              <a:srgbClr val="0070C0"/>
            </a:solidFill>
            <a:headEnd type="oval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653086" y="2459718"/>
            <a:ext cx="128814" cy="128814"/>
          </a:xfrm>
          <a:prstGeom prst="ellipse">
            <a:avLst/>
          </a:prstGeom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640174" y="2124636"/>
                <a:ext cx="996363" cy="392993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𝑃</m:t>
                      </m:r>
                      <m:r>
                        <a:rPr lang="en-US" sz="2000" i="1" dirty="0" smtClean="0">
                          <a:latin typeface="Cambria Math"/>
                        </a:rPr>
                        <m:t>(</m:t>
                      </m:r>
                      <m:r>
                        <a:rPr lang="en-US" sz="2000" i="1" dirty="0" err="1" smtClean="0">
                          <a:latin typeface="Cambria Math"/>
                        </a:rPr>
                        <m:t>𝑢</m:t>
                      </m:r>
                      <m:r>
                        <a:rPr lang="en-US" sz="2000" i="1" dirty="0" err="1" smtClean="0">
                          <a:latin typeface="Cambria Math"/>
                        </a:rPr>
                        <m:t>,</m:t>
                      </m:r>
                      <m:r>
                        <a:rPr lang="en-US" sz="2000" i="1" dirty="0" err="1" smtClean="0">
                          <a:latin typeface="Cambria Math"/>
                        </a:rPr>
                        <m:t>𝑣</m:t>
                      </m:r>
                      <m:r>
                        <a:rPr lang="en-US" sz="20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174" y="2124636"/>
                <a:ext cx="996363" cy="392993"/>
              </a:xfrm>
              <a:prstGeom prst="rect">
                <a:avLst/>
              </a:prstGeom>
              <a:blipFill rotWithShape="1">
                <a:blip r:embed="rId8"/>
                <a:stretch>
                  <a:fillRect r="-610" b="-18750"/>
                </a:stretch>
              </a:blipFill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674808" y="3602542"/>
                <a:ext cx="1609030" cy="392993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𝑃</m:t>
                      </m:r>
                      <m:r>
                        <a:rPr lang="en-US" sz="2000" i="1" dirty="0" smtClean="0">
                          <a:latin typeface="Cambria Math"/>
                        </a:rPr>
                        <m:t>(</m:t>
                      </m:r>
                      <m:r>
                        <a:rPr lang="en-US" sz="2000" i="1" dirty="0" err="1" smtClean="0">
                          <a:latin typeface="Cambria Math"/>
                        </a:rPr>
                        <m:t>𝑢</m:t>
                      </m:r>
                      <m:r>
                        <a:rPr lang="en-US" sz="2000" i="1" dirty="0" err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/>
                          <a:sym typeface="Symbol"/>
                        </a:rPr>
                        <m:t>Δ</m:t>
                      </m:r>
                      <m:r>
                        <a:rPr lang="en-US" sz="2000" b="0" i="1" dirty="0" smtClean="0">
                          <a:latin typeface="Cambria Math"/>
                          <a:sym typeface="Symbol"/>
                        </a:rPr>
                        <m:t>𝑢</m:t>
                      </m:r>
                      <m:r>
                        <a:rPr lang="en-US" sz="2000" i="1" dirty="0" err="1" smtClean="0">
                          <a:latin typeface="Cambria Math"/>
                        </a:rPr>
                        <m:t>,</m:t>
                      </m:r>
                      <m:r>
                        <a:rPr lang="en-US" sz="2000" i="1" dirty="0" err="1" smtClean="0">
                          <a:latin typeface="Cambria Math"/>
                        </a:rPr>
                        <m:t>𝑣</m:t>
                      </m:r>
                      <m:r>
                        <a:rPr lang="en-US" sz="20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08" y="3602542"/>
                <a:ext cx="1609030" cy="392993"/>
              </a:xfrm>
              <a:prstGeom prst="rect">
                <a:avLst/>
              </a:prstGeom>
              <a:blipFill rotWithShape="1">
                <a:blip r:embed="rId9"/>
                <a:stretch>
                  <a:fillRect b="-18750"/>
                </a:stretch>
              </a:blipFill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27200" y="2983284"/>
                <a:ext cx="1601977" cy="392993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𝑃</m:t>
                      </m:r>
                      <m:r>
                        <a:rPr lang="en-US" sz="2000" i="1" dirty="0" smtClean="0">
                          <a:latin typeface="Cambria Math"/>
                        </a:rPr>
                        <m:t>(</m:t>
                      </m:r>
                      <m:r>
                        <a:rPr lang="en-US" sz="2000" i="1" dirty="0" err="1" smtClean="0">
                          <a:latin typeface="Cambria Math"/>
                        </a:rPr>
                        <m:t>𝑢</m:t>
                      </m:r>
                      <m:r>
                        <a:rPr lang="en-US" sz="2000" i="1" dirty="0" err="1" smtClean="0">
                          <a:latin typeface="Cambria Math"/>
                        </a:rPr>
                        <m:t>,</m:t>
                      </m:r>
                      <m:r>
                        <a:rPr lang="en-US" sz="2000" i="1" dirty="0" err="1" smtClean="0">
                          <a:latin typeface="Cambria Math"/>
                        </a:rPr>
                        <m:t>𝑣</m:t>
                      </m:r>
                      <m:r>
                        <a:rPr lang="en-US" sz="2000" i="1" dirty="0" err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/>
                        </a:rPr>
                        <m:t>Δ</m:t>
                      </m:r>
                      <m:r>
                        <a:rPr lang="en-US" sz="2000" b="0" i="1" dirty="0" smtClean="0">
                          <a:latin typeface="Cambria Math"/>
                        </a:rPr>
                        <m:t>𝑣</m:t>
                      </m:r>
                      <m:r>
                        <a:rPr lang="en-US" sz="20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200" y="2983284"/>
                <a:ext cx="1601977" cy="392993"/>
              </a:xfrm>
              <a:prstGeom prst="rect">
                <a:avLst/>
              </a:prstGeom>
              <a:blipFill rotWithShape="1">
                <a:blip r:embed="rId10"/>
                <a:stretch>
                  <a:fillRect r="-382" b="-16923"/>
                </a:stretch>
              </a:blipFill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2624261" y="3145518"/>
            <a:ext cx="128814" cy="128814"/>
          </a:xfrm>
          <a:prstGeom prst="ellipse">
            <a:avLst/>
          </a:prstGeom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43686" y="3621768"/>
            <a:ext cx="128814" cy="128814"/>
          </a:xfrm>
          <a:prstGeom prst="ellipse">
            <a:avLst/>
          </a:prstGeom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096100" y="1696381"/>
                <a:ext cx="13716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bg-BG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100" y="1696381"/>
                <a:ext cx="1371600" cy="384721"/>
              </a:xfrm>
              <a:prstGeom prst="rect">
                <a:avLst/>
              </a:prstGeom>
              <a:blipFill rotWithShape="1">
                <a:blip r:embed="rId11"/>
                <a:stretch>
                  <a:fillRect t="-23810" r="-1111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 rot="3000000">
                <a:off x="4821008" y="2957335"/>
                <a:ext cx="390313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bg-BG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000000">
                <a:off x="4821008" y="2957335"/>
                <a:ext cx="390313" cy="384721"/>
              </a:xfrm>
              <a:prstGeom prst="rect">
                <a:avLst/>
              </a:prstGeom>
              <a:blipFill rotWithShape="1">
                <a:blip r:embed="rId12"/>
                <a:stretch>
                  <a:fillRect t="-10989" r="-17778" b="-109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 rot="20520000">
                <a:off x="3701476" y="2790674"/>
                <a:ext cx="390313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⃖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bg-BG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20000">
                <a:off x="3701476" y="2790674"/>
                <a:ext cx="390313" cy="384721"/>
              </a:xfrm>
              <a:prstGeom prst="rect">
                <a:avLst/>
              </a:prstGeom>
              <a:blipFill rotWithShape="1">
                <a:blip r:embed="rId13"/>
                <a:stretch>
                  <a:fillRect l="-11111" t="-19753" r="-370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/>
          <p:cNvSpPr/>
          <p:nvPr/>
        </p:nvSpPr>
        <p:spPr>
          <a:xfrm>
            <a:off x="3862369" y="4536691"/>
            <a:ext cx="128814" cy="128814"/>
          </a:xfrm>
          <a:prstGeom prst="ellipse">
            <a:avLst/>
          </a:prstGeom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03945"/>
      </p:ext>
    </p:extLst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Тема 2</a:t>
            </a:r>
            <a:r>
              <a:rPr lang="en-US"/>
              <a:t>4</a:t>
            </a:r>
            <a:r>
              <a:rPr lang="bg-BG"/>
              <a:t>: Повърхнини</a:t>
            </a:r>
          </a:p>
          <a:p>
            <a:pPr lvl="1"/>
            <a:r>
              <a:rPr lang="bg-BG"/>
              <a:t>Сплайн повърхнини</a:t>
            </a:r>
          </a:p>
          <a:p>
            <a:pPr lvl="1"/>
            <a:r>
              <a:rPr lang="bg-BG"/>
              <a:t>Подразделяне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Съдържание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2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Плавно оцветяване </a:t>
            </a:r>
          </a:p>
          <a:p>
            <a:pPr lvl="1"/>
            <a:r>
              <a:rPr lang="bg-BG" dirty="0"/>
              <a:t>Индивидуален нормален вектор за всеки връх от мрежата</a:t>
            </a:r>
            <a:r>
              <a:rPr lang="en-US" dirty="0"/>
              <a:t>, </a:t>
            </a:r>
            <a:r>
              <a:rPr lang="bg-BG" dirty="0"/>
              <a:t>а не за всеки триъгълник</a:t>
            </a:r>
            <a:endParaRPr lang="en-US" dirty="0"/>
          </a:p>
        </p:txBody>
      </p:sp>
      <p:pic>
        <p:nvPicPr>
          <p:cNvPr id="142338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0400" y="1771501"/>
            <a:ext cx="2743438" cy="17146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171968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Намиране</a:t>
            </a:r>
            <a:endParaRPr lang="en-US" dirty="0"/>
          </a:p>
          <a:p>
            <a:pPr lvl="1"/>
            <a:r>
              <a:rPr lang="bg-BG" dirty="0"/>
              <a:t>Пак чрез векторно произведение</a:t>
            </a:r>
            <a:endParaRPr lang="en-US" dirty="0"/>
          </a:p>
        </p:txBody>
      </p:sp>
      <p:sp>
        <p:nvSpPr>
          <p:cNvPr id="38" name="Freeform 37"/>
          <p:cNvSpPr/>
          <p:nvPr/>
        </p:nvSpPr>
        <p:spPr>
          <a:xfrm>
            <a:off x="3558944" y="3468970"/>
            <a:ext cx="3654240" cy="1341344"/>
          </a:xfrm>
          <a:custGeom>
            <a:avLst/>
            <a:gdLst>
              <a:gd name="connsiteX0" fmla="*/ 0 w 6959600"/>
              <a:gd name="connsiteY0" fmla="*/ 459317 h 3875617"/>
              <a:gd name="connsiteX1" fmla="*/ 2057400 w 6959600"/>
              <a:gd name="connsiteY1" fmla="*/ 306917 h 3875617"/>
              <a:gd name="connsiteX2" fmla="*/ 3632200 w 6959600"/>
              <a:gd name="connsiteY2" fmla="*/ 2300817 h 3875617"/>
              <a:gd name="connsiteX3" fmla="*/ 6959600 w 6959600"/>
              <a:gd name="connsiteY3" fmla="*/ 3875617 h 3875617"/>
              <a:gd name="connsiteX0" fmla="*/ 0 w 7543800"/>
              <a:gd name="connsiteY0" fmla="*/ 459317 h 2654300"/>
              <a:gd name="connsiteX1" fmla="*/ 2057400 w 7543800"/>
              <a:gd name="connsiteY1" fmla="*/ 306917 h 2654300"/>
              <a:gd name="connsiteX2" fmla="*/ 3632200 w 7543800"/>
              <a:gd name="connsiteY2" fmla="*/ 2300817 h 2654300"/>
              <a:gd name="connsiteX3" fmla="*/ 7543800 w 7543800"/>
              <a:gd name="connsiteY3" fmla="*/ 2427817 h 2654300"/>
              <a:gd name="connsiteX0" fmla="*/ 0 w 7543800"/>
              <a:gd name="connsiteY0" fmla="*/ 459317 h 3436408"/>
              <a:gd name="connsiteX1" fmla="*/ 2057400 w 7543800"/>
              <a:gd name="connsiteY1" fmla="*/ 306917 h 3436408"/>
              <a:gd name="connsiteX2" fmla="*/ 3632200 w 7543800"/>
              <a:gd name="connsiteY2" fmla="*/ 2300817 h 3436408"/>
              <a:gd name="connsiteX3" fmla="*/ 7543800 w 7543800"/>
              <a:gd name="connsiteY3" fmla="*/ 2427817 h 3436408"/>
              <a:gd name="connsiteX0" fmla="*/ 0 w 7543800"/>
              <a:gd name="connsiteY0" fmla="*/ 459317 h 3436408"/>
              <a:gd name="connsiteX1" fmla="*/ 2057400 w 7543800"/>
              <a:gd name="connsiteY1" fmla="*/ 306917 h 3436408"/>
              <a:gd name="connsiteX2" fmla="*/ 3632200 w 7543800"/>
              <a:gd name="connsiteY2" fmla="*/ 2300817 h 3436408"/>
              <a:gd name="connsiteX3" fmla="*/ 7543800 w 7543800"/>
              <a:gd name="connsiteY3" fmla="*/ 2427817 h 3436408"/>
              <a:gd name="connsiteX0" fmla="*/ 0 w 7543800"/>
              <a:gd name="connsiteY0" fmla="*/ 229659 h 3206750"/>
              <a:gd name="connsiteX1" fmla="*/ 1828800 w 7543800"/>
              <a:gd name="connsiteY1" fmla="*/ 445559 h 3206750"/>
              <a:gd name="connsiteX2" fmla="*/ 3632200 w 7543800"/>
              <a:gd name="connsiteY2" fmla="*/ 2071159 h 3206750"/>
              <a:gd name="connsiteX3" fmla="*/ 7543800 w 7543800"/>
              <a:gd name="connsiteY3" fmla="*/ 2198159 h 3206750"/>
              <a:gd name="connsiteX0" fmla="*/ 0 w 7467600"/>
              <a:gd name="connsiteY0" fmla="*/ 229659 h 3829050"/>
              <a:gd name="connsiteX1" fmla="*/ 1752600 w 7467600"/>
              <a:gd name="connsiteY1" fmla="*/ 1067859 h 3829050"/>
              <a:gd name="connsiteX2" fmla="*/ 3556000 w 7467600"/>
              <a:gd name="connsiteY2" fmla="*/ 2693459 h 3829050"/>
              <a:gd name="connsiteX3" fmla="*/ 7467600 w 7467600"/>
              <a:gd name="connsiteY3" fmla="*/ 2820459 h 3829050"/>
              <a:gd name="connsiteX0" fmla="*/ 0 w 7467600"/>
              <a:gd name="connsiteY0" fmla="*/ 0 h 3599391"/>
              <a:gd name="connsiteX1" fmla="*/ 1752600 w 7467600"/>
              <a:gd name="connsiteY1" fmla="*/ 838200 h 3599391"/>
              <a:gd name="connsiteX2" fmla="*/ 3556000 w 7467600"/>
              <a:gd name="connsiteY2" fmla="*/ 2463800 h 3599391"/>
              <a:gd name="connsiteX3" fmla="*/ 7467600 w 7467600"/>
              <a:gd name="connsiteY3" fmla="*/ 2590800 h 3599391"/>
              <a:gd name="connsiteX0" fmla="*/ 0 w 7467600"/>
              <a:gd name="connsiteY0" fmla="*/ 0 h 3599391"/>
              <a:gd name="connsiteX1" fmla="*/ 1752600 w 7467600"/>
              <a:gd name="connsiteY1" fmla="*/ 838200 h 3599391"/>
              <a:gd name="connsiteX2" fmla="*/ 3556000 w 7467600"/>
              <a:gd name="connsiteY2" fmla="*/ 2463800 h 3599391"/>
              <a:gd name="connsiteX3" fmla="*/ 7467600 w 7467600"/>
              <a:gd name="connsiteY3" fmla="*/ 2590800 h 3599391"/>
              <a:gd name="connsiteX0" fmla="*/ 0 w 7467600"/>
              <a:gd name="connsiteY0" fmla="*/ 0 h 2590800"/>
              <a:gd name="connsiteX1" fmla="*/ 1752600 w 7467600"/>
              <a:gd name="connsiteY1" fmla="*/ 838200 h 2590800"/>
              <a:gd name="connsiteX2" fmla="*/ 7467600 w 7467600"/>
              <a:gd name="connsiteY2" fmla="*/ 2590800 h 2590800"/>
              <a:gd name="connsiteX0" fmla="*/ 0 w 7543800"/>
              <a:gd name="connsiteY0" fmla="*/ 0 h 3505200"/>
              <a:gd name="connsiteX1" fmla="*/ 1752600 w 7543800"/>
              <a:gd name="connsiteY1" fmla="*/ 838200 h 3505200"/>
              <a:gd name="connsiteX2" fmla="*/ 7543800 w 7543800"/>
              <a:gd name="connsiteY2" fmla="*/ 3505200 h 3505200"/>
              <a:gd name="connsiteX0" fmla="*/ 0 w 7543800"/>
              <a:gd name="connsiteY0" fmla="*/ 0 h 3505200"/>
              <a:gd name="connsiteX1" fmla="*/ 1752600 w 7543800"/>
              <a:gd name="connsiteY1" fmla="*/ 838200 h 3505200"/>
              <a:gd name="connsiteX2" fmla="*/ 7543800 w 7543800"/>
              <a:gd name="connsiteY2" fmla="*/ 3505200 h 3505200"/>
              <a:gd name="connsiteX0" fmla="*/ 0 w 7543800"/>
              <a:gd name="connsiteY0" fmla="*/ 0 h 3505200"/>
              <a:gd name="connsiteX1" fmla="*/ 3429000 w 7543800"/>
              <a:gd name="connsiteY1" fmla="*/ 1524000 h 3505200"/>
              <a:gd name="connsiteX2" fmla="*/ 7543800 w 7543800"/>
              <a:gd name="connsiteY2" fmla="*/ 3505200 h 3505200"/>
              <a:gd name="connsiteX0" fmla="*/ 0 w 7543800"/>
              <a:gd name="connsiteY0" fmla="*/ 0 h 3505200"/>
              <a:gd name="connsiteX1" fmla="*/ 3429000 w 7543800"/>
              <a:gd name="connsiteY1" fmla="*/ 1524000 h 3505200"/>
              <a:gd name="connsiteX2" fmla="*/ 7543800 w 7543800"/>
              <a:gd name="connsiteY2" fmla="*/ 3505200 h 3505200"/>
              <a:gd name="connsiteX0" fmla="*/ 0 w 7543800"/>
              <a:gd name="connsiteY0" fmla="*/ 0 h 3505200"/>
              <a:gd name="connsiteX1" fmla="*/ 7543800 w 7543800"/>
              <a:gd name="connsiteY1" fmla="*/ 3505200 h 3505200"/>
              <a:gd name="connsiteX0" fmla="*/ 0 w 7543800"/>
              <a:gd name="connsiteY0" fmla="*/ 0 h 3505200"/>
              <a:gd name="connsiteX1" fmla="*/ 2286000 w 7543800"/>
              <a:gd name="connsiteY1" fmla="*/ 2667000 h 3505200"/>
              <a:gd name="connsiteX2" fmla="*/ 7543800 w 7543800"/>
              <a:gd name="connsiteY2" fmla="*/ 3505200 h 3505200"/>
              <a:gd name="connsiteX0" fmla="*/ 0 w 7543800"/>
              <a:gd name="connsiteY0" fmla="*/ 0 h 3505200"/>
              <a:gd name="connsiteX1" fmla="*/ 2286000 w 7543800"/>
              <a:gd name="connsiteY1" fmla="*/ 2667000 h 3505200"/>
              <a:gd name="connsiteX2" fmla="*/ 7543800 w 7543800"/>
              <a:gd name="connsiteY2" fmla="*/ 3505200 h 3505200"/>
              <a:gd name="connsiteX0" fmla="*/ 0 w 7543800"/>
              <a:gd name="connsiteY0" fmla="*/ 0 h 3796802"/>
              <a:gd name="connsiteX1" fmla="*/ 2286000 w 7543800"/>
              <a:gd name="connsiteY1" fmla="*/ 2667000 h 3796802"/>
              <a:gd name="connsiteX2" fmla="*/ 7543800 w 7543800"/>
              <a:gd name="connsiteY2" fmla="*/ 3505200 h 3796802"/>
              <a:gd name="connsiteX0" fmla="*/ 0 w 7543800"/>
              <a:gd name="connsiteY0" fmla="*/ 0 h 3796802"/>
              <a:gd name="connsiteX1" fmla="*/ 2286000 w 7543800"/>
              <a:gd name="connsiteY1" fmla="*/ 2667000 h 3796802"/>
              <a:gd name="connsiteX2" fmla="*/ 7543800 w 7543800"/>
              <a:gd name="connsiteY2" fmla="*/ 3505200 h 3796802"/>
              <a:gd name="connsiteX0" fmla="*/ 0 w 5638800"/>
              <a:gd name="connsiteY0" fmla="*/ 254000 h 4050802"/>
              <a:gd name="connsiteX1" fmla="*/ 2286000 w 5638800"/>
              <a:gd name="connsiteY1" fmla="*/ 2921000 h 4050802"/>
              <a:gd name="connsiteX2" fmla="*/ 5638800 w 5638800"/>
              <a:gd name="connsiteY2" fmla="*/ 1168400 h 4050802"/>
              <a:gd name="connsiteX0" fmla="*/ 0 w 5638800"/>
              <a:gd name="connsiteY0" fmla="*/ 0 h 3796802"/>
              <a:gd name="connsiteX1" fmla="*/ 2286000 w 5638800"/>
              <a:gd name="connsiteY1" fmla="*/ 2667000 h 3796802"/>
              <a:gd name="connsiteX2" fmla="*/ 5638800 w 5638800"/>
              <a:gd name="connsiteY2" fmla="*/ 914400 h 3796802"/>
              <a:gd name="connsiteX0" fmla="*/ 0 w 6248400"/>
              <a:gd name="connsiteY0" fmla="*/ 3810000 h 4495800"/>
              <a:gd name="connsiteX1" fmla="*/ 2895600 w 6248400"/>
              <a:gd name="connsiteY1" fmla="*/ 1752600 h 4495800"/>
              <a:gd name="connsiteX2" fmla="*/ 6248400 w 6248400"/>
              <a:gd name="connsiteY2" fmla="*/ 0 h 4495800"/>
              <a:gd name="connsiteX0" fmla="*/ 0 w 6248400"/>
              <a:gd name="connsiteY0" fmla="*/ 3810000 h 4495800"/>
              <a:gd name="connsiteX1" fmla="*/ 2895600 w 6248400"/>
              <a:gd name="connsiteY1" fmla="*/ 1752600 h 4495800"/>
              <a:gd name="connsiteX2" fmla="*/ 6248400 w 6248400"/>
              <a:gd name="connsiteY2" fmla="*/ 0 h 4495800"/>
              <a:gd name="connsiteX0" fmla="*/ 0 w 6248400"/>
              <a:gd name="connsiteY0" fmla="*/ 3810000 h 4495800"/>
              <a:gd name="connsiteX1" fmla="*/ 2895600 w 6248400"/>
              <a:gd name="connsiteY1" fmla="*/ 2133600 h 4495800"/>
              <a:gd name="connsiteX2" fmla="*/ 6248400 w 6248400"/>
              <a:gd name="connsiteY2" fmla="*/ 0 h 4495800"/>
              <a:gd name="connsiteX0" fmla="*/ 0 w 6248400"/>
              <a:gd name="connsiteY0" fmla="*/ 3810000 h 4495800"/>
              <a:gd name="connsiteX1" fmla="*/ 2895600 w 6248400"/>
              <a:gd name="connsiteY1" fmla="*/ 2133600 h 4495800"/>
              <a:gd name="connsiteX2" fmla="*/ 6248400 w 6248400"/>
              <a:gd name="connsiteY2" fmla="*/ 0 h 4495800"/>
              <a:gd name="connsiteX0" fmla="*/ 0 w 6248400"/>
              <a:gd name="connsiteY0" fmla="*/ 3810000 h 3810000"/>
              <a:gd name="connsiteX1" fmla="*/ 2895600 w 6248400"/>
              <a:gd name="connsiteY1" fmla="*/ 2133600 h 3810000"/>
              <a:gd name="connsiteX2" fmla="*/ 6248400 w 6248400"/>
              <a:gd name="connsiteY2" fmla="*/ 0 h 3810000"/>
              <a:gd name="connsiteX0" fmla="*/ 0 w 6248400"/>
              <a:gd name="connsiteY0" fmla="*/ 3810000 h 3810000"/>
              <a:gd name="connsiteX1" fmla="*/ 3048000 w 6248400"/>
              <a:gd name="connsiteY1" fmla="*/ 2209800 h 3810000"/>
              <a:gd name="connsiteX2" fmla="*/ 6248400 w 6248400"/>
              <a:gd name="connsiteY2" fmla="*/ 0 h 3810000"/>
              <a:gd name="connsiteX0" fmla="*/ 0 w 6248400"/>
              <a:gd name="connsiteY0" fmla="*/ 3810000 h 3810000"/>
              <a:gd name="connsiteX1" fmla="*/ 3048000 w 6248400"/>
              <a:gd name="connsiteY1" fmla="*/ 2209800 h 3810000"/>
              <a:gd name="connsiteX2" fmla="*/ 6248400 w 6248400"/>
              <a:gd name="connsiteY2" fmla="*/ 0 h 3810000"/>
              <a:gd name="connsiteX0" fmla="*/ 0 w 5181600"/>
              <a:gd name="connsiteY0" fmla="*/ 2895600 h 2895600"/>
              <a:gd name="connsiteX1" fmla="*/ 3048000 w 5181600"/>
              <a:gd name="connsiteY1" fmla="*/ 1295400 h 2895600"/>
              <a:gd name="connsiteX2" fmla="*/ 5181600 w 5181600"/>
              <a:gd name="connsiteY2" fmla="*/ 0 h 2895600"/>
              <a:gd name="connsiteX0" fmla="*/ 0 w 5181600"/>
              <a:gd name="connsiteY0" fmla="*/ 2895600 h 2895600"/>
              <a:gd name="connsiteX1" fmla="*/ 3048000 w 5181600"/>
              <a:gd name="connsiteY1" fmla="*/ 1295400 h 2895600"/>
              <a:gd name="connsiteX2" fmla="*/ 5181600 w 5181600"/>
              <a:gd name="connsiteY2" fmla="*/ 0 h 2895600"/>
              <a:gd name="connsiteX0" fmla="*/ 0 w 5181600"/>
              <a:gd name="connsiteY0" fmla="*/ 2895600 h 2895600"/>
              <a:gd name="connsiteX1" fmla="*/ 3048000 w 5181600"/>
              <a:gd name="connsiteY1" fmla="*/ 1295400 h 2895600"/>
              <a:gd name="connsiteX2" fmla="*/ 5181600 w 5181600"/>
              <a:gd name="connsiteY2" fmla="*/ 0 h 2895600"/>
              <a:gd name="connsiteX0" fmla="*/ 0 w 4953000"/>
              <a:gd name="connsiteY0" fmla="*/ 2895600 h 2895600"/>
              <a:gd name="connsiteX1" fmla="*/ 3048000 w 4953000"/>
              <a:gd name="connsiteY1" fmla="*/ 1295400 h 2895600"/>
              <a:gd name="connsiteX2" fmla="*/ 4953000 w 4953000"/>
              <a:gd name="connsiteY2" fmla="*/ 0 h 2895600"/>
              <a:gd name="connsiteX0" fmla="*/ 0 w 5181600"/>
              <a:gd name="connsiteY0" fmla="*/ 2540000 h 3045671"/>
              <a:gd name="connsiteX1" fmla="*/ 3276600 w 5181600"/>
              <a:gd name="connsiteY1" fmla="*/ 2463800 h 3045671"/>
              <a:gd name="connsiteX2" fmla="*/ 5181600 w 5181600"/>
              <a:gd name="connsiteY2" fmla="*/ 1168400 h 3045671"/>
              <a:gd name="connsiteX0" fmla="*/ 0 w 5181600"/>
              <a:gd name="connsiteY0" fmla="*/ 1371600 h 1877271"/>
              <a:gd name="connsiteX1" fmla="*/ 3276600 w 5181600"/>
              <a:gd name="connsiteY1" fmla="*/ 1295400 h 1877271"/>
              <a:gd name="connsiteX2" fmla="*/ 5181600 w 5181600"/>
              <a:gd name="connsiteY2" fmla="*/ 0 h 1877271"/>
              <a:gd name="connsiteX0" fmla="*/ 0 w 5316071"/>
              <a:gd name="connsiteY0" fmla="*/ 2393576 h 2393576"/>
              <a:gd name="connsiteX1" fmla="*/ 3411071 w 5316071"/>
              <a:gd name="connsiteY1" fmla="*/ 1295400 h 2393576"/>
              <a:gd name="connsiteX2" fmla="*/ 5316071 w 5316071"/>
              <a:gd name="connsiteY2" fmla="*/ 0 h 2393576"/>
              <a:gd name="connsiteX0" fmla="*/ 0 w 6042213"/>
              <a:gd name="connsiteY0" fmla="*/ 2017059 h 2017059"/>
              <a:gd name="connsiteX1" fmla="*/ 3411071 w 6042213"/>
              <a:gd name="connsiteY1" fmla="*/ 918883 h 2017059"/>
              <a:gd name="connsiteX2" fmla="*/ 6042213 w 6042213"/>
              <a:gd name="connsiteY2" fmla="*/ 0 h 2017059"/>
              <a:gd name="connsiteX0" fmla="*/ 0 w 6042213"/>
              <a:gd name="connsiteY0" fmla="*/ 2023514 h 2023514"/>
              <a:gd name="connsiteX1" fmla="*/ 3411071 w 6042213"/>
              <a:gd name="connsiteY1" fmla="*/ 925338 h 2023514"/>
              <a:gd name="connsiteX2" fmla="*/ 6042213 w 6042213"/>
              <a:gd name="connsiteY2" fmla="*/ 6455 h 2023514"/>
              <a:gd name="connsiteX0" fmla="*/ 0 w 6042213"/>
              <a:gd name="connsiteY0" fmla="*/ 2023514 h 2023514"/>
              <a:gd name="connsiteX1" fmla="*/ 3411071 w 6042213"/>
              <a:gd name="connsiteY1" fmla="*/ 925338 h 2023514"/>
              <a:gd name="connsiteX2" fmla="*/ 6042213 w 6042213"/>
              <a:gd name="connsiteY2" fmla="*/ 6455 h 2023514"/>
              <a:gd name="connsiteX0" fmla="*/ 0 w 6042213"/>
              <a:gd name="connsiteY0" fmla="*/ 2017059 h 2017059"/>
              <a:gd name="connsiteX1" fmla="*/ 6042213 w 6042213"/>
              <a:gd name="connsiteY1" fmla="*/ 0 h 2017059"/>
              <a:gd name="connsiteX0" fmla="*/ 0 w 6042213"/>
              <a:gd name="connsiteY0" fmla="*/ 2029070 h 2029070"/>
              <a:gd name="connsiteX1" fmla="*/ 6042213 w 6042213"/>
              <a:gd name="connsiteY1" fmla="*/ 12011 h 2029070"/>
              <a:gd name="connsiteX0" fmla="*/ 0 w 6042213"/>
              <a:gd name="connsiteY0" fmla="*/ 2035312 h 2035312"/>
              <a:gd name="connsiteX1" fmla="*/ 6042213 w 6042213"/>
              <a:gd name="connsiteY1" fmla="*/ 18253 h 2035312"/>
              <a:gd name="connsiteX0" fmla="*/ 0 w 6055660"/>
              <a:gd name="connsiteY0" fmla="*/ 1969256 h 1969256"/>
              <a:gd name="connsiteX1" fmla="*/ 6055660 w 6055660"/>
              <a:gd name="connsiteY1" fmla="*/ 19432 h 1969256"/>
              <a:gd name="connsiteX0" fmla="*/ 0 w 7696201"/>
              <a:gd name="connsiteY0" fmla="*/ 1863900 h 1863900"/>
              <a:gd name="connsiteX1" fmla="*/ 7696201 w 7696201"/>
              <a:gd name="connsiteY1" fmla="*/ 21653 h 1863900"/>
              <a:gd name="connsiteX0" fmla="*/ 0 w 7696201"/>
              <a:gd name="connsiteY0" fmla="*/ 2049568 h 2049568"/>
              <a:gd name="connsiteX1" fmla="*/ 7696201 w 7696201"/>
              <a:gd name="connsiteY1" fmla="*/ 207321 h 2049568"/>
              <a:gd name="connsiteX0" fmla="*/ 0 w 7696201"/>
              <a:gd name="connsiteY0" fmla="*/ 2071593 h 2071593"/>
              <a:gd name="connsiteX1" fmla="*/ 7696201 w 7696201"/>
              <a:gd name="connsiteY1" fmla="*/ 229346 h 2071593"/>
              <a:gd name="connsiteX0" fmla="*/ 0 w 4993343"/>
              <a:gd name="connsiteY0" fmla="*/ 2071593 h 2071593"/>
              <a:gd name="connsiteX1" fmla="*/ 4993343 w 4993343"/>
              <a:gd name="connsiteY1" fmla="*/ 229346 h 2071593"/>
              <a:gd name="connsiteX0" fmla="*/ 0 w 4993343"/>
              <a:gd name="connsiteY0" fmla="*/ 1842247 h 1842247"/>
              <a:gd name="connsiteX1" fmla="*/ 4993343 w 4993343"/>
              <a:gd name="connsiteY1" fmla="*/ 0 h 1842247"/>
              <a:gd name="connsiteX0" fmla="*/ 0 w 4872320"/>
              <a:gd name="connsiteY0" fmla="*/ 1788459 h 1788459"/>
              <a:gd name="connsiteX1" fmla="*/ 4872320 w 4872320"/>
              <a:gd name="connsiteY1" fmla="*/ 0 h 1788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72320" h="1788459">
                <a:moveTo>
                  <a:pt x="0" y="1788459"/>
                </a:moveTo>
                <a:cubicBezTo>
                  <a:pt x="1866153" y="322730"/>
                  <a:pt x="2562413" y="174813"/>
                  <a:pt x="4872320" y="0"/>
                </a:cubicBezTo>
              </a:path>
            </a:pathLst>
          </a:cu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3332954" y="2005789"/>
            <a:ext cx="2739838" cy="2756647"/>
          </a:xfrm>
          <a:custGeom>
            <a:avLst/>
            <a:gdLst>
              <a:gd name="connsiteX0" fmla="*/ 0 w 6959600"/>
              <a:gd name="connsiteY0" fmla="*/ 459317 h 3875617"/>
              <a:gd name="connsiteX1" fmla="*/ 2057400 w 6959600"/>
              <a:gd name="connsiteY1" fmla="*/ 306917 h 3875617"/>
              <a:gd name="connsiteX2" fmla="*/ 3632200 w 6959600"/>
              <a:gd name="connsiteY2" fmla="*/ 2300817 h 3875617"/>
              <a:gd name="connsiteX3" fmla="*/ 6959600 w 6959600"/>
              <a:gd name="connsiteY3" fmla="*/ 3875617 h 3875617"/>
              <a:gd name="connsiteX0" fmla="*/ 0 w 6959600"/>
              <a:gd name="connsiteY0" fmla="*/ 721783 h 4138083"/>
              <a:gd name="connsiteX1" fmla="*/ 2057400 w 6959600"/>
              <a:gd name="connsiteY1" fmla="*/ 569383 h 4138083"/>
              <a:gd name="connsiteX2" fmla="*/ 6959600 w 6959600"/>
              <a:gd name="connsiteY2" fmla="*/ 4138083 h 4138083"/>
              <a:gd name="connsiteX0" fmla="*/ 0 w 6959600"/>
              <a:gd name="connsiteY0" fmla="*/ 229659 h 3645959"/>
              <a:gd name="connsiteX1" fmla="*/ 3492500 w 6959600"/>
              <a:gd name="connsiteY1" fmla="*/ 1804459 h 3645959"/>
              <a:gd name="connsiteX2" fmla="*/ 6959600 w 6959600"/>
              <a:gd name="connsiteY2" fmla="*/ 3645959 h 3645959"/>
              <a:gd name="connsiteX0" fmla="*/ 0 w 6959600"/>
              <a:gd name="connsiteY0" fmla="*/ 229659 h 3645959"/>
              <a:gd name="connsiteX1" fmla="*/ 3492500 w 6959600"/>
              <a:gd name="connsiteY1" fmla="*/ 1804459 h 3645959"/>
              <a:gd name="connsiteX2" fmla="*/ 6959600 w 6959600"/>
              <a:gd name="connsiteY2" fmla="*/ 3645959 h 3645959"/>
              <a:gd name="connsiteX0" fmla="*/ 0 w 6959600"/>
              <a:gd name="connsiteY0" fmla="*/ 229659 h 3645959"/>
              <a:gd name="connsiteX1" fmla="*/ 3492500 w 6959600"/>
              <a:gd name="connsiteY1" fmla="*/ 1804459 h 3645959"/>
              <a:gd name="connsiteX2" fmla="*/ 6959600 w 6959600"/>
              <a:gd name="connsiteY2" fmla="*/ 3645959 h 3645959"/>
              <a:gd name="connsiteX0" fmla="*/ 0 w 6959600"/>
              <a:gd name="connsiteY0" fmla="*/ 737659 h 4153959"/>
              <a:gd name="connsiteX1" fmla="*/ 3492500 w 6959600"/>
              <a:gd name="connsiteY1" fmla="*/ 2312459 h 4153959"/>
              <a:gd name="connsiteX2" fmla="*/ 6959600 w 6959600"/>
              <a:gd name="connsiteY2" fmla="*/ 4153959 h 4153959"/>
              <a:gd name="connsiteX0" fmla="*/ 0 w 5245100"/>
              <a:gd name="connsiteY0" fmla="*/ 737659 h 4126442"/>
              <a:gd name="connsiteX1" fmla="*/ 3492500 w 5245100"/>
              <a:gd name="connsiteY1" fmla="*/ 2312459 h 4126442"/>
              <a:gd name="connsiteX2" fmla="*/ 5245100 w 5245100"/>
              <a:gd name="connsiteY2" fmla="*/ 3836459 h 4126442"/>
              <a:gd name="connsiteX0" fmla="*/ 0 w 5245100"/>
              <a:gd name="connsiteY0" fmla="*/ 737659 h 4126442"/>
              <a:gd name="connsiteX1" fmla="*/ 3492500 w 5245100"/>
              <a:gd name="connsiteY1" fmla="*/ 2312459 h 4126442"/>
              <a:gd name="connsiteX2" fmla="*/ 5245100 w 5245100"/>
              <a:gd name="connsiteY2" fmla="*/ 3836459 h 4126442"/>
              <a:gd name="connsiteX0" fmla="*/ 0 w 5245100"/>
              <a:gd name="connsiteY0" fmla="*/ 737659 h 4202642"/>
              <a:gd name="connsiteX1" fmla="*/ 3340100 w 5245100"/>
              <a:gd name="connsiteY1" fmla="*/ 2388659 h 4202642"/>
              <a:gd name="connsiteX2" fmla="*/ 5245100 w 5245100"/>
              <a:gd name="connsiteY2" fmla="*/ 3836459 h 4202642"/>
              <a:gd name="connsiteX0" fmla="*/ 0 w 5245100"/>
              <a:gd name="connsiteY0" fmla="*/ 737659 h 3836459"/>
              <a:gd name="connsiteX1" fmla="*/ 3340100 w 5245100"/>
              <a:gd name="connsiteY1" fmla="*/ 2388659 h 3836459"/>
              <a:gd name="connsiteX2" fmla="*/ 5245100 w 5245100"/>
              <a:gd name="connsiteY2" fmla="*/ 3836459 h 3836459"/>
              <a:gd name="connsiteX0" fmla="*/ 0 w 5397500"/>
              <a:gd name="connsiteY0" fmla="*/ 737659 h 3760260"/>
              <a:gd name="connsiteX1" fmla="*/ 3340100 w 5397500"/>
              <a:gd name="connsiteY1" fmla="*/ 2388659 h 3760260"/>
              <a:gd name="connsiteX2" fmla="*/ 5397500 w 5397500"/>
              <a:gd name="connsiteY2" fmla="*/ 3760260 h 3760260"/>
              <a:gd name="connsiteX0" fmla="*/ 0 w 4191000"/>
              <a:gd name="connsiteY0" fmla="*/ 737659 h 3404659"/>
              <a:gd name="connsiteX1" fmla="*/ 2133600 w 4191000"/>
              <a:gd name="connsiteY1" fmla="*/ 2033058 h 3404659"/>
              <a:gd name="connsiteX2" fmla="*/ 4191000 w 4191000"/>
              <a:gd name="connsiteY2" fmla="*/ 3404659 h 3404659"/>
              <a:gd name="connsiteX0" fmla="*/ 0 w 4191000"/>
              <a:gd name="connsiteY0" fmla="*/ 191559 h 2858559"/>
              <a:gd name="connsiteX1" fmla="*/ 2133600 w 4191000"/>
              <a:gd name="connsiteY1" fmla="*/ 1486958 h 2858559"/>
              <a:gd name="connsiteX2" fmla="*/ 4191000 w 4191000"/>
              <a:gd name="connsiteY2" fmla="*/ 2858559 h 2858559"/>
              <a:gd name="connsiteX0" fmla="*/ 0 w 4191000"/>
              <a:gd name="connsiteY0" fmla="*/ 191559 h 2858559"/>
              <a:gd name="connsiteX1" fmla="*/ 2133600 w 4191000"/>
              <a:gd name="connsiteY1" fmla="*/ 1486958 h 2858559"/>
              <a:gd name="connsiteX2" fmla="*/ 4191000 w 4191000"/>
              <a:gd name="connsiteY2" fmla="*/ 2858559 h 2858559"/>
              <a:gd name="connsiteX0" fmla="*/ 0 w 4191000"/>
              <a:gd name="connsiteY0" fmla="*/ 0 h 2667000"/>
              <a:gd name="connsiteX1" fmla="*/ 4191000 w 4191000"/>
              <a:gd name="connsiteY1" fmla="*/ 2667000 h 2667000"/>
              <a:gd name="connsiteX0" fmla="*/ 0 w 3572435"/>
              <a:gd name="connsiteY0" fmla="*/ 0 h 3688976"/>
              <a:gd name="connsiteX1" fmla="*/ 3572435 w 3572435"/>
              <a:gd name="connsiteY1" fmla="*/ 3688976 h 3688976"/>
              <a:gd name="connsiteX0" fmla="*/ 0 w 3572435"/>
              <a:gd name="connsiteY0" fmla="*/ 0 h 3688976"/>
              <a:gd name="connsiteX1" fmla="*/ 3572435 w 3572435"/>
              <a:gd name="connsiteY1" fmla="*/ 3688976 h 3688976"/>
              <a:gd name="connsiteX0" fmla="*/ 0 w 3572435"/>
              <a:gd name="connsiteY0" fmla="*/ 0 h 3688976"/>
              <a:gd name="connsiteX1" fmla="*/ 3572435 w 3572435"/>
              <a:gd name="connsiteY1" fmla="*/ 3688976 h 3688976"/>
              <a:gd name="connsiteX0" fmla="*/ 0 w 3653118"/>
              <a:gd name="connsiteY0" fmla="*/ 0 h 3675529"/>
              <a:gd name="connsiteX1" fmla="*/ 3653118 w 3653118"/>
              <a:gd name="connsiteY1" fmla="*/ 3675529 h 3675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53118" h="3675529">
                <a:moveTo>
                  <a:pt x="0" y="0"/>
                </a:moveTo>
                <a:cubicBezTo>
                  <a:pt x="2495177" y="476624"/>
                  <a:pt x="3094318" y="1585258"/>
                  <a:pt x="3653118" y="3675529"/>
                </a:cubicBezTo>
              </a:path>
            </a:pathLst>
          </a:cu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1786035" y="2627970"/>
            <a:ext cx="2306170" cy="2218763"/>
          </a:xfrm>
          <a:custGeom>
            <a:avLst/>
            <a:gdLst>
              <a:gd name="connsiteX0" fmla="*/ 0 w 6959600"/>
              <a:gd name="connsiteY0" fmla="*/ 459317 h 3875617"/>
              <a:gd name="connsiteX1" fmla="*/ 2057400 w 6959600"/>
              <a:gd name="connsiteY1" fmla="*/ 306917 h 3875617"/>
              <a:gd name="connsiteX2" fmla="*/ 3632200 w 6959600"/>
              <a:gd name="connsiteY2" fmla="*/ 2300817 h 3875617"/>
              <a:gd name="connsiteX3" fmla="*/ 6959600 w 6959600"/>
              <a:gd name="connsiteY3" fmla="*/ 3875617 h 3875617"/>
              <a:gd name="connsiteX0" fmla="*/ 0 w 7543800"/>
              <a:gd name="connsiteY0" fmla="*/ 459317 h 2654300"/>
              <a:gd name="connsiteX1" fmla="*/ 2057400 w 7543800"/>
              <a:gd name="connsiteY1" fmla="*/ 306917 h 2654300"/>
              <a:gd name="connsiteX2" fmla="*/ 3632200 w 7543800"/>
              <a:gd name="connsiteY2" fmla="*/ 2300817 h 2654300"/>
              <a:gd name="connsiteX3" fmla="*/ 7543800 w 7543800"/>
              <a:gd name="connsiteY3" fmla="*/ 2427817 h 2654300"/>
              <a:gd name="connsiteX0" fmla="*/ 0 w 7543800"/>
              <a:gd name="connsiteY0" fmla="*/ 459317 h 3436408"/>
              <a:gd name="connsiteX1" fmla="*/ 2057400 w 7543800"/>
              <a:gd name="connsiteY1" fmla="*/ 306917 h 3436408"/>
              <a:gd name="connsiteX2" fmla="*/ 3632200 w 7543800"/>
              <a:gd name="connsiteY2" fmla="*/ 2300817 h 3436408"/>
              <a:gd name="connsiteX3" fmla="*/ 7543800 w 7543800"/>
              <a:gd name="connsiteY3" fmla="*/ 2427817 h 3436408"/>
              <a:gd name="connsiteX0" fmla="*/ 0 w 7543800"/>
              <a:gd name="connsiteY0" fmla="*/ 459317 h 3436408"/>
              <a:gd name="connsiteX1" fmla="*/ 2057400 w 7543800"/>
              <a:gd name="connsiteY1" fmla="*/ 306917 h 3436408"/>
              <a:gd name="connsiteX2" fmla="*/ 3632200 w 7543800"/>
              <a:gd name="connsiteY2" fmla="*/ 2300817 h 3436408"/>
              <a:gd name="connsiteX3" fmla="*/ 7543800 w 7543800"/>
              <a:gd name="connsiteY3" fmla="*/ 2427817 h 3436408"/>
              <a:gd name="connsiteX0" fmla="*/ 0 w 7543800"/>
              <a:gd name="connsiteY0" fmla="*/ 229659 h 3206750"/>
              <a:gd name="connsiteX1" fmla="*/ 1828800 w 7543800"/>
              <a:gd name="connsiteY1" fmla="*/ 445559 h 3206750"/>
              <a:gd name="connsiteX2" fmla="*/ 3632200 w 7543800"/>
              <a:gd name="connsiteY2" fmla="*/ 2071159 h 3206750"/>
              <a:gd name="connsiteX3" fmla="*/ 7543800 w 7543800"/>
              <a:gd name="connsiteY3" fmla="*/ 2198159 h 3206750"/>
              <a:gd name="connsiteX0" fmla="*/ 0 w 7467600"/>
              <a:gd name="connsiteY0" fmla="*/ 229659 h 3829050"/>
              <a:gd name="connsiteX1" fmla="*/ 1752600 w 7467600"/>
              <a:gd name="connsiteY1" fmla="*/ 1067859 h 3829050"/>
              <a:gd name="connsiteX2" fmla="*/ 3556000 w 7467600"/>
              <a:gd name="connsiteY2" fmla="*/ 2693459 h 3829050"/>
              <a:gd name="connsiteX3" fmla="*/ 7467600 w 7467600"/>
              <a:gd name="connsiteY3" fmla="*/ 2820459 h 3829050"/>
              <a:gd name="connsiteX0" fmla="*/ 0 w 7467600"/>
              <a:gd name="connsiteY0" fmla="*/ 0 h 3599391"/>
              <a:gd name="connsiteX1" fmla="*/ 1752600 w 7467600"/>
              <a:gd name="connsiteY1" fmla="*/ 838200 h 3599391"/>
              <a:gd name="connsiteX2" fmla="*/ 3556000 w 7467600"/>
              <a:gd name="connsiteY2" fmla="*/ 2463800 h 3599391"/>
              <a:gd name="connsiteX3" fmla="*/ 7467600 w 7467600"/>
              <a:gd name="connsiteY3" fmla="*/ 2590800 h 3599391"/>
              <a:gd name="connsiteX0" fmla="*/ 0 w 7467600"/>
              <a:gd name="connsiteY0" fmla="*/ 0 h 3599391"/>
              <a:gd name="connsiteX1" fmla="*/ 1752600 w 7467600"/>
              <a:gd name="connsiteY1" fmla="*/ 838200 h 3599391"/>
              <a:gd name="connsiteX2" fmla="*/ 3556000 w 7467600"/>
              <a:gd name="connsiteY2" fmla="*/ 2463800 h 3599391"/>
              <a:gd name="connsiteX3" fmla="*/ 7467600 w 7467600"/>
              <a:gd name="connsiteY3" fmla="*/ 2590800 h 3599391"/>
              <a:gd name="connsiteX0" fmla="*/ 0 w 7467600"/>
              <a:gd name="connsiteY0" fmla="*/ 0 h 2590800"/>
              <a:gd name="connsiteX1" fmla="*/ 1752600 w 7467600"/>
              <a:gd name="connsiteY1" fmla="*/ 838200 h 2590800"/>
              <a:gd name="connsiteX2" fmla="*/ 7467600 w 7467600"/>
              <a:gd name="connsiteY2" fmla="*/ 2590800 h 2590800"/>
              <a:gd name="connsiteX0" fmla="*/ 0 w 7543800"/>
              <a:gd name="connsiteY0" fmla="*/ 0 h 3505200"/>
              <a:gd name="connsiteX1" fmla="*/ 1752600 w 7543800"/>
              <a:gd name="connsiteY1" fmla="*/ 838200 h 3505200"/>
              <a:gd name="connsiteX2" fmla="*/ 7543800 w 7543800"/>
              <a:gd name="connsiteY2" fmla="*/ 3505200 h 3505200"/>
              <a:gd name="connsiteX0" fmla="*/ 0 w 7543800"/>
              <a:gd name="connsiteY0" fmla="*/ 0 h 3505200"/>
              <a:gd name="connsiteX1" fmla="*/ 1752600 w 7543800"/>
              <a:gd name="connsiteY1" fmla="*/ 838200 h 3505200"/>
              <a:gd name="connsiteX2" fmla="*/ 7543800 w 7543800"/>
              <a:gd name="connsiteY2" fmla="*/ 3505200 h 3505200"/>
              <a:gd name="connsiteX0" fmla="*/ 0 w 7543800"/>
              <a:gd name="connsiteY0" fmla="*/ 0 h 3505200"/>
              <a:gd name="connsiteX1" fmla="*/ 3429000 w 7543800"/>
              <a:gd name="connsiteY1" fmla="*/ 1524000 h 3505200"/>
              <a:gd name="connsiteX2" fmla="*/ 7543800 w 7543800"/>
              <a:gd name="connsiteY2" fmla="*/ 3505200 h 3505200"/>
              <a:gd name="connsiteX0" fmla="*/ 0 w 7543800"/>
              <a:gd name="connsiteY0" fmla="*/ 0 h 3505200"/>
              <a:gd name="connsiteX1" fmla="*/ 3429000 w 7543800"/>
              <a:gd name="connsiteY1" fmla="*/ 1524000 h 3505200"/>
              <a:gd name="connsiteX2" fmla="*/ 7543800 w 7543800"/>
              <a:gd name="connsiteY2" fmla="*/ 3505200 h 3505200"/>
              <a:gd name="connsiteX0" fmla="*/ 0 w 7543800"/>
              <a:gd name="connsiteY0" fmla="*/ 0 h 3505200"/>
              <a:gd name="connsiteX1" fmla="*/ 7543800 w 7543800"/>
              <a:gd name="connsiteY1" fmla="*/ 3505200 h 3505200"/>
              <a:gd name="connsiteX0" fmla="*/ 0 w 7543800"/>
              <a:gd name="connsiteY0" fmla="*/ 0 h 3505200"/>
              <a:gd name="connsiteX1" fmla="*/ 2286000 w 7543800"/>
              <a:gd name="connsiteY1" fmla="*/ 2667000 h 3505200"/>
              <a:gd name="connsiteX2" fmla="*/ 7543800 w 7543800"/>
              <a:gd name="connsiteY2" fmla="*/ 3505200 h 3505200"/>
              <a:gd name="connsiteX0" fmla="*/ 0 w 7543800"/>
              <a:gd name="connsiteY0" fmla="*/ 0 h 3505200"/>
              <a:gd name="connsiteX1" fmla="*/ 2286000 w 7543800"/>
              <a:gd name="connsiteY1" fmla="*/ 2667000 h 3505200"/>
              <a:gd name="connsiteX2" fmla="*/ 7543800 w 7543800"/>
              <a:gd name="connsiteY2" fmla="*/ 3505200 h 3505200"/>
              <a:gd name="connsiteX0" fmla="*/ 0 w 7543800"/>
              <a:gd name="connsiteY0" fmla="*/ 0 h 3796802"/>
              <a:gd name="connsiteX1" fmla="*/ 2286000 w 7543800"/>
              <a:gd name="connsiteY1" fmla="*/ 2667000 h 3796802"/>
              <a:gd name="connsiteX2" fmla="*/ 7543800 w 7543800"/>
              <a:gd name="connsiteY2" fmla="*/ 3505200 h 3796802"/>
              <a:gd name="connsiteX0" fmla="*/ 0 w 7543800"/>
              <a:gd name="connsiteY0" fmla="*/ 0 h 3796802"/>
              <a:gd name="connsiteX1" fmla="*/ 2286000 w 7543800"/>
              <a:gd name="connsiteY1" fmla="*/ 2667000 h 3796802"/>
              <a:gd name="connsiteX2" fmla="*/ 7543800 w 7543800"/>
              <a:gd name="connsiteY2" fmla="*/ 3505200 h 3796802"/>
              <a:gd name="connsiteX0" fmla="*/ 0 w 5181600"/>
              <a:gd name="connsiteY0" fmla="*/ 0 h 3796802"/>
              <a:gd name="connsiteX1" fmla="*/ 2286000 w 5181600"/>
              <a:gd name="connsiteY1" fmla="*/ 2667000 h 3796802"/>
              <a:gd name="connsiteX2" fmla="*/ 5181600 w 5181600"/>
              <a:gd name="connsiteY2" fmla="*/ 3276600 h 3796802"/>
              <a:gd name="connsiteX0" fmla="*/ 0 w 5181600"/>
              <a:gd name="connsiteY0" fmla="*/ 0 h 3796802"/>
              <a:gd name="connsiteX1" fmla="*/ 2286000 w 5181600"/>
              <a:gd name="connsiteY1" fmla="*/ 2667000 h 3796802"/>
              <a:gd name="connsiteX2" fmla="*/ 5181600 w 5181600"/>
              <a:gd name="connsiteY2" fmla="*/ 3276600 h 3796802"/>
              <a:gd name="connsiteX0" fmla="*/ 0 w 5105400"/>
              <a:gd name="connsiteY0" fmla="*/ 0 h 3796802"/>
              <a:gd name="connsiteX1" fmla="*/ 2286000 w 5105400"/>
              <a:gd name="connsiteY1" fmla="*/ 2667000 h 3796802"/>
              <a:gd name="connsiteX2" fmla="*/ 5105400 w 5105400"/>
              <a:gd name="connsiteY2" fmla="*/ 2743200 h 3796802"/>
              <a:gd name="connsiteX0" fmla="*/ 0 w 5105400"/>
              <a:gd name="connsiteY0" fmla="*/ 0 h 3530102"/>
              <a:gd name="connsiteX1" fmla="*/ 2286000 w 5105400"/>
              <a:gd name="connsiteY1" fmla="*/ 2667000 h 3530102"/>
              <a:gd name="connsiteX2" fmla="*/ 5105400 w 5105400"/>
              <a:gd name="connsiteY2" fmla="*/ 2743200 h 3530102"/>
              <a:gd name="connsiteX0" fmla="*/ 0 w 5105400"/>
              <a:gd name="connsiteY0" fmla="*/ 0 h 2743200"/>
              <a:gd name="connsiteX1" fmla="*/ 5105400 w 5105400"/>
              <a:gd name="connsiteY1" fmla="*/ 2743200 h 2743200"/>
              <a:gd name="connsiteX0" fmla="*/ 0 w 3128682"/>
              <a:gd name="connsiteY0" fmla="*/ 0 h 3415552"/>
              <a:gd name="connsiteX1" fmla="*/ 3128682 w 3128682"/>
              <a:gd name="connsiteY1" fmla="*/ 3415552 h 3415552"/>
              <a:gd name="connsiteX0" fmla="*/ 0 w 3128682"/>
              <a:gd name="connsiteY0" fmla="*/ 0 h 3415552"/>
              <a:gd name="connsiteX1" fmla="*/ 3128682 w 3128682"/>
              <a:gd name="connsiteY1" fmla="*/ 3415552 h 3415552"/>
              <a:gd name="connsiteX0" fmla="*/ 0 w 3464858"/>
              <a:gd name="connsiteY0" fmla="*/ 0 h 3294528"/>
              <a:gd name="connsiteX1" fmla="*/ 3464858 w 3464858"/>
              <a:gd name="connsiteY1" fmla="*/ 3294528 h 3294528"/>
              <a:gd name="connsiteX0" fmla="*/ 0 w 3464858"/>
              <a:gd name="connsiteY0" fmla="*/ 0 h 3294528"/>
              <a:gd name="connsiteX1" fmla="*/ 3464858 w 3464858"/>
              <a:gd name="connsiteY1" fmla="*/ 3294528 h 3294528"/>
              <a:gd name="connsiteX0" fmla="*/ 0 w 3034552"/>
              <a:gd name="connsiteY0" fmla="*/ 0 h 3039034"/>
              <a:gd name="connsiteX1" fmla="*/ 3034552 w 3034552"/>
              <a:gd name="connsiteY1" fmla="*/ 3039034 h 3039034"/>
              <a:gd name="connsiteX0" fmla="*/ 0 w 3074893"/>
              <a:gd name="connsiteY0" fmla="*/ 0 h 2958351"/>
              <a:gd name="connsiteX1" fmla="*/ 3074893 w 3074893"/>
              <a:gd name="connsiteY1" fmla="*/ 2958351 h 295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74893" h="2958351">
                <a:moveTo>
                  <a:pt x="0" y="0"/>
                </a:moveTo>
                <a:cubicBezTo>
                  <a:pt x="1379071" y="560294"/>
                  <a:pt x="2475752" y="1913964"/>
                  <a:pt x="3074893" y="2958351"/>
                </a:cubicBezTo>
              </a:path>
            </a:pathLst>
          </a:cu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1517602" y="2380984"/>
            <a:ext cx="5772151" cy="1553695"/>
          </a:xfrm>
          <a:custGeom>
            <a:avLst/>
            <a:gdLst>
              <a:gd name="connsiteX0" fmla="*/ 0 w 6959600"/>
              <a:gd name="connsiteY0" fmla="*/ 459317 h 3875617"/>
              <a:gd name="connsiteX1" fmla="*/ 2057400 w 6959600"/>
              <a:gd name="connsiteY1" fmla="*/ 306917 h 3875617"/>
              <a:gd name="connsiteX2" fmla="*/ 3632200 w 6959600"/>
              <a:gd name="connsiteY2" fmla="*/ 2300817 h 3875617"/>
              <a:gd name="connsiteX3" fmla="*/ 6959600 w 6959600"/>
              <a:gd name="connsiteY3" fmla="*/ 3875617 h 3875617"/>
              <a:gd name="connsiteX0" fmla="*/ 0 w 7543800"/>
              <a:gd name="connsiteY0" fmla="*/ 459317 h 2654300"/>
              <a:gd name="connsiteX1" fmla="*/ 2057400 w 7543800"/>
              <a:gd name="connsiteY1" fmla="*/ 306917 h 2654300"/>
              <a:gd name="connsiteX2" fmla="*/ 3632200 w 7543800"/>
              <a:gd name="connsiteY2" fmla="*/ 2300817 h 2654300"/>
              <a:gd name="connsiteX3" fmla="*/ 7543800 w 7543800"/>
              <a:gd name="connsiteY3" fmla="*/ 2427817 h 2654300"/>
              <a:gd name="connsiteX0" fmla="*/ 0 w 7543800"/>
              <a:gd name="connsiteY0" fmla="*/ 459317 h 3436408"/>
              <a:gd name="connsiteX1" fmla="*/ 2057400 w 7543800"/>
              <a:gd name="connsiteY1" fmla="*/ 306917 h 3436408"/>
              <a:gd name="connsiteX2" fmla="*/ 3632200 w 7543800"/>
              <a:gd name="connsiteY2" fmla="*/ 2300817 h 3436408"/>
              <a:gd name="connsiteX3" fmla="*/ 7543800 w 7543800"/>
              <a:gd name="connsiteY3" fmla="*/ 2427817 h 3436408"/>
              <a:gd name="connsiteX0" fmla="*/ 0 w 7543800"/>
              <a:gd name="connsiteY0" fmla="*/ 459317 h 3436408"/>
              <a:gd name="connsiteX1" fmla="*/ 2057400 w 7543800"/>
              <a:gd name="connsiteY1" fmla="*/ 306917 h 3436408"/>
              <a:gd name="connsiteX2" fmla="*/ 3632200 w 7543800"/>
              <a:gd name="connsiteY2" fmla="*/ 2300817 h 3436408"/>
              <a:gd name="connsiteX3" fmla="*/ 7543800 w 7543800"/>
              <a:gd name="connsiteY3" fmla="*/ 2427817 h 3436408"/>
              <a:gd name="connsiteX0" fmla="*/ 0 w 7543800"/>
              <a:gd name="connsiteY0" fmla="*/ 229659 h 3206750"/>
              <a:gd name="connsiteX1" fmla="*/ 1828800 w 7543800"/>
              <a:gd name="connsiteY1" fmla="*/ 445559 h 3206750"/>
              <a:gd name="connsiteX2" fmla="*/ 3632200 w 7543800"/>
              <a:gd name="connsiteY2" fmla="*/ 2071159 h 3206750"/>
              <a:gd name="connsiteX3" fmla="*/ 7543800 w 7543800"/>
              <a:gd name="connsiteY3" fmla="*/ 2198159 h 3206750"/>
              <a:gd name="connsiteX0" fmla="*/ 0 w 7467600"/>
              <a:gd name="connsiteY0" fmla="*/ 229659 h 3829050"/>
              <a:gd name="connsiteX1" fmla="*/ 1752600 w 7467600"/>
              <a:gd name="connsiteY1" fmla="*/ 1067859 h 3829050"/>
              <a:gd name="connsiteX2" fmla="*/ 3556000 w 7467600"/>
              <a:gd name="connsiteY2" fmla="*/ 2693459 h 3829050"/>
              <a:gd name="connsiteX3" fmla="*/ 7467600 w 7467600"/>
              <a:gd name="connsiteY3" fmla="*/ 2820459 h 3829050"/>
              <a:gd name="connsiteX0" fmla="*/ 0 w 7467600"/>
              <a:gd name="connsiteY0" fmla="*/ 0 h 3599391"/>
              <a:gd name="connsiteX1" fmla="*/ 1752600 w 7467600"/>
              <a:gd name="connsiteY1" fmla="*/ 838200 h 3599391"/>
              <a:gd name="connsiteX2" fmla="*/ 3556000 w 7467600"/>
              <a:gd name="connsiteY2" fmla="*/ 2463800 h 3599391"/>
              <a:gd name="connsiteX3" fmla="*/ 7467600 w 7467600"/>
              <a:gd name="connsiteY3" fmla="*/ 2590800 h 3599391"/>
              <a:gd name="connsiteX0" fmla="*/ 0 w 7467600"/>
              <a:gd name="connsiteY0" fmla="*/ 0 h 3599391"/>
              <a:gd name="connsiteX1" fmla="*/ 1752600 w 7467600"/>
              <a:gd name="connsiteY1" fmla="*/ 838200 h 3599391"/>
              <a:gd name="connsiteX2" fmla="*/ 3556000 w 7467600"/>
              <a:gd name="connsiteY2" fmla="*/ 2463800 h 3599391"/>
              <a:gd name="connsiteX3" fmla="*/ 7467600 w 7467600"/>
              <a:gd name="connsiteY3" fmla="*/ 2590800 h 3599391"/>
              <a:gd name="connsiteX0" fmla="*/ 0 w 7467600"/>
              <a:gd name="connsiteY0" fmla="*/ 0 h 2590800"/>
              <a:gd name="connsiteX1" fmla="*/ 1752600 w 7467600"/>
              <a:gd name="connsiteY1" fmla="*/ 838200 h 2590800"/>
              <a:gd name="connsiteX2" fmla="*/ 7467600 w 7467600"/>
              <a:gd name="connsiteY2" fmla="*/ 2590800 h 2590800"/>
              <a:gd name="connsiteX0" fmla="*/ 0 w 7543800"/>
              <a:gd name="connsiteY0" fmla="*/ 0 h 3505200"/>
              <a:gd name="connsiteX1" fmla="*/ 1752600 w 7543800"/>
              <a:gd name="connsiteY1" fmla="*/ 838200 h 3505200"/>
              <a:gd name="connsiteX2" fmla="*/ 7543800 w 7543800"/>
              <a:gd name="connsiteY2" fmla="*/ 3505200 h 3505200"/>
              <a:gd name="connsiteX0" fmla="*/ 0 w 7543800"/>
              <a:gd name="connsiteY0" fmla="*/ 0 h 3505200"/>
              <a:gd name="connsiteX1" fmla="*/ 1752600 w 7543800"/>
              <a:gd name="connsiteY1" fmla="*/ 838200 h 3505200"/>
              <a:gd name="connsiteX2" fmla="*/ 7543800 w 7543800"/>
              <a:gd name="connsiteY2" fmla="*/ 3505200 h 3505200"/>
              <a:gd name="connsiteX0" fmla="*/ 0 w 7543800"/>
              <a:gd name="connsiteY0" fmla="*/ 0 h 3505200"/>
              <a:gd name="connsiteX1" fmla="*/ 3429000 w 7543800"/>
              <a:gd name="connsiteY1" fmla="*/ 1524000 h 3505200"/>
              <a:gd name="connsiteX2" fmla="*/ 7543800 w 7543800"/>
              <a:gd name="connsiteY2" fmla="*/ 3505200 h 3505200"/>
              <a:gd name="connsiteX0" fmla="*/ 0 w 7543800"/>
              <a:gd name="connsiteY0" fmla="*/ 0 h 3505200"/>
              <a:gd name="connsiteX1" fmla="*/ 3429000 w 7543800"/>
              <a:gd name="connsiteY1" fmla="*/ 1524000 h 3505200"/>
              <a:gd name="connsiteX2" fmla="*/ 7543800 w 7543800"/>
              <a:gd name="connsiteY2" fmla="*/ 3505200 h 3505200"/>
              <a:gd name="connsiteX0" fmla="*/ 0 w 7543800"/>
              <a:gd name="connsiteY0" fmla="*/ 0 h 3505200"/>
              <a:gd name="connsiteX1" fmla="*/ 7543800 w 7543800"/>
              <a:gd name="connsiteY1" fmla="*/ 3505200 h 3505200"/>
              <a:gd name="connsiteX0" fmla="*/ 0 w 7543800"/>
              <a:gd name="connsiteY0" fmla="*/ 0 h 3505200"/>
              <a:gd name="connsiteX1" fmla="*/ 2286000 w 7543800"/>
              <a:gd name="connsiteY1" fmla="*/ 2667000 h 3505200"/>
              <a:gd name="connsiteX2" fmla="*/ 7543800 w 7543800"/>
              <a:gd name="connsiteY2" fmla="*/ 3505200 h 3505200"/>
              <a:gd name="connsiteX0" fmla="*/ 0 w 7543800"/>
              <a:gd name="connsiteY0" fmla="*/ 0 h 3505200"/>
              <a:gd name="connsiteX1" fmla="*/ 2286000 w 7543800"/>
              <a:gd name="connsiteY1" fmla="*/ 2667000 h 3505200"/>
              <a:gd name="connsiteX2" fmla="*/ 7543800 w 7543800"/>
              <a:gd name="connsiteY2" fmla="*/ 3505200 h 3505200"/>
              <a:gd name="connsiteX0" fmla="*/ 0 w 7543800"/>
              <a:gd name="connsiteY0" fmla="*/ 0 h 3796802"/>
              <a:gd name="connsiteX1" fmla="*/ 2286000 w 7543800"/>
              <a:gd name="connsiteY1" fmla="*/ 2667000 h 3796802"/>
              <a:gd name="connsiteX2" fmla="*/ 7543800 w 7543800"/>
              <a:gd name="connsiteY2" fmla="*/ 3505200 h 3796802"/>
              <a:gd name="connsiteX0" fmla="*/ 0 w 7543800"/>
              <a:gd name="connsiteY0" fmla="*/ 0 h 3796802"/>
              <a:gd name="connsiteX1" fmla="*/ 2286000 w 7543800"/>
              <a:gd name="connsiteY1" fmla="*/ 2667000 h 3796802"/>
              <a:gd name="connsiteX2" fmla="*/ 7543800 w 7543800"/>
              <a:gd name="connsiteY2" fmla="*/ 3505200 h 3796802"/>
              <a:gd name="connsiteX0" fmla="*/ 0 w 5638800"/>
              <a:gd name="connsiteY0" fmla="*/ 254000 h 4050802"/>
              <a:gd name="connsiteX1" fmla="*/ 2286000 w 5638800"/>
              <a:gd name="connsiteY1" fmla="*/ 2921000 h 4050802"/>
              <a:gd name="connsiteX2" fmla="*/ 5638800 w 5638800"/>
              <a:gd name="connsiteY2" fmla="*/ 1168400 h 4050802"/>
              <a:gd name="connsiteX0" fmla="*/ 0 w 5638800"/>
              <a:gd name="connsiteY0" fmla="*/ 0 h 3796802"/>
              <a:gd name="connsiteX1" fmla="*/ 2286000 w 5638800"/>
              <a:gd name="connsiteY1" fmla="*/ 2667000 h 3796802"/>
              <a:gd name="connsiteX2" fmla="*/ 5638800 w 5638800"/>
              <a:gd name="connsiteY2" fmla="*/ 914400 h 3796802"/>
              <a:gd name="connsiteX0" fmla="*/ 0 w 6248400"/>
              <a:gd name="connsiteY0" fmla="*/ 3810000 h 4495800"/>
              <a:gd name="connsiteX1" fmla="*/ 2895600 w 6248400"/>
              <a:gd name="connsiteY1" fmla="*/ 1752600 h 4495800"/>
              <a:gd name="connsiteX2" fmla="*/ 6248400 w 6248400"/>
              <a:gd name="connsiteY2" fmla="*/ 0 h 4495800"/>
              <a:gd name="connsiteX0" fmla="*/ 0 w 6248400"/>
              <a:gd name="connsiteY0" fmla="*/ 3810000 h 4495800"/>
              <a:gd name="connsiteX1" fmla="*/ 2895600 w 6248400"/>
              <a:gd name="connsiteY1" fmla="*/ 1752600 h 4495800"/>
              <a:gd name="connsiteX2" fmla="*/ 6248400 w 6248400"/>
              <a:gd name="connsiteY2" fmla="*/ 0 h 4495800"/>
              <a:gd name="connsiteX0" fmla="*/ 0 w 6248400"/>
              <a:gd name="connsiteY0" fmla="*/ 3810000 h 4495800"/>
              <a:gd name="connsiteX1" fmla="*/ 2895600 w 6248400"/>
              <a:gd name="connsiteY1" fmla="*/ 2133600 h 4495800"/>
              <a:gd name="connsiteX2" fmla="*/ 6248400 w 6248400"/>
              <a:gd name="connsiteY2" fmla="*/ 0 h 4495800"/>
              <a:gd name="connsiteX0" fmla="*/ 0 w 6248400"/>
              <a:gd name="connsiteY0" fmla="*/ 3810000 h 4495800"/>
              <a:gd name="connsiteX1" fmla="*/ 2895600 w 6248400"/>
              <a:gd name="connsiteY1" fmla="*/ 2133600 h 4495800"/>
              <a:gd name="connsiteX2" fmla="*/ 6248400 w 6248400"/>
              <a:gd name="connsiteY2" fmla="*/ 0 h 4495800"/>
              <a:gd name="connsiteX0" fmla="*/ 0 w 6248400"/>
              <a:gd name="connsiteY0" fmla="*/ 3810000 h 3810000"/>
              <a:gd name="connsiteX1" fmla="*/ 2895600 w 6248400"/>
              <a:gd name="connsiteY1" fmla="*/ 2133600 h 3810000"/>
              <a:gd name="connsiteX2" fmla="*/ 6248400 w 6248400"/>
              <a:gd name="connsiteY2" fmla="*/ 0 h 3810000"/>
              <a:gd name="connsiteX0" fmla="*/ 0 w 6248400"/>
              <a:gd name="connsiteY0" fmla="*/ 3810000 h 3810000"/>
              <a:gd name="connsiteX1" fmla="*/ 3048000 w 6248400"/>
              <a:gd name="connsiteY1" fmla="*/ 2209800 h 3810000"/>
              <a:gd name="connsiteX2" fmla="*/ 6248400 w 6248400"/>
              <a:gd name="connsiteY2" fmla="*/ 0 h 3810000"/>
              <a:gd name="connsiteX0" fmla="*/ 0 w 6248400"/>
              <a:gd name="connsiteY0" fmla="*/ 3810000 h 3810000"/>
              <a:gd name="connsiteX1" fmla="*/ 3048000 w 6248400"/>
              <a:gd name="connsiteY1" fmla="*/ 2209800 h 3810000"/>
              <a:gd name="connsiteX2" fmla="*/ 6248400 w 6248400"/>
              <a:gd name="connsiteY2" fmla="*/ 0 h 3810000"/>
              <a:gd name="connsiteX0" fmla="*/ 0 w 5181600"/>
              <a:gd name="connsiteY0" fmla="*/ 2895600 h 2895600"/>
              <a:gd name="connsiteX1" fmla="*/ 3048000 w 5181600"/>
              <a:gd name="connsiteY1" fmla="*/ 1295400 h 2895600"/>
              <a:gd name="connsiteX2" fmla="*/ 5181600 w 5181600"/>
              <a:gd name="connsiteY2" fmla="*/ 0 h 2895600"/>
              <a:gd name="connsiteX0" fmla="*/ 0 w 5181600"/>
              <a:gd name="connsiteY0" fmla="*/ 2895600 h 2895600"/>
              <a:gd name="connsiteX1" fmla="*/ 3048000 w 5181600"/>
              <a:gd name="connsiteY1" fmla="*/ 1295400 h 2895600"/>
              <a:gd name="connsiteX2" fmla="*/ 5181600 w 5181600"/>
              <a:gd name="connsiteY2" fmla="*/ 0 h 2895600"/>
              <a:gd name="connsiteX0" fmla="*/ 0 w 5181600"/>
              <a:gd name="connsiteY0" fmla="*/ 2895600 h 2895600"/>
              <a:gd name="connsiteX1" fmla="*/ 3048000 w 5181600"/>
              <a:gd name="connsiteY1" fmla="*/ 1295400 h 2895600"/>
              <a:gd name="connsiteX2" fmla="*/ 5181600 w 5181600"/>
              <a:gd name="connsiteY2" fmla="*/ 0 h 2895600"/>
              <a:gd name="connsiteX0" fmla="*/ 0 w 4953000"/>
              <a:gd name="connsiteY0" fmla="*/ 2895600 h 2895600"/>
              <a:gd name="connsiteX1" fmla="*/ 3048000 w 4953000"/>
              <a:gd name="connsiteY1" fmla="*/ 1295400 h 2895600"/>
              <a:gd name="connsiteX2" fmla="*/ 4953000 w 4953000"/>
              <a:gd name="connsiteY2" fmla="*/ 0 h 2895600"/>
              <a:gd name="connsiteX0" fmla="*/ 0 w 5181600"/>
              <a:gd name="connsiteY0" fmla="*/ 2540000 h 3045671"/>
              <a:gd name="connsiteX1" fmla="*/ 3276600 w 5181600"/>
              <a:gd name="connsiteY1" fmla="*/ 2463800 h 3045671"/>
              <a:gd name="connsiteX2" fmla="*/ 5181600 w 5181600"/>
              <a:gd name="connsiteY2" fmla="*/ 1168400 h 3045671"/>
              <a:gd name="connsiteX0" fmla="*/ 0 w 5181600"/>
              <a:gd name="connsiteY0" fmla="*/ 1371600 h 1877271"/>
              <a:gd name="connsiteX1" fmla="*/ 3276600 w 5181600"/>
              <a:gd name="connsiteY1" fmla="*/ 1295400 h 1877271"/>
              <a:gd name="connsiteX2" fmla="*/ 5181600 w 5181600"/>
              <a:gd name="connsiteY2" fmla="*/ 0 h 1877271"/>
              <a:gd name="connsiteX0" fmla="*/ 0 w 5316071"/>
              <a:gd name="connsiteY0" fmla="*/ 2393576 h 2393576"/>
              <a:gd name="connsiteX1" fmla="*/ 3411071 w 5316071"/>
              <a:gd name="connsiteY1" fmla="*/ 1295400 h 2393576"/>
              <a:gd name="connsiteX2" fmla="*/ 5316071 w 5316071"/>
              <a:gd name="connsiteY2" fmla="*/ 0 h 2393576"/>
              <a:gd name="connsiteX0" fmla="*/ 0 w 6042213"/>
              <a:gd name="connsiteY0" fmla="*/ 2017059 h 2017059"/>
              <a:gd name="connsiteX1" fmla="*/ 3411071 w 6042213"/>
              <a:gd name="connsiteY1" fmla="*/ 918883 h 2017059"/>
              <a:gd name="connsiteX2" fmla="*/ 6042213 w 6042213"/>
              <a:gd name="connsiteY2" fmla="*/ 0 h 2017059"/>
              <a:gd name="connsiteX0" fmla="*/ 0 w 6042213"/>
              <a:gd name="connsiteY0" fmla="*/ 2023514 h 2023514"/>
              <a:gd name="connsiteX1" fmla="*/ 3411071 w 6042213"/>
              <a:gd name="connsiteY1" fmla="*/ 925338 h 2023514"/>
              <a:gd name="connsiteX2" fmla="*/ 6042213 w 6042213"/>
              <a:gd name="connsiteY2" fmla="*/ 6455 h 2023514"/>
              <a:gd name="connsiteX0" fmla="*/ 0 w 6042213"/>
              <a:gd name="connsiteY0" fmla="*/ 2023514 h 2023514"/>
              <a:gd name="connsiteX1" fmla="*/ 3411071 w 6042213"/>
              <a:gd name="connsiteY1" fmla="*/ 925338 h 2023514"/>
              <a:gd name="connsiteX2" fmla="*/ 6042213 w 6042213"/>
              <a:gd name="connsiteY2" fmla="*/ 6455 h 2023514"/>
              <a:gd name="connsiteX0" fmla="*/ 0 w 6042213"/>
              <a:gd name="connsiteY0" fmla="*/ 2017059 h 2017059"/>
              <a:gd name="connsiteX1" fmla="*/ 6042213 w 6042213"/>
              <a:gd name="connsiteY1" fmla="*/ 0 h 2017059"/>
              <a:gd name="connsiteX0" fmla="*/ 0 w 6042213"/>
              <a:gd name="connsiteY0" fmla="*/ 2029070 h 2029070"/>
              <a:gd name="connsiteX1" fmla="*/ 6042213 w 6042213"/>
              <a:gd name="connsiteY1" fmla="*/ 12011 h 2029070"/>
              <a:gd name="connsiteX0" fmla="*/ 0 w 6042213"/>
              <a:gd name="connsiteY0" fmla="*/ 2035312 h 2035312"/>
              <a:gd name="connsiteX1" fmla="*/ 6042213 w 6042213"/>
              <a:gd name="connsiteY1" fmla="*/ 18253 h 2035312"/>
              <a:gd name="connsiteX0" fmla="*/ 0 w 6055660"/>
              <a:gd name="connsiteY0" fmla="*/ 1969256 h 1969256"/>
              <a:gd name="connsiteX1" fmla="*/ 6055660 w 6055660"/>
              <a:gd name="connsiteY1" fmla="*/ 19432 h 1969256"/>
              <a:gd name="connsiteX0" fmla="*/ 0 w 7696201"/>
              <a:gd name="connsiteY0" fmla="*/ 1863900 h 1863900"/>
              <a:gd name="connsiteX1" fmla="*/ 7696201 w 7696201"/>
              <a:gd name="connsiteY1" fmla="*/ 21653 h 1863900"/>
              <a:gd name="connsiteX0" fmla="*/ 0 w 7696201"/>
              <a:gd name="connsiteY0" fmla="*/ 2049568 h 2049568"/>
              <a:gd name="connsiteX1" fmla="*/ 7696201 w 7696201"/>
              <a:gd name="connsiteY1" fmla="*/ 207321 h 2049568"/>
              <a:gd name="connsiteX0" fmla="*/ 0 w 7696201"/>
              <a:gd name="connsiteY0" fmla="*/ 2071593 h 2071593"/>
              <a:gd name="connsiteX1" fmla="*/ 7696201 w 7696201"/>
              <a:gd name="connsiteY1" fmla="*/ 229346 h 2071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96201" h="2071593">
                <a:moveTo>
                  <a:pt x="0" y="2071593"/>
                </a:moveTo>
                <a:cubicBezTo>
                  <a:pt x="1866153" y="605864"/>
                  <a:pt x="4606365" y="-496794"/>
                  <a:pt x="7696201" y="229346"/>
                </a:cubicBezTo>
              </a:path>
            </a:pathLst>
          </a:cu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2688668" y="2494619"/>
            <a:ext cx="3000375" cy="2057400"/>
          </a:xfrm>
          <a:custGeom>
            <a:avLst/>
            <a:gdLst>
              <a:gd name="connsiteX0" fmla="*/ 330200 w 1371600"/>
              <a:gd name="connsiteY0" fmla="*/ 0 h 1016000"/>
              <a:gd name="connsiteX1" fmla="*/ 1371600 w 1371600"/>
              <a:gd name="connsiteY1" fmla="*/ 596900 h 1016000"/>
              <a:gd name="connsiteX2" fmla="*/ 647700 w 1371600"/>
              <a:gd name="connsiteY2" fmla="*/ 1016000 h 1016000"/>
              <a:gd name="connsiteX3" fmla="*/ 0 w 1371600"/>
              <a:gd name="connsiteY3" fmla="*/ 558800 h 1016000"/>
              <a:gd name="connsiteX4" fmla="*/ 330200 w 1371600"/>
              <a:gd name="connsiteY4" fmla="*/ 0 h 1016000"/>
              <a:gd name="connsiteX0" fmla="*/ 3797300 w 4838700"/>
              <a:gd name="connsiteY0" fmla="*/ 0 h 1104900"/>
              <a:gd name="connsiteX1" fmla="*/ 4838700 w 4838700"/>
              <a:gd name="connsiteY1" fmla="*/ 596900 h 1104900"/>
              <a:gd name="connsiteX2" fmla="*/ 4114800 w 4838700"/>
              <a:gd name="connsiteY2" fmla="*/ 1016000 h 1104900"/>
              <a:gd name="connsiteX3" fmla="*/ 0 w 4838700"/>
              <a:gd name="connsiteY3" fmla="*/ 1104900 h 1104900"/>
              <a:gd name="connsiteX4" fmla="*/ 3797300 w 4838700"/>
              <a:gd name="connsiteY4" fmla="*/ 0 h 1104900"/>
              <a:gd name="connsiteX0" fmla="*/ 3797300 w 4838700"/>
              <a:gd name="connsiteY0" fmla="*/ 0 h 2895600"/>
              <a:gd name="connsiteX1" fmla="*/ 4838700 w 4838700"/>
              <a:gd name="connsiteY1" fmla="*/ 596900 h 2895600"/>
              <a:gd name="connsiteX2" fmla="*/ 1587500 w 4838700"/>
              <a:gd name="connsiteY2" fmla="*/ 2895600 h 2895600"/>
              <a:gd name="connsiteX3" fmla="*/ 0 w 4838700"/>
              <a:gd name="connsiteY3" fmla="*/ 1104900 h 2895600"/>
              <a:gd name="connsiteX4" fmla="*/ 3797300 w 4838700"/>
              <a:gd name="connsiteY4" fmla="*/ 0 h 2895600"/>
              <a:gd name="connsiteX0" fmla="*/ 3797300 w 4000500"/>
              <a:gd name="connsiteY0" fmla="*/ 0 h 2895600"/>
              <a:gd name="connsiteX1" fmla="*/ 4000500 w 4000500"/>
              <a:gd name="connsiteY1" fmla="*/ 1739900 h 2895600"/>
              <a:gd name="connsiteX2" fmla="*/ 1587500 w 4000500"/>
              <a:gd name="connsiteY2" fmla="*/ 2895600 h 2895600"/>
              <a:gd name="connsiteX3" fmla="*/ 0 w 4000500"/>
              <a:gd name="connsiteY3" fmla="*/ 1104900 h 2895600"/>
              <a:gd name="connsiteX4" fmla="*/ 3797300 w 4000500"/>
              <a:gd name="connsiteY4" fmla="*/ 0 h 2895600"/>
              <a:gd name="connsiteX0" fmla="*/ 3238500 w 4000500"/>
              <a:gd name="connsiteY0" fmla="*/ 190500 h 1790700"/>
              <a:gd name="connsiteX1" fmla="*/ 4000500 w 4000500"/>
              <a:gd name="connsiteY1" fmla="*/ 635000 h 1790700"/>
              <a:gd name="connsiteX2" fmla="*/ 1587500 w 4000500"/>
              <a:gd name="connsiteY2" fmla="*/ 1790700 h 1790700"/>
              <a:gd name="connsiteX3" fmla="*/ 0 w 4000500"/>
              <a:gd name="connsiteY3" fmla="*/ 0 h 1790700"/>
              <a:gd name="connsiteX4" fmla="*/ 3238500 w 4000500"/>
              <a:gd name="connsiteY4" fmla="*/ 190500 h 1790700"/>
              <a:gd name="connsiteX0" fmla="*/ 2692400 w 4000500"/>
              <a:gd name="connsiteY0" fmla="*/ 0 h 2692400"/>
              <a:gd name="connsiteX1" fmla="*/ 4000500 w 4000500"/>
              <a:gd name="connsiteY1" fmla="*/ 1536700 h 2692400"/>
              <a:gd name="connsiteX2" fmla="*/ 1587500 w 4000500"/>
              <a:gd name="connsiteY2" fmla="*/ 2692400 h 2692400"/>
              <a:gd name="connsiteX3" fmla="*/ 0 w 4000500"/>
              <a:gd name="connsiteY3" fmla="*/ 901700 h 2692400"/>
              <a:gd name="connsiteX4" fmla="*/ 2692400 w 4000500"/>
              <a:gd name="connsiteY4" fmla="*/ 0 h 2692400"/>
              <a:gd name="connsiteX0" fmla="*/ 2692400 w 4000500"/>
              <a:gd name="connsiteY0" fmla="*/ 0 h 2743200"/>
              <a:gd name="connsiteX1" fmla="*/ 4000500 w 4000500"/>
              <a:gd name="connsiteY1" fmla="*/ 1536700 h 2743200"/>
              <a:gd name="connsiteX2" fmla="*/ 1651000 w 4000500"/>
              <a:gd name="connsiteY2" fmla="*/ 2743200 h 2743200"/>
              <a:gd name="connsiteX3" fmla="*/ 0 w 4000500"/>
              <a:gd name="connsiteY3" fmla="*/ 901700 h 2743200"/>
              <a:gd name="connsiteX4" fmla="*/ 2692400 w 40005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0" h="2743200">
                <a:moveTo>
                  <a:pt x="2692400" y="0"/>
                </a:moveTo>
                <a:lnTo>
                  <a:pt x="4000500" y="1536700"/>
                </a:lnTo>
                <a:lnTo>
                  <a:pt x="1651000" y="2743200"/>
                </a:lnTo>
                <a:lnTo>
                  <a:pt x="0" y="901700"/>
                </a:lnTo>
                <a:lnTo>
                  <a:pt x="2692400" y="0"/>
                </a:lnTo>
                <a:close/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2690349" y="2495740"/>
            <a:ext cx="3000375" cy="1152525"/>
          </a:xfrm>
          <a:custGeom>
            <a:avLst/>
            <a:gdLst>
              <a:gd name="connsiteX0" fmla="*/ 330200 w 1371600"/>
              <a:gd name="connsiteY0" fmla="*/ 0 h 1016000"/>
              <a:gd name="connsiteX1" fmla="*/ 1371600 w 1371600"/>
              <a:gd name="connsiteY1" fmla="*/ 596900 h 1016000"/>
              <a:gd name="connsiteX2" fmla="*/ 647700 w 1371600"/>
              <a:gd name="connsiteY2" fmla="*/ 1016000 h 1016000"/>
              <a:gd name="connsiteX3" fmla="*/ 0 w 1371600"/>
              <a:gd name="connsiteY3" fmla="*/ 558800 h 1016000"/>
              <a:gd name="connsiteX4" fmla="*/ 330200 w 1371600"/>
              <a:gd name="connsiteY4" fmla="*/ 0 h 1016000"/>
              <a:gd name="connsiteX0" fmla="*/ 3797300 w 4838700"/>
              <a:gd name="connsiteY0" fmla="*/ 0 h 1104900"/>
              <a:gd name="connsiteX1" fmla="*/ 4838700 w 4838700"/>
              <a:gd name="connsiteY1" fmla="*/ 596900 h 1104900"/>
              <a:gd name="connsiteX2" fmla="*/ 4114800 w 4838700"/>
              <a:gd name="connsiteY2" fmla="*/ 1016000 h 1104900"/>
              <a:gd name="connsiteX3" fmla="*/ 0 w 4838700"/>
              <a:gd name="connsiteY3" fmla="*/ 1104900 h 1104900"/>
              <a:gd name="connsiteX4" fmla="*/ 3797300 w 4838700"/>
              <a:gd name="connsiteY4" fmla="*/ 0 h 1104900"/>
              <a:gd name="connsiteX0" fmla="*/ 3797300 w 4838700"/>
              <a:gd name="connsiteY0" fmla="*/ 0 h 2895600"/>
              <a:gd name="connsiteX1" fmla="*/ 4838700 w 4838700"/>
              <a:gd name="connsiteY1" fmla="*/ 596900 h 2895600"/>
              <a:gd name="connsiteX2" fmla="*/ 1587500 w 4838700"/>
              <a:gd name="connsiteY2" fmla="*/ 2895600 h 2895600"/>
              <a:gd name="connsiteX3" fmla="*/ 0 w 4838700"/>
              <a:gd name="connsiteY3" fmla="*/ 1104900 h 2895600"/>
              <a:gd name="connsiteX4" fmla="*/ 3797300 w 4838700"/>
              <a:gd name="connsiteY4" fmla="*/ 0 h 2895600"/>
              <a:gd name="connsiteX0" fmla="*/ 3797300 w 4000500"/>
              <a:gd name="connsiteY0" fmla="*/ 0 h 2895600"/>
              <a:gd name="connsiteX1" fmla="*/ 4000500 w 4000500"/>
              <a:gd name="connsiteY1" fmla="*/ 1739900 h 2895600"/>
              <a:gd name="connsiteX2" fmla="*/ 1587500 w 4000500"/>
              <a:gd name="connsiteY2" fmla="*/ 2895600 h 2895600"/>
              <a:gd name="connsiteX3" fmla="*/ 0 w 4000500"/>
              <a:gd name="connsiteY3" fmla="*/ 1104900 h 2895600"/>
              <a:gd name="connsiteX4" fmla="*/ 3797300 w 4000500"/>
              <a:gd name="connsiteY4" fmla="*/ 0 h 2895600"/>
              <a:gd name="connsiteX0" fmla="*/ 3238500 w 4000500"/>
              <a:gd name="connsiteY0" fmla="*/ 190500 h 1790700"/>
              <a:gd name="connsiteX1" fmla="*/ 4000500 w 4000500"/>
              <a:gd name="connsiteY1" fmla="*/ 635000 h 1790700"/>
              <a:gd name="connsiteX2" fmla="*/ 1587500 w 4000500"/>
              <a:gd name="connsiteY2" fmla="*/ 1790700 h 1790700"/>
              <a:gd name="connsiteX3" fmla="*/ 0 w 4000500"/>
              <a:gd name="connsiteY3" fmla="*/ 0 h 1790700"/>
              <a:gd name="connsiteX4" fmla="*/ 3238500 w 4000500"/>
              <a:gd name="connsiteY4" fmla="*/ 190500 h 1790700"/>
              <a:gd name="connsiteX0" fmla="*/ 2692400 w 4000500"/>
              <a:gd name="connsiteY0" fmla="*/ 0 h 2692400"/>
              <a:gd name="connsiteX1" fmla="*/ 4000500 w 4000500"/>
              <a:gd name="connsiteY1" fmla="*/ 1536700 h 2692400"/>
              <a:gd name="connsiteX2" fmla="*/ 1587500 w 4000500"/>
              <a:gd name="connsiteY2" fmla="*/ 2692400 h 2692400"/>
              <a:gd name="connsiteX3" fmla="*/ 0 w 4000500"/>
              <a:gd name="connsiteY3" fmla="*/ 901700 h 2692400"/>
              <a:gd name="connsiteX4" fmla="*/ 2692400 w 4000500"/>
              <a:gd name="connsiteY4" fmla="*/ 0 h 2692400"/>
              <a:gd name="connsiteX0" fmla="*/ 2692400 w 4000500"/>
              <a:gd name="connsiteY0" fmla="*/ 0 h 2743200"/>
              <a:gd name="connsiteX1" fmla="*/ 4000500 w 4000500"/>
              <a:gd name="connsiteY1" fmla="*/ 1536700 h 2743200"/>
              <a:gd name="connsiteX2" fmla="*/ 1651000 w 4000500"/>
              <a:gd name="connsiteY2" fmla="*/ 2743200 h 2743200"/>
              <a:gd name="connsiteX3" fmla="*/ 0 w 4000500"/>
              <a:gd name="connsiteY3" fmla="*/ 901700 h 2743200"/>
              <a:gd name="connsiteX4" fmla="*/ 2692400 w 4000500"/>
              <a:gd name="connsiteY4" fmla="*/ 0 h 2743200"/>
              <a:gd name="connsiteX0" fmla="*/ 2692400 w 4000500"/>
              <a:gd name="connsiteY0" fmla="*/ 0 h 1536700"/>
              <a:gd name="connsiteX1" fmla="*/ 4000500 w 4000500"/>
              <a:gd name="connsiteY1" fmla="*/ 1536700 h 1536700"/>
              <a:gd name="connsiteX2" fmla="*/ 0 w 4000500"/>
              <a:gd name="connsiteY2" fmla="*/ 901700 h 1536700"/>
              <a:gd name="connsiteX3" fmla="*/ 2692400 w 4000500"/>
              <a:gd name="connsiteY3" fmla="*/ 0 h 153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0" h="1536700">
                <a:moveTo>
                  <a:pt x="2692400" y="0"/>
                </a:moveTo>
                <a:lnTo>
                  <a:pt x="4000500" y="1536700"/>
                </a:lnTo>
                <a:lnTo>
                  <a:pt x="0" y="901700"/>
                </a:lnTo>
                <a:lnTo>
                  <a:pt x="269240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1">
                  <a:lumMod val="75000"/>
                  <a:alpha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 rot="761941">
                <a:off x="7207777" y="2362039"/>
                <a:ext cx="377155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sz="2000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61941">
                <a:off x="7207777" y="2362039"/>
                <a:ext cx="377155" cy="39299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 rot="21340602">
                <a:off x="7121905" y="3205993"/>
                <a:ext cx="10090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Δ</m:t>
                      </m:r>
                      <m:r>
                        <a:rPr lang="en-US" sz="2000" i="1" dirty="0" err="1">
                          <a:solidFill>
                            <a:srgbClr val="FF0000"/>
                          </a:solidFill>
                          <a:latin typeface="Cambria Math"/>
                          <a:sym typeface="Symbol"/>
                        </a:rPr>
                        <m:t>𝑢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40602">
                <a:off x="7121905" y="3205993"/>
                <a:ext cx="1009059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 rot="666703">
                <a:off x="3020742" y="1763479"/>
                <a:ext cx="3893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6703">
                <a:off x="3020742" y="1763479"/>
                <a:ext cx="389337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 rot="1342074">
                <a:off x="924676" y="2249442"/>
                <a:ext cx="9997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dirty="0">
                          <a:solidFill>
                            <a:srgbClr val="FF0000"/>
                          </a:solidFill>
                          <a:latin typeface="Cambria Math"/>
                        </a:rPr>
                        <m:t>Δ</m:t>
                      </m:r>
                      <m:r>
                        <a:rPr lang="en-US" sz="2000" i="1" dirty="0" err="1">
                          <a:solidFill>
                            <a:srgbClr val="FF0000"/>
                          </a:solidFill>
                          <a:latin typeface="Cambria Math"/>
                          <a:sym typeface="Symbol"/>
                        </a:rPr>
                        <m:t>𝑣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42074">
                <a:off x="924676" y="2249442"/>
                <a:ext cx="999761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/>
          <p:nvPr/>
        </p:nvCxnSpPr>
        <p:spPr>
          <a:xfrm>
            <a:off x="4707968" y="2494619"/>
            <a:ext cx="947596" cy="11102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2752344" y="2494619"/>
            <a:ext cx="1965149" cy="6530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4702873" y="1589809"/>
            <a:ext cx="14600" cy="905931"/>
          </a:xfrm>
          <a:prstGeom prst="straightConnector1">
            <a:avLst/>
          </a:prstGeom>
          <a:ln w="38100">
            <a:solidFill>
              <a:srgbClr val="0070C0"/>
            </a:solidFill>
            <a:headEnd type="oval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640174" y="2085605"/>
                <a:ext cx="996363" cy="392993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𝑃</m:t>
                      </m:r>
                      <m:r>
                        <a:rPr lang="en-US" sz="2000" i="1" dirty="0" smtClean="0">
                          <a:latin typeface="Cambria Math"/>
                        </a:rPr>
                        <m:t>(</m:t>
                      </m:r>
                      <m:r>
                        <a:rPr lang="en-US" sz="2000" i="1" dirty="0" err="1" smtClean="0">
                          <a:latin typeface="Cambria Math"/>
                        </a:rPr>
                        <m:t>𝑢</m:t>
                      </m:r>
                      <m:r>
                        <a:rPr lang="en-US" sz="2000" i="1" dirty="0" err="1" smtClean="0">
                          <a:latin typeface="Cambria Math"/>
                        </a:rPr>
                        <m:t>,</m:t>
                      </m:r>
                      <m:r>
                        <a:rPr lang="en-US" sz="2000" i="1" dirty="0" err="1" smtClean="0">
                          <a:latin typeface="Cambria Math"/>
                        </a:rPr>
                        <m:t>𝑣</m:t>
                      </m:r>
                      <m:r>
                        <a:rPr lang="en-US" sz="20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174" y="2085605"/>
                <a:ext cx="996363" cy="392993"/>
              </a:xfrm>
              <a:prstGeom prst="rect">
                <a:avLst/>
              </a:prstGeom>
              <a:blipFill rotWithShape="1">
                <a:blip r:embed="rId7"/>
                <a:stretch>
                  <a:fillRect r="-610" b="-16923"/>
                </a:stretch>
              </a:blipFill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5674808" y="3563511"/>
                <a:ext cx="1613840" cy="392993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𝑃</m:t>
                      </m:r>
                      <m:r>
                        <a:rPr lang="en-US" sz="2000" i="1" dirty="0" smtClean="0">
                          <a:latin typeface="Cambria Math"/>
                        </a:rPr>
                        <m:t>(</m:t>
                      </m:r>
                      <m:r>
                        <a:rPr lang="en-US" sz="2000" i="1" dirty="0" err="1" smtClean="0">
                          <a:latin typeface="Cambria Math"/>
                        </a:rPr>
                        <m:t>𝑢</m:t>
                      </m:r>
                      <m:r>
                        <a:rPr lang="en-US" sz="2000" i="1" dirty="0" err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/>
                        </a:rPr>
                        <m:t>Δ</m:t>
                      </m:r>
                      <m:r>
                        <a:rPr lang="en-US" sz="2000" i="1" dirty="0" err="1" smtClean="0">
                          <a:latin typeface="Cambria Math"/>
                          <a:sym typeface="Symbol"/>
                        </a:rPr>
                        <m:t>𝑢</m:t>
                      </m:r>
                      <m:r>
                        <a:rPr lang="en-US" sz="2000" i="1" dirty="0" err="1" smtClean="0">
                          <a:latin typeface="Cambria Math"/>
                        </a:rPr>
                        <m:t>,</m:t>
                      </m:r>
                      <m:r>
                        <a:rPr lang="en-US" sz="2000" i="1" dirty="0" err="1" smtClean="0">
                          <a:latin typeface="Cambria Math"/>
                        </a:rPr>
                        <m:t>𝑣</m:t>
                      </m:r>
                      <m:r>
                        <a:rPr lang="en-US" sz="20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08" y="3563511"/>
                <a:ext cx="1613840" cy="392993"/>
              </a:xfrm>
              <a:prstGeom prst="rect">
                <a:avLst/>
              </a:prstGeom>
              <a:blipFill rotWithShape="1">
                <a:blip r:embed="rId8"/>
                <a:stretch>
                  <a:fillRect b="-18750"/>
                </a:stretch>
              </a:blipFill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027200" y="2944253"/>
                <a:ext cx="1613840" cy="392993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𝑃</m:t>
                      </m:r>
                      <m:r>
                        <a:rPr lang="en-US" sz="2000" i="1" dirty="0" smtClean="0">
                          <a:latin typeface="Cambria Math"/>
                        </a:rPr>
                        <m:t>(</m:t>
                      </m:r>
                      <m:r>
                        <a:rPr lang="en-US" sz="2000" i="1" dirty="0" err="1" smtClean="0">
                          <a:latin typeface="Cambria Math"/>
                        </a:rPr>
                        <m:t>𝑢</m:t>
                      </m:r>
                      <m:r>
                        <a:rPr lang="en-US" sz="2000" i="1" dirty="0" err="1" smtClean="0">
                          <a:latin typeface="Cambria Math"/>
                        </a:rPr>
                        <m:t>,</m:t>
                      </m:r>
                      <m:r>
                        <a:rPr lang="en-US" sz="2000" i="1" dirty="0" err="1" smtClean="0">
                          <a:latin typeface="Cambria Math"/>
                        </a:rPr>
                        <m:t>𝑣</m:t>
                      </m:r>
                      <m:r>
                        <a:rPr lang="en-US" sz="2000" i="1" dirty="0" err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Δ</m:t>
                      </m:r>
                      <m:r>
                        <a:rPr lang="en-US" sz="2000" i="1" dirty="0" err="1" smtClean="0">
                          <a:latin typeface="Cambria Math"/>
                          <a:sym typeface="Symbol"/>
                        </a:rPr>
                        <m:t>𝑢</m:t>
                      </m:r>
                      <m:r>
                        <a:rPr lang="en-US" sz="20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200" y="2944253"/>
                <a:ext cx="1613840" cy="392993"/>
              </a:xfrm>
              <a:prstGeom prst="rect">
                <a:avLst/>
              </a:prstGeom>
              <a:blipFill rotWithShape="1">
                <a:blip r:embed="rId9"/>
                <a:stretch>
                  <a:fillRect r="-379" b="-18750"/>
                </a:stretch>
              </a:blipFill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022168" y="1245222"/>
                <a:ext cx="137160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bg-BG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168" y="1245222"/>
                <a:ext cx="1371600" cy="384721"/>
              </a:xfrm>
              <a:prstGeom prst="rect">
                <a:avLst/>
              </a:prstGeom>
              <a:blipFill rotWithShape="1">
                <a:blip r:embed="rId10"/>
                <a:stretch>
                  <a:fillRect t="-23810" r="-1111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 rot="3000000">
                <a:off x="4821008" y="2918304"/>
                <a:ext cx="390313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bg-BG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000000">
                <a:off x="4821008" y="2918304"/>
                <a:ext cx="390313" cy="384721"/>
              </a:xfrm>
              <a:prstGeom prst="rect">
                <a:avLst/>
              </a:prstGeom>
              <a:blipFill rotWithShape="1">
                <a:blip r:embed="rId11"/>
                <a:stretch>
                  <a:fillRect t="-12088" r="-17778" b="-109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 rot="20520000">
                <a:off x="3701476" y="2751643"/>
                <a:ext cx="390313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⃖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bg-BG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20000">
                <a:off x="3701476" y="2751643"/>
                <a:ext cx="390313" cy="384721"/>
              </a:xfrm>
              <a:prstGeom prst="rect">
                <a:avLst/>
              </a:prstGeom>
              <a:blipFill rotWithShape="1">
                <a:blip r:embed="rId12"/>
                <a:stretch>
                  <a:fillRect l="-11111" t="-20000" r="-370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/>
          <p:cNvCxnSpPr/>
          <p:nvPr/>
        </p:nvCxnSpPr>
        <p:spPr>
          <a:xfrm flipV="1">
            <a:off x="5680625" y="2700751"/>
            <a:ext cx="567775" cy="947515"/>
          </a:xfrm>
          <a:prstGeom prst="straightConnector1">
            <a:avLst/>
          </a:prstGeom>
          <a:ln w="38100">
            <a:solidFill>
              <a:srgbClr val="0070C0"/>
            </a:solidFill>
            <a:headEnd type="oval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44" idx="2"/>
          </p:cNvCxnSpPr>
          <p:nvPr/>
        </p:nvCxnSpPr>
        <p:spPr>
          <a:xfrm flipH="1" flipV="1">
            <a:off x="2209800" y="2134693"/>
            <a:ext cx="480549" cy="1037322"/>
          </a:xfrm>
          <a:prstGeom prst="straightConnector1">
            <a:avLst/>
          </a:prstGeom>
          <a:ln w="38100">
            <a:solidFill>
              <a:srgbClr val="0070C0"/>
            </a:solidFill>
            <a:headEnd type="oval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 flipV="1">
            <a:off x="2939120" y="3934679"/>
            <a:ext cx="986415" cy="592133"/>
          </a:xfrm>
          <a:prstGeom prst="straightConnector1">
            <a:avLst/>
          </a:prstGeom>
          <a:ln w="38100">
            <a:solidFill>
              <a:srgbClr val="0070C0"/>
            </a:solidFill>
            <a:headEnd type="oval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993680"/>
      </p:ext>
    </p:extLst>
  </p:cSld>
  <p:clrMapOvr>
    <a:masterClrMapping/>
  </p:clrMapOvr>
  <p:transition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Хоризонтално отместване</a:t>
            </a:r>
          </a:p>
          <a:p>
            <a:pPr lvl="1"/>
            <a:r>
              <a:rPr lang="bg-BG" dirty="0"/>
              <a:t>В параметричното пространство</a:t>
            </a:r>
          </a:p>
          <a:p>
            <a:pPr lvl="1"/>
            <a:r>
              <a:rPr lang="bg-BG" dirty="0"/>
              <a:t>Контролните точки може да са аранжирани по произволен друг начин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Отместване</a:t>
            </a:r>
            <a:endParaRPr lang="en-US" dirty="0"/>
          </a:p>
        </p:txBody>
      </p:sp>
      <p:pic>
        <p:nvPicPr>
          <p:cNvPr id="143363" name="Picture 3">
            <a:hlinkClick r:id="rId3" action="ppaction://hlinkfile"/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4734" y="3028950"/>
            <a:ext cx="2738866" cy="17146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227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Примери с </a:t>
            </a:r>
            <a:r>
              <a:rPr lang="en-US" dirty="0" err="1"/>
              <a:t>NURBS</a:t>
            </a:r>
            <a:r>
              <a:rPr lang="bg-BG" dirty="0"/>
              <a:t>/</a:t>
            </a:r>
            <a:r>
              <a:rPr lang="bg-BG" dirty="0" err="1"/>
              <a:t>Бези</a:t>
            </a:r>
            <a:r>
              <a:rPr lang="en-GB" dirty="0"/>
              <a:t>è</a:t>
            </a:r>
            <a:r>
              <a:rPr lang="bg-BG" dirty="0"/>
              <a:t> повърхнини</a:t>
            </a:r>
            <a:endParaRPr lang="en-US" dirty="0"/>
          </a:p>
          <a:p>
            <a:pPr lvl="1"/>
            <a:r>
              <a:rPr lang="bg-BG" dirty="0"/>
              <a:t>Степени на гладкост</a:t>
            </a:r>
          </a:p>
          <a:p>
            <a:pPr lvl="1"/>
            <a:r>
              <a:rPr lang="bg-BG" dirty="0"/>
              <a:t>Терен с наводнение</a:t>
            </a:r>
            <a:endParaRPr lang="en-US" dirty="0"/>
          </a:p>
          <a:p>
            <a:pPr lvl="1"/>
            <a:r>
              <a:rPr lang="bg-BG" dirty="0"/>
              <a:t>Стол от една единствена </a:t>
            </a:r>
            <a:r>
              <a:rPr lang="en-US" dirty="0"/>
              <a:t>NURBS</a:t>
            </a:r>
          </a:p>
        </p:txBody>
      </p:sp>
      <p:pic>
        <p:nvPicPr>
          <p:cNvPr id="138242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43000" y="2223202"/>
            <a:ext cx="2057400" cy="171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8243" name="Picture 3">
            <a:hlinkClick r:id="rId5" action="ppaction://hlinkfile"/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43300" y="2223202"/>
            <a:ext cx="2057400" cy="172014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8244" name="Picture 4">
            <a:hlinkClick r:id="rId7" action="ppaction://hlinkfile"/>
          </p:cNvPr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43600" y="2223202"/>
            <a:ext cx="2057400" cy="171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26973" y="3835628"/>
            <a:ext cx="2489454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“Stitching NURBS”</a:t>
            </a:r>
            <a:endParaRPr lang="bg-BG" sz="1400" dirty="0"/>
          </a:p>
          <a:p>
            <a:pPr algn="ctr"/>
            <a:r>
              <a:rPr lang="en-US" sz="1400" dirty="0">
                <a:hlinkClick r:id="rId9"/>
              </a:rPr>
              <a:t>http://youtu.be/c1kTuLv6gQQ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327273" y="3943350"/>
            <a:ext cx="24894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“Flood”</a:t>
            </a:r>
            <a:endParaRPr lang="bg-BG" sz="1400" dirty="0"/>
          </a:p>
          <a:p>
            <a:pPr algn="ctr"/>
            <a:r>
              <a:rPr lang="en-US" sz="1400" dirty="0">
                <a:hlinkClick r:id="rId10"/>
              </a:rPr>
              <a:t>http://youtu.be/ZYlA-259YNw</a:t>
            </a:r>
            <a:endParaRPr lang="bg-BG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603101" y="3837914"/>
            <a:ext cx="2738399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“Chair”</a:t>
            </a:r>
            <a:endParaRPr lang="bg-BG" sz="1400" dirty="0"/>
          </a:p>
          <a:p>
            <a:pPr algn="ctr"/>
            <a:r>
              <a:rPr lang="en-US" sz="1400" dirty="0">
                <a:hlinkClick r:id="rId11"/>
              </a:rPr>
              <a:t>http://youtu.be/mAWM8hfrECQ</a:t>
            </a:r>
          </a:p>
        </p:txBody>
      </p:sp>
    </p:spTree>
    <p:extLst>
      <p:ext uri="{BB962C8B-B14F-4D97-AF65-F5344CB8AC3E}">
        <p14:creationId xmlns:p14="http://schemas.microsoft.com/office/powerpoint/2010/main" val="3490340747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Малко по-сложни примери</a:t>
            </a:r>
            <a:endParaRPr lang="en-US" dirty="0"/>
          </a:p>
          <a:p>
            <a:pPr lvl="1"/>
            <a:r>
              <a:rPr lang="bg-BG" dirty="0"/>
              <a:t>Анимирани </a:t>
            </a:r>
            <a:r>
              <a:rPr lang="bg-BG" dirty="0" err="1"/>
              <a:t>вълнѝ</a:t>
            </a:r>
            <a:endParaRPr lang="en-US" dirty="0"/>
          </a:p>
          <a:p>
            <a:pPr lvl="1"/>
            <a:r>
              <a:rPr lang="bg-BG" dirty="0"/>
              <a:t>Деформации при земетресение</a:t>
            </a:r>
            <a:endParaRPr lang="en-US" dirty="0"/>
          </a:p>
          <a:p>
            <a:pPr lvl="1"/>
            <a:r>
              <a:rPr lang="bg-BG" dirty="0"/>
              <a:t>Проекция върху сфера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75419" y="3837802"/>
            <a:ext cx="238962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/>
              <a:t>“Earthquake”</a:t>
            </a:r>
            <a:endParaRPr lang="bg-BG" sz="1400" dirty="0"/>
          </a:p>
          <a:p>
            <a:pPr algn="ctr"/>
            <a:r>
              <a:rPr lang="en-US" sz="1400" dirty="0">
                <a:hlinkClick r:id="rId3"/>
              </a:rPr>
              <a:t>http://youtu.be/tYzX4kmx1OY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794782" y="3624645"/>
            <a:ext cx="235503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</a:t>
            </a:r>
            <a:r>
              <a:rPr lang="en-US" sz="1400" dirty="0" err="1"/>
              <a:t>Equirectangular</a:t>
            </a:r>
            <a:r>
              <a:rPr lang="en-US" sz="1400" dirty="0"/>
              <a:t> Projection”</a:t>
            </a:r>
            <a:endParaRPr lang="bg-BG" sz="1400" dirty="0"/>
          </a:p>
          <a:p>
            <a:pPr algn="ctr"/>
            <a:r>
              <a:rPr lang="en-US" sz="1400" dirty="0">
                <a:hlinkClick r:id="rId4"/>
              </a:rPr>
              <a:t>http://youtu.be/3Ic5ZIf74Ls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4184" y="3730080"/>
            <a:ext cx="2355033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“Water waves”</a:t>
            </a:r>
            <a:endParaRPr lang="bg-BG" sz="1400" dirty="0"/>
          </a:p>
          <a:p>
            <a:pPr algn="ctr"/>
            <a:r>
              <a:rPr lang="en-US" sz="1400" dirty="0">
                <a:hlinkClick r:id="rId5"/>
              </a:rPr>
              <a:t>http://youtu.be/lx6XUzG0Dt4</a:t>
            </a:r>
            <a:endParaRPr lang="en-US" sz="1400" dirty="0"/>
          </a:p>
        </p:txBody>
      </p:sp>
      <p:pic>
        <p:nvPicPr>
          <p:cNvPr id="139266" name="Picture 2">
            <a:hlinkClick r:id="rId6" action="ppaction://hlinkfile"/>
          </p:cNvPr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234"/>
          <a:stretch/>
        </p:blipFill>
        <p:spPr bwMode="auto">
          <a:xfrm>
            <a:off x="1143000" y="2190750"/>
            <a:ext cx="2057400" cy="17147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9267" name="Picture 3">
            <a:hlinkClick r:id="rId8" action="ppaction://hlinkfile"/>
          </p:cNvPr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43298" y="2190750"/>
            <a:ext cx="2057400" cy="171245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9268" name="Picture 4">
            <a:hlinkClick r:id="rId10" action="ppaction://hlinkfile"/>
          </p:cNvPr>
          <p:cNvPicPr>
            <a:picLocks noChangeAspect="1" noChangeArrowheads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43599" y="2190750"/>
            <a:ext cx="2057401" cy="171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533121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Подразделяне</a:t>
            </a:r>
            <a:br>
              <a:rPr lang="bg-BG" dirty="0"/>
            </a:br>
            <a:r>
              <a:rPr lang="bg-BG" b="0" dirty="0"/>
              <a:t>(</a:t>
            </a:r>
            <a:r>
              <a:rPr lang="en-US" b="0" dirty="0"/>
              <a:t>subdivision)</a:t>
            </a:r>
          </a:p>
        </p:txBody>
      </p:sp>
    </p:spTree>
    <p:extLst>
      <p:ext uri="{BB962C8B-B14F-4D97-AF65-F5344CB8AC3E}">
        <p14:creationId xmlns:p14="http://schemas.microsoft.com/office/powerpoint/2010/main" val="3382075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Основна цел</a:t>
            </a:r>
          </a:p>
          <a:p>
            <a:pPr lvl="1"/>
            <a:r>
              <a:rPr lang="bg-BG" dirty="0"/>
              <a:t>Моделиране на сложни повърхнини с произволна топология</a:t>
            </a:r>
          </a:p>
          <a:p>
            <a:pPr lvl="1"/>
            <a:r>
              <a:rPr lang="bg-BG" dirty="0"/>
              <a:t>Избягване на проблемите на </a:t>
            </a:r>
            <a:r>
              <a:rPr lang="bg-BG" dirty="0" err="1"/>
              <a:t>парметричните</a:t>
            </a:r>
            <a:r>
              <a:rPr lang="bg-BG" dirty="0"/>
              <a:t> и </a:t>
            </a:r>
            <a:r>
              <a:rPr lang="bg-BG" dirty="0" err="1"/>
              <a:t>сплайн</a:t>
            </a:r>
            <a:r>
              <a:rPr lang="bg-BG" dirty="0"/>
              <a:t> повърхнини</a:t>
            </a:r>
          </a:p>
          <a:p>
            <a:pPr lvl="1"/>
            <a:r>
              <a:rPr lang="bg-BG" dirty="0"/>
              <a:t>Висока степен на </a:t>
            </a:r>
            <a:r>
              <a:rPr lang="bg-BG" dirty="0" err="1"/>
              <a:t>интуитивност</a:t>
            </a:r>
            <a:endParaRPr lang="bg-BG" dirty="0"/>
          </a:p>
          <a:p>
            <a:pPr lvl="1"/>
            <a:r>
              <a:rPr lang="bg-BG" dirty="0"/>
              <a:t>Лекота на изчисление</a:t>
            </a:r>
          </a:p>
          <a:p>
            <a:pPr lvl="1"/>
            <a:r>
              <a:rPr lang="bg-BG" dirty="0"/>
              <a:t>Лесно постигане на гладкост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Подразделяне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27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Начални данни</a:t>
            </a:r>
          </a:p>
          <a:p>
            <a:pPr lvl="1"/>
            <a:r>
              <a:rPr lang="bg-BG" dirty="0"/>
              <a:t>Груб модел на обект чрез мрежа (граф)</a:t>
            </a:r>
          </a:p>
          <a:p>
            <a:pPr lvl="1"/>
            <a:r>
              <a:rPr lang="bg-BG" dirty="0"/>
              <a:t>Няколко прости правила за преобразуване на мрежата в по-ситна мрежа</a:t>
            </a:r>
          </a:p>
          <a:p>
            <a:r>
              <a:rPr lang="bg-BG" dirty="0"/>
              <a:t>Всяко преобразуване</a:t>
            </a:r>
          </a:p>
          <a:p>
            <a:pPr lvl="1"/>
            <a:r>
              <a:rPr lang="bg-BG" dirty="0"/>
              <a:t>Прави обекта по-гладък</a:t>
            </a:r>
          </a:p>
          <a:p>
            <a:pPr lvl="1"/>
            <a:r>
              <a:rPr lang="bg-BG" dirty="0"/>
              <a:t>Увеличава броя на възлите, ръбовете и стените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 се постига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23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Апроксимиращи</a:t>
                </a:r>
              </a:p>
              <a:p>
                <a:pPr lvl="1"/>
                <a:r>
                  <a:rPr lang="bg-BG" dirty="0"/>
                  <a:t>Раздробената мрежа се отдалечава затихващо от контролните точки</a:t>
                </a:r>
              </a:p>
              <a:p>
                <a:pPr lvl="1"/>
                <a:r>
                  <a:rPr lang="bg-BG" dirty="0"/>
                  <a:t>Като цяло мрежата се свива</a:t>
                </a:r>
              </a:p>
              <a:p>
                <a:r>
                  <a:rPr lang="bg-BG" dirty="0"/>
                  <a:t>Някои по-известни метода</a:t>
                </a:r>
              </a:p>
              <a:p>
                <a:pPr lvl="1"/>
                <a:r>
                  <a:rPr lang="bg-BG" dirty="0"/>
                  <a:t>Метод на </a:t>
                </a:r>
                <a:r>
                  <a:rPr lang="bg-BG" dirty="0" err="1"/>
                  <a:t>Катмул-Кларк</a:t>
                </a:r>
                <a:r>
                  <a:rPr lang="bg-BG" dirty="0"/>
                  <a:t> (</a:t>
                </a:r>
                <a:r>
                  <a:rPr lang="en-US" dirty="0" err="1"/>
                  <a:t>Catmull</a:t>
                </a:r>
                <a:r>
                  <a:rPr lang="en-US" dirty="0"/>
                  <a:t>–Clark</a:t>
                </a:r>
                <a:r>
                  <a:rPr lang="bg-BG" dirty="0"/>
                  <a:t>)</a:t>
                </a:r>
              </a:p>
              <a:p>
                <a:pPr lvl="1"/>
                <a:r>
                  <a:rPr lang="bg-BG" dirty="0"/>
                  <a:t>Метод на </a:t>
                </a:r>
                <a:r>
                  <a:rPr lang="bg-BG" dirty="0" err="1"/>
                  <a:t>Лууп</a:t>
                </a:r>
                <a:r>
                  <a:rPr lang="bg-BG" dirty="0"/>
                  <a:t> (</a:t>
                </a:r>
                <a:r>
                  <a:rPr lang="en-US" dirty="0"/>
                  <a:t>Loop</a:t>
                </a:r>
                <a:r>
                  <a:rPr lang="bg-BG" dirty="0"/>
                  <a:t>)</a:t>
                </a:r>
              </a:p>
              <a:p>
                <a:pPr lvl="1"/>
                <a:r>
                  <a:rPr lang="bg-BG" dirty="0"/>
                  <a:t>Метод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bg-BG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bg-BG" i="1" dirty="0" smtClean="0">
                            <a:latin typeface="Cambria Math"/>
                          </a:rPr>
                          <m:t>3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 b="-97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Методи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059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err="1"/>
              <a:t>Интерполиращи</a:t>
            </a:r>
            <a:endParaRPr lang="bg-BG" dirty="0"/>
          </a:p>
          <a:p>
            <a:pPr lvl="1"/>
            <a:r>
              <a:rPr lang="bg-BG" dirty="0"/>
              <a:t>Раздробената мрежа е през контролните точки</a:t>
            </a:r>
          </a:p>
          <a:p>
            <a:pPr lvl="1"/>
            <a:r>
              <a:rPr lang="bg-BG" dirty="0"/>
              <a:t>Като цяло мрежата се раздува</a:t>
            </a:r>
          </a:p>
          <a:p>
            <a:r>
              <a:rPr lang="bg-BG" dirty="0"/>
              <a:t>Някои по-известни метода</a:t>
            </a:r>
          </a:p>
          <a:p>
            <a:pPr lvl="1"/>
            <a:r>
              <a:rPr lang="bg-BG" dirty="0"/>
              <a:t>Метод на пеперудата (</a:t>
            </a:r>
            <a:r>
              <a:rPr lang="en-US" dirty="0"/>
              <a:t>Butterfly)</a:t>
            </a:r>
            <a:endParaRPr lang="bg-BG" dirty="0"/>
          </a:p>
          <a:p>
            <a:pPr lvl="1"/>
            <a:r>
              <a:rPr lang="bg-BG" dirty="0"/>
              <a:t>Метод на средната точка</a:t>
            </a:r>
            <a:r>
              <a:rPr lang="en-US" dirty="0"/>
              <a:t> (</a:t>
            </a:r>
            <a:r>
              <a:rPr lang="en-US" dirty="0" err="1"/>
              <a:t>Midedge</a:t>
            </a:r>
            <a:r>
              <a:rPr lang="en-US" dirty="0"/>
              <a:t>)</a:t>
            </a:r>
            <a:endParaRPr lang="bg-BG" dirty="0"/>
          </a:p>
          <a:p>
            <a:pPr lvl="2"/>
            <a:r>
              <a:rPr lang="bg-BG" dirty="0"/>
              <a:t>Забележка: Май има и апроксимиращ метод с това име</a:t>
            </a:r>
          </a:p>
          <a:p>
            <a:r>
              <a:rPr lang="bg-BG" dirty="0"/>
              <a:t>На английски</a:t>
            </a:r>
          </a:p>
          <a:p>
            <a:pPr lvl="1"/>
            <a:r>
              <a:rPr lang="en-US" dirty="0"/>
              <a:t>Subdivision, </a:t>
            </a:r>
            <a:r>
              <a:rPr lang="en-US" dirty="0" err="1"/>
              <a:t>subdiv</a:t>
            </a:r>
            <a:r>
              <a:rPr lang="en-US" dirty="0"/>
              <a:t>, …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5598910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Сплайн повърхнини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912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Преимущества</a:t>
            </a:r>
          </a:p>
          <a:p>
            <a:pPr lvl="1"/>
            <a:r>
              <a:rPr lang="bg-BG" dirty="0"/>
              <a:t>Произволна топология</a:t>
            </a:r>
          </a:p>
          <a:p>
            <a:r>
              <a:rPr lang="bg-BG" dirty="0"/>
              <a:t>Недостатъци</a:t>
            </a:r>
          </a:p>
          <a:p>
            <a:pPr lvl="1"/>
            <a:r>
              <a:rPr lang="bg-BG" dirty="0"/>
              <a:t>Нуждае се от много памет</a:t>
            </a:r>
          </a:p>
          <a:p>
            <a:pPr lvl="1"/>
            <a:r>
              <a:rPr lang="bg-BG" dirty="0"/>
              <a:t>Някои методи са само за конкретни мрежи</a:t>
            </a:r>
          </a:p>
          <a:p>
            <a:pPr lvl="2"/>
            <a:r>
              <a:rPr lang="bg-BG" dirty="0"/>
              <a:t>(3-ъгълни или 4-ъгълни)</a:t>
            </a:r>
          </a:p>
          <a:p>
            <a:pPr lvl="1"/>
            <a:r>
              <a:rPr lang="bg-BG" dirty="0"/>
              <a:t>Модификацията се прави на ниво 0</a:t>
            </a:r>
          </a:p>
          <a:p>
            <a:pPr lvl="1"/>
            <a:r>
              <a:rPr lang="bg-BG" dirty="0"/>
              <a:t>Трудно се съшиват мрежи от различни нива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Особености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659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Идея на метода</a:t>
            </a:r>
          </a:p>
          <a:p>
            <a:pPr lvl="1"/>
            <a:r>
              <a:rPr lang="bg-BG" dirty="0"/>
              <a:t>Описана от Чарлз </a:t>
            </a:r>
            <a:r>
              <a:rPr lang="bg-BG" dirty="0" err="1"/>
              <a:t>Лууп</a:t>
            </a:r>
            <a:r>
              <a:rPr lang="bg-BG" dirty="0"/>
              <a:t> (</a:t>
            </a:r>
            <a:r>
              <a:rPr lang="en-US" dirty="0"/>
              <a:t>Charles Loop)</a:t>
            </a:r>
            <a:endParaRPr lang="bg-BG" dirty="0"/>
          </a:p>
          <a:p>
            <a:pPr lvl="1"/>
            <a:r>
              <a:rPr lang="bg-BG" dirty="0"/>
              <a:t>Работи само с триъгълна мрежа</a:t>
            </a:r>
            <a:endParaRPr lang="en-US" dirty="0"/>
          </a:p>
          <a:p>
            <a:pPr lvl="1"/>
            <a:r>
              <a:rPr lang="bg-BG" dirty="0"/>
              <a:t>Добавят се нови върхове и ръбове</a:t>
            </a:r>
          </a:p>
          <a:p>
            <a:pPr lvl="1"/>
            <a:r>
              <a:rPr lang="bg-BG" dirty="0"/>
              <a:t>Старите върхове и ръбове се променят</a:t>
            </a:r>
          </a:p>
          <a:p>
            <a:pPr lvl="1"/>
            <a:r>
              <a:rPr lang="bg-BG" dirty="0"/>
              <a:t>Граничната повърхност е предимно </a:t>
            </a:r>
            <a:r>
              <a:rPr lang="en-US" dirty="0"/>
              <a:t>C</a:t>
            </a:r>
            <a:r>
              <a:rPr lang="en-US" baseline="30000" dirty="0"/>
              <a:t>2</a:t>
            </a:r>
            <a:endParaRPr lang="bg-BG" baseline="30000" dirty="0"/>
          </a:p>
          <a:p>
            <a:pPr lvl="1"/>
            <a:r>
              <a:rPr lang="bg-BG" dirty="0"/>
              <a:t>Тя е </a:t>
            </a:r>
            <a:r>
              <a:rPr lang="en-US" dirty="0"/>
              <a:t>C</a:t>
            </a:r>
            <a:r>
              <a:rPr lang="en-US" baseline="30000" dirty="0"/>
              <a:t>1</a:t>
            </a:r>
            <a:r>
              <a:rPr lang="bg-BG" dirty="0"/>
              <a:t> само около особените върхове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Метод на Лууп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9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Характеристики</a:t>
            </a:r>
          </a:p>
          <a:p>
            <a:pPr lvl="1"/>
            <a:r>
              <a:rPr lang="bg-BG"/>
              <a:t>В него мрежата променя структурата си</a:t>
            </a:r>
          </a:p>
          <a:p>
            <a:pPr lvl="1"/>
            <a:r>
              <a:rPr lang="bg-BG"/>
              <a:t>Невъзможно да се избегне</a:t>
            </a:r>
          </a:p>
          <a:p>
            <a:pPr lvl="1"/>
            <a:r>
              <a:rPr lang="bg-BG"/>
              <a:t>Подразделянето се справя прилично с тях, но на сплайните им е доста трудно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Особен връх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128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Конкретно в този пример</a:t>
            </a:r>
          </a:p>
          <a:p>
            <a:pPr lvl="1"/>
            <a:r>
              <a:rPr lang="bg-BG" dirty="0" err="1"/>
              <a:t>Шествалентните</a:t>
            </a:r>
            <a:r>
              <a:rPr lang="bg-BG" dirty="0"/>
              <a:t> върхове са нормални</a:t>
            </a:r>
          </a:p>
          <a:p>
            <a:pPr lvl="1"/>
            <a:r>
              <a:rPr lang="bg-BG" dirty="0"/>
              <a:t>Другите са особени</a:t>
            </a:r>
            <a:endParaRPr lang="en-US" dirty="0"/>
          </a:p>
        </p:txBody>
      </p:sp>
      <p:pic>
        <p:nvPicPr>
          <p:cNvPr id="76" name="Picture 5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0800000">
            <a:off x="4666074" y="1667401"/>
            <a:ext cx="2771382" cy="19703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075977" y="1789654"/>
            <a:ext cx="853119" cy="348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bg-BG" sz="1600" dirty="0">
                <a:solidFill>
                  <a:srgbClr val="0070C0"/>
                </a:solidFill>
              </a:rPr>
              <a:t>Особен</a:t>
            </a:r>
          </a:p>
          <a:p>
            <a:pPr>
              <a:lnSpc>
                <a:spcPts val="1000"/>
              </a:lnSpc>
            </a:pPr>
            <a:r>
              <a:rPr lang="bg-BG" sz="1100" dirty="0">
                <a:solidFill>
                  <a:srgbClr val="0070C0"/>
                </a:solidFill>
              </a:rPr>
              <a:t>8-валентен</a:t>
            </a:r>
            <a:endParaRPr lang="en-US" sz="1100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57657" y="2001954"/>
            <a:ext cx="583336" cy="510134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388" name="Picture 4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0800000">
            <a:off x="1694276" y="1680033"/>
            <a:ext cx="2753810" cy="295916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4389" name="Picture 5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0800000">
            <a:off x="4666073" y="3796103"/>
            <a:ext cx="2771383" cy="84309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86" name="Straight Arrow Connector 85"/>
          <p:cNvCxnSpPr/>
          <p:nvPr/>
        </p:nvCxnSpPr>
        <p:spPr>
          <a:xfrm>
            <a:off x="5452286" y="3978443"/>
            <a:ext cx="799914" cy="408566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79337" y="3833185"/>
            <a:ext cx="853119" cy="348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bg-BG" sz="1600" dirty="0">
                <a:solidFill>
                  <a:srgbClr val="0070C0"/>
                </a:solidFill>
              </a:rPr>
              <a:t>Особен</a:t>
            </a:r>
          </a:p>
          <a:p>
            <a:pPr>
              <a:lnSpc>
                <a:spcPts val="1000"/>
              </a:lnSpc>
            </a:pPr>
            <a:r>
              <a:rPr lang="bg-BG" sz="1100" dirty="0">
                <a:solidFill>
                  <a:srgbClr val="0070C0"/>
                </a:solidFill>
              </a:rPr>
              <a:t>4-валентен</a:t>
            </a:r>
            <a:endParaRPr lang="en-US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031683"/>
      </p:ext>
    </p:ext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Стъпка 1 – нови върхове</a:t>
                </a:r>
              </a:p>
              <a:p>
                <a:pPr lvl="1"/>
                <a:r>
                  <a:rPr lang="bg-BG" dirty="0"/>
                  <a:t>За всеки ръб се създава нов връх</a:t>
                </a:r>
                <a:r>
                  <a:rPr lang="en-US" dirty="0"/>
                  <a:t> E</a:t>
                </a:r>
              </a:p>
              <a:p>
                <a:pPr lvl="1"/>
                <a:endParaRPr lang="bg-BG" dirty="0"/>
              </a:p>
              <a:p>
                <a:pPr marL="741363" lvl="1" indent="-284163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+3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Алгоритъм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326802" y="2415496"/>
            <a:ext cx="26428" cy="972541"/>
          </a:xfrm>
          <a:prstGeom prst="straightConnector1">
            <a:avLst/>
          </a:prstGeom>
          <a:ln w="12700">
            <a:solidFill>
              <a:srgbClr val="0070C0"/>
            </a:solidFill>
            <a:prstDash val="sysDot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6421942" y="3180262"/>
            <a:ext cx="1042478" cy="239488"/>
          </a:xfrm>
          <a:prstGeom prst="straightConnector1">
            <a:avLst/>
          </a:prstGeom>
          <a:ln w="12700">
            <a:solidFill>
              <a:srgbClr val="0070C0"/>
            </a:solidFill>
            <a:prstDash val="sysDot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5494077" y="3456749"/>
            <a:ext cx="764013" cy="184592"/>
          </a:xfrm>
          <a:prstGeom prst="straightConnector1">
            <a:avLst/>
          </a:prstGeom>
          <a:ln w="12700">
            <a:solidFill>
              <a:srgbClr val="0070C0"/>
            </a:solidFill>
            <a:prstDash val="sysDot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6051954" y="3594173"/>
            <a:ext cx="280134" cy="882689"/>
          </a:xfrm>
          <a:prstGeom prst="straightConnector1">
            <a:avLst/>
          </a:prstGeom>
          <a:ln w="12700">
            <a:solidFill>
              <a:srgbClr val="0070C0"/>
            </a:solidFill>
            <a:prstDash val="sysDot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5407017" y="2345378"/>
            <a:ext cx="914400" cy="1371600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407017" y="3202628"/>
            <a:ext cx="2181225" cy="51435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6321417" y="2345378"/>
            <a:ext cx="1266825" cy="85725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407017" y="3745553"/>
            <a:ext cx="628650" cy="8001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035668" y="3202628"/>
            <a:ext cx="1548943" cy="1343025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6287266" y="3423971"/>
            <a:ext cx="128814" cy="128814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084802" y="3555637"/>
            <a:ext cx="227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endParaRPr lang="en-US" sz="1600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7625943" y="3027309"/>
            <a:ext cx="222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  <a:endParaRPr lang="en-US" sz="1600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5911443" y="4570880"/>
            <a:ext cx="233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</a:t>
            </a:r>
            <a:endParaRPr lang="en-US" sz="16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6181473" y="1962150"/>
            <a:ext cx="220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endParaRPr lang="en-US" sz="1600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6107047" y="3179132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>
                <a:solidFill>
                  <a:srgbClr val="0070C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951080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Стъпка 2 – стари </a:t>
                </a:r>
                <a:r>
                  <a:rPr lang="bg-BG" dirty="0" err="1"/>
                  <a:t>връхове</a:t>
                </a:r>
                <a:endParaRPr lang="en-US" dirty="0"/>
              </a:p>
              <a:p>
                <a:pPr lvl="1"/>
                <a:r>
                  <a:rPr lang="bg-BG" dirty="0"/>
                  <a:t>Всеки стар връх </a:t>
                </a:r>
                <a14:m>
                  <m:oMath xmlns:m="http://schemas.openxmlformats.org/officeDocument/2006/math">
                    <m:r>
                      <a:rPr lang="bg-BG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bg-BG" dirty="0"/>
                  <a:t> се преизчислява според околните му </a:t>
                </a:r>
                <a14:m>
                  <m:oMath xmlns:m="http://schemas.openxmlformats.org/officeDocument/2006/math">
                    <m:r>
                      <a:rPr lang="bg-BG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bg-BG" dirty="0"/>
                  <a:t> стари върха</a:t>
                </a:r>
              </a:p>
              <a:p>
                <a:pPr marL="733425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𝛽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bg-BG" dirty="0"/>
                  <a:t>като:</a:t>
                </a:r>
                <a:endParaRPr lang="en-US" dirty="0"/>
              </a:p>
              <a:p>
                <a:pPr marL="744538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bg-BG" dirty="0"/>
                  <a:t>при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=3</m:t>
                    </m:r>
                  </m:oMath>
                </a14:m>
                <a:endParaRPr lang="en-US" dirty="0"/>
              </a:p>
              <a:p>
                <a:pPr marL="744538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𝛽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bg-BG" dirty="0"/>
                  <a:t>при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&gt;</m:t>
                    </m:r>
                    <m:r>
                      <a:rPr lang="en-US" i="1" dirty="0">
                        <a:latin typeface="Cambria Math"/>
                      </a:rPr>
                      <m:t>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632" t="-1161" r="-31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31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984008"/>
              </p:ext>
            </p:extLst>
          </p:nvPr>
        </p:nvGraphicFramePr>
        <p:xfrm>
          <a:off x="2097232" y="-791765"/>
          <a:ext cx="3475037" cy="791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Уравнение" r:id="rId5" imgW="1422360" imgH="431640" progId="Equation.3">
                  <p:embed/>
                </p:oleObj>
              </mc:Choice>
              <mc:Fallback>
                <p:oleObj name="Уравнение" r:id="rId5" imgW="1422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232" y="-791765"/>
                        <a:ext cx="3475037" cy="7917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Straight Arrow Connector 45"/>
          <p:cNvCxnSpPr/>
          <p:nvPr/>
        </p:nvCxnSpPr>
        <p:spPr>
          <a:xfrm>
            <a:off x="6655037" y="2262035"/>
            <a:ext cx="472533" cy="606228"/>
          </a:xfrm>
          <a:prstGeom prst="straightConnector1">
            <a:avLst/>
          </a:prstGeom>
          <a:ln w="12700">
            <a:solidFill>
              <a:srgbClr val="0070C0"/>
            </a:solidFill>
            <a:prstDash val="sysDot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7242056" y="2165780"/>
            <a:ext cx="498893" cy="770411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 flipV="1">
            <a:off x="7242057" y="2925927"/>
            <a:ext cx="784580" cy="65487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12137" y="2925927"/>
            <a:ext cx="929920" cy="33336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6540737" y="2936191"/>
            <a:ext cx="701321" cy="740861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7242057" y="2936190"/>
            <a:ext cx="155930" cy="974609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6634997" y="2138698"/>
            <a:ext cx="607061" cy="787229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76541" y="1787526"/>
            <a:ext cx="281568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n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7252144" y="2234953"/>
            <a:ext cx="382204" cy="589544"/>
          </a:xfrm>
          <a:prstGeom prst="straightConnector1">
            <a:avLst/>
          </a:prstGeom>
          <a:ln w="12700">
            <a:solidFill>
              <a:srgbClr val="0070C0"/>
            </a:solidFill>
            <a:prstDash val="sysDot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330147" y="2706896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V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6649182" y="3055604"/>
            <a:ext cx="562022" cy="582094"/>
          </a:xfrm>
          <a:prstGeom prst="straightConnector1">
            <a:avLst/>
          </a:prstGeom>
          <a:ln w="12700">
            <a:solidFill>
              <a:srgbClr val="0070C0"/>
            </a:solidFill>
            <a:prstDash val="sysDot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425043" y="2985352"/>
            <a:ext cx="719254" cy="16726"/>
          </a:xfrm>
          <a:prstGeom prst="straightConnector1">
            <a:avLst/>
          </a:prstGeom>
          <a:ln w="12700">
            <a:solidFill>
              <a:srgbClr val="0070C0"/>
            </a:solidFill>
            <a:prstDash val="sysDot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7311566" y="3052258"/>
            <a:ext cx="117088" cy="742672"/>
          </a:xfrm>
          <a:prstGeom prst="straightConnector1">
            <a:avLst/>
          </a:prstGeom>
          <a:ln w="12700">
            <a:solidFill>
              <a:srgbClr val="0070C0"/>
            </a:solidFill>
            <a:prstDash val="sysDot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7365092" y="2951897"/>
            <a:ext cx="612202" cy="528569"/>
          </a:xfrm>
          <a:prstGeom prst="straightConnector1">
            <a:avLst/>
          </a:prstGeom>
          <a:ln w="12700">
            <a:solidFill>
              <a:srgbClr val="0070C0"/>
            </a:solidFill>
            <a:prstDash val="sysDot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312137" y="1733550"/>
            <a:ext cx="279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43600" y="2812227"/>
            <a:ext cx="279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261797" y="3626407"/>
            <a:ext cx="279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275512" y="3943350"/>
            <a:ext cx="279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012007" y="3546774"/>
            <a:ext cx="279164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-25000" dirty="0"/>
              <a:t>5</a:t>
            </a:r>
          </a:p>
        </p:txBody>
      </p:sp>
      <p:sp>
        <p:nvSpPr>
          <p:cNvPr id="55" name="Freeform 54"/>
          <p:cNvSpPr/>
          <p:nvPr/>
        </p:nvSpPr>
        <p:spPr>
          <a:xfrm>
            <a:off x="7925784" y="2283267"/>
            <a:ext cx="262547" cy="1139638"/>
          </a:xfrm>
          <a:custGeom>
            <a:avLst/>
            <a:gdLst>
              <a:gd name="connsiteX0" fmla="*/ 0 w 228600"/>
              <a:gd name="connsiteY0" fmla="*/ 5311 h 1524828"/>
              <a:gd name="connsiteX1" fmla="*/ 161365 w 228600"/>
              <a:gd name="connsiteY1" fmla="*/ 233911 h 1524828"/>
              <a:gd name="connsiteX2" fmla="*/ 228600 w 228600"/>
              <a:gd name="connsiteY2" fmla="*/ 1524828 h 1524828"/>
              <a:gd name="connsiteX0" fmla="*/ 0 w 228600"/>
              <a:gd name="connsiteY0" fmla="*/ 0 h 1519517"/>
              <a:gd name="connsiteX1" fmla="*/ 228600 w 228600"/>
              <a:gd name="connsiteY1" fmla="*/ 1519517 h 1519517"/>
              <a:gd name="connsiteX0" fmla="*/ 0 w 330343"/>
              <a:gd name="connsiteY0" fmla="*/ 0 h 1519517"/>
              <a:gd name="connsiteX1" fmla="*/ 228600 w 330343"/>
              <a:gd name="connsiteY1" fmla="*/ 1519517 h 1519517"/>
              <a:gd name="connsiteX0" fmla="*/ 0 w 379868"/>
              <a:gd name="connsiteY0" fmla="*/ 0 h 1519517"/>
              <a:gd name="connsiteX1" fmla="*/ 228600 w 379868"/>
              <a:gd name="connsiteY1" fmla="*/ 1519517 h 1519517"/>
              <a:gd name="connsiteX0" fmla="*/ 0 w 350063"/>
              <a:gd name="connsiteY0" fmla="*/ 0 h 1519517"/>
              <a:gd name="connsiteX1" fmla="*/ 228600 w 350063"/>
              <a:gd name="connsiteY1" fmla="*/ 1519517 h 1519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0063" h="1519517">
                <a:moveTo>
                  <a:pt x="0" y="0"/>
                </a:moveTo>
                <a:cubicBezTo>
                  <a:pt x="345141" y="439271"/>
                  <a:pt x="461682" y="838199"/>
                  <a:pt x="228600" y="1519517"/>
                </a:cubicBezTo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Oval 34"/>
          <p:cNvSpPr/>
          <p:nvPr/>
        </p:nvSpPr>
        <p:spPr>
          <a:xfrm>
            <a:off x="7177430" y="2857338"/>
            <a:ext cx="128814" cy="128814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82926"/>
      </p:ext>
    </p:ext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Неясно е какво става?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Преход от мрежа към следващата</a:t>
            </a:r>
          </a:p>
          <a:p>
            <a:pPr lvl="1"/>
            <a:r>
              <a:rPr lang="bg-BG" dirty="0"/>
              <a:t>Всеки триъгълник се разбива на четири по-малки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2990850" y="2571750"/>
            <a:ext cx="800100" cy="17145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762250" y="2571750"/>
            <a:ext cx="228600" cy="131445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2762250" y="3886200"/>
            <a:ext cx="1200150" cy="5715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90950" y="2743200"/>
            <a:ext cx="171450" cy="120015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133600" y="2571750"/>
            <a:ext cx="857250" cy="45720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133600" y="3028950"/>
            <a:ext cx="628650" cy="85725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2762250" y="2743200"/>
            <a:ext cx="1028700" cy="114300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 flipV="1">
            <a:off x="6019800" y="2571750"/>
            <a:ext cx="800100" cy="17145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5791200" y="2571750"/>
            <a:ext cx="228600" cy="131445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5791200" y="3886200"/>
            <a:ext cx="1200150" cy="5715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819900" y="2743200"/>
            <a:ext cx="171450" cy="120015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5162550" y="2571750"/>
            <a:ext cx="857250" cy="45720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162550" y="3028950"/>
            <a:ext cx="628650" cy="85725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5791200" y="2743200"/>
            <a:ext cx="1028700" cy="114300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916651" y="3137674"/>
            <a:ext cx="415383" cy="150542"/>
          </a:xfrm>
          <a:prstGeom prst="line">
            <a:avLst/>
          </a:prstGeom>
          <a:ln w="19050">
            <a:solidFill>
              <a:srgbClr val="0070C0"/>
            </a:solidFill>
            <a:prstDash val="sysDot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6332035" y="2657475"/>
            <a:ext cx="52969" cy="630741"/>
          </a:xfrm>
          <a:prstGeom prst="line">
            <a:avLst/>
          </a:prstGeom>
          <a:ln w="19050">
            <a:solidFill>
              <a:srgbClr val="0070C0"/>
            </a:solidFill>
            <a:prstDash val="sysDot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332034" y="3288216"/>
            <a:ext cx="573591" cy="83634"/>
          </a:xfrm>
          <a:prstGeom prst="line">
            <a:avLst/>
          </a:prstGeom>
          <a:ln w="19050">
            <a:solidFill>
              <a:srgbClr val="0070C0"/>
            </a:solidFill>
            <a:prstDash val="sysDot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5905501" y="2657475"/>
            <a:ext cx="479503" cy="480200"/>
          </a:xfrm>
          <a:prstGeom prst="line">
            <a:avLst/>
          </a:prstGeom>
          <a:ln w="19050">
            <a:solidFill>
              <a:srgbClr val="0070C0"/>
            </a:solidFill>
            <a:prstDash val="sysDot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6419850" y="3373941"/>
            <a:ext cx="485775" cy="540834"/>
          </a:xfrm>
          <a:prstGeom prst="line">
            <a:avLst/>
          </a:prstGeom>
          <a:ln w="19050">
            <a:solidFill>
              <a:srgbClr val="0070C0"/>
            </a:solidFill>
            <a:prstDash val="sysDot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6332034" y="3288216"/>
            <a:ext cx="87816" cy="626559"/>
          </a:xfrm>
          <a:prstGeom prst="line">
            <a:avLst/>
          </a:prstGeom>
          <a:ln w="19050">
            <a:solidFill>
              <a:srgbClr val="0070C0"/>
            </a:solidFill>
            <a:prstDash val="sysDot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5591175" y="2800350"/>
            <a:ext cx="325476" cy="337325"/>
          </a:xfrm>
          <a:prstGeom prst="line">
            <a:avLst/>
          </a:prstGeom>
          <a:ln w="19050">
            <a:solidFill>
              <a:srgbClr val="0070C0"/>
            </a:solidFill>
            <a:prstDash val="sysDot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5476875" y="3137674"/>
            <a:ext cx="439776" cy="319901"/>
          </a:xfrm>
          <a:prstGeom prst="line">
            <a:avLst/>
          </a:prstGeom>
          <a:ln w="19050">
            <a:solidFill>
              <a:srgbClr val="0070C0"/>
            </a:solidFill>
            <a:prstDash val="sysDot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5476875" y="2800351"/>
            <a:ext cx="114300" cy="657224"/>
          </a:xfrm>
          <a:prstGeom prst="line">
            <a:avLst/>
          </a:prstGeom>
          <a:ln w="19050">
            <a:solidFill>
              <a:srgbClr val="0070C0"/>
            </a:solidFill>
            <a:prstDash val="sysDot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820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Идея на метода</a:t>
            </a:r>
          </a:p>
          <a:p>
            <a:pPr lvl="1"/>
            <a:r>
              <a:rPr lang="bg-BG" dirty="0"/>
              <a:t>Описана от Едуин </a:t>
            </a:r>
            <a:r>
              <a:rPr lang="bg-BG" dirty="0" err="1"/>
              <a:t>Катмул</a:t>
            </a:r>
            <a:r>
              <a:rPr lang="bg-BG" dirty="0"/>
              <a:t> и Джим Кларк (</a:t>
            </a:r>
            <a:r>
              <a:rPr lang="en-US" dirty="0"/>
              <a:t>Edwin </a:t>
            </a:r>
            <a:r>
              <a:rPr lang="en-US" dirty="0" err="1"/>
              <a:t>Catmull</a:t>
            </a:r>
            <a:r>
              <a:rPr lang="bg-BG" dirty="0"/>
              <a:t>, </a:t>
            </a:r>
            <a:r>
              <a:rPr lang="en-US" dirty="0"/>
              <a:t>Jim Clark)</a:t>
            </a:r>
          </a:p>
          <a:p>
            <a:pPr lvl="1"/>
            <a:r>
              <a:rPr lang="bg-BG" dirty="0"/>
              <a:t>Аналогичен на метода на </a:t>
            </a:r>
            <a:r>
              <a:rPr lang="bg-BG" dirty="0" err="1"/>
              <a:t>Лууп</a:t>
            </a:r>
            <a:endParaRPr lang="bg-BG" dirty="0"/>
          </a:p>
          <a:p>
            <a:pPr lvl="1"/>
            <a:r>
              <a:rPr lang="bg-BG" dirty="0"/>
              <a:t>Работи с четириъгълници</a:t>
            </a:r>
            <a:endParaRPr lang="en-US" dirty="0"/>
          </a:p>
          <a:p>
            <a:pPr lvl="2"/>
            <a:r>
              <a:rPr lang="bg-BG" dirty="0"/>
              <a:t>(след първата стъпка стените стават четириъгълни)</a:t>
            </a:r>
          </a:p>
          <a:p>
            <a:pPr lvl="1"/>
            <a:r>
              <a:rPr lang="bg-BG" dirty="0"/>
              <a:t>Нормалните точки са </a:t>
            </a:r>
            <a:r>
              <a:rPr lang="bg-BG" dirty="0" err="1"/>
              <a:t>четиривалентни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Метод на Катмул-Кларк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50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Геометрични маски по </a:t>
            </a:r>
            <a:r>
              <a:rPr lang="bg-BG" dirty="0" err="1"/>
              <a:t>Катмул-Кларк</a:t>
            </a:r>
            <a:endParaRPr lang="bg-BG" dirty="0"/>
          </a:p>
          <a:p>
            <a:pPr lvl="1"/>
            <a:r>
              <a:rPr lang="bg-BG" dirty="0"/>
              <a:t>За стенен</a:t>
            </a:r>
            <a:r>
              <a:rPr lang="en-US" dirty="0"/>
              <a:t>, </a:t>
            </a:r>
            <a:r>
              <a:rPr lang="bg-BG" dirty="0"/>
              <a:t>ръбен и върхов връх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552700" y="2925784"/>
            <a:ext cx="863929" cy="23156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623952" y="2079666"/>
            <a:ext cx="792677" cy="5343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625600" y="2074985"/>
            <a:ext cx="347785" cy="418123"/>
          </a:xfrm>
          <a:prstGeom prst="straightConnector1">
            <a:avLst/>
          </a:prstGeom>
          <a:ln w="12700">
            <a:solidFill>
              <a:srgbClr val="0070C0"/>
            </a:solidFill>
            <a:prstDash val="sysDot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2098431" y="2622062"/>
            <a:ext cx="320432" cy="300893"/>
          </a:xfrm>
          <a:prstGeom prst="straightConnector1">
            <a:avLst/>
          </a:prstGeom>
          <a:ln w="12700">
            <a:solidFill>
              <a:srgbClr val="0070C0"/>
            </a:solidFill>
            <a:prstDash val="sysDot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559169" y="2629877"/>
            <a:ext cx="406400" cy="519724"/>
          </a:xfrm>
          <a:prstGeom prst="straightConnector1">
            <a:avLst/>
          </a:prstGeom>
          <a:ln w="12700">
            <a:solidFill>
              <a:srgbClr val="0070C0"/>
            </a:solidFill>
            <a:prstDash val="sysDot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098431" y="2141415"/>
            <a:ext cx="316523" cy="343877"/>
          </a:xfrm>
          <a:prstGeom prst="straightConnector1">
            <a:avLst/>
          </a:prstGeom>
          <a:ln w="12700">
            <a:solidFill>
              <a:srgbClr val="0070C0"/>
            </a:solidFill>
            <a:prstDash val="sysDot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35090" y="1799435"/>
            <a:ext cx="28886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bg-BG" sz="1600" dirty="0"/>
              <a:t>1</a:t>
            </a:r>
            <a:endParaRPr lang="en-US" sz="160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2399597" y="1837467"/>
            <a:ext cx="28886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bg-BG" sz="1600" dirty="0"/>
              <a:t>1</a:t>
            </a:r>
            <a:endParaRPr lang="en-US" sz="16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2399597" y="2879205"/>
            <a:ext cx="28886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bg-BG" sz="1600" dirty="0"/>
              <a:t>1</a:t>
            </a:r>
            <a:endParaRPr lang="en-US" sz="1600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1299462" y="3092360"/>
            <a:ext cx="28886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bg-BG" sz="1600" dirty="0"/>
              <a:t>1</a:t>
            </a:r>
            <a:endParaRPr lang="en-US" sz="1600" baseline="-25000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4302579" y="1708431"/>
            <a:ext cx="8908" cy="77486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3447555" y="1637178"/>
            <a:ext cx="53439" cy="107768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510116" y="1651819"/>
            <a:ext cx="358175" cy="699495"/>
          </a:xfrm>
          <a:prstGeom prst="straightConnector1">
            <a:avLst/>
          </a:prstGeom>
          <a:ln w="12700">
            <a:solidFill>
              <a:srgbClr val="0070C0"/>
            </a:solidFill>
            <a:prstDash val="sysDot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4041058" y="2465088"/>
            <a:ext cx="252830" cy="25283"/>
          </a:xfrm>
          <a:prstGeom prst="straightConnector1">
            <a:avLst/>
          </a:prstGeom>
          <a:ln w="12700">
            <a:solidFill>
              <a:srgbClr val="0070C0"/>
            </a:solidFill>
            <a:prstDash val="sysDot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446909" y="2494584"/>
            <a:ext cx="387672" cy="227548"/>
          </a:xfrm>
          <a:prstGeom prst="straightConnector1">
            <a:avLst/>
          </a:prstGeom>
          <a:ln w="12700">
            <a:solidFill>
              <a:srgbClr val="0070C0"/>
            </a:solidFill>
            <a:prstDash val="sysDot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982065" y="1702385"/>
            <a:ext cx="316037" cy="644715"/>
          </a:xfrm>
          <a:prstGeom prst="straightConnector1">
            <a:avLst/>
          </a:prstGeom>
          <a:ln w="12700">
            <a:solidFill>
              <a:srgbClr val="0070C0"/>
            </a:solidFill>
            <a:prstDash val="sysDot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197289" y="1351888"/>
            <a:ext cx="28886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bg-BG" sz="1600" dirty="0"/>
              <a:t>1</a:t>
            </a:r>
            <a:endParaRPr lang="en-US" sz="1600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4283282" y="1408904"/>
            <a:ext cx="28886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bg-BG" sz="1600" dirty="0"/>
              <a:t>1</a:t>
            </a:r>
            <a:endParaRPr lang="en-US" sz="1600" baseline="-25000" dirty="0"/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4243203" y="2520406"/>
            <a:ext cx="80159" cy="93518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3450525" y="2725255"/>
            <a:ext cx="71252" cy="58782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323362" y="2316015"/>
            <a:ext cx="28886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bg-BG" sz="1600" dirty="0"/>
              <a:t>6</a:t>
            </a:r>
            <a:endParaRPr lang="en-US" sz="16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3149788" y="2596676"/>
            <a:ext cx="28886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bg-BG" sz="1600" dirty="0"/>
              <a:t>6</a:t>
            </a:r>
            <a:endParaRPr lang="en-US" sz="1600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3232915" y="3214687"/>
            <a:ext cx="28886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bg-BG" sz="1600" dirty="0"/>
              <a:t>1</a:t>
            </a:r>
            <a:endParaRPr lang="en-US" sz="1600" baseline="-25000" dirty="0"/>
          </a:p>
        </p:txBody>
      </p:sp>
      <p:sp>
        <p:nvSpPr>
          <p:cNvPr id="73" name="TextBox 72"/>
          <p:cNvSpPr txBox="1"/>
          <p:nvPr/>
        </p:nvSpPr>
        <p:spPr>
          <a:xfrm>
            <a:off x="4243203" y="3430914"/>
            <a:ext cx="28886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bg-BG" sz="1600" dirty="0"/>
              <a:t>1</a:t>
            </a:r>
            <a:endParaRPr lang="en-US" sz="1600" baseline="-25000" dirty="0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6286500" y="1828800"/>
            <a:ext cx="457200" cy="77486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829300" y="1943100"/>
            <a:ext cx="457200" cy="6858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5314950" y="2628900"/>
            <a:ext cx="971550" cy="2286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 flipV="1">
            <a:off x="6286500" y="2628900"/>
            <a:ext cx="228600" cy="85725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 flipV="1">
            <a:off x="6286500" y="2628900"/>
            <a:ext cx="800100" cy="1143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7086600" y="2743200"/>
            <a:ext cx="114300" cy="6858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973407" y="1013334"/>
            <a:ext cx="28886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bg-BG" sz="1600" dirty="0"/>
              <a:t>1</a:t>
            </a:r>
            <a:endParaRPr lang="en-US" sz="1600" baseline="-25000" dirty="0"/>
          </a:p>
        </p:txBody>
      </p:sp>
      <p:sp>
        <p:nvSpPr>
          <p:cNvPr id="142" name="TextBox 141"/>
          <p:cNvSpPr txBox="1"/>
          <p:nvPr/>
        </p:nvSpPr>
        <p:spPr>
          <a:xfrm>
            <a:off x="7315200" y="1530246"/>
            <a:ext cx="28886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bg-BG" sz="1600" dirty="0"/>
              <a:t>1</a:t>
            </a:r>
            <a:endParaRPr lang="en-US" sz="1600" baseline="-25000" dirty="0"/>
          </a:p>
        </p:txBody>
      </p:sp>
      <p:sp>
        <p:nvSpPr>
          <p:cNvPr id="143" name="TextBox 142"/>
          <p:cNvSpPr txBox="1"/>
          <p:nvPr/>
        </p:nvSpPr>
        <p:spPr>
          <a:xfrm>
            <a:off x="7200900" y="3374171"/>
            <a:ext cx="28886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bg-BG" sz="1600" dirty="0"/>
              <a:t>1</a:t>
            </a:r>
            <a:endParaRPr lang="en-US" sz="1600" baseline="-250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968938" y="1624170"/>
            <a:ext cx="28886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bg-BG" sz="1600" dirty="0"/>
              <a:t>1</a:t>
            </a:r>
            <a:endParaRPr lang="en-US" sz="1600" baseline="-25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543550" y="1606183"/>
            <a:ext cx="28886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bg-BG" sz="1600" dirty="0"/>
              <a:t>6</a:t>
            </a:r>
            <a:endParaRPr lang="en-US" sz="1600" baseline="-25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6651117" y="1467901"/>
            <a:ext cx="28886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bg-BG" sz="1600" dirty="0"/>
              <a:t>6</a:t>
            </a:r>
            <a:endParaRPr lang="en-US" sz="1600" baseline="-25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7132320" y="2594396"/>
            <a:ext cx="28886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bg-BG" sz="1600" dirty="0"/>
              <a:t>6</a:t>
            </a:r>
            <a:endParaRPr lang="en-US" sz="1600" baseline="-25000" dirty="0"/>
          </a:p>
        </p:txBody>
      </p:sp>
      <p:sp>
        <p:nvSpPr>
          <p:cNvPr id="148" name="TextBox 147"/>
          <p:cNvSpPr txBox="1"/>
          <p:nvPr/>
        </p:nvSpPr>
        <p:spPr>
          <a:xfrm>
            <a:off x="6492398" y="3470836"/>
            <a:ext cx="288862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bg-BG" sz="1600" dirty="0"/>
              <a:t>6</a:t>
            </a:r>
            <a:endParaRPr lang="en-US" sz="1600" baseline="-25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5008245" y="25872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/>
              <a:t>6</a:t>
            </a:r>
            <a:endParaRPr lang="en-US" sz="1600" dirty="0"/>
          </a:p>
        </p:txBody>
      </p:sp>
      <p:cxnSp>
        <p:nvCxnSpPr>
          <p:cNvPr id="150" name="Straight Connector 149"/>
          <p:cNvCxnSpPr/>
          <p:nvPr/>
        </p:nvCxnSpPr>
        <p:spPr>
          <a:xfrm flipV="1">
            <a:off x="4981575" y="2838450"/>
            <a:ext cx="342900" cy="3429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6450330" y="3503295"/>
            <a:ext cx="57150" cy="40005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Arc 153"/>
          <p:cNvSpPr/>
          <p:nvPr/>
        </p:nvSpPr>
        <p:spPr>
          <a:xfrm rot="1540509">
            <a:off x="5218656" y="2746295"/>
            <a:ext cx="1587695" cy="742950"/>
          </a:xfrm>
          <a:prstGeom prst="arc">
            <a:avLst>
              <a:gd name="adj1" fmla="val 1682002"/>
              <a:gd name="adj2" fmla="val 9780386"/>
            </a:avLst>
          </a:prstGeom>
          <a:ln w="571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5600701" y="2797002"/>
            <a:ext cx="739305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bg-BG" sz="1600" dirty="0"/>
              <a:t>4</a:t>
            </a:r>
            <a:r>
              <a:rPr lang="en-US" sz="1600" dirty="0"/>
              <a:t>n</a:t>
            </a:r>
            <a:r>
              <a:rPr lang="bg-BG" sz="1600" baseline="30000" dirty="0"/>
              <a:t>2</a:t>
            </a:r>
            <a:r>
              <a:rPr lang="bg-BG" sz="1600" dirty="0"/>
              <a:t>-7</a:t>
            </a:r>
            <a:r>
              <a:rPr lang="en-US" sz="1600" dirty="0"/>
              <a:t>n</a:t>
            </a:r>
            <a:endParaRPr lang="en-US" sz="1600" baseline="-25000" dirty="0"/>
          </a:p>
        </p:txBody>
      </p:sp>
      <p:cxnSp>
        <p:nvCxnSpPr>
          <p:cNvPr id="158" name="Straight Arrow Connector 157"/>
          <p:cNvCxnSpPr/>
          <p:nvPr/>
        </p:nvCxnSpPr>
        <p:spPr>
          <a:xfrm flipH="1">
            <a:off x="6381946" y="1828800"/>
            <a:ext cx="353507" cy="452487"/>
          </a:xfrm>
          <a:prstGeom prst="straightConnector1">
            <a:avLst/>
          </a:prstGeom>
          <a:ln w="12700">
            <a:solidFill>
              <a:srgbClr val="0070C0"/>
            </a:solidFill>
            <a:prstDash val="sysDot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5948313" y="1253765"/>
            <a:ext cx="315798" cy="1027522"/>
          </a:xfrm>
          <a:prstGeom prst="straightConnector1">
            <a:avLst/>
          </a:prstGeom>
          <a:ln w="12700">
            <a:solidFill>
              <a:srgbClr val="0070C0"/>
            </a:solidFill>
            <a:prstDash val="sysDot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5839905" y="1946635"/>
            <a:ext cx="372359" cy="344078"/>
          </a:xfrm>
          <a:prstGeom prst="straightConnector1">
            <a:avLst/>
          </a:prstGeom>
          <a:ln w="12700">
            <a:solidFill>
              <a:srgbClr val="0070C0"/>
            </a:solidFill>
            <a:prstDash val="sysDot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5255443" y="1941922"/>
            <a:ext cx="937967" cy="391212"/>
          </a:xfrm>
          <a:prstGeom prst="straightConnector1">
            <a:avLst/>
          </a:prstGeom>
          <a:ln w="12700">
            <a:solidFill>
              <a:srgbClr val="0070C0"/>
            </a:solidFill>
            <a:prstDash val="sysDot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V="1">
            <a:off x="5321431" y="2432115"/>
            <a:ext cx="886120" cy="410066"/>
          </a:xfrm>
          <a:prstGeom prst="straightConnector1">
            <a:avLst/>
          </a:prstGeom>
          <a:ln w="12700">
            <a:solidFill>
              <a:srgbClr val="0070C0"/>
            </a:solidFill>
            <a:prstDash val="sysDot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>
            <a:off x="6429080" y="1838227"/>
            <a:ext cx="881407" cy="532614"/>
          </a:xfrm>
          <a:prstGeom prst="straightConnector1">
            <a:avLst/>
          </a:prstGeom>
          <a:ln w="12700">
            <a:solidFill>
              <a:srgbClr val="0070C0"/>
            </a:solidFill>
            <a:prstDash val="sysDot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6410227" y="2460396"/>
            <a:ext cx="669304" cy="278091"/>
          </a:xfrm>
          <a:prstGeom prst="straightConnector1">
            <a:avLst/>
          </a:prstGeom>
          <a:ln w="12700">
            <a:solidFill>
              <a:srgbClr val="0070C0"/>
            </a:solidFill>
            <a:prstDash val="sysDot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 flipV="1">
            <a:off x="6381946" y="2488676"/>
            <a:ext cx="824846" cy="942681"/>
          </a:xfrm>
          <a:prstGeom prst="straightConnector1">
            <a:avLst/>
          </a:prstGeom>
          <a:ln w="12700">
            <a:solidFill>
              <a:srgbClr val="0070C0"/>
            </a:solidFill>
            <a:prstDash val="sysDot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 flipV="1">
            <a:off x="6320672" y="2493390"/>
            <a:ext cx="188536" cy="999242"/>
          </a:xfrm>
          <a:prstGeom prst="straightConnector1">
            <a:avLst/>
          </a:prstGeom>
          <a:ln w="12700">
            <a:solidFill>
              <a:srgbClr val="0070C0"/>
            </a:solidFill>
            <a:prstDash val="sysDot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23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68122"/>
              </p:ext>
            </p:extLst>
          </p:nvPr>
        </p:nvGraphicFramePr>
        <p:xfrm>
          <a:off x="5922169" y="4024312"/>
          <a:ext cx="878681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Уравнение" r:id="rId4" imgW="571320" imgH="393480" progId="Equation.3">
                  <p:embed/>
                </p:oleObj>
              </mc:Choice>
              <mc:Fallback>
                <p:oleObj name="Уравнение" r:id="rId4" imgW="571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2169" y="4024312"/>
                        <a:ext cx="878681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" name="Arc 186"/>
          <p:cNvSpPr/>
          <p:nvPr/>
        </p:nvSpPr>
        <p:spPr>
          <a:xfrm rot="1493278">
            <a:off x="6078646" y="2454617"/>
            <a:ext cx="204044" cy="409494"/>
          </a:xfrm>
          <a:custGeom>
            <a:avLst/>
            <a:gdLst>
              <a:gd name="connsiteX0" fmla="*/ 75086 w 76346"/>
              <a:gd name="connsiteY0" fmla="*/ 104070 h 279326"/>
              <a:gd name="connsiteX1" fmla="*/ 75759 w 76346"/>
              <a:gd name="connsiteY1" fmla="*/ 164076 h 279326"/>
              <a:gd name="connsiteX2" fmla="*/ 7668 w 76346"/>
              <a:gd name="connsiteY2" fmla="*/ 223621 h 279326"/>
              <a:gd name="connsiteX3" fmla="*/ 21 w 76346"/>
              <a:gd name="connsiteY3" fmla="*/ 135025 h 279326"/>
              <a:gd name="connsiteX4" fmla="*/ 24259 w 76346"/>
              <a:gd name="connsiteY4" fmla="*/ 9608 h 279326"/>
              <a:gd name="connsiteX5" fmla="*/ 38173 w 76346"/>
              <a:gd name="connsiteY5" fmla="*/ 139663 h 279326"/>
              <a:gd name="connsiteX6" fmla="*/ 75086 w 76346"/>
              <a:gd name="connsiteY6" fmla="*/ 104070 h 279326"/>
              <a:gd name="connsiteX0" fmla="*/ 75086 w 76346"/>
              <a:gd name="connsiteY0" fmla="*/ 104070 h 279326"/>
              <a:gd name="connsiteX1" fmla="*/ 75759 w 76346"/>
              <a:gd name="connsiteY1" fmla="*/ 164076 h 279326"/>
              <a:gd name="connsiteX2" fmla="*/ 7668 w 76346"/>
              <a:gd name="connsiteY2" fmla="*/ 223621 h 279326"/>
              <a:gd name="connsiteX3" fmla="*/ 21 w 76346"/>
              <a:gd name="connsiteY3" fmla="*/ 135025 h 279326"/>
              <a:gd name="connsiteX4" fmla="*/ 24259 w 76346"/>
              <a:gd name="connsiteY4" fmla="*/ 9608 h 279326"/>
              <a:gd name="connsiteX0" fmla="*/ 102013 w 103273"/>
              <a:gd name="connsiteY0" fmla="*/ 234127 h 409494"/>
              <a:gd name="connsiteX1" fmla="*/ 102686 w 103273"/>
              <a:gd name="connsiteY1" fmla="*/ 294133 h 409494"/>
              <a:gd name="connsiteX2" fmla="*/ 34595 w 103273"/>
              <a:gd name="connsiteY2" fmla="*/ 353678 h 409494"/>
              <a:gd name="connsiteX3" fmla="*/ 26948 w 103273"/>
              <a:gd name="connsiteY3" fmla="*/ 265082 h 409494"/>
              <a:gd name="connsiteX4" fmla="*/ 51186 w 103273"/>
              <a:gd name="connsiteY4" fmla="*/ 139665 h 409494"/>
              <a:gd name="connsiteX5" fmla="*/ 65100 w 103273"/>
              <a:gd name="connsiteY5" fmla="*/ 269720 h 409494"/>
              <a:gd name="connsiteX6" fmla="*/ 102013 w 103273"/>
              <a:gd name="connsiteY6" fmla="*/ 234127 h 409494"/>
              <a:gd name="connsiteX0" fmla="*/ 102013 w 103273"/>
              <a:gd name="connsiteY0" fmla="*/ 234127 h 409494"/>
              <a:gd name="connsiteX1" fmla="*/ 102686 w 103273"/>
              <a:gd name="connsiteY1" fmla="*/ 294133 h 409494"/>
              <a:gd name="connsiteX2" fmla="*/ 34595 w 103273"/>
              <a:gd name="connsiteY2" fmla="*/ 353678 h 409494"/>
              <a:gd name="connsiteX3" fmla="*/ 26948 w 103273"/>
              <a:gd name="connsiteY3" fmla="*/ 265082 h 409494"/>
              <a:gd name="connsiteX4" fmla="*/ 3146 w 103273"/>
              <a:gd name="connsiteY4" fmla="*/ 0 h 409494"/>
              <a:gd name="connsiteX0" fmla="*/ 174785 w 176045"/>
              <a:gd name="connsiteY0" fmla="*/ 234127 h 409494"/>
              <a:gd name="connsiteX1" fmla="*/ 175458 w 176045"/>
              <a:gd name="connsiteY1" fmla="*/ 294133 h 409494"/>
              <a:gd name="connsiteX2" fmla="*/ 107367 w 176045"/>
              <a:gd name="connsiteY2" fmla="*/ 353678 h 409494"/>
              <a:gd name="connsiteX3" fmla="*/ 99720 w 176045"/>
              <a:gd name="connsiteY3" fmla="*/ 265082 h 409494"/>
              <a:gd name="connsiteX4" fmla="*/ 1232 w 176045"/>
              <a:gd name="connsiteY4" fmla="*/ 344592 h 409494"/>
              <a:gd name="connsiteX5" fmla="*/ 137872 w 176045"/>
              <a:gd name="connsiteY5" fmla="*/ 269720 h 409494"/>
              <a:gd name="connsiteX6" fmla="*/ 174785 w 176045"/>
              <a:gd name="connsiteY6" fmla="*/ 234127 h 409494"/>
              <a:gd name="connsiteX0" fmla="*/ 174785 w 176045"/>
              <a:gd name="connsiteY0" fmla="*/ 234127 h 409494"/>
              <a:gd name="connsiteX1" fmla="*/ 175458 w 176045"/>
              <a:gd name="connsiteY1" fmla="*/ 294133 h 409494"/>
              <a:gd name="connsiteX2" fmla="*/ 107367 w 176045"/>
              <a:gd name="connsiteY2" fmla="*/ 353678 h 409494"/>
              <a:gd name="connsiteX3" fmla="*/ 99720 w 176045"/>
              <a:gd name="connsiteY3" fmla="*/ 265082 h 409494"/>
              <a:gd name="connsiteX4" fmla="*/ 75918 w 176045"/>
              <a:gd name="connsiteY4" fmla="*/ 0 h 409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045" h="409494" stroke="0" extrusionOk="0">
                <a:moveTo>
                  <a:pt x="174785" y="234127"/>
                </a:moveTo>
                <a:cubicBezTo>
                  <a:pt x="176196" y="253714"/>
                  <a:pt x="176425" y="274189"/>
                  <a:pt x="175458" y="294133"/>
                </a:cubicBezTo>
                <a:cubicBezTo>
                  <a:pt x="169626" y="414320"/>
                  <a:pt x="127424" y="451226"/>
                  <a:pt x="107367" y="353678"/>
                </a:cubicBezTo>
                <a:cubicBezTo>
                  <a:pt x="102129" y="328204"/>
                  <a:pt x="99431" y="296941"/>
                  <a:pt x="99720" y="265082"/>
                </a:cubicBezTo>
                <a:cubicBezTo>
                  <a:pt x="100226" y="209316"/>
                  <a:pt x="-12970" y="364931"/>
                  <a:pt x="1232" y="344592"/>
                </a:cubicBezTo>
                <a:lnTo>
                  <a:pt x="137872" y="269720"/>
                </a:lnTo>
                <a:lnTo>
                  <a:pt x="174785" y="234127"/>
                </a:lnTo>
                <a:close/>
              </a:path>
              <a:path w="176045" h="409494" fill="none">
                <a:moveTo>
                  <a:pt x="174785" y="234127"/>
                </a:moveTo>
                <a:cubicBezTo>
                  <a:pt x="176196" y="253714"/>
                  <a:pt x="176425" y="274189"/>
                  <a:pt x="175458" y="294133"/>
                </a:cubicBezTo>
                <a:cubicBezTo>
                  <a:pt x="169626" y="414320"/>
                  <a:pt x="127424" y="451226"/>
                  <a:pt x="107367" y="353678"/>
                </a:cubicBezTo>
                <a:cubicBezTo>
                  <a:pt x="102129" y="328204"/>
                  <a:pt x="99431" y="296941"/>
                  <a:pt x="99720" y="265082"/>
                </a:cubicBezTo>
                <a:cubicBezTo>
                  <a:pt x="100226" y="209316"/>
                  <a:pt x="61716" y="20339"/>
                  <a:pt x="75918" y="0"/>
                </a:cubicBezTo>
              </a:path>
            </a:pathLst>
          </a:custGeom>
          <a:ln w="12700">
            <a:solidFill>
              <a:srgbClr val="0070C0"/>
            </a:solidFill>
            <a:prstDash val="sysDot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1968778" y="2495550"/>
            <a:ext cx="128814" cy="128814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416629" y="2142012"/>
            <a:ext cx="8908" cy="774865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561605" y="2070760"/>
            <a:ext cx="53439" cy="1077686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1656160" y="3333750"/>
                <a:ext cx="858440" cy="688586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1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16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bg-BG" sz="16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bg-BG" sz="1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1600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160" y="3333750"/>
                <a:ext cx="858440" cy="6885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3552021" y="3714750"/>
                <a:ext cx="972254" cy="688586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1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16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bg-BG" sz="16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16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bg-BG" sz="1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sz="1600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021" y="3714750"/>
                <a:ext cx="972254" cy="68858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Oval 109"/>
          <p:cNvSpPr/>
          <p:nvPr/>
        </p:nvSpPr>
        <p:spPr>
          <a:xfrm>
            <a:off x="3868172" y="2374616"/>
            <a:ext cx="128814" cy="128814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3509902" y="1646084"/>
            <a:ext cx="792677" cy="53439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438650" y="2492202"/>
            <a:ext cx="863929" cy="231569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3535399" y="2562006"/>
            <a:ext cx="341320" cy="737419"/>
          </a:xfrm>
          <a:prstGeom prst="straightConnector1">
            <a:avLst/>
          </a:prstGeom>
          <a:ln w="12700">
            <a:solidFill>
              <a:srgbClr val="0070C0"/>
            </a:solidFill>
            <a:prstDash val="sysDot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 flipV="1">
            <a:off x="3960995" y="2570433"/>
            <a:ext cx="282327" cy="897546"/>
          </a:xfrm>
          <a:prstGeom prst="straightConnector1">
            <a:avLst/>
          </a:prstGeom>
          <a:ln w="12700">
            <a:solidFill>
              <a:srgbClr val="0070C0"/>
            </a:solidFill>
            <a:prstDash val="sysDot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3521777" y="3304177"/>
            <a:ext cx="716974" cy="159575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6240241" y="2316063"/>
            <a:ext cx="128814" cy="128814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6222093" y="2556297"/>
            <a:ext cx="128814" cy="128814"/>
          </a:xfrm>
          <a:prstGeom prst="ellipse">
            <a:avLst/>
          </a:prstGeom>
          <a:solidFill>
            <a:schemeClr val="tx1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/>
          <p:cNvCxnSpPr/>
          <p:nvPr/>
        </p:nvCxnSpPr>
        <p:spPr>
          <a:xfrm flipH="1" flipV="1">
            <a:off x="5257800" y="1943100"/>
            <a:ext cx="57150" cy="91440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6743700" y="1828800"/>
            <a:ext cx="5715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7086600" y="1828800"/>
            <a:ext cx="228600" cy="91440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5829300" y="1257300"/>
            <a:ext cx="114300" cy="6858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5943600" y="1257300"/>
            <a:ext cx="800100" cy="57150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800" y="1943100"/>
            <a:ext cx="571500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6515100" y="3429000"/>
            <a:ext cx="685800" cy="5715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503785"/>
      </p:ext>
    </p:ext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Неясно е какво става?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Преход от мрежа към следващата</a:t>
            </a:r>
          </a:p>
          <a:p>
            <a:pPr lvl="1"/>
            <a:r>
              <a:rPr lang="bg-BG" dirty="0"/>
              <a:t>Четворно повече стени</a:t>
            </a:r>
          </a:p>
          <a:p>
            <a:pPr lvl="1"/>
            <a:r>
              <a:rPr lang="bg-BG" dirty="0"/>
              <a:t>Всички стени стават четириъгълници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941656" y="2495550"/>
            <a:ext cx="57150" cy="40005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2998806" y="2895600"/>
            <a:ext cx="800100" cy="17145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798906" y="2895600"/>
            <a:ext cx="171450" cy="17145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770206" y="2895600"/>
            <a:ext cx="228600" cy="131445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2770206" y="4210050"/>
            <a:ext cx="1200150" cy="5715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98906" y="3067050"/>
            <a:ext cx="171450" cy="120015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970356" y="4267200"/>
            <a:ext cx="171450" cy="2286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141556" y="2895600"/>
            <a:ext cx="857250" cy="45720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141556" y="3352800"/>
            <a:ext cx="628650" cy="85725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1855806" y="3238500"/>
            <a:ext cx="285750" cy="1143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970106" y="3352800"/>
            <a:ext cx="171450" cy="3429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2427306" y="4210050"/>
            <a:ext cx="342900" cy="2286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770206" y="4210050"/>
            <a:ext cx="171450" cy="40005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913456" y="3581400"/>
            <a:ext cx="400050" cy="114300"/>
          </a:xfrm>
          <a:prstGeom prst="line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flipH="1">
            <a:off x="6999306" y="2895600"/>
            <a:ext cx="228600" cy="17145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6999306" y="3067050"/>
            <a:ext cx="0" cy="628650"/>
          </a:xfrm>
          <a:prstGeom prst="line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5913456" y="2552700"/>
            <a:ext cx="57150" cy="40005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 flipH="1" flipV="1">
            <a:off x="5970606" y="2952750"/>
            <a:ext cx="800100" cy="17145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H="1">
            <a:off x="6770706" y="2952750"/>
            <a:ext cx="171450" cy="17145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 flipH="1">
            <a:off x="5742006" y="2952750"/>
            <a:ext cx="228600" cy="131445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 flipH="1" flipV="1">
            <a:off x="5742006" y="4267200"/>
            <a:ext cx="1200150" cy="5715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>
            <a:off x="6770706" y="3124200"/>
            <a:ext cx="171450" cy="120015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 flipH="1" flipV="1">
            <a:off x="6942156" y="4324350"/>
            <a:ext cx="171450" cy="2286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H="1">
            <a:off x="5113356" y="2952750"/>
            <a:ext cx="857250" cy="45720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>
            <a:off x="5113356" y="3409950"/>
            <a:ext cx="628650" cy="85725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H="1" flipV="1">
            <a:off x="4827606" y="3295650"/>
            <a:ext cx="285750" cy="1143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 flipH="1">
            <a:off x="4941906" y="3409950"/>
            <a:ext cx="171450" cy="3429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 flipH="1">
            <a:off x="5399106" y="4267200"/>
            <a:ext cx="342900" cy="2286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5742006" y="4267200"/>
            <a:ext cx="171450" cy="40005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flipV="1">
            <a:off x="6313506" y="2952750"/>
            <a:ext cx="114300" cy="742950"/>
          </a:xfrm>
          <a:prstGeom prst="line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 flipH="1" flipV="1">
            <a:off x="5856306" y="2838450"/>
            <a:ext cx="571500" cy="114300"/>
          </a:xfrm>
          <a:prstGeom prst="line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5856306" y="2838450"/>
            <a:ext cx="57150" cy="742950"/>
          </a:xfrm>
          <a:prstGeom prst="line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 flipH="1" flipV="1">
            <a:off x="6427806" y="2952750"/>
            <a:ext cx="571500" cy="114300"/>
          </a:xfrm>
          <a:prstGeom prst="line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 flipH="1">
            <a:off x="6313506" y="3695700"/>
            <a:ext cx="685800" cy="0"/>
          </a:xfrm>
          <a:prstGeom prst="line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 flipH="1" flipV="1">
            <a:off x="6313506" y="3695700"/>
            <a:ext cx="57150" cy="514350"/>
          </a:xfrm>
          <a:prstGeom prst="line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 flipH="1" flipV="1">
            <a:off x="6999306" y="3695700"/>
            <a:ext cx="57150" cy="514350"/>
          </a:xfrm>
          <a:prstGeom prst="line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 flipV="1">
            <a:off x="5684856" y="3581400"/>
            <a:ext cx="228600" cy="457200"/>
          </a:xfrm>
          <a:prstGeom prst="line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 flipV="1">
            <a:off x="5456256" y="2838450"/>
            <a:ext cx="400050" cy="285750"/>
          </a:xfrm>
          <a:prstGeom prst="line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5284806" y="3467100"/>
            <a:ext cx="628650" cy="114300"/>
          </a:xfrm>
          <a:prstGeom prst="line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>
            <a:off x="5399106" y="3810000"/>
            <a:ext cx="285750" cy="228600"/>
          </a:xfrm>
          <a:prstGeom prst="line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 flipH="1">
            <a:off x="6370656" y="4210050"/>
            <a:ext cx="685800" cy="0"/>
          </a:xfrm>
          <a:prstGeom prst="line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 flipH="1" flipV="1">
            <a:off x="5684856" y="4038600"/>
            <a:ext cx="685800" cy="171450"/>
          </a:xfrm>
          <a:prstGeom prst="line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 flipH="1">
            <a:off x="5284806" y="3124200"/>
            <a:ext cx="171450" cy="342900"/>
          </a:xfrm>
          <a:prstGeom prst="line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>
            <a:off x="5284806" y="3467100"/>
            <a:ext cx="114300" cy="342900"/>
          </a:xfrm>
          <a:prstGeom prst="line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 flipH="1">
            <a:off x="6999306" y="3638550"/>
            <a:ext cx="285750" cy="5715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 flipH="1" flipV="1">
            <a:off x="7056456" y="4210050"/>
            <a:ext cx="171450" cy="17145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 flipH="1" flipV="1">
            <a:off x="6370656" y="4210050"/>
            <a:ext cx="57150" cy="28575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 flipH="1" flipV="1">
            <a:off x="5684856" y="4038600"/>
            <a:ext cx="228600" cy="40005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 flipH="1">
            <a:off x="5513406" y="4038600"/>
            <a:ext cx="171450" cy="22860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 flipH="1">
            <a:off x="5227656" y="3810000"/>
            <a:ext cx="171450" cy="22860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/>
          <p:nvPr/>
        </p:nvCxnSpPr>
        <p:spPr>
          <a:xfrm flipH="1">
            <a:off x="5113356" y="3467100"/>
            <a:ext cx="171450" cy="22860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/>
          <p:cNvCxnSpPr/>
          <p:nvPr/>
        </p:nvCxnSpPr>
        <p:spPr>
          <a:xfrm flipH="1" flipV="1">
            <a:off x="5113356" y="3238500"/>
            <a:ext cx="171450" cy="22860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 flipH="1" flipV="1">
            <a:off x="5227656" y="2952750"/>
            <a:ext cx="228600" cy="17145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 flipH="1" flipV="1">
            <a:off x="5799156" y="2609850"/>
            <a:ext cx="57150" cy="22860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 flipV="1">
            <a:off x="6427806" y="2667000"/>
            <a:ext cx="114300" cy="22860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77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Съществуват различни техники</a:t>
            </a:r>
          </a:p>
          <a:p>
            <a:pPr lvl="1"/>
            <a:r>
              <a:rPr lang="bg-BG" dirty="0"/>
              <a:t>Пряко изчисление</a:t>
            </a:r>
            <a:endParaRPr lang="en-US" dirty="0"/>
          </a:p>
          <a:p>
            <a:pPr lvl="2"/>
            <a:r>
              <a:rPr lang="bg-BG" dirty="0"/>
              <a:t>(като при сфера)</a:t>
            </a:r>
          </a:p>
          <a:p>
            <a:pPr lvl="1"/>
            <a:r>
              <a:rPr lang="bg-BG" dirty="0"/>
              <a:t>Въртене на крива</a:t>
            </a:r>
            <a:endParaRPr lang="en-US" dirty="0"/>
          </a:p>
          <a:p>
            <a:pPr lvl="2"/>
            <a:r>
              <a:rPr lang="bg-BG" dirty="0"/>
              <a:t>(като при ротационните повърхности)</a:t>
            </a:r>
          </a:p>
          <a:p>
            <a:pPr lvl="1"/>
            <a:r>
              <a:rPr lang="bg-BG" dirty="0"/>
              <a:t>Плъзгане на крива</a:t>
            </a:r>
            <a:endParaRPr lang="en-US" dirty="0"/>
          </a:p>
          <a:p>
            <a:pPr lvl="2"/>
            <a:r>
              <a:rPr lang="bg-BG" dirty="0"/>
              <a:t>(като при тунели)</a:t>
            </a:r>
          </a:p>
          <a:p>
            <a:pPr lvl="1"/>
            <a:r>
              <a:rPr lang="bg-BG" dirty="0"/>
              <a:t>Други</a:t>
            </a:r>
          </a:p>
          <a:p>
            <a:pPr lvl="2"/>
            <a:r>
              <a:rPr lang="en-US" dirty="0"/>
              <a:t>(</a:t>
            </a:r>
            <a:r>
              <a:rPr lang="bg-BG" dirty="0"/>
              <a:t>в тази тема ще се запознаем с две</a:t>
            </a:r>
            <a:r>
              <a:rPr lang="en-US" dirty="0"/>
              <a:t> </a:t>
            </a:r>
            <a:r>
              <a:rPr lang="bg-BG" dirty="0"/>
              <a:t>от тези други)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Повърхнини в графиката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54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Дупка през дупка на дупка</a:t>
            </a:r>
            <a:endParaRPr lang="en-US" dirty="0"/>
          </a:p>
          <a:p>
            <a:pPr lvl="1"/>
            <a:r>
              <a:rPr lang="bg-BG" dirty="0"/>
              <a:t>Оригинална мрежа с едно подразделяне</a:t>
            </a:r>
          </a:p>
          <a:p>
            <a:pPr lvl="1"/>
            <a:r>
              <a:rPr lang="bg-BG" dirty="0"/>
              <a:t>Още степени на подразделяне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</a:t>
            </a:r>
            <a:endParaRPr lang="en-US" dirty="0"/>
          </a:p>
        </p:txBody>
      </p:sp>
      <p:pic>
        <p:nvPicPr>
          <p:cNvPr id="137218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0162" y="2647950"/>
            <a:ext cx="2743438" cy="17146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688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Динамично подразделяне</a:t>
            </a:r>
          </a:p>
          <a:p>
            <a:pPr lvl="1"/>
            <a:r>
              <a:rPr lang="bg-BG"/>
              <a:t>Човечето от горния ляв ъгъл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Последен пример</a:t>
            </a:r>
            <a:endParaRPr lang="en-US" dirty="0"/>
          </a:p>
        </p:txBody>
      </p:sp>
      <p:pic>
        <p:nvPicPr>
          <p:cNvPr id="136194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6200000">
            <a:off x="3711478" y="1787427"/>
            <a:ext cx="1719709" cy="274453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3136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Въпроси</a:t>
            </a:r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13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tabLst>
                <a:tab pos="1376363" algn="l"/>
                <a:tab pos="4119563" algn="l"/>
                <a:tab pos="4572000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BAGL</a:t>
            </a:r>
            <a:r>
              <a:rPr lang="en-US" b="0" dirty="0"/>
              <a:t>]	</a:t>
            </a:r>
            <a:r>
              <a:rPr lang="bg-BG" b="0" dirty="0"/>
              <a:t>стр. 32-34	</a:t>
            </a: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KLAW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155</a:t>
            </a:r>
            <a:r>
              <a:rPr lang="bg-BG" b="0" dirty="0"/>
              <a:t>-160</a:t>
            </a:r>
          </a:p>
          <a:p>
            <a:pPr>
              <a:tabLst>
                <a:tab pos="1376363" algn="l"/>
                <a:tab pos="4119563" algn="l"/>
                <a:tab pos="4572000" algn="l"/>
              </a:tabLst>
            </a:pPr>
            <a:r>
              <a:rPr lang="en-US" b="0" dirty="0"/>
              <a:t>[</a:t>
            </a:r>
            <a:r>
              <a:rPr lang="en-US" dirty="0">
                <a:solidFill>
                  <a:srgbClr val="0070C0"/>
                </a:solidFill>
              </a:rPr>
              <a:t>MORT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2</a:t>
            </a:r>
            <a:r>
              <a:rPr lang="bg-BG" b="0" dirty="0"/>
              <a:t>83-285	</a:t>
            </a: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PAQU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1</a:t>
            </a:r>
            <a:r>
              <a:rPr lang="bg-BG" b="0" dirty="0"/>
              <a:t>98-225</a:t>
            </a:r>
          </a:p>
          <a:p>
            <a:pPr>
              <a:tabLst>
                <a:tab pos="1376363" algn="l"/>
                <a:tab pos="4119563" algn="l"/>
                <a:tab pos="4572000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SALO</a:t>
            </a:r>
            <a:r>
              <a:rPr lang="en-US" b="0" dirty="0"/>
              <a:t>]	</a:t>
            </a:r>
            <a:r>
              <a:rPr lang="bg-BG" b="0" dirty="0"/>
              <a:t>другата половина	</a:t>
            </a:r>
            <a:r>
              <a:rPr lang="en-US" b="0" dirty="0"/>
              <a:t>[</a:t>
            </a:r>
            <a:r>
              <a:rPr lang="en-US" dirty="0">
                <a:solidFill>
                  <a:srgbClr val="0070C0"/>
                </a:solidFill>
              </a:rPr>
              <a:t>S</a:t>
            </a:r>
            <a:r>
              <a:rPr lang="bg-BG" dirty="0" err="1">
                <a:solidFill>
                  <a:srgbClr val="0070C0"/>
                </a:solidFill>
              </a:rPr>
              <a:t>ЕАК</a:t>
            </a:r>
            <a:r>
              <a:rPr lang="en-US" b="0" dirty="0"/>
              <a:t>]	</a:t>
            </a:r>
            <a:r>
              <a:rPr lang="bg-BG" b="0" dirty="0"/>
              <a:t>стр. 181-187</a:t>
            </a:r>
          </a:p>
          <a:p>
            <a:pPr>
              <a:tabLst>
                <a:tab pos="1376363" algn="l"/>
                <a:tab pos="4119563" algn="l"/>
                <a:tab pos="4572000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VINC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14</a:t>
            </a:r>
            <a:r>
              <a:rPr lang="bg-BG" b="0" dirty="0"/>
              <a:t>2-146	</a:t>
            </a: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ZHDA</a:t>
            </a:r>
            <a:r>
              <a:rPr lang="en-US" b="0" dirty="0"/>
              <a:t>]	</a:t>
            </a:r>
            <a:r>
              <a:rPr lang="bg-BG" b="0" dirty="0"/>
              <a:t>стр. 384-387</a:t>
            </a:r>
          </a:p>
          <a:p>
            <a:pPr lvl="1"/>
            <a:endParaRPr lang="bg-BG" dirty="0"/>
          </a:p>
          <a:p>
            <a:r>
              <a:rPr lang="bg-BG" dirty="0"/>
              <a:t>А също и:</a:t>
            </a:r>
          </a:p>
          <a:p>
            <a:pPr lvl="1"/>
            <a:r>
              <a:rPr lang="en-US" dirty="0"/>
              <a:t>The Simplest Subdivision Scheme for Smoothing </a:t>
            </a:r>
            <a:r>
              <a:rPr lang="en-US" dirty="0" err="1"/>
              <a:t>Polyhedra</a:t>
            </a:r>
            <a:endParaRPr lang="bg-BG" dirty="0"/>
          </a:p>
          <a:p>
            <a:pPr lvl="2"/>
            <a:r>
              <a:rPr lang="en-US" dirty="0">
                <a:hlinkClick r:id="rId3"/>
              </a:rPr>
              <a:t>http://www.cs.purdue.edu/research/technical_reports/1996/TR%2096-032.pdf</a:t>
            </a:r>
            <a:endParaRPr lang="en-US" dirty="0"/>
          </a:p>
          <a:p>
            <a:pPr lvl="1"/>
            <a:r>
              <a:rPr lang="en-US" dirty="0"/>
              <a:t>Subdivision Zoo</a:t>
            </a:r>
            <a:endParaRPr lang="bg-BG" dirty="0"/>
          </a:p>
          <a:p>
            <a:pPr lvl="2"/>
            <a:r>
              <a:rPr lang="en-US" dirty="0">
                <a:hlinkClick r:id="rId4"/>
              </a:rPr>
              <a:t>http://www.cmlab.csie.ntu.edu.tw/~robin/courses/gm/note/subdivision-prn.pdf</a:t>
            </a:r>
            <a:endParaRPr lang="en-US" dirty="0"/>
          </a:p>
          <a:p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Повече информация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797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Край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27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NURBS</a:t>
            </a:r>
            <a:r>
              <a:rPr lang="bg-BG" dirty="0"/>
              <a:t> повърхнини</a:t>
            </a:r>
            <a:endParaRPr lang="en-US" dirty="0"/>
          </a:p>
          <a:p>
            <a:pPr lvl="1">
              <a:tabLst>
                <a:tab pos="2625725" algn="l"/>
              </a:tabLst>
            </a:pPr>
            <a:r>
              <a:rPr lang="en-US" dirty="0"/>
              <a:t>Non-uniform</a:t>
            </a:r>
            <a:r>
              <a:rPr lang="bg-BG" dirty="0"/>
              <a:t>	неравномерни</a:t>
            </a:r>
            <a:endParaRPr lang="en-US" dirty="0"/>
          </a:p>
          <a:p>
            <a:pPr lvl="1">
              <a:tabLst>
                <a:tab pos="2625725" algn="l"/>
              </a:tabLst>
            </a:pPr>
            <a:r>
              <a:rPr lang="en-US" dirty="0"/>
              <a:t>Rational</a:t>
            </a:r>
            <a:r>
              <a:rPr lang="bg-BG" dirty="0"/>
              <a:t>	рационални</a:t>
            </a:r>
            <a:endParaRPr lang="en-US" dirty="0"/>
          </a:p>
          <a:p>
            <a:pPr lvl="1">
              <a:tabLst>
                <a:tab pos="2625725" algn="l"/>
              </a:tabLst>
            </a:pPr>
            <a:r>
              <a:rPr lang="en-US" dirty="0"/>
              <a:t>B</a:t>
            </a:r>
            <a:r>
              <a:rPr lang="bg-BG" dirty="0"/>
              <a:t>	базисни</a:t>
            </a:r>
            <a:endParaRPr lang="en-US" dirty="0"/>
          </a:p>
          <a:p>
            <a:pPr lvl="1">
              <a:tabLst>
                <a:tab pos="2625725" algn="l"/>
              </a:tabLst>
            </a:pPr>
            <a:r>
              <a:rPr lang="en-US" dirty="0"/>
              <a:t>Spline</a:t>
            </a:r>
            <a:r>
              <a:rPr lang="bg-BG" dirty="0"/>
              <a:t>	</a:t>
            </a:r>
            <a:r>
              <a:rPr lang="bg-BG" dirty="0" err="1"/>
              <a:t>сплайн</a:t>
            </a:r>
            <a:endParaRPr lang="bg-BG" dirty="0"/>
          </a:p>
          <a:p>
            <a:pPr lvl="1">
              <a:tabLst>
                <a:tab pos="2625725" algn="l"/>
              </a:tabLst>
            </a:pPr>
            <a:r>
              <a:rPr lang="bg-BG" dirty="0"/>
              <a:t>повърхнини	</a:t>
            </a:r>
            <a:r>
              <a:rPr lang="bg-BG" dirty="0" err="1"/>
              <a:t>повърхнини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NURBS </a:t>
            </a:r>
            <a:r>
              <a:rPr lang="bg-BG"/>
              <a:t>повърхнини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7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Основни идеи</a:t>
            </a:r>
          </a:p>
          <a:p>
            <a:pPr lvl="1"/>
            <a:r>
              <a:rPr lang="bg-BG" dirty="0"/>
              <a:t>2</a:t>
            </a:r>
            <a:r>
              <a:rPr lang="en-US" dirty="0"/>
              <a:t>D</a:t>
            </a:r>
            <a:r>
              <a:rPr lang="bg-BG" dirty="0"/>
              <a:t> вариант на криви с </a:t>
            </a:r>
            <a:r>
              <a:rPr lang="en-US" dirty="0"/>
              <a:t>B-</a:t>
            </a:r>
            <a:r>
              <a:rPr lang="bg-BG" dirty="0" err="1"/>
              <a:t>сплайн</a:t>
            </a:r>
            <a:endParaRPr lang="bg-BG" dirty="0"/>
          </a:p>
          <a:p>
            <a:pPr lvl="1"/>
            <a:r>
              <a:rPr lang="bg-BG" dirty="0"/>
              <a:t>Параметрично дефиниране чрез контролни точки и бързо изчисление</a:t>
            </a:r>
          </a:p>
          <a:p>
            <a:pPr lvl="1"/>
            <a:r>
              <a:rPr lang="bg-BG" dirty="0"/>
              <a:t>Уважават </a:t>
            </a:r>
            <a:r>
              <a:rPr lang="bg-BG" dirty="0" err="1"/>
              <a:t>афинните</a:t>
            </a:r>
            <a:r>
              <a:rPr lang="bg-BG" dirty="0"/>
              <a:t> трансформации</a:t>
            </a:r>
          </a:p>
          <a:p>
            <a:pPr lvl="1"/>
            <a:r>
              <a:rPr lang="bg-BG" dirty="0"/>
              <a:t>Точността на визуализиране не е ограничена</a:t>
            </a:r>
          </a:p>
          <a:p>
            <a:pPr lvl="1"/>
            <a:r>
              <a:rPr lang="bg-BG" dirty="0"/>
              <a:t>Удобни за интерактивно моделиране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Основни идеи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9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 някои недостатъци</a:t>
            </a:r>
          </a:p>
          <a:p>
            <a:pPr lvl="1"/>
            <a:r>
              <a:rPr lang="bg-BG" dirty="0"/>
              <a:t>Природата им е правоъгълна</a:t>
            </a:r>
          </a:p>
          <a:p>
            <a:pPr lvl="1"/>
            <a:r>
              <a:rPr lang="bg-BG" dirty="0"/>
              <a:t>Трудности при постигане на гладкост</a:t>
            </a:r>
          </a:p>
          <a:p>
            <a:pPr lvl="1"/>
            <a:r>
              <a:rPr lang="bg-BG" dirty="0"/>
              <a:t>Проблеми при снаждане около </a:t>
            </a:r>
            <a:r>
              <a:rPr lang="bg-BG" i="1" dirty="0"/>
              <a:t>особени точки</a:t>
            </a:r>
          </a:p>
          <a:p>
            <a:r>
              <a:rPr lang="bg-BG" dirty="0"/>
              <a:t>Типична </a:t>
            </a:r>
            <a:r>
              <a:rPr lang="en-US" dirty="0"/>
              <a:t>NURBS</a:t>
            </a:r>
            <a:r>
              <a:rPr lang="bg-BG" dirty="0"/>
              <a:t> повърхнина</a:t>
            </a:r>
          </a:p>
        </p:txBody>
      </p:sp>
      <p:pic>
        <p:nvPicPr>
          <p:cNvPr id="134147" name="Picture 3">
            <a:hlinkClick r:id="rId3" action="ppaction://hlinkfile"/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98674" y="2647950"/>
            <a:ext cx="2734293" cy="17100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06122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bg-BG" dirty="0"/>
                  <a:t>Обобщение на скалар и вектор</a:t>
                </a:r>
              </a:p>
              <a:p>
                <a:pPr lvl="1"/>
                <a:r>
                  <a:rPr lang="bg-BG" dirty="0"/>
                  <a:t>Скалар = </a:t>
                </a:r>
                <a:r>
                  <a:rPr lang="bg-BG" dirty="0" err="1"/>
                  <a:t>тензор</a:t>
                </a:r>
                <a:r>
                  <a:rPr lang="bg-BG" dirty="0"/>
                  <a:t> от 0-ва степен</a:t>
                </a:r>
              </a:p>
              <a:p>
                <a:pPr lvl="1"/>
                <a:r>
                  <a:rPr lang="bg-BG" dirty="0"/>
                  <a:t>Вектор = </a:t>
                </a:r>
                <a:r>
                  <a:rPr lang="bg-BG" dirty="0" err="1"/>
                  <a:t>тензор</a:t>
                </a:r>
                <a:r>
                  <a:rPr lang="bg-BG" dirty="0"/>
                  <a:t> от 1-ва степен</a:t>
                </a:r>
              </a:p>
              <a:p>
                <a:pPr lvl="1"/>
                <a:r>
                  <a:rPr lang="bg-BG" dirty="0"/>
                  <a:t>Матрица = </a:t>
                </a:r>
                <a:r>
                  <a:rPr lang="bg-BG" dirty="0" err="1"/>
                  <a:t>тензор</a:t>
                </a:r>
                <a:r>
                  <a:rPr lang="bg-BG" dirty="0"/>
                  <a:t> от 2-ра степен</a:t>
                </a:r>
              </a:p>
              <a:p>
                <a:r>
                  <a:rPr lang="bg-BG" dirty="0"/>
                  <a:t>Параметрични повърхнини с </a:t>
                </a:r>
                <a:r>
                  <a:rPr lang="bg-BG" dirty="0" err="1"/>
                  <a:t>тензори</a:t>
                </a:r>
                <a:endParaRPr lang="bg-BG" dirty="0"/>
              </a:p>
              <a:p>
                <a:pPr lvl="1"/>
                <a:r>
                  <a:rPr lang="bg-BG" dirty="0"/>
                  <a:t>Базисни функции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𝑢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𝑔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bg-BG" dirty="0"/>
                  <a:t>точки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endParaRPr lang="bg-BG" dirty="0"/>
              </a:p>
              <a:p>
                <a:pPr marL="7445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261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Тензори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64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NURBS</a:t>
                </a:r>
                <a:r>
                  <a:rPr lang="bg-BG" dirty="0"/>
                  <a:t> криви</a:t>
                </a:r>
              </a:p>
              <a:p>
                <a:pPr lvl="1"/>
                <a:r>
                  <a:rPr lang="bg-BG" dirty="0"/>
                  <a:t>Маркирани в тема 2</a:t>
                </a:r>
                <a:r>
                  <a:rPr lang="en-US" dirty="0"/>
                  <a:t>3</a:t>
                </a:r>
              </a:p>
              <a:p>
                <a:pPr marL="7445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bg-BG" dirty="0"/>
              </a:p>
              <a:p>
                <a:r>
                  <a:rPr lang="en-US" dirty="0" err="1"/>
                  <a:t>NURBS</a:t>
                </a:r>
                <a:r>
                  <a:rPr lang="bg-BG" dirty="0"/>
                  <a:t> повърхнини</a:t>
                </a:r>
              </a:p>
              <a:p>
                <a:pPr lvl="1"/>
                <a:r>
                  <a:rPr lang="bg-BG" dirty="0"/>
                  <a:t>Те са „каре“ от пресичащи се фамилии криви</a:t>
                </a:r>
                <a:endParaRPr lang="en-US" dirty="0"/>
              </a:p>
              <a:p>
                <a:pPr marL="7445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bg-BG" sz="2000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Тензори и </a:t>
            </a:r>
            <a:r>
              <a:rPr lang="en-US"/>
              <a:t>NURBS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4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1331</Words>
  <Application>Microsoft Office PowerPoint</Application>
  <PresentationFormat>On-screen Show (16:9)</PresentationFormat>
  <Paragraphs>328</Paragraphs>
  <Slides>44</Slides>
  <Notes>44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Lucida Sans Unicode</vt:lpstr>
      <vt:lpstr>Symbol</vt:lpstr>
      <vt:lpstr>Office Theme</vt:lpstr>
      <vt:lpstr>Уравнение</vt:lpstr>
      <vt:lpstr>PowerPoint Presentation</vt:lpstr>
      <vt:lpstr>Съдържание</vt:lpstr>
      <vt:lpstr>Сплайн повърхнини</vt:lpstr>
      <vt:lpstr>Повърхнини в графиката</vt:lpstr>
      <vt:lpstr>NURBS повърхнини</vt:lpstr>
      <vt:lpstr>Основни идеи</vt:lpstr>
      <vt:lpstr>PowerPoint Presentation</vt:lpstr>
      <vt:lpstr>Тензори</vt:lpstr>
      <vt:lpstr>Тензори и NURBS</vt:lpstr>
      <vt:lpstr>PowerPoint Presentation</vt:lpstr>
      <vt:lpstr>Пълна форма</vt:lpstr>
      <vt:lpstr>Опростен пример</vt:lpstr>
      <vt:lpstr>Повърхнина на Безиè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Отместване</vt:lpstr>
      <vt:lpstr>PowerPoint Presentation</vt:lpstr>
      <vt:lpstr>PowerPoint Presentation</vt:lpstr>
      <vt:lpstr>Подразделяне (subdivision)</vt:lpstr>
      <vt:lpstr>Подразделяне</vt:lpstr>
      <vt:lpstr>Как се постига</vt:lpstr>
      <vt:lpstr>Методи</vt:lpstr>
      <vt:lpstr>PowerPoint Presentation</vt:lpstr>
      <vt:lpstr>Особености</vt:lpstr>
      <vt:lpstr>Метод на Лууп</vt:lpstr>
      <vt:lpstr>Особен връх</vt:lpstr>
      <vt:lpstr>PowerPoint Presentation</vt:lpstr>
      <vt:lpstr>Алгоритъм</vt:lpstr>
      <vt:lpstr>PowerPoint Presentation</vt:lpstr>
      <vt:lpstr>Неясно е какво става?</vt:lpstr>
      <vt:lpstr>Метод на Катмул-Кларк</vt:lpstr>
      <vt:lpstr>PowerPoint Presentation</vt:lpstr>
      <vt:lpstr>Неясно е какво става?</vt:lpstr>
      <vt:lpstr>Пример</vt:lpstr>
      <vt:lpstr>Последен пример</vt:lpstr>
      <vt:lpstr>Въпроси?</vt:lpstr>
      <vt:lpstr>Повече информация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2012-07-22T14:27:25Z</dcterms:created>
  <dcterms:modified xsi:type="dcterms:W3CDTF">2021-10-14T07:54:44Z</dcterms:modified>
</cp:coreProperties>
</file>