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88" r:id="rId5"/>
    <p:sldId id="274" r:id="rId6"/>
    <p:sldId id="275" r:id="rId7"/>
    <p:sldId id="276" r:id="rId8"/>
    <p:sldId id="282" r:id="rId9"/>
    <p:sldId id="295" r:id="rId10"/>
    <p:sldId id="283" r:id="rId11"/>
    <p:sldId id="286" r:id="rId12"/>
    <p:sldId id="287" r:id="rId13"/>
    <p:sldId id="289" r:id="rId14"/>
    <p:sldId id="296" r:id="rId15"/>
    <p:sldId id="297" r:id="rId16"/>
    <p:sldId id="290" r:id="rId17"/>
    <p:sldId id="291" r:id="rId18"/>
    <p:sldId id="299" r:id="rId19"/>
    <p:sldId id="29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14-Jul-21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14-Jul-21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&#1042;&#1080;&#1076;&#1080;&#1084;_&#1089;&#1087;&#1077;&#1082;&#1090;&#1098;&#1088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S04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Цветове и светлини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48F3C-B839-4335-9B84-06D6929C46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200401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2C97C7-2D89-4D92-855E-74132F11F3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330" y="3200401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54E95-3C3A-4ED2-B30F-0A287F206E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260" y="3200401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193B4A-945E-474F-AC59-E49C93F68EF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7244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E8472B-9164-46EF-9FCA-46414A42F8B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330" y="47244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EB1918-7A75-4B16-8F46-B5CE96DABB1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260" y="4724400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99272-7764-45B7-86BD-6A80C63405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Цветни светлини</a:t>
            </a:r>
          </a:p>
          <a:p>
            <a:pPr lvl="1"/>
            <a:r>
              <a:rPr lang="bg-BG" dirty="0"/>
              <a:t>Направете движещите се сфери да са точкови светлинни източници</a:t>
            </a:r>
          </a:p>
          <a:p>
            <a:pPr lvl="1"/>
            <a:r>
              <a:rPr lang="bg-BG" dirty="0"/>
              <a:t>Светлината им да е със съответния цвят на сферата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Работа с няколко светлини едновременно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08AC6-39FF-40E0-BE9F-087B9D8A07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8180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Сенки</a:t>
            </a:r>
            <a:endParaRPr lang="ru-RU" dirty="0"/>
          </a:p>
          <a:p>
            <a:pPr lvl="1"/>
            <a:r>
              <a:rPr lang="bg-BG" dirty="0"/>
              <a:t>Труден ефект в графиката със сложни и бавни алгоритми за реализация</a:t>
            </a:r>
          </a:p>
          <a:p>
            <a:pPr lvl="1"/>
            <a:r>
              <a:rPr lang="bg-BG" dirty="0"/>
              <a:t>По подразбиране са изключени</a:t>
            </a:r>
          </a:p>
          <a:p>
            <a:pPr lvl="1"/>
            <a:r>
              <a:rPr lang="bg-BG" dirty="0"/>
              <a:t>Включват се само при нужда – колкото по-малко, толкова е по-бързо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Дадени са въртящ се тор и подвижна светлина – да се направи сянка на тора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научите как се правят сенки</a:t>
            </a:r>
          </a:p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В </a:t>
            </a:r>
            <a:r>
              <a:rPr lang="en-US" dirty="0">
                <a:solidFill>
                  <a:schemeClr val="tx1"/>
                </a:solidFill>
              </a:rPr>
              <a:t>renderer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/>
              <a:t>трябва да се включи правенето на сенки (вж. </a:t>
            </a:r>
            <a:r>
              <a:rPr lang="en-US" dirty="0" err="1">
                <a:solidFill>
                  <a:schemeClr val="tx1"/>
                </a:solidFill>
              </a:rPr>
              <a:t>shadowMap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На тора трябва да му казано, че хвърля сянка на други обекти (вж. </a:t>
            </a:r>
            <a:r>
              <a:rPr lang="en-GB" dirty="0" err="1">
                <a:solidFill>
                  <a:schemeClr val="tx1"/>
                </a:solidFill>
              </a:rPr>
              <a:t>castShadow</a:t>
            </a:r>
            <a:r>
              <a:rPr lang="bg-BG" dirty="0"/>
              <a:t>)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7618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Платформата трябва да приема върху нея да има сенки (вж. </a:t>
            </a:r>
            <a:r>
              <a:rPr lang="en-GB" dirty="0" err="1">
                <a:solidFill>
                  <a:schemeClr val="tx1"/>
                </a:solidFill>
              </a:rPr>
              <a:t>receiveShadow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Светлината трябва да е такава, че да поддържа сенки (напр. </a:t>
            </a:r>
            <a:r>
              <a:rPr lang="en-GB" dirty="0" err="1">
                <a:solidFill>
                  <a:schemeClr val="tx1"/>
                </a:solidFill>
              </a:rPr>
              <a:t>SpotLight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Трябва да се помолим на светлината да създава сянка (вж. </a:t>
            </a:r>
            <a:r>
              <a:rPr lang="en-GB" dirty="0" err="1">
                <a:solidFill>
                  <a:schemeClr val="tx1"/>
                </a:solidFill>
              </a:rPr>
              <a:t>castShadow</a:t>
            </a:r>
            <a:r>
              <a:rPr lang="bg-BG" dirty="0"/>
              <a:t>)</a:t>
            </a:r>
          </a:p>
          <a:p>
            <a:pPr lvl="1"/>
            <a:endParaRPr lang="bg-BG" dirty="0"/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617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4E32B9-346C-461B-9A96-633E35F05A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</a:t>
            </a:r>
            <a:r>
              <a:rPr lang="bg-BG" dirty="0"/>
              <a:t>6**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Кристална планета</a:t>
            </a:r>
            <a:endParaRPr lang="ru-RU" dirty="0"/>
          </a:p>
          <a:p>
            <a:pPr lvl="1"/>
            <a:r>
              <a:rPr lang="bg-BG" dirty="0"/>
              <a:t>Направете полет над кристална планета</a:t>
            </a:r>
          </a:p>
          <a:p>
            <a:pPr lvl="1"/>
            <a:r>
              <a:rPr lang="bg-BG" dirty="0"/>
              <a:t>Кристалите да са ръбести и лъскави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видите какво означава задача с две звездички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Използвайте няколко светлини</a:t>
            </a:r>
          </a:p>
          <a:p>
            <a:pPr lvl="1"/>
            <a:r>
              <a:rPr lang="bg-BG" dirty="0"/>
              <a:t>Използвайте сферичен обект, но не сфера (напр. вижте </a:t>
            </a:r>
            <a:r>
              <a:rPr lang="bg-BG" dirty="0" err="1"/>
              <a:t>платоновите</a:t>
            </a:r>
            <a:r>
              <a:rPr lang="bg-BG" dirty="0"/>
              <a:t> тела)</a:t>
            </a:r>
          </a:p>
          <a:p>
            <a:pPr lvl="1"/>
            <a:r>
              <a:rPr lang="bg-BG" dirty="0"/>
              <a:t>Намерете начин да променяте координатите на връх от геометрия</a:t>
            </a:r>
          </a:p>
          <a:p>
            <a:pPr lvl="1"/>
            <a:r>
              <a:rPr lang="bg-BG" dirty="0"/>
              <a:t>Полетът е само чрез въртене около ос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362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18329B-2328-4114-A4F3-B34BBD999A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8180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Цветове в </a:t>
            </a:r>
            <a:r>
              <a:rPr lang="en-US" dirty="0"/>
              <a:t>Three.js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Инстанции на класа </a:t>
            </a:r>
            <a:r>
              <a:rPr lang="en-US" dirty="0"/>
              <a:t>Color</a:t>
            </a:r>
            <a:endParaRPr lang="bg-BG" dirty="0"/>
          </a:p>
          <a:p>
            <a:pPr lvl="1"/>
            <a:r>
              <a:rPr lang="bg-BG" dirty="0"/>
              <a:t>Червена, зелена и синя компонента</a:t>
            </a:r>
          </a:p>
          <a:p>
            <a:pPr lvl="1"/>
            <a:r>
              <a:rPr lang="bg-BG" dirty="0"/>
              <a:t>От 0 (липсва) до 1 (присъства)</a:t>
            </a:r>
          </a:p>
          <a:p>
            <a:r>
              <a:rPr lang="bg-BG" dirty="0"/>
              <a:t>Алтернативно задаване</a:t>
            </a:r>
          </a:p>
          <a:p>
            <a:pPr lvl="1"/>
            <a:r>
              <a:rPr lang="bg-BG" dirty="0"/>
              <a:t>Шестнадесетично число</a:t>
            </a:r>
            <a:r>
              <a:rPr lang="en-US" dirty="0"/>
              <a:t>: 0x00FF00</a:t>
            </a:r>
          </a:p>
          <a:p>
            <a:pPr lvl="1"/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стринг с три байта: </a:t>
            </a:r>
            <a:r>
              <a:rPr lang="en-US" dirty="0"/>
              <a:t>'</a:t>
            </a:r>
            <a:r>
              <a:rPr lang="en-US" dirty="0" err="1"/>
              <a:t>rgb</a:t>
            </a:r>
            <a:r>
              <a:rPr lang="en-US" dirty="0"/>
              <a:t>(0,255,0)'</a:t>
            </a:r>
            <a:endParaRPr lang="bg-BG" dirty="0"/>
          </a:p>
          <a:p>
            <a:pPr lvl="1"/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стринг с проценти: </a:t>
            </a:r>
            <a:r>
              <a:rPr lang="en-US" dirty="0"/>
              <a:t>'</a:t>
            </a:r>
            <a:r>
              <a:rPr lang="en-US" dirty="0" err="1"/>
              <a:t>rgb</a:t>
            </a:r>
            <a:r>
              <a:rPr lang="en-US" dirty="0"/>
              <a:t>(0%,100%,0%)‘</a:t>
            </a:r>
          </a:p>
          <a:p>
            <a:pPr lvl="1"/>
            <a:r>
              <a:rPr lang="bg-BG" dirty="0"/>
              <a:t>Име на цвят и т.н.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цвят</a:t>
            </a:r>
          </a:p>
          <a:p>
            <a:pPr lvl="1"/>
            <a:r>
              <a:rPr lang="bg-BG" dirty="0"/>
              <a:t>Чрез </a:t>
            </a: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THREE.Color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bg-BG" i="1" dirty="0">
                <a:solidFill>
                  <a:schemeClr val="tx1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bg-BG" dirty="0"/>
              <a:t>Ако </a:t>
            </a:r>
            <a:r>
              <a:rPr lang="bg-BG" i="1" dirty="0">
                <a:solidFill>
                  <a:schemeClr val="tx1"/>
                </a:solidFill>
              </a:rPr>
              <a:t>стойност</a:t>
            </a:r>
            <a:r>
              <a:rPr lang="bg-BG" dirty="0"/>
              <a:t> е едно число или един стринг, може да се зададе директно</a:t>
            </a:r>
          </a:p>
          <a:p>
            <a:r>
              <a:rPr lang="bg-BG" dirty="0"/>
              <a:t>Цвят на обект</a:t>
            </a:r>
          </a:p>
          <a:p>
            <a:pPr lvl="1"/>
            <a:r>
              <a:rPr lang="bg-BG" dirty="0"/>
              <a:t>Закача се отначало към материала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THREE.MeshPhongMaterial</a:t>
            </a:r>
            <a:r>
              <a:rPr lang="en-US" dirty="0">
                <a:solidFill>
                  <a:schemeClr val="tx1"/>
                </a:solidFill>
              </a:rPr>
              <a:t>({color:…});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Закача се по-късно към материала:</a:t>
            </a:r>
            <a:br>
              <a:rPr lang="bg-BG" dirty="0"/>
            </a:br>
            <a:r>
              <a:rPr lang="en-US" dirty="0" err="1">
                <a:solidFill>
                  <a:schemeClr val="tx1"/>
                </a:solidFill>
              </a:rPr>
              <a:t>material.color.set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  <a:p>
            <a:r>
              <a:rPr lang="bg-BG" dirty="0"/>
              <a:t>Цвят на фона – в обекта </a:t>
            </a:r>
            <a:r>
              <a:rPr lang="en-US" dirty="0"/>
              <a:t>renderer</a:t>
            </a:r>
          </a:p>
          <a:p>
            <a:pPr lvl="1"/>
            <a:r>
              <a:rPr lang="bg-BG" dirty="0"/>
              <a:t>Чрез </a:t>
            </a:r>
            <a:r>
              <a:rPr lang="en-US" dirty="0" err="1">
                <a:solidFill>
                  <a:schemeClr val="tx1"/>
                </a:solidFill>
              </a:rPr>
              <a:t>scene.background</a:t>
            </a:r>
            <a:r>
              <a:rPr lang="en-US" dirty="0">
                <a:solidFill>
                  <a:schemeClr val="tx1"/>
                </a:solidFill>
              </a:rPr>
              <a:t> = …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S04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Оцветете</a:t>
            </a:r>
          </a:p>
          <a:p>
            <a:pPr lvl="1"/>
            <a:r>
              <a:rPr lang="bg-BG" dirty="0"/>
              <a:t>Фона и четирите куба</a:t>
            </a:r>
          </a:p>
          <a:p>
            <a:pPr lvl="1"/>
            <a:r>
              <a:rPr lang="bg-BG" dirty="0"/>
              <a:t>Чрез пет различни начина на задаване на цвят – с име, с числа от 0 до 1, с числа в шестнадесетична бройна система, със стринг от </a:t>
            </a:r>
            <a:r>
              <a:rPr lang="en-US" dirty="0" err="1"/>
              <a:t>RGB</a:t>
            </a:r>
            <a:r>
              <a:rPr lang="bg-BG" dirty="0"/>
              <a:t> байтове и </a:t>
            </a:r>
            <a:r>
              <a:rPr lang="en-US" dirty="0" err="1"/>
              <a:t>RGB</a:t>
            </a:r>
            <a:r>
              <a:rPr lang="bg-BG" dirty="0"/>
              <a:t> проценти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Трениране на оцветяване на обекти</a:t>
            </a:r>
          </a:p>
          <a:p>
            <a:pPr marL="457200" lvl="1" indent="0"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D679CC-FAAE-4CC7-A70B-E1AF76E458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Спектър</a:t>
            </a:r>
          </a:p>
          <a:p>
            <a:pPr lvl="1"/>
            <a:r>
              <a:rPr lang="bg-BG" dirty="0"/>
              <a:t>Оцветете сферите плавно, </a:t>
            </a:r>
            <a:r>
              <a:rPr lang="bg-BG" dirty="0" err="1"/>
              <a:t>минавайки</a:t>
            </a:r>
            <a:r>
              <a:rPr lang="bg-BG" dirty="0"/>
              <a:t> по целия видим спектър:</a:t>
            </a:r>
            <a:br>
              <a:rPr lang="bg-BG" dirty="0"/>
            </a:br>
            <a:r>
              <a:rPr lang="en-GB" dirty="0">
                <a:hlinkClick r:id="rId2"/>
              </a:rPr>
              <a:t>bg.wikipedia.org/wiki/</a:t>
            </a:r>
            <a:r>
              <a:rPr lang="bg-BG" dirty="0" err="1">
                <a:hlinkClick r:id="rId2"/>
              </a:rPr>
              <a:t>Видим_спектър</a:t>
            </a:r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Намиране и използване на още един начин на задаване на цвят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A7370-5AF4-4530-9C0E-9461CABD2E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4</a:t>
            </a:r>
            <a:r>
              <a:rPr lang="en-US" dirty="0"/>
              <a:t>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Цветове на стени</a:t>
            </a:r>
          </a:p>
          <a:p>
            <a:pPr lvl="1"/>
            <a:r>
              <a:rPr lang="bg-BG" dirty="0"/>
              <a:t>Оцветете на всяка от стените на куб в собствен, отделен цвят</a:t>
            </a:r>
          </a:p>
          <a:p>
            <a:pPr lvl="1"/>
            <a:r>
              <a:rPr lang="bg-BG" dirty="0"/>
              <a:t>Без да се използват отделни графични обекти (напр. по един за всяка стена)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знаем как да правим материал с различни цветове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Геометричните форми са създадени от отделни стени</a:t>
            </a:r>
          </a:p>
          <a:p>
            <a:pPr lvl="1"/>
            <a:r>
              <a:rPr lang="bg-BG" dirty="0"/>
              <a:t>Материалът може да е масив от материали с различни цветове</a:t>
            </a:r>
          </a:p>
        </p:txBody>
      </p:sp>
    </p:spTree>
    <p:extLst>
      <p:ext uri="{BB962C8B-B14F-4D97-AF65-F5344CB8AC3E}">
        <p14:creationId xmlns:p14="http://schemas.microsoft.com/office/powerpoint/2010/main" val="328645547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(4:3)</PresentationFormat>
  <Paragraphs>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Цветове в Three.js</vt:lpstr>
      <vt:lpstr>PowerPoint Presentation</vt:lpstr>
      <vt:lpstr>Задача S04 E01</vt:lpstr>
      <vt:lpstr>PowerPoint Presentation</vt:lpstr>
      <vt:lpstr>Задача S04 E02</vt:lpstr>
      <vt:lpstr>PowerPoint Presentation</vt:lpstr>
      <vt:lpstr>Задача S04 E03</vt:lpstr>
      <vt:lpstr>PowerPoint Presentation</vt:lpstr>
      <vt:lpstr>PowerPoint Presentation</vt:lpstr>
      <vt:lpstr>Задача S04 E04</vt:lpstr>
      <vt:lpstr>PowerPoint Presentation</vt:lpstr>
      <vt:lpstr>Задача S04 E05</vt:lpstr>
      <vt:lpstr>PowerPoint Presentation</vt:lpstr>
      <vt:lpstr>PowerPoint Presentation</vt:lpstr>
      <vt:lpstr>PowerPoint Presentation</vt:lpstr>
      <vt:lpstr>Задача S04 E06**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2021-07-14T11:38:56Z</dcterms:modified>
</cp:coreProperties>
</file>