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95" r:id="rId4"/>
    <p:sldId id="279" r:id="rId5"/>
    <p:sldId id="284" r:id="rId6"/>
    <p:sldId id="298" r:id="rId7"/>
    <p:sldId id="299" r:id="rId8"/>
    <p:sldId id="300" r:id="rId9"/>
    <p:sldId id="280" r:id="rId10"/>
    <p:sldId id="297" r:id="rId11"/>
    <p:sldId id="285" r:id="rId12"/>
    <p:sldId id="291" r:id="rId13"/>
    <p:sldId id="28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CC"/>
    <a:srgbClr val="FFFF99"/>
    <a:srgbClr val="FF99FF"/>
    <a:srgbClr val="FF7C80"/>
    <a:srgbClr val="FF0000"/>
    <a:srgbClr val="4F81BD"/>
    <a:srgbClr val="D99694"/>
    <a:srgbClr val="4A7E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810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S09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посока нагоре</a:t>
            </a:r>
          </a:p>
          <a:p>
            <a:pPr lvl="1"/>
            <a:r>
              <a:rPr lang="bg-BG" dirty="0"/>
              <a:t>Аналогично намираме координатите на точка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bg-BG" dirty="0">
                <a:solidFill>
                  <a:schemeClr val="tx1"/>
                </a:solidFill>
              </a:rPr>
              <a:t>(0,1,0)</a:t>
            </a:r>
            <a:r>
              <a:rPr lang="bg-BG" dirty="0"/>
              <a:t> – тя е нагоре по </a:t>
            </a:r>
            <a:r>
              <a:rPr lang="en-US" dirty="0"/>
              <a:t>Y</a:t>
            </a:r>
            <a:r>
              <a:rPr lang="bg-BG" dirty="0"/>
              <a:t> оста</a:t>
            </a:r>
          </a:p>
          <a:p>
            <a:pPr lvl="1"/>
            <a:r>
              <a:rPr lang="bg-BG" dirty="0"/>
              <a:t>Векторът за нагоре е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up =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U-P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20541642">
            <a:off x="4442280" y="3201108"/>
            <a:ext cx="1515158" cy="2646878"/>
          </a:xfrm>
          <a:prstGeom prst="rect">
            <a:avLst/>
          </a:prstGeom>
          <a:noFill/>
          <a:scene3d>
            <a:camera prst="orthographicFront">
              <a:rot lat="19577264" lon="18898709" rev="1220101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bg-BG" sz="16600" dirty="0">
                <a:ln w="317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FFCC"/>
                </a:solidFill>
                <a:latin typeface="Garamond" panose="02020404030301010803" pitchFamily="18" charset="0"/>
              </a:rPr>
              <a:t>Я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25190" y="4543988"/>
            <a:ext cx="858271" cy="8662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28456" y="4543989"/>
            <a:ext cx="496736" cy="1282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225191" y="2743200"/>
            <a:ext cx="475057" cy="18007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3498" y="243036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0437" y="435932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5738" y="511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03645" y="5617889"/>
            <a:ext cx="3859155" cy="318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03645" y="3679377"/>
            <a:ext cx="0" cy="1939045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800" y="5619101"/>
            <a:ext cx="331845" cy="720769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74479" y="4493277"/>
            <a:ext cx="101422" cy="10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Oval 46"/>
          <p:cNvSpPr/>
          <p:nvPr/>
        </p:nvSpPr>
        <p:spPr>
          <a:xfrm>
            <a:off x="5565502" y="2990113"/>
            <a:ext cx="101422" cy="10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5666924" y="4977094"/>
            <a:ext cx="101422" cy="10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TextBox 48"/>
          <p:cNvSpPr txBox="1"/>
          <p:nvPr/>
        </p:nvSpPr>
        <p:spPr>
          <a:xfrm>
            <a:off x="5214558" y="430286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sz="1600" dirty="0">
                <a:solidFill>
                  <a:srgbClr val="FF0000"/>
                </a:solidFill>
              </a:rPr>
              <a:t>0,0,0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00248" y="481070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U(</a:t>
            </a:r>
            <a:r>
              <a:rPr lang="en-US" sz="1600" dirty="0">
                <a:solidFill>
                  <a:srgbClr val="FF0000"/>
                </a:solidFill>
              </a:rPr>
              <a:t>0,1,0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17429" y="2933105"/>
            <a:ext cx="13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F(</a:t>
            </a:r>
            <a:r>
              <a:rPr lang="en-US" sz="1600" dirty="0">
                <a:solidFill>
                  <a:srgbClr val="FF0000"/>
                </a:solidFill>
              </a:rPr>
              <a:t>200,0,0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endCxn id="46" idx="3"/>
          </p:cNvCxnSpPr>
          <p:nvPr/>
        </p:nvCxnSpPr>
        <p:spPr>
          <a:xfrm flipV="1">
            <a:off x="3303645" y="4579846"/>
            <a:ext cx="1885687" cy="1041223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03645" y="5043552"/>
            <a:ext cx="2330371" cy="574871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3303645" y="3072384"/>
            <a:ext cx="2228475" cy="2546719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24600" y="3459725"/>
            <a:ext cx="235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FF5050"/>
                </a:solidFill>
              </a:rPr>
              <a:t>Червените координатите са спрямо червената координатна система</a:t>
            </a:r>
          </a:p>
        </p:txBody>
      </p:sp>
      <p:sp>
        <p:nvSpPr>
          <p:cNvPr id="64" name="TextBox 63"/>
          <p:cNvSpPr txBox="1"/>
          <p:nvPr/>
        </p:nvSpPr>
        <p:spPr>
          <a:xfrm rot="18622227">
            <a:off x="4000346" y="3399679"/>
            <a:ext cx="183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localToWorld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20775617">
            <a:off x="4136533" y="5167260"/>
            <a:ext cx="156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localToWorld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9870587">
            <a:off x="3824861" y="4715372"/>
            <a:ext cx="116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position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62800" y="540851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x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62484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z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41581" y="322889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y</a:t>
            </a:r>
            <a:endParaRPr lang="bg-BG" sz="2400" dirty="0">
              <a:solidFill>
                <a:srgbClr val="0070C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239657" y="4618446"/>
            <a:ext cx="418012" cy="420915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755048">
            <a:off x="5139511" y="4704545"/>
            <a:ext cx="507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69776" y="2725416"/>
            <a:ext cx="507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5685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6*</a:t>
            </a:r>
            <a:r>
              <a:rPr lang="en-US" dirty="0"/>
              <a:t>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Крайни гледни точки в масив</a:t>
            </a:r>
          </a:p>
          <a:p>
            <a:pPr lvl="1"/>
            <a:r>
              <a:rPr lang="bg-BG" dirty="0"/>
              <a:t>№0 – началната гледна точка</a:t>
            </a:r>
          </a:p>
          <a:p>
            <a:pPr lvl="1"/>
            <a:r>
              <a:rPr lang="bg-BG" dirty="0"/>
              <a:t>№1 – едната крайна гледна точка</a:t>
            </a:r>
          </a:p>
          <a:p>
            <a:pPr lvl="1"/>
            <a:r>
              <a:rPr lang="bg-BG" dirty="0"/>
              <a:t>№2 – другата крайна гледна точка</a:t>
            </a:r>
          </a:p>
          <a:p>
            <a:pPr lvl="1"/>
            <a:r>
              <a:rPr lang="bg-BG" dirty="0"/>
              <a:t>Точки №1 и №2 намираме като в </a:t>
            </a:r>
            <a:r>
              <a:rPr lang="en-US" dirty="0"/>
              <a:t>S06 E05,</a:t>
            </a:r>
            <a:r>
              <a:rPr lang="bg-BG" dirty="0"/>
              <a:t> а №0</a:t>
            </a:r>
            <a:r>
              <a:rPr lang="en-US" dirty="0"/>
              <a:t> </a:t>
            </a:r>
            <a:r>
              <a:rPr lang="bg-BG" dirty="0"/>
              <a:t>избираме по наше усмотрение</a:t>
            </a: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Плавен преход</a:t>
            </a:r>
          </a:p>
          <a:p>
            <a:pPr lvl="1"/>
            <a:r>
              <a:rPr lang="bg-BG" dirty="0"/>
              <a:t>Всяка гледна точка е от 3 вектора</a:t>
            </a:r>
          </a:p>
          <a:p>
            <a:pPr lvl="1"/>
            <a:r>
              <a:rPr lang="bg-BG" dirty="0"/>
              <a:t>Преход чрез линейна комбинация между векторите от една гледна точка към векторите на друга</a:t>
            </a:r>
          </a:p>
          <a:p>
            <a:pPr lvl="1"/>
            <a:r>
              <a:rPr lang="bg-BG" dirty="0"/>
              <a:t>Метод </a:t>
            </a:r>
            <a:r>
              <a:rPr lang="en-GB" dirty="0" err="1">
                <a:solidFill>
                  <a:schemeClr val="tx1"/>
                </a:solidFill>
              </a:rPr>
              <a:t>lerpVectors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bg-BG" dirty="0">
                <a:solidFill>
                  <a:schemeClr val="tx1"/>
                </a:solidFill>
              </a:rPr>
              <a:t>…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/>
              <a:t>,</a:t>
            </a:r>
            <a:r>
              <a:rPr lang="bg-BG" dirty="0"/>
              <a:t> а ако го нямаше, трябваше ръчно и </a:t>
            </a:r>
            <a:r>
              <a:rPr lang="bg-BG" dirty="0" err="1"/>
              <a:t>покоординатно</a:t>
            </a:r>
            <a:r>
              <a:rPr lang="bg-BG" dirty="0"/>
              <a:t> да правим линейна комбинация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Редуване</a:t>
            </a:r>
          </a:p>
          <a:p>
            <a:pPr lvl="1"/>
            <a:r>
              <a:rPr lang="bg-BG" dirty="0"/>
              <a:t>Синусоида според времето: </a:t>
            </a:r>
            <a:r>
              <a:rPr lang="en-US" dirty="0">
                <a:solidFill>
                  <a:schemeClr val="tx1"/>
                </a:solidFill>
              </a:rPr>
              <a:t>k=sin(t)</a:t>
            </a:r>
          </a:p>
          <a:p>
            <a:pPr lvl="1"/>
            <a:r>
              <a:rPr lang="bg-BG" dirty="0"/>
              <a:t>Крайните гледни</a:t>
            </a:r>
            <a:r>
              <a:rPr lang="en-US" dirty="0"/>
              <a:t> </a:t>
            </a:r>
            <a:r>
              <a:rPr lang="bg-BG" dirty="0"/>
              <a:t>точки са №0 при </a:t>
            </a:r>
            <a:r>
              <a:rPr lang="en-US" dirty="0">
                <a:solidFill>
                  <a:schemeClr val="tx1"/>
                </a:solidFill>
              </a:rPr>
              <a:t>k=0</a:t>
            </a:r>
            <a:r>
              <a:rPr lang="en-US" dirty="0"/>
              <a:t>, </a:t>
            </a:r>
            <a:r>
              <a:rPr lang="bg-BG" dirty="0"/>
              <a:t>№1 при </a:t>
            </a:r>
            <a:r>
              <a:rPr lang="en-US" dirty="0">
                <a:solidFill>
                  <a:schemeClr val="tx1"/>
                </a:solidFill>
              </a:rPr>
              <a:t>k=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/>
              <a:t> </a:t>
            </a:r>
            <a:r>
              <a:rPr lang="bg-BG" dirty="0"/>
              <a:t>и №2</a:t>
            </a:r>
            <a:r>
              <a:rPr lang="en-US" dirty="0"/>
              <a:t> </a:t>
            </a:r>
            <a:r>
              <a:rPr lang="bg-BG" dirty="0"/>
              <a:t>при </a:t>
            </a:r>
            <a:r>
              <a:rPr lang="en-US" dirty="0">
                <a:solidFill>
                  <a:schemeClr val="tx1"/>
                </a:solidFill>
              </a:rPr>
              <a:t>k=1</a:t>
            </a:r>
          </a:p>
          <a:p>
            <a:pPr lvl="1"/>
            <a:r>
              <a:rPr lang="bg-BG" dirty="0"/>
              <a:t>Ако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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bg-BG" dirty="0"/>
              <a:t> правим преход между №0 и №1 с коефициент </a:t>
            </a:r>
            <a:r>
              <a:rPr lang="en-US" dirty="0">
                <a:solidFill>
                  <a:schemeClr val="tx1"/>
                </a:solidFill>
              </a:rPr>
              <a:t>|k|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Ако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bg-BG" dirty="0">
                <a:solidFill>
                  <a:schemeClr val="tx1"/>
                </a:solidFill>
                <a:sym typeface="Symbol"/>
              </a:rPr>
              <a:t>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между №0 и №2 с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bg-BG" dirty="0"/>
              <a:t> (</a:t>
            </a:r>
            <a:r>
              <a:rPr lang="en-US" dirty="0">
                <a:solidFill>
                  <a:schemeClr val="tx1"/>
                </a:solidFill>
              </a:rPr>
              <a:t>=|k|</a:t>
            </a:r>
            <a:r>
              <a:rPr lang="en-US" dirty="0"/>
              <a:t>)</a:t>
            </a:r>
            <a:endParaRPr lang="bg-BG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67000" y="5632166"/>
            <a:ext cx="55626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743200" y="4328612"/>
            <a:ext cx="0" cy="231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759728" y="5012279"/>
            <a:ext cx="4595813" cy="1259764"/>
            <a:chOff x="2719754" y="2895601"/>
            <a:chExt cx="9315379" cy="1918445"/>
          </a:xfrm>
        </p:grpSpPr>
        <p:pic>
          <p:nvPicPr>
            <p:cNvPr id="40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1345572" y="4790277"/>
            <a:ext cx="133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№2 (</a:t>
            </a:r>
            <a:r>
              <a:rPr lang="en-US" sz="2000" dirty="0">
                <a:solidFill>
                  <a:srgbClr val="0070C0"/>
                </a:solidFill>
              </a:rPr>
              <a:t>k=1)</a:t>
            </a:r>
            <a:endParaRPr lang="bg-BG" sz="2000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626659" y="5015753"/>
            <a:ext cx="5105400" cy="0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667000" y="6248400"/>
            <a:ext cx="5105400" cy="0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60976" y="541667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19072" y="418653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97542" y="6048345"/>
            <a:ext cx="147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№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bg-BG" sz="2000" dirty="0">
                <a:solidFill>
                  <a:srgbClr val="0070C0"/>
                </a:solidFill>
              </a:rPr>
              <a:t> (</a:t>
            </a:r>
            <a:r>
              <a:rPr lang="en-US" sz="2000" dirty="0">
                <a:solidFill>
                  <a:srgbClr val="0070C0"/>
                </a:solidFill>
              </a:rPr>
              <a:t>k=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</a:t>
            </a:r>
            <a:r>
              <a:rPr lang="en-US" sz="2000" dirty="0">
                <a:solidFill>
                  <a:srgbClr val="0070C0"/>
                </a:solidFill>
              </a:rPr>
              <a:t>1)</a:t>
            </a:r>
            <a:endParaRPr lang="bg-BG" sz="20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6193" y="5437691"/>
            <a:ext cx="133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№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bg-BG" sz="2000" dirty="0">
                <a:solidFill>
                  <a:srgbClr val="0070C0"/>
                </a:solidFill>
              </a:rPr>
              <a:t> (</a:t>
            </a:r>
            <a:r>
              <a:rPr lang="en-US" sz="2000" dirty="0">
                <a:solidFill>
                  <a:srgbClr val="0070C0"/>
                </a:solidFill>
              </a:rPr>
              <a:t>k=0)</a:t>
            </a:r>
            <a:endParaRPr lang="bg-BG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Оглеждане</a:t>
            </a:r>
          </a:p>
          <a:p>
            <a:pPr lvl="1"/>
            <a:r>
              <a:rPr lang="bg-BG" dirty="0"/>
              <a:t>Мястото, от което гледаме (</a:t>
            </a:r>
            <a:r>
              <a:rPr lang="en-US" dirty="0">
                <a:solidFill>
                  <a:schemeClr val="tx1"/>
                </a:solidFill>
              </a:rPr>
              <a:t>position</a:t>
            </a:r>
            <a:r>
              <a:rPr lang="en-US" dirty="0"/>
              <a:t>)</a:t>
            </a:r>
            <a:r>
              <a:rPr lang="bg-BG" dirty="0"/>
              <a:t>, се движи по дъга от 180</a:t>
            </a:r>
            <a:r>
              <a:rPr lang="bg-BG" dirty="0">
                <a:sym typeface="Symbol"/>
              </a:rPr>
              <a:t></a:t>
            </a:r>
            <a:endParaRPr lang="en-US" dirty="0"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Двата края на дъгата са точно срещу двете издутини</a:t>
            </a:r>
          </a:p>
          <a:p>
            <a:pPr lvl="1"/>
            <a:r>
              <a:rPr lang="bg-BG" dirty="0">
                <a:sym typeface="Symbol"/>
              </a:rPr>
              <a:t>През цялото време гледаме към центъра на куба, точка (0,</a:t>
            </a:r>
            <a:r>
              <a:rPr lang="bg-BG" dirty="0" err="1">
                <a:sym typeface="Symbol"/>
              </a:rPr>
              <a:t>0</a:t>
            </a:r>
            <a:r>
              <a:rPr lang="bg-BG" dirty="0">
                <a:sym typeface="Symbol"/>
              </a:rPr>
              <a:t>,</a:t>
            </a:r>
            <a:r>
              <a:rPr lang="bg-BG" dirty="0" err="1">
                <a:sym typeface="Symbol"/>
              </a:rPr>
              <a:t>0</a:t>
            </a:r>
            <a:r>
              <a:rPr lang="bg-BG" dirty="0">
                <a:sym typeface="Symbol"/>
              </a:rPr>
              <a:t>) с метода 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lookAt</a:t>
            </a:r>
            <a:endParaRPr lang="en-US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Посоката „нагоре“ не я закачаме все още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Разстояние</a:t>
            </a:r>
          </a:p>
          <a:p>
            <a:pPr lvl="1"/>
            <a:r>
              <a:rPr lang="bg-BG" dirty="0"/>
              <a:t>Мени се </a:t>
            </a:r>
            <a:r>
              <a:rPr lang="bg-BG" dirty="0" err="1"/>
              <a:t>синусоидно</a:t>
            </a:r>
            <a:r>
              <a:rPr lang="bg-BG" dirty="0"/>
              <a:t> от 15 до 35</a:t>
            </a:r>
          </a:p>
          <a:p>
            <a:r>
              <a:rPr lang="bg-BG" dirty="0"/>
              <a:t>Скорости</a:t>
            </a:r>
          </a:p>
          <a:p>
            <a:pPr lvl="1"/>
            <a:r>
              <a:rPr lang="bg-BG" dirty="0"/>
              <a:t>Мащабираме времето по наш избор</a:t>
            </a:r>
          </a:p>
          <a:p>
            <a:pPr lvl="1"/>
            <a:r>
              <a:rPr lang="bg-BG" dirty="0"/>
              <a:t>Приближаване или отдалечаване става със скорост</a:t>
            </a:r>
            <a:r>
              <a:rPr lang="en-US" dirty="0"/>
              <a:t>, </a:t>
            </a:r>
            <a:r>
              <a:rPr lang="bg-BG" dirty="0"/>
              <a:t>зависима от </a:t>
            </a:r>
            <a:r>
              <a:rPr lang="en-GB" dirty="0"/>
              <a:t>2t</a:t>
            </a:r>
          </a:p>
          <a:p>
            <a:pPr lvl="1"/>
            <a:r>
              <a:rPr lang="bg-BG" dirty="0"/>
              <a:t>Въртенето на камерата – </a:t>
            </a:r>
            <a:r>
              <a:rPr lang="en-US" dirty="0"/>
              <a:t>t/</a:t>
            </a:r>
            <a:r>
              <a:rPr lang="bg-BG" dirty="0"/>
              <a:t>3</a:t>
            </a:r>
            <a:endParaRPr lang="en-GB" dirty="0"/>
          </a:p>
          <a:p>
            <a:pPr lvl="1"/>
            <a:r>
              <a:rPr lang="bg-BG" dirty="0"/>
              <a:t>Въртенето на </a:t>
            </a:r>
            <a:r>
              <a:rPr lang="bg-BG" dirty="0" err="1"/>
              <a:t>шредера</a:t>
            </a:r>
            <a:r>
              <a:rPr lang="bg-BG" dirty="0"/>
              <a:t> – 2</a:t>
            </a:r>
            <a:r>
              <a:rPr lang="en-GB" dirty="0"/>
              <a:t>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1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Траектория</a:t>
            </a:r>
          </a:p>
          <a:p>
            <a:pPr lvl="1"/>
            <a:r>
              <a:rPr lang="bg-BG" spc="-50" dirty="0"/>
              <a:t>Търсим  </a:t>
            </a:r>
            <a:r>
              <a:rPr lang="en-US" i="1" spc="-50" dirty="0"/>
              <a:t>Lemniscate</a:t>
            </a:r>
            <a:r>
              <a:rPr lang="bg-BG" i="1" spc="-50" dirty="0"/>
              <a:t> </a:t>
            </a:r>
            <a:r>
              <a:rPr lang="en-US" i="1" spc="-50" dirty="0"/>
              <a:t>of</a:t>
            </a:r>
            <a:r>
              <a:rPr lang="bg-BG" i="1" spc="-50" dirty="0"/>
              <a:t> </a:t>
            </a:r>
            <a:r>
              <a:rPr lang="en-US" i="1" spc="-50" dirty="0"/>
              <a:t>Bernoulli</a:t>
            </a:r>
            <a:r>
              <a:rPr lang="bg-BG" spc="-50" dirty="0"/>
              <a:t> и намираме</a:t>
            </a:r>
          </a:p>
          <a:p>
            <a:pPr lvl="1"/>
            <a:endParaRPr lang="bg-BG" dirty="0">
              <a:sym typeface="Symbol"/>
            </a:endParaRPr>
          </a:p>
          <a:p>
            <a:pPr lvl="1"/>
            <a:endParaRPr lang="bg-BG" sz="1000" dirty="0">
              <a:sym typeface="Symbol"/>
            </a:endParaRPr>
          </a:p>
          <a:p>
            <a:r>
              <a:rPr lang="bg-BG" dirty="0">
                <a:sym typeface="Symbol"/>
              </a:rPr>
              <a:t>Размери</a:t>
            </a:r>
          </a:p>
          <a:p>
            <a:pPr lvl="1"/>
            <a:r>
              <a:rPr lang="bg-BG" dirty="0">
                <a:sym typeface="Symbol"/>
              </a:rPr>
              <a:t>Центровете на плочките по линията между вратите са на </a:t>
            </a:r>
            <a:r>
              <a:rPr lang="bg-BG" dirty="0" err="1">
                <a:sym typeface="Symbol"/>
              </a:rPr>
              <a:t>отстояние</a:t>
            </a:r>
            <a:r>
              <a:rPr lang="bg-BG" dirty="0">
                <a:sym typeface="Symbol"/>
              </a:rPr>
              <a:t> 2 единици</a:t>
            </a:r>
          </a:p>
          <a:p>
            <a:pPr lvl="1"/>
            <a:r>
              <a:rPr lang="bg-BG" dirty="0">
                <a:sym typeface="Symbol"/>
              </a:rPr>
              <a:t>Коефициентът </a:t>
            </a:r>
            <a:r>
              <a:rPr lang="bg-BG" dirty="0">
                <a:solidFill>
                  <a:schemeClr val="tx1"/>
                </a:solidFill>
                <a:sym typeface="Symbol"/>
              </a:rPr>
              <a:t>а</a:t>
            </a:r>
            <a:r>
              <a:rPr lang="bg-BG" dirty="0">
                <a:sym typeface="Symbol"/>
              </a:rPr>
              <a:t> трябва да между 7 и 11, за да минава траекторията през вратите</a:t>
            </a:r>
            <a:endParaRPr lang="bg-B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2743200"/>
          <a:ext cx="45529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044700" imgH="393700" progId="Equation.3">
                  <p:embed/>
                </p:oleObj>
              </mc:Choice>
              <mc:Fallback>
                <p:oleObj name="Equation" r:id="rId3" imgW="20447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45529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S09 E0</a:t>
            </a:r>
            <a:r>
              <a:rPr lang="bg-BG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Траектория</a:t>
            </a:r>
            <a:endParaRPr lang="en-US" dirty="0"/>
          </a:p>
          <a:p>
            <a:pPr lvl="1"/>
            <a:r>
              <a:rPr lang="bg-BG" dirty="0"/>
              <a:t>Добре е първо да видим отстрани траекторията на движението</a:t>
            </a:r>
          </a:p>
          <a:p>
            <a:pPr lvl="1"/>
            <a:r>
              <a:rPr lang="bg-BG" dirty="0">
                <a:sym typeface="Symbol"/>
              </a:rPr>
              <a:t>Погледната отгоре е окръжност:</a:t>
            </a:r>
            <a:br>
              <a:rPr lang="bg-BG" dirty="0">
                <a:sym typeface="Symbol"/>
              </a:rPr>
            </a:br>
            <a:r>
              <a:rPr lang="en-US" dirty="0">
                <a:solidFill>
                  <a:schemeClr val="tx1"/>
                </a:solidFill>
                <a:sym typeface="Symbol"/>
              </a:rPr>
              <a:t>		</a:t>
            </a:r>
            <a:r>
              <a:rPr lang="fr-FR" dirty="0">
                <a:solidFill>
                  <a:schemeClr val="tx1"/>
                </a:solidFill>
                <a:sym typeface="Symbol"/>
              </a:rPr>
              <a:t>x = 40cos(t)</a:t>
            </a:r>
            <a:br>
              <a:rPr lang="bg-BG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  <a:sym typeface="Symbol"/>
              </a:rPr>
              <a:t>		z</a:t>
            </a:r>
            <a:r>
              <a:rPr lang="fr-FR" dirty="0">
                <a:solidFill>
                  <a:schemeClr val="tx1"/>
                </a:solidFill>
                <a:sym typeface="Symbol"/>
              </a:rPr>
              <a:t> = 40sin(t)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Отместването нагоре или надолу според отворите ще променя само </a:t>
            </a:r>
            <a:r>
              <a:rPr lang="en-US" dirty="0">
                <a:solidFill>
                  <a:schemeClr val="tx1"/>
                </a:solidFill>
                <a:sym typeface="Symbol"/>
              </a:rPr>
              <a:t>y</a:t>
            </a:r>
            <a:r>
              <a:rPr lang="fr-FR" dirty="0">
                <a:sym typeface="Symbol"/>
              </a:rPr>
              <a:t>	</a:t>
            </a:r>
            <a:endParaRPr lang="en-US" dirty="0">
              <a:sym typeface="Symbo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>
                <a:sym typeface="Symbol"/>
              </a:rPr>
              <a:t>Траекторията е на ниво 23, затова започваме с първо приближение: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		</a:t>
            </a:r>
            <a:r>
              <a:rPr lang="en-US" dirty="0">
                <a:solidFill>
                  <a:schemeClr val="tx1"/>
                </a:solidFill>
                <a:sym typeface="Symbol"/>
              </a:rPr>
              <a:t>y = 23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Накланяме траекторията с </a:t>
            </a:r>
            <a:r>
              <a:rPr lang="bg-BG" dirty="0" err="1">
                <a:sym typeface="Symbol"/>
              </a:rPr>
              <a:t>косинусоида</a:t>
            </a:r>
            <a:r>
              <a:rPr lang="bg-BG" dirty="0">
                <a:sym typeface="Symbol"/>
              </a:rPr>
              <a:t> с такъв период, че максимумът да е до най-високия отвор: 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		</a:t>
            </a:r>
            <a:r>
              <a:rPr lang="fr-FR" dirty="0">
                <a:solidFill>
                  <a:schemeClr val="tx1"/>
                </a:solidFill>
                <a:sym typeface="Symbol"/>
              </a:rPr>
              <a:t>y = 23  6cos(t) 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 err="1">
                <a:sym typeface="Symbol"/>
              </a:rPr>
              <a:t>Донагласяме</a:t>
            </a:r>
            <a:r>
              <a:rPr lang="bg-BG" dirty="0">
                <a:sym typeface="Symbol"/>
              </a:rPr>
              <a:t> отместванията до отворите с още една </a:t>
            </a:r>
            <a:r>
              <a:rPr lang="bg-BG" dirty="0" err="1">
                <a:sym typeface="Symbol"/>
              </a:rPr>
              <a:t>косинусоида</a:t>
            </a:r>
            <a:r>
              <a:rPr lang="bg-BG" dirty="0">
                <a:sym typeface="Symbol"/>
              </a:rPr>
              <a:t>, но по-гъста (т.е. с двойно по-къс период):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		</a:t>
            </a:r>
            <a:r>
              <a:rPr lang="fr-FR" dirty="0">
                <a:solidFill>
                  <a:schemeClr val="tx1"/>
                </a:solidFill>
                <a:sym typeface="Symbol"/>
              </a:rPr>
              <a:t>y = 23  6cos(t)  6cos(2t)</a:t>
            </a:r>
          </a:p>
          <a:p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6074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Помага</a:t>
            </a:r>
          </a:p>
          <a:p>
            <a:pPr lvl="1"/>
            <a:r>
              <a:rPr lang="bg-BG" dirty="0"/>
              <a:t>Предварителното създаване на траекторията като поредица от обекти</a:t>
            </a:r>
          </a:p>
          <a:p>
            <a:pPr lvl="1"/>
            <a:r>
              <a:rPr lang="bg-BG" dirty="0"/>
              <a:t>Гледането ѝ от странична гледна точка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24A3A-18FD-49C3-99EC-1D233442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67000"/>
            <a:ext cx="5486400" cy="2977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65925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назад</a:t>
            </a:r>
          </a:p>
          <a:p>
            <a:pPr lvl="1"/>
            <a:r>
              <a:rPr lang="bg-BG" dirty="0"/>
              <a:t>Имаме функция </a:t>
            </a:r>
            <a:r>
              <a:rPr lang="en-US" dirty="0">
                <a:solidFill>
                  <a:schemeClr val="tx1"/>
                </a:solidFill>
              </a:rPr>
              <a:t>path(t)</a:t>
            </a:r>
            <a:r>
              <a:rPr lang="en-US" dirty="0"/>
              <a:t>, </a:t>
            </a:r>
            <a:r>
              <a:rPr lang="bg-BG" dirty="0"/>
              <a:t>която изчислява точка от траекторията</a:t>
            </a:r>
          </a:p>
          <a:p>
            <a:pPr lvl="1"/>
            <a:r>
              <a:rPr lang="bg-BG" dirty="0"/>
              <a:t>Позицията на </a:t>
            </a:r>
            <a:r>
              <a:rPr lang="en-US" dirty="0">
                <a:solidFill>
                  <a:schemeClr val="tx1"/>
                </a:solidFill>
              </a:rPr>
              <a:t>camera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следва точно </a:t>
            </a:r>
            <a:r>
              <a:rPr lang="en-US" dirty="0">
                <a:solidFill>
                  <a:schemeClr val="tx1"/>
                </a:solidFill>
              </a:rPr>
              <a:t>path(t)</a:t>
            </a:r>
          </a:p>
          <a:p>
            <a:pPr lvl="1"/>
            <a:r>
              <a:rPr lang="bg-BG" dirty="0"/>
              <a:t>Точката, към която гледаме, е </a:t>
            </a:r>
            <a:r>
              <a:rPr lang="en-US" dirty="0">
                <a:solidFill>
                  <a:schemeClr val="tx1"/>
                </a:solidFill>
              </a:rPr>
              <a:t>path(t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bg-BG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bg-BG" dirty="0"/>
              <a:t> като </a:t>
            </a:r>
            <a:r>
              <a:rPr lang="bg-BG" dirty="0">
                <a:solidFill>
                  <a:schemeClr val="tx1"/>
                </a:solidFill>
              </a:rPr>
              <a:t>1</a:t>
            </a:r>
            <a:r>
              <a:rPr lang="bg-BG" dirty="0"/>
              <a:t> е избрано чрез опити</a:t>
            </a:r>
            <a:endParaRPr lang="en-US" dirty="0"/>
          </a:p>
          <a:p>
            <a:pPr lvl="1"/>
            <a:r>
              <a:rPr lang="bg-BG" dirty="0"/>
              <a:t>Движението назад се прави от минуса</a:t>
            </a:r>
          </a:p>
          <a:p>
            <a:r>
              <a:rPr lang="bg-BG" dirty="0" err="1"/>
              <a:t>Питанка</a:t>
            </a:r>
            <a:endParaRPr lang="bg-BG" dirty="0"/>
          </a:p>
          <a:p>
            <a:pPr lvl="1"/>
            <a:r>
              <a:rPr lang="bg-BG" dirty="0"/>
              <a:t>Някой забеляза ли, че има сменен параметър на </a:t>
            </a:r>
            <a:r>
              <a:rPr lang="en-GB" dirty="0" err="1">
                <a:solidFill>
                  <a:schemeClr val="tx1"/>
                </a:solidFill>
              </a:rPr>
              <a:t>PerspectiveCamera</a:t>
            </a:r>
            <a:r>
              <a:rPr lang="bg-BG" dirty="0"/>
              <a:t> от 30 на 60? Защо?</a:t>
            </a:r>
          </a:p>
        </p:txBody>
      </p:sp>
    </p:spTree>
    <p:extLst>
      <p:ext uri="{BB962C8B-B14F-4D97-AF65-F5344CB8AC3E}">
        <p14:creationId xmlns:p14="http://schemas.microsoft.com/office/powerpoint/2010/main" val="136661137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5</a:t>
            </a:r>
            <a:r>
              <a:rPr lang="en-US" dirty="0"/>
              <a:t>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фронтална точка</a:t>
            </a:r>
          </a:p>
          <a:p>
            <a:pPr lvl="1"/>
            <a:r>
              <a:rPr lang="bg-BG" dirty="0"/>
              <a:t>Придвижваме се на удачно разстояние по локалната ос </a:t>
            </a:r>
            <a:r>
              <a:rPr lang="en-US" dirty="0"/>
              <a:t>X</a:t>
            </a:r>
            <a:r>
              <a:rPr lang="bg-BG" dirty="0"/>
              <a:t> – точка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/>
              <a:t> (</a:t>
            </a:r>
            <a:r>
              <a:rPr lang="bg-BG" dirty="0"/>
              <a:t>вж. сл. слайд)</a:t>
            </a:r>
          </a:p>
          <a:p>
            <a:pPr lvl="1"/>
            <a:r>
              <a:rPr lang="bg-BG" dirty="0"/>
              <a:t>В локалната координатна система на обекта тази точка е </a:t>
            </a:r>
            <a:r>
              <a:rPr lang="bg-BG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dirty="0">
                <a:solidFill>
                  <a:schemeClr val="tx1"/>
                </a:solidFill>
              </a:rPr>
              <a:t>00,0,0)</a:t>
            </a:r>
          </a:p>
          <a:p>
            <a:pPr lvl="1"/>
            <a:r>
              <a:rPr lang="bg-BG" dirty="0"/>
              <a:t>В глобалната координатна система координатите се изчисляват с метода </a:t>
            </a:r>
            <a:r>
              <a:rPr lang="en-GB" dirty="0" err="1">
                <a:solidFill>
                  <a:schemeClr val="tx1"/>
                </a:solidFill>
              </a:rPr>
              <a:t>localToWorld</a:t>
            </a:r>
            <a:r>
              <a:rPr lang="en-GB" dirty="0">
                <a:solidFill>
                  <a:schemeClr val="tx1"/>
                </a:solidFill>
              </a:rPr>
              <a:t>(F)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Symbol</vt:lpstr>
      <vt:lpstr>Office Theme</vt:lpstr>
      <vt:lpstr>Equation</vt:lpstr>
      <vt:lpstr>PowerPoint Presentation</vt:lpstr>
      <vt:lpstr>Решение на S09 E01</vt:lpstr>
      <vt:lpstr>Решение на S09 E02</vt:lpstr>
      <vt:lpstr>Решение на S09 E03</vt:lpstr>
      <vt:lpstr>Решение на S09 E04</vt:lpstr>
      <vt:lpstr>PowerPoint Presentation</vt:lpstr>
      <vt:lpstr>PowerPoint Presentation</vt:lpstr>
      <vt:lpstr>PowerPoint Presentation</vt:lpstr>
      <vt:lpstr>Решение на S09 E05*</vt:lpstr>
      <vt:lpstr>PowerPoint Presentation</vt:lpstr>
      <vt:lpstr>Решение на S09 E06**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2021-07-19T11:09:53Z</dcterms:modified>
</cp:coreProperties>
</file>