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48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</p:sldIdLst>
  <p:sldSz cx="9144000" cy="5143500" type="screen16x9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9393"/>
    <a:srgbClr val="FF0000"/>
    <a:srgbClr val="0000CC"/>
    <a:srgbClr val="000099"/>
    <a:srgbClr val="33CC33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538" y="6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437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BF4EB6DA-7CFD-4DCF-860C-DD69EFC267B2}" type="datetimeFigureOut">
              <a:rPr lang="en-US" smtClean="0"/>
              <a:pPr/>
              <a:t>19-Oct-22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2E9A2BD2-1FFC-4068-BCFA-24F7ECC9F58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1567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BA8973-32AF-43F7-A876-6C5ECA726DC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BA8973-32AF-43F7-A876-6C5ECA726DCB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BA8973-32AF-43F7-A876-6C5ECA726DCB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BA8973-32AF-43F7-A876-6C5ECA726DCB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BA8973-32AF-43F7-A876-6C5ECA726DCB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BA8973-32AF-43F7-A876-6C5ECA726DCB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BA8973-32AF-43F7-A876-6C5ECA726DCB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BA8973-32AF-43F7-A876-6C5ECA726DCB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BA8973-32AF-43F7-A876-6C5ECA726DCB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BA8973-32AF-43F7-A876-6C5ECA726DCB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BA8973-32AF-43F7-A876-6C5ECA726DCB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BA8973-32AF-43F7-A876-6C5ECA726DC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BA8973-32AF-43F7-A876-6C5ECA726DCB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BA8973-32AF-43F7-A876-6C5ECA726DCB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BA8973-32AF-43F7-A876-6C5ECA726DCB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BA8973-32AF-43F7-A876-6C5ECA726DCB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BA8973-32AF-43F7-A876-6C5ECA726DCB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BA8973-32AF-43F7-A876-6C5ECA726DCB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BA8973-32AF-43F7-A876-6C5ECA726DCB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BA8973-32AF-43F7-A876-6C5ECA726DCB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BA8973-32AF-43F7-A876-6C5ECA726DCB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BA8973-32AF-43F7-A876-6C5ECA726DCB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BA8973-32AF-43F7-A876-6C5ECA726DC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BA8973-32AF-43F7-A876-6C5ECA726DCB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BA8973-32AF-43F7-A876-6C5ECA726DCB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BA8973-32AF-43F7-A876-6C5ECA726DCB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BA8973-32AF-43F7-A876-6C5ECA726DCB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BA8973-32AF-43F7-A876-6C5ECA726DCB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BA8973-32AF-43F7-A876-6C5ECA726DCB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BA8973-32AF-43F7-A876-6C5ECA726DCB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BA8973-32AF-43F7-A876-6C5ECA726DCB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BA8973-32AF-43F7-A876-6C5ECA726DCB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BA8973-32AF-43F7-A876-6C5ECA726DCB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BA8973-32AF-43F7-A876-6C5ECA726DC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BA8973-32AF-43F7-A876-6C5ECA726DCB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BA8973-32AF-43F7-A876-6C5ECA726DCB}" type="slidenum">
              <a:rPr lang="en-US" smtClean="0"/>
              <a:pPr/>
              <a:t>46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BA8973-32AF-43F7-A876-6C5ECA726DCB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BA8973-32AF-43F7-A876-6C5ECA726DCB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BA8973-32AF-43F7-A876-6C5ECA726DCB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BA8973-32AF-43F7-A876-6C5ECA726DCB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BA8973-32AF-43F7-A876-6C5ECA726DCB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video" Target="file:///D:\Pavel\Courses\Materials\Course.OKG%202021\Lectures%202021\05.%20Lines%20and%20polygons\AniLogo\AniLogo.wmv" TargetMode="External"/><Relationship Id="rId1" Type="http://schemas.microsoft.com/office/2007/relationships/media" Target="file:///D:\Pavel\Courses\Materials\Course.OKG%202021\Lectures%202021\05.%20Lines%20and%20polygons\AniLogo\AniLogo.wmv" TargetMode="External"/><Relationship Id="rId4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video" Target="file:///D:\Pavel\Courses\Materials\Course.OKG%202021\Lectures%202021\05.%20Lines%20and%20polygons\AniLogo\AniLogo.wmv" TargetMode="External"/><Relationship Id="rId1" Type="http://schemas.microsoft.com/office/2007/relationships/media" Target="file:///D:\Pavel\Courses\Materials\Course.OKG%202021\Lectures%202021\05.%20Lines%20and%20polygons\AniLogo\AniLogo.wmv" TargetMode="External"/><Relationship Id="rId4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 userDrawn="1"/>
        </p:nvSpPr>
        <p:spPr>
          <a:xfrm>
            <a:off x="0" y="485775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bg-BG" sz="1400" spc="0" dirty="0">
                <a:effectLst/>
              </a:rPr>
              <a:t>О</a:t>
            </a:r>
            <a:r>
              <a:rPr lang="bg-BG" sz="1200" spc="0" dirty="0">
                <a:effectLst/>
              </a:rPr>
              <a:t>СНОВИ</a:t>
            </a:r>
            <a:r>
              <a:rPr lang="bg-BG" sz="1400" spc="0" dirty="0">
                <a:effectLst/>
              </a:rPr>
              <a:t> </a:t>
            </a:r>
            <a:r>
              <a:rPr lang="bg-BG" sz="1200" spc="0" dirty="0">
                <a:effectLst/>
              </a:rPr>
              <a:t>НА</a:t>
            </a:r>
            <a:r>
              <a:rPr lang="bg-BG" sz="1400" spc="0" dirty="0">
                <a:effectLst/>
              </a:rPr>
              <a:t> К</a:t>
            </a:r>
            <a:r>
              <a:rPr lang="bg-BG" sz="1200" spc="0" dirty="0">
                <a:effectLst/>
              </a:rPr>
              <a:t>ОМПЮТЪРНАТА</a:t>
            </a:r>
            <a:r>
              <a:rPr lang="bg-BG" sz="1400" spc="0" dirty="0">
                <a:effectLst/>
              </a:rPr>
              <a:t> Г</a:t>
            </a:r>
            <a:r>
              <a:rPr lang="bg-BG" sz="1200" spc="0" dirty="0">
                <a:effectLst/>
              </a:rPr>
              <a:t>РАФИКА</a:t>
            </a:r>
            <a:r>
              <a:rPr lang="bg-BG" sz="1400" spc="0" dirty="0">
                <a:effectLst/>
              </a:rPr>
              <a:t>   •   проф. д-р П</a:t>
            </a:r>
            <a:r>
              <a:rPr lang="bg-BG" sz="1200" spc="0" dirty="0">
                <a:effectLst/>
              </a:rPr>
              <a:t>АВЕЛ</a:t>
            </a:r>
            <a:r>
              <a:rPr lang="bg-BG" sz="1400" spc="0" dirty="0">
                <a:effectLst/>
              </a:rPr>
              <a:t> Б</a:t>
            </a:r>
            <a:r>
              <a:rPr lang="bg-BG" sz="1200" spc="0" dirty="0">
                <a:effectLst/>
              </a:rPr>
              <a:t>ОЙЧЕВ</a:t>
            </a:r>
            <a:r>
              <a:rPr lang="bg-BG" sz="1400" spc="0" dirty="0">
                <a:effectLst/>
              </a:rPr>
              <a:t>   •   КИТ-ФМИ-СУ   •   202</a:t>
            </a:r>
            <a:r>
              <a:rPr lang="en-US" sz="1400" spc="0" dirty="0">
                <a:effectLst/>
              </a:rPr>
              <a:t>2</a:t>
            </a:r>
          </a:p>
        </p:txBody>
      </p:sp>
      <p:sp>
        <p:nvSpPr>
          <p:cNvPr id="31" name="Content Placeholder 30"/>
          <p:cNvSpPr>
            <a:spLocks noGrp="1"/>
          </p:cNvSpPr>
          <p:nvPr>
            <p:ph sz="quarter" idx="11" hasCustomPrompt="1"/>
          </p:nvPr>
        </p:nvSpPr>
        <p:spPr>
          <a:xfrm>
            <a:off x="0" y="361950"/>
            <a:ext cx="9144000" cy="457200"/>
          </a:xfrm>
        </p:spPr>
        <p:txBody>
          <a:bodyPr/>
          <a:lstStyle>
            <a:lvl1pPr algn="ctr">
              <a:buNone/>
              <a:defRPr b="0">
                <a:solidFill>
                  <a:srgbClr val="0070C0"/>
                </a:solidFill>
                <a:effectLst/>
                <a:latin typeface="+mn-lt"/>
              </a:defRPr>
            </a:lvl1pPr>
          </a:lstStyle>
          <a:p>
            <a:pPr lvl="0"/>
            <a:r>
              <a:rPr lang="bg-BG" dirty="0"/>
              <a:t>Номер на лекция</a:t>
            </a:r>
            <a:endParaRPr lang="en-US" dirty="0"/>
          </a:p>
        </p:txBody>
      </p:sp>
      <p:sp>
        <p:nvSpPr>
          <p:cNvPr id="32" name="Content Placeholder 30"/>
          <p:cNvSpPr>
            <a:spLocks noGrp="1"/>
          </p:cNvSpPr>
          <p:nvPr>
            <p:ph sz="quarter" idx="12" hasCustomPrompt="1"/>
          </p:nvPr>
        </p:nvSpPr>
        <p:spPr>
          <a:xfrm>
            <a:off x="0" y="819150"/>
            <a:ext cx="9144000" cy="800100"/>
          </a:xfrm>
        </p:spPr>
        <p:txBody>
          <a:bodyPr>
            <a:noAutofit/>
          </a:bodyPr>
          <a:lstStyle>
            <a:lvl1pPr algn="ctr">
              <a:buNone/>
              <a:defRPr sz="6600" b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lvl="0"/>
            <a:r>
              <a:rPr lang="bg-BG" dirty="0"/>
              <a:t>Заглавие 1</a:t>
            </a:r>
            <a:endParaRPr lang="en-US" dirty="0"/>
          </a:p>
        </p:txBody>
      </p:sp>
      <p:pic>
        <p:nvPicPr>
          <p:cNvPr id="3" name="AniLogo.wmv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link="rId1"/>
              </p:ext>
            </p:extLst>
          </p:nvPr>
        </p:nvPicPr>
        <p:blipFill>
          <a:blip r:embed="rId4">
            <a:lum contrast="20000"/>
          </a:blip>
          <a:stretch>
            <a:fillRect/>
          </a:stretch>
        </p:blipFill>
        <p:spPr>
          <a:xfrm>
            <a:off x="3352800" y="2114550"/>
            <a:ext cx="2438400" cy="1828800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>
          <a:xfrm>
            <a:off x="3352800" y="2114550"/>
            <a:ext cx="2438400" cy="1828800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8374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123950"/>
            <a:ext cx="7848600" cy="3733800"/>
          </a:xfrm>
        </p:spPr>
        <p:txBody>
          <a:bodyPr>
            <a:normAutofit/>
          </a:bodyPr>
          <a:lstStyle>
            <a:lvl1pPr marL="0" indent="0">
              <a:defRPr sz="2800">
                <a:effectLst/>
                <a:latin typeface="+mj-lt"/>
              </a:defRPr>
            </a:lvl1pPr>
            <a:lvl2pPr>
              <a:buFont typeface="Calibri" pitchFamily="34" charset="0"/>
              <a:buChar char="–"/>
              <a:defRPr sz="2400">
                <a:effectLst/>
                <a:latin typeface="+mj-lt"/>
              </a:defRPr>
            </a:lvl2pPr>
            <a:lvl3pPr>
              <a:defRPr sz="2000">
                <a:effectLst/>
                <a:latin typeface="Calibri Light" panose="020F0302020204030204" pitchFamily="34" charset="0"/>
              </a:defRPr>
            </a:lvl3pPr>
            <a:lvl4pPr>
              <a:defRPr sz="2000">
                <a:effectLst/>
                <a:latin typeface="+mj-lt"/>
              </a:defRPr>
            </a:lvl4pPr>
            <a:lvl5pPr>
              <a:defRPr sz="2000">
                <a:effectLst/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295400" y="133350"/>
            <a:ext cx="7848600" cy="781050"/>
          </a:xfrm>
          <a:noFill/>
        </p:spPr>
        <p:txBody>
          <a:bodyPr>
            <a:normAutofit/>
          </a:bodyPr>
          <a:lstStyle>
            <a:lvl1pPr algn="l">
              <a:defRPr sz="4000">
                <a:effectLst/>
                <a:latin typeface="+mj-lt"/>
                <a:cs typeface="Lucida Sans Unicode" panose="020B0602030504020204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pic>
        <p:nvPicPr>
          <p:cNvPr id="5" name="AniLogo.wmv">
            <a:hlinkClick r:id="" action="ppaction://media"/>
          </p:cNvPr>
          <p:cNvPicPr>
            <a:picLocks noChangeAspect="1"/>
          </p:cNvPicPr>
          <p:nvPr userDrawn="1">
            <a:videoFile r:link="rId2"/>
            <p:extLst>
              <p:ext uri="{DAA4B4D4-6D71-4841-9C94-3DE7FCFB9230}">
                <p14:media xmlns:p14="http://schemas.microsoft.com/office/powerpoint/2010/main" r:link="rId1"/>
              </p:ext>
            </p:extLst>
          </p:nvPr>
        </p:nvPicPr>
        <p:blipFill>
          <a:blip r:embed="rId4">
            <a:lum contrast="20000"/>
          </a:blip>
          <a:stretch>
            <a:fillRect/>
          </a:stretch>
        </p:blipFill>
        <p:spPr>
          <a:xfrm>
            <a:off x="0" y="57150"/>
            <a:ext cx="1219200" cy="914400"/>
          </a:xfrm>
          <a:prstGeom prst="rect">
            <a:avLst/>
          </a:prstGeom>
        </p:spPr>
      </p:pic>
      <p:sp>
        <p:nvSpPr>
          <p:cNvPr id="6" name="Rectangle 5"/>
          <p:cNvSpPr>
            <a:spLocks noChangeAspect="1"/>
          </p:cNvSpPr>
          <p:nvPr userDrawn="1"/>
        </p:nvSpPr>
        <p:spPr>
          <a:xfrm>
            <a:off x="0" y="57150"/>
            <a:ext cx="1219200" cy="914400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8374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 vol="80000">
                <p:cTn id="12" repeatCount="indefinite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33350"/>
            <a:ext cx="7848600" cy="4724400"/>
          </a:xfrm>
        </p:spPr>
        <p:txBody>
          <a:bodyPr>
            <a:normAutofit/>
          </a:bodyPr>
          <a:lstStyle>
            <a:lvl1pPr marL="0" indent="0">
              <a:defRPr sz="2800">
                <a:effectLst/>
                <a:latin typeface="+mn-lt"/>
              </a:defRPr>
            </a:lvl1pPr>
            <a:lvl2pPr>
              <a:buFont typeface="Calibri" pitchFamily="34" charset="0"/>
              <a:buChar char="–"/>
              <a:defRPr sz="2400">
                <a:effectLst/>
                <a:latin typeface="+mn-lt"/>
              </a:defRPr>
            </a:lvl2pPr>
            <a:lvl3pPr>
              <a:defRPr sz="2000">
                <a:effectLst/>
                <a:latin typeface="Calibri Light" panose="020F0302020204030204" pitchFamily="34" charset="0"/>
              </a:defRPr>
            </a:lvl3pPr>
            <a:lvl4pPr>
              <a:defRPr sz="2000">
                <a:effectLst/>
                <a:latin typeface="+mn-lt"/>
              </a:defRPr>
            </a:lvl4pPr>
            <a:lvl5pPr>
              <a:defRPr sz="2000">
                <a:effectLst/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00835112"/>
      </p:ext>
    </p:extLst>
  </p:cSld>
  <p:clrMapOvr>
    <a:masterClrMapping/>
  </p:clrMapOvr>
  <p:transition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txBody>
          <a:bodyPr>
            <a:normAutofit/>
          </a:bodyPr>
          <a:lstStyle>
            <a:lvl1pPr algn="ctr">
              <a:defRPr sz="5400">
                <a:effectLst/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205979"/>
            <a:ext cx="91440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6" r:id="rId3"/>
    <p:sldLayoutId id="2147483654" r:id="rId4"/>
    <p:sldLayoutId id="2147483655" r:id="rId5"/>
  </p:sldLayoutIdLst>
  <p:txStyles>
    <p:titleStyle>
      <a:lvl1pPr algn="l" defTabSz="914400" rtl="0" eaLnBrk="1" latinLnBrk="0" hangingPunct="1">
        <a:spcBef>
          <a:spcPct val="0"/>
        </a:spcBef>
        <a:buNone/>
        <a:defRPr sz="4400" b="1" kern="1200" spc="-100" baseline="0">
          <a:solidFill>
            <a:schemeClr val="tx1"/>
          </a:solidFill>
          <a:effectLst/>
          <a:latin typeface="Lucida Sans Unicode" panose="020B0602030504020204" pitchFamily="34" charset="0"/>
          <a:ea typeface="+mj-ea"/>
          <a:cs typeface="Lucida Sans Unicode" panose="020B0602030504020204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None/>
        <a:defRPr sz="3200" b="1" kern="1200">
          <a:solidFill>
            <a:schemeClr val="tx1"/>
          </a:solidFill>
          <a:effectLst/>
          <a:latin typeface="Lucida Sans Unicode" panose="020B0602030504020204" pitchFamily="34" charset="0"/>
          <a:ea typeface="+mn-ea"/>
          <a:cs typeface="Lucida Sans Unicode" panose="020B060203050402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rgbClr val="0070C0"/>
          </a:solidFill>
          <a:effectLst/>
          <a:latin typeface="Lucida Sans Unicode" panose="020B0602030504020204" pitchFamily="34" charset="0"/>
          <a:ea typeface="+mn-ea"/>
          <a:cs typeface="Lucida Sans Unicode" panose="020B0602030504020204" pitchFamily="34" charset="0"/>
        </a:defRPr>
      </a:lvl2pPr>
      <a:lvl3pPr marL="746125" indent="0" algn="l" defTabSz="914400" rtl="0" eaLnBrk="1" latinLnBrk="0" hangingPunct="1">
        <a:spcBef>
          <a:spcPts val="0"/>
        </a:spcBef>
        <a:buFont typeface="Arial" pitchFamily="34" charset="0"/>
        <a:buNone/>
        <a:defRPr sz="2000" kern="1200">
          <a:solidFill>
            <a:srgbClr val="0070C0"/>
          </a:solidFill>
          <a:effectLst/>
          <a:latin typeface="Lucida Sans Unicode" panose="020B0602030504020204" pitchFamily="34" charset="0"/>
          <a:ea typeface="+mn-ea"/>
          <a:cs typeface="Lucida Sans Unicode" panose="020B060203050402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youtu.be/MbRSm6vxgYg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hyperlink" Target="../../Media/Videos/Tying%20Shoelaces.avi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Demos/m05232.html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hyperlink" Target="Demos/m05231.html" TargetMode="External"/><Relationship Id="rId4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Demos/m05331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hyperlink" Target="Demos/m05332.html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hyperlink" Target="Demos/m05341.html" TargetMode="Externa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hyperlink" Target="Demos/m05391.html" TargetMode="Externa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hyperlink" Target="Demos/m05411.html" TargetMode="Externa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://mathworld.wolfram.com/Line.html" TargetMode="Externa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.geometer.org/mathcircles/pick.pdf" TargetMode="External"/><Relationship Id="rId5" Type="http://schemas.openxmlformats.org/officeDocument/2006/relationships/hyperlink" Target="http://local.wasp.uwa.edu.au/~pbourke/geometry/insidepoly/" TargetMode="External"/><Relationship Id="rId4" Type="http://schemas.openxmlformats.org/officeDocument/2006/relationships/hyperlink" Target="http://mathworld.wolfram.com/Point-LineDistance2-Dimensional.html" TargetMode="Externa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ntent Placeholder 20"/>
          <p:cNvSpPr>
            <a:spLocks noGrp="1"/>
          </p:cNvSpPr>
          <p:nvPr>
            <p:ph sz="quarter" idx="1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bg-BG"/>
              <a:t>ТЕМА №</a:t>
            </a:r>
            <a:r>
              <a:rPr lang="en-US"/>
              <a:t>5</a:t>
            </a:r>
            <a:endParaRPr lang="en-US" dirty="0"/>
          </a:p>
        </p:txBody>
      </p:sp>
      <p:sp>
        <p:nvSpPr>
          <p:cNvPr id="22" name="Content Placeholder 21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bg-BG" dirty="0"/>
              <a:t>Прави</a:t>
            </a:r>
            <a:r>
              <a:rPr lang="en-US" dirty="0"/>
              <a:t> </a:t>
            </a:r>
            <a:r>
              <a:rPr lang="bg-BG" dirty="0"/>
              <a:t>и</a:t>
            </a:r>
            <a:r>
              <a:rPr lang="en-US" dirty="0"/>
              <a:t> </a:t>
            </a:r>
            <a:r>
              <a:rPr lang="bg-BG" dirty="0"/>
              <a:t>многоъгълници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64768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Права в 2</a:t>
            </a:r>
            <a:r>
              <a:rPr lang="en-US" dirty="0"/>
              <a:t>D </a:t>
            </a:r>
            <a:r>
              <a:rPr lang="bg-BG" dirty="0"/>
              <a:t>чрез две точки</a:t>
            </a:r>
          </a:p>
          <a:p>
            <a:pPr lvl="1"/>
            <a:r>
              <a:rPr lang="bg-BG" dirty="0"/>
              <a:t>Бижу!</a:t>
            </a:r>
            <a:endParaRPr lang="en-US" dirty="0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3733800" y="1123950"/>
            <a:ext cx="609600" cy="4476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342900" marR="0" lvl="0" indent="-342900" algn="ctr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400">
                <a:latin typeface="Calibri"/>
              </a:defRPr>
            </a:lvl1pPr>
          </a:lstStyle>
          <a:p>
            <a:r>
              <a:rPr lang="en-US" dirty="0"/>
              <a:t>Y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4245374" y="1238251"/>
            <a:ext cx="0" cy="2108377"/>
          </a:xfrm>
          <a:prstGeom prst="straightConnector1">
            <a:avLst/>
          </a:prstGeom>
          <a:ln w="38100">
            <a:solidFill>
              <a:schemeClr val="tx1"/>
            </a:solidFill>
            <a:headEnd type="oval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241800" y="3352800"/>
            <a:ext cx="2997200" cy="0"/>
          </a:xfrm>
          <a:prstGeom prst="straightConnector1">
            <a:avLst/>
          </a:prstGeom>
          <a:ln w="38100">
            <a:solidFill>
              <a:schemeClr val="tx1"/>
            </a:solidFill>
            <a:headEnd type="oval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3619390" y="1238251"/>
            <a:ext cx="3619610" cy="1790699"/>
          </a:xfrm>
          <a:prstGeom prst="straightConnector1">
            <a:avLst/>
          </a:prstGeom>
          <a:ln w="38100">
            <a:solidFill>
              <a:srgbClr val="0070C0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ontent Placeholder 2"/>
          <p:cNvSpPr txBox="1">
            <a:spLocks/>
          </p:cNvSpPr>
          <p:nvPr/>
        </p:nvSpPr>
        <p:spPr>
          <a:xfrm>
            <a:off x="4305190" y="1832092"/>
            <a:ext cx="990600" cy="5110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342900" marR="0" lvl="0" indent="-34290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400" b="1">
                <a:solidFill>
                  <a:srgbClr val="0070C0"/>
                </a:solidFill>
                <a:latin typeface="Calibri"/>
              </a:defRPr>
            </a:lvl1pPr>
          </a:lstStyle>
          <a:p>
            <a:r>
              <a:rPr lang="en-US" b="0" dirty="0">
                <a:solidFill>
                  <a:srgbClr val="FF0000"/>
                </a:solidFill>
              </a:rPr>
              <a:t>P(</a:t>
            </a:r>
            <a:r>
              <a:rPr lang="en-US" b="0" dirty="0" err="1">
                <a:solidFill>
                  <a:srgbClr val="FF0000"/>
                </a:solidFill>
              </a:rPr>
              <a:t>x,y</a:t>
            </a:r>
            <a:r>
              <a:rPr lang="en-US" b="0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>
            <a:off x="6781800" y="3352800"/>
            <a:ext cx="609600" cy="2857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342900" marR="0" lvl="0" indent="-342900" algn="ctr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400">
                <a:latin typeface="Calibri"/>
              </a:defRPr>
            </a:lvl1pPr>
          </a:lstStyle>
          <a:p>
            <a:r>
              <a:rPr lang="en-US" dirty="0"/>
              <a:t>X</a:t>
            </a:r>
          </a:p>
        </p:txBody>
      </p:sp>
      <p:sp>
        <p:nvSpPr>
          <p:cNvPr id="22" name="Content Placeholder 2"/>
          <p:cNvSpPr txBox="1">
            <a:spLocks/>
          </p:cNvSpPr>
          <p:nvPr/>
        </p:nvSpPr>
        <p:spPr>
          <a:xfrm>
            <a:off x="5286664" y="1347787"/>
            <a:ext cx="990600" cy="5110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342900" marR="0" lvl="0" indent="-34290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400" b="1">
                <a:solidFill>
                  <a:srgbClr val="0070C0"/>
                </a:solidFill>
                <a:latin typeface="Calibri"/>
              </a:defRPr>
            </a:lvl1pPr>
          </a:lstStyle>
          <a:p>
            <a:r>
              <a:rPr lang="en-US" b="0" dirty="0">
                <a:solidFill>
                  <a:srgbClr val="FF0000"/>
                </a:solidFill>
              </a:rPr>
              <a:t>Q(</a:t>
            </a:r>
            <a:r>
              <a:rPr lang="en-US" b="0" dirty="0" err="1">
                <a:solidFill>
                  <a:srgbClr val="FF0000"/>
                </a:solidFill>
              </a:rPr>
              <a:t>x,y</a:t>
            </a:r>
            <a:r>
              <a:rPr lang="en-US" b="0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27" name="Oval 26"/>
          <p:cNvSpPr/>
          <p:nvPr/>
        </p:nvSpPr>
        <p:spPr>
          <a:xfrm>
            <a:off x="4859812" y="2326294"/>
            <a:ext cx="107401" cy="109728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841286" y="1841989"/>
            <a:ext cx="107401" cy="109728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897825" y="1437255"/>
                <a:ext cx="2870200" cy="13926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dirty="0" smtClean="0">
                          <a:solidFill>
                            <a:srgbClr val="0070C0"/>
                          </a:solidFill>
                          <a:latin typeface="Cambria Math"/>
                          <a:cs typeface="Lucida Sans Unicode" panose="020B0602030504020204" pitchFamily="34" charset="0"/>
                        </a:rPr>
                        <m:t>𝑎𝑥</m:t>
                      </m:r>
                      <m:r>
                        <a:rPr lang="en-US" sz="2000" b="0" i="1" dirty="0" smtClean="0">
                          <a:solidFill>
                            <a:srgbClr val="0070C0"/>
                          </a:solidFill>
                          <a:latin typeface="Cambria Math"/>
                          <a:cs typeface="Lucida Sans Unicode" panose="020B0602030504020204" pitchFamily="34" charset="0"/>
                        </a:rPr>
                        <m:t>+</m:t>
                      </m:r>
                      <m:r>
                        <a:rPr lang="en-US" sz="2000" b="0" i="1" dirty="0" smtClean="0">
                          <a:solidFill>
                            <a:srgbClr val="0070C0"/>
                          </a:solidFill>
                          <a:latin typeface="Cambria Math"/>
                          <a:cs typeface="Lucida Sans Unicode" panose="020B0602030504020204" pitchFamily="34" charset="0"/>
                        </a:rPr>
                        <m:t>𝑏𝑦</m:t>
                      </m:r>
                      <m:r>
                        <a:rPr lang="en-US" sz="2000" b="0" i="1" dirty="0" smtClean="0">
                          <a:solidFill>
                            <a:srgbClr val="0070C0"/>
                          </a:solidFill>
                          <a:latin typeface="Cambria Math"/>
                          <a:cs typeface="Lucida Sans Unicode" panose="020B0602030504020204" pitchFamily="34" charset="0"/>
                        </a:rPr>
                        <m:t>+</m:t>
                      </m:r>
                      <m:r>
                        <a:rPr lang="en-US" sz="2000" b="0" i="1" dirty="0" smtClean="0">
                          <a:solidFill>
                            <a:srgbClr val="0070C0"/>
                          </a:solidFill>
                          <a:latin typeface="Cambria Math"/>
                          <a:cs typeface="Lucida Sans Unicode" panose="020B0602030504020204" pitchFamily="34" charset="0"/>
                        </a:rPr>
                        <m:t>𝑐</m:t>
                      </m:r>
                      <m:r>
                        <a:rPr lang="en-US" sz="2000" b="0" i="1" dirty="0" smtClean="0">
                          <a:solidFill>
                            <a:srgbClr val="0070C0"/>
                          </a:solidFill>
                          <a:latin typeface="Cambria Math"/>
                          <a:cs typeface="Lucida Sans Unicode" panose="020B0602030504020204" pitchFamily="34" charset="0"/>
                        </a:rPr>
                        <m:t>=0</m:t>
                      </m:r>
                    </m:oMath>
                  </m:oMathPara>
                </a14:m>
                <a:endParaRPr lang="en-US" sz="2000" b="0" dirty="0">
                  <a:solidFill>
                    <a:srgbClr val="0070C0"/>
                  </a:solidFill>
                  <a:latin typeface="+mj-lt"/>
                  <a:cs typeface="Lucida Sans Unicode" panose="020B0602030504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0070C0"/>
                          </a:solidFill>
                          <a:latin typeface="Cambria Math"/>
                          <a:cs typeface="Lucida Sans Unicode" panose="020B0602030504020204" pitchFamily="34" charset="0"/>
                        </a:rPr>
                        <m:t>⇓</m:t>
                      </m:r>
                    </m:oMath>
                  </m:oMathPara>
                </a14:m>
                <a:endParaRPr lang="en-US" sz="2000" b="0" dirty="0">
                  <a:solidFill>
                    <a:srgbClr val="0070C0"/>
                  </a:solidFill>
                  <a:latin typeface="+mj-lt"/>
                  <a:cs typeface="Lucida Sans Unicode" panose="020B0602030504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"/>
                          <m:ctrlPr>
                            <a:rPr lang="en-US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Lucida Sans Unicode" panose="020B0602030504020204" pitchFamily="34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cs typeface="Lucida Sans Unicode" panose="020B0602030504020204" pitchFamily="34" charset="0"/>
                                </a:rPr>
                              </m:ctrlPr>
                            </m:eqArrPr>
                            <m:e>
                              <m:r>
                                <a:rPr lang="en-US" sz="2000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  <a:cs typeface="Lucida Sans Unicode" panose="020B0602030504020204" pitchFamily="34" charset="0"/>
                                </a:rPr>
                                <m:t>𝑎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cs typeface="Lucida Sans Unicode" panose="020B0602030504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  <a:cs typeface="Lucida Sans Unicode" panose="020B0602030504020204" pitchFamily="34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  <a:cs typeface="Lucida Sans Unicode" panose="020B0602030504020204" pitchFamily="34" charset="0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  <a:cs typeface="Lucida Sans Unicode" panose="020B0602030504020204" pitchFamily="34" charset="0"/>
                                </a:rPr>
                                <m:t>+</m:t>
                              </m:r>
                              <m:r>
                                <a:rPr lang="en-US" sz="2000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  <a:cs typeface="Lucida Sans Unicode" panose="020B0602030504020204" pitchFamily="34" charset="0"/>
                                </a:rPr>
                                <m:t>𝑏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cs typeface="Lucida Sans Unicode" panose="020B0602030504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  <a:cs typeface="Lucida Sans Unicode" panose="020B0602030504020204" pitchFamily="34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  <a:cs typeface="Lucida Sans Unicode" panose="020B0602030504020204" pitchFamily="34" charset="0"/>
                                    </a:rPr>
                                    <m:t>𝑦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  <a:cs typeface="Lucida Sans Unicode" panose="020B0602030504020204" pitchFamily="34" charset="0"/>
                                </a:rPr>
                                <m:t>+</m:t>
                              </m:r>
                              <m:r>
                                <a:rPr lang="en-US" sz="2000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  <a:cs typeface="Lucida Sans Unicode" panose="020B0602030504020204" pitchFamily="34" charset="0"/>
                                </a:rPr>
                                <m:t>𝑐</m:t>
                              </m:r>
                              <m:r>
                                <a:rPr lang="en-US" sz="2000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  <a:cs typeface="Lucida Sans Unicode" panose="020B0602030504020204" pitchFamily="34" charset="0"/>
                                </a:rPr>
                                <m:t>=0</m:t>
                              </m:r>
                            </m:e>
                            <m:e>
                              <m:r>
                                <a:rPr lang="en-US" sz="2000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  <a:cs typeface="Lucida Sans Unicode" panose="020B0602030504020204" pitchFamily="34" charset="0"/>
                                </a:rPr>
                                <m:t>𝑎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cs typeface="Lucida Sans Unicode" panose="020B0602030504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  <a:cs typeface="Lucida Sans Unicode" panose="020B0602030504020204" pitchFamily="34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  <a:cs typeface="Lucida Sans Unicode" panose="020B0602030504020204" pitchFamily="34" charset="0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  <a:cs typeface="Lucida Sans Unicode" panose="020B0602030504020204" pitchFamily="34" charset="0"/>
                                </a:rPr>
                                <m:t>+</m:t>
                              </m:r>
                              <m:r>
                                <a:rPr lang="en-US" sz="2000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  <a:cs typeface="Lucida Sans Unicode" panose="020B0602030504020204" pitchFamily="34" charset="0"/>
                                </a:rPr>
                                <m:t>𝑏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cs typeface="Lucida Sans Unicode" panose="020B0602030504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  <a:cs typeface="Lucida Sans Unicode" panose="020B0602030504020204" pitchFamily="34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  <a:cs typeface="Lucida Sans Unicode" panose="020B0602030504020204" pitchFamily="34" charset="0"/>
                                    </a:rPr>
                                    <m:t>𝑦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  <a:cs typeface="Lucida Sans Unicode" panose="020B0602030504020204" pitchFamily="34" charset="0"/>
                                </a:rPr>
                                <m:t>+</m:t>
                              </m:r>
                              <m:r>
                                <a:rPr lang="en-US" sz="2000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  <a:cs typeface="Lucida Sans Unicode" panose="020B0602030504020204" pitchFamily="34" charset="0"/>
                                </a:rPr>
                                <m:t>𝑐</m:t>
                              </m:r>
                              <m:r>
                                <a:rPr lang="en-US" sz="2000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  <a:cs typeface="Lucida Sans Unicode" panose="020B0602030504020204" pitchFamily="34" charset="0"/>
                                </a:rPr>
                                <m:t>=0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000" b="0" dirty="0">
                  <a:solidFill>
                    <a:srgbClr val="0070C0"/>
                  </a:solidFill>
                  <a:latin typeface="+mj-lt"/>
                  <a:cs typeface="Lucida Sans Unicode" panose="020B0602030504020204" pitchFamily="34" charset="0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825" y="1437255"/>
                <a:ext cx="2870200" cy="1392689"/>
              </a:xfrm>
              <a:prstGeom prst="rect">
                <a:avLst/>
              </a:prstGeom>
              <a:blipFill>
                <a:blip r:embed="rId3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2154127"/>
      </p:ext>
    </p:extLst>
  </p:cSld>
  <p:clrMapOvr>
    <a:masterClrMapping/>
  </p:clrMapOvr>
  <p:transition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bg-BG" dirty="0"/>
                  <a:t>Започваме да решаваме</a:t>
                </a:r>
                <a:endParaRPr lang="en-US" dirty="0"/>
              </a:p>
              <a:p>
                <a:pPr marL="747713" lvl="1" indent="0">
                  <a:buNone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(1)</m:t>
                    </m:r>
                  </m:oMath>
                </a14:m>
                <a:r>
                  <a:rPr lang="bg-BG" dirty="0"/>
                  <a:t>: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𝑎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</m:t>
                    </m:r>
                    <m:r>
                      <a:rPr lang="en-US" b="0" i="1" smtClean="0">
                        <a:latin typeface="Cambria Math"/>
                      </a:rPr>
                      <m:t>𝑏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</m:t>
                    </m:r>
                    <m:r>
                      <a:rPr lang="en-US" b="0" i="1" smtClean="0">
                        <a:latin typeface="Cambria Math"/>
                      </a:rPr>
                      <m:t>𝑐</m:t>
                    </m:r>
                    <m:r>
                      <a:rPr lang="en-US" b="0" i="1" smtClean="0">
                        <a:latin typeface="Cambria Math"/>
                      </a:rPr>
                      <m:t>=0</m:t>
                    </m:r>
                  </m:oMath>
                </a14:m>
                <a:endParaRPr lang="en-US" b="0" dirty="0"/>
              </a:p>
              <a:p>
                <a:pPr marL="747713" lvl="1" indent="0">
                  <a:buNone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(2)</m:t>
                    </m:r>
                  </m:oMath>
                </a14:m>
                <a:r>
                  <a:rPr lang="bg-BG" dirty="0"/>
                  <a:t>: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𝑎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</m:t>
                    </m:r>
                    <m:r>
                      <a:rPr lang="en-US" b="0" i="1" smtClean="0">
                        <a:latin typeface="Cambria Math"/>
                      </a:rPr>
                      <m:t>𝑏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</m:t>
                    </m:r>
                    <m:r>
                      <a:rPr lang="en-US" b="0" i="1" smtClean="0">
                        <a:latin typeface="Cambria Math"/>
                      </a:rPr>
                      <m:t>𝑐</m:t>
                    </m:r>
                    <m:r>
                      <a:rPr lang="en-US" b="0" i="1" smtClean="0">
                        <a:latin typeface="Cambria Math"/>
                      </a:rPr>
                      <m:t>=0</m:t>
                    </m:r>
                  </m:oMath>
                </a14:m>
                <a:endParaRPr lang="en-US" dirty="0"/>
              </a:p>
              <a:p>
                <a:pPr marL="747713" lvl="1" indent="0">
                  <a:buNone/>
                </a:pPr>
                <a:endParaRPr lang="en-US" dirty="0"/>
              </a:p>
              <a:p>
                <a:pPr marL="747713" lvl="1" indent="0"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/>
                          </a:rPr>
                          <m:t>1</m:t>
                        </m:r>
                      </m:e>
                    </m:d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𝑞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𝑥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−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/>
                          </a:rPr>
                          <m:t>2</m:t>
                        </m:r>
                      </m:e>
                    </m:d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pPr marL="747713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𝑎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𝑥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</a:rPr>
                        <m:t>𝑏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𝑦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</a:rPr>
                        <m:t>𝑐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Cambria Math"/>
                        </a:rPr>
                        <m:t>𝑎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𝑥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𝑞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−</m:t>
                      </m:r>
                      <m:r>
                        <a:rPr lang="en-US" i="1">
                          <a:latin typeface="Cambria Math"/>
                        </a:rPr>
                        <m:t>𝑏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𝑦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−</m:t>
                      </m:r>
                      <m:r>
                        <a:rPr lang="en-US" i="1">
                          <a:latin typeface="Cambria Math"/>
                        </a:rPr>
                        <m:t>𝑐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pPr marL="747713" lvl="1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𝑏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𝑦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+</m:t>
                    </m:r>
                    <m:r>
                      <a:rPr lang="en-US" i="1">
                        <a:latin typeface="Cambria Math"/>
                      </a:rPr>
                      <m:t>𝑐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−</m:t>
                    </m:r>
                    <m:r>
                      <a:rPr lang="en-US" i="1">
                        <a:latin typeface="Cambria Math"/>
                      </a:rPr>
                      <m:t>𝑏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𝑦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−</m:t>
                    </m:r>
                    <m:r>
                      <a:rPr lang="en-US" i="1">
                        <a:latin typeface="Cambria Math"/>
                      </a:rPr>
                      <m:t>𝑐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=0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747713" lvl="1" indent="0">
                  <a:buNone/>
                </a:pPr>
                <a:endParaRPr lang="en-US" dirty="0"/>
              </a:p>
              <a:p>
                <a:pPr marL="747713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latin typeface="Cambria Math"/>
                        </a:rPr>
                        <m:t>𝑏</m:t>
                      </m:r>
                      <m:r>
                        <a:rPr lang="en-US" b="0" i="1" smtClean="0">
                          <a:latin typeface="Cambria Math"/>
                        </a:rPr>
                        <m:t>=−</m:t>
                      </m:r>
                      <m:r>
                        <a:rPr lang="en-US" b="0" i="1" smtClean="0">
                          <a:latin typeface="Cambria Math"/>
                        </a:rPr>
                        <m:t>𝑐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𝑦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𝑦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bg-BG" dirty="0"/>
              </a:p>
              <a:p>
                <a:pPr marL="747713" lvl="1" indent="0">
                  <a:buNone/>
                </a:pPr>
                <a:endParaRPr lang="bg-BG" dirty="0"/>
              </a:p>
              <a:p>
                <a:endParaRPr lang="bg-BG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632" t="-1290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58CD0E2-7491-44C7-930E-0296B5CC5811}"/>
              </a:ext>
            </a:extLst>
          </p:cNvPr>
          <p:cNvCxnSpPr>
            <a:cxnSpLocks/>
            <a:endCxn id="3" idx="0"/>
          </p:cNvCxnSpPr>
          <p:nvPr/>
        </p:nvCxnSpPr>
        <p:spPr>
          <a:xfrm rot="5400000">
            <a:off x="742950" y="495300"/>
            <a:ext cx="685800" cy="571500"/>
          </a:xfrm>
          <a:prstGeom prst="bentConnector3">
            <a:avLst>
              <a:gd name="adj1" fmla="val -505"/>
            </a:avLst>
          </a:prstGeom>
          <a:noFill/>
          <a:ln w="3175">
            <a:solidFill>
              <a:schemeClr val="tx1"/>
            </a:solidFill>
            <a:prstDash val="sysDot"/>
            <a:headEnd type="none" w="med" len="med"/>
            <a:tailEnd type="triangl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3BD46BF-52C4-4C17-A5D1-A9D99826C535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800100" y="2062669"/>
            <a:ext cx="6927" cy="3080831"/>
          </a:xfrm>
          <a:prstGeom prst="straightConnector1">
            <a:avLst/>
          </a:prstGeom>
          <a:noFill/>
          <a:ln w="3175">
            <a:solidFill>
              <a:schemeClr val="tx1"/>
            </a:solidFill>
            <a:prstDash val="sysDot"/>
            <a:headEnd type="none" w="med" len="med"/>
            <a:tailEnd type="triangl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CB4EA408-E5C6-4E64-A122-7A2D7FC5F1C9}"/>
              </a:ext>
            </a:extLst>
          </p:cNvPr>
          <p:cNvSpPr txBox="1"/>
          <p:nvPr/>
        </p:nvSpPr>
        <p:spPr>
          <a:xfrm>
            <a:off x="342900" y="1123950"/>
            <a:ext cx="914400" cy="93871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bg-BG" sz="1100" dirty="0"/>
              <a:t>Е, не сега,</a:t>
            </a:r>
            <a:br>
              <a:rPr lang="bg-BG" sz="1100" dirty="0"/>
            </a:br>
            <a:r>
              <a:rPr lang="bg-BG" sz="1100" dirty="0"/>
              <a:t>по-късно когато сте сами вижте решението</a:t>
            </a:r>
          </a:p>
        </p:txBody>
      </p:sp>
    </p:spTree>
    <p:extLst>
      <p:ext uri="{BB962C8B-B14F-4D97-AF65-F5344CB8AC3E}">
        <p14:creationId xmlns:p14="http://schemas.microsoft.com/office/powerpoint/2010/main" val="1356341960"/>
      </p:ext>
    </p:extLst>
  </p:cSld>
  <p:clrMapOvr>
    <a:masterClrMapping/>
  </p:clrMapOvr>
  <p:transition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 lang="bg-BG" dirty="0"/>
                  <a:t>Аналогично от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bg-BG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bg-BG" b="0" i="1" smtClean="0">
                            <a:latin typeface="Cambria Math"/>
                          </a:rPr>
                          <m:t>1</m:t>
                        </m:r>
                      </m:e>
                    </m:d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−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e>
                    </m:d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bg-BG" dirty="0"/>
                  <a:t> получаваме</a:t>
                </a:r>
                <a:endParaRPr lang="en-US" dirty="0"/>
              </a:p>
              <a:p>
                <a:pPr lvl="1"/>
                <a:endParaRPr lang="bg-BG" dirty="0"/>
              </a:p>
              <a:p>
                <a:pPr marL="747713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bg-BG" b="0" i="1" smtClean="0">
                              <a:latin typeface="Cambria Math"/>
                            </a:rPr>
                            <m:t>4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latin typeface="Cambria Math"/>
                        </a:rPr>
                        <m:t>𝑎</m:t>
                      </m:r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𝑐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𝑦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𝑦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𝑦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𝑦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 lvl="1"/>
                <a:r>
                  <a:rPr lang="ru-RU" dirty="0"/>
                  <a:t>От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/>
                      </a:rPr>
                      <m:t>(3)</m:t>
                    </m:r>
                  </m:oMath>
                </a14:m>
                <a:r>
                  <a:rPr lang="ru-RU" dirty="0"/>
                  <a:t> и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/>
                      </a:rPr>
                      <m:t>(4)</m:t>
                    </m:r>
                  </m:oMath>
                </a14:m>
                <a:r>
                  <a:rPr lang="ru-RU" dirty="0"/>
                  <a:t> и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/>
                        <a:cs typeface="Times New Roman" panose="02020603050405020304" pitchFamily="18" charset="0"/>
                      </a:rPr>
                      <m:t>𝑎𝑥</m:t>
                    </m:r>
                    <m:r>
                      <a:rPr lang="ru-RU" i="1" dirty="0" err="1">
                        <a:latin typeface="Cambria Math"/>
                      </a:rPr>
                      <m:t>+</m:t>
                    </m:r>
                    <m:r>
                      <a:rPr lang="ru-RU" i="1" dirty="0" err="1">
                        <a:latin typeface="Cambria Math"/>
                        <a:cs typeface="Times New Roman" panose="02020603050405020304" pitchFamily="18" charset="0"/>
                      </a:rPr>
                      <m:t>𝑏𝑦</m:t>
                    </m:r>
                    <m:r>
                      <a:rPr lang="ru-RU" i="1" dirty="0" err="1">
                        <a:latin typeface="Cambria Math"/>
                      </a:rPr>
                      <m:t>+</m:t>
                    </m:r>
                    <m:r>
                      <a:rPr lang="ru-RU" i="1" dirty="0" err="1">
                        <a:latin typeface="Cambria Math"/>
                        <a:cs typeface="Times New Roman" panose="02020603050405020304" pitchFamily="18" charset="0"/>
                      </a:rPr>
                      <m:t>𝑐</m:t>
                    </m:r>
                    <m:r>
                      <a:rPr lang="ru-RU" i="1" dirty="0">
                        <a:latin typeface="Cambria Math"/>
                      </a:rPr>
                      <m:t>=0</m:t>
                    </m:r>
                  </m:oMath>
                </a14:m>
                <a:r>
                  <a:rPr lang="ru-RU" dirty="0"/>
                  <a:t> и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/>
                        <a:cs typeface="Times New Roman" panose="02020603050405020304" pitchFamily="18" charset="0"/>
                      </a:rPr>
                      <m:t>𝑐</m:t>
                    </m:r>
                    <m:r>
                      <a:rPr lang="ru-RU" i="1" dirty="0">
                        <a:latin typeface="Cambria Math"/>
                      </a:rPr>
                      <m:t>≠0</m:t>
                    </m:r>
                  </m:oMath>
                </a14:m>
                <a:r>
                  <a:rPr lang="en-US" dirty="0"/>
                  <a:t> </a:t>
                </a:r>
                <a:r>
                  <a:rPr lang="bg-BG" dirty="0"/>
                  <a:t>получаваме</a:t>
                </a:r>
                <a:endParaRPr lang="en-US" dirty="0"/>
              </a:p>
              <a:p>
                <a:pPr lvl="1"/>
                <a:endParaRPr lang="bg-BG" dirty="0"/>
              </a:p>
              <a:p>
                <a:pPr marL="747713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𝑐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𝑦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𝑦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𝑦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𝑦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𝑥</m:t>
                      </m:r>
                      <m:r>
                        <a:rPr lang="en-US" i="1">
                          <a:latin typeface="Cambria Math"/>
                        </a:rPr>
                        <m:t>−</m:t>
                      </m:r>
                      <m:r>
                        <a:rPr lang="en-US" i="1">
                          <a:latin typeface="Cambria Math"/>
                        </a:rPr>
                        <m:t>𝑐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𝑦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𝑦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𝑦</m:t>
                      </m:r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</a:rPr>
                        <m:t>𝑐</m:t>
                      </m:r>
                      <m:r>
                        <a:rPr lang="en-US" b="0" i="1" smtClean="0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bg-BG" b="0" dirty="0"/>
              </a:p>
              <a:p>
                <a:pPr marL="747713" lvl="1" indent="0">
                  <a:buNone/>
                </a:pPr>
                <a:endParaRPr lang="ru-RU" dirty="0"/>
              </a:p>
              <a:p>
                <a:pPr marL="747713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𝑦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𝑦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𝑥</m:t>
                      </m:r>
                      <m:r>
                        <a:rPr lang="en-US" b="0" i="1" smtClean="0">
                          <a:latin typeface="Cambria Math"/>
                        </a:rPr>
                        <m:t>−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𝑦</m:t>
                      </m:r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𝑦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𝑦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ru-RU" dirty="0"/>
              </a:p>
              <a:p>
                <a:endParaRPr lang="bg-BG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t="-1032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0890509-10CD-4918-ABF6-233DB133C01F}"/>
              </a:ext>
            </a:extLst>
          </p:cNvPr>
          <p:cNvCxnSpPr>
            <a:cxnSpLocks/>
          </p:cNvCxnSpPr>
          <p:nvPr/>
        </p:nvCxnSpPr>
        <p:spPr>
          <a:xfrm>
            <a:off x="807027" y="0"/>
            <a:ext cx="0" cy="5143500"/>
          </a:xfrm>
          <a:prstGeom prst="straightConnector1">
            <a:avLst/>
          </a:prstGeom>
          <a:noFill/>
          <a:ln w="3175">
            <a:solidFill>
              <a:schemeClr val="tx1"/>
            </a:solidFill>
            <a:prstDash val="sysDot"/>
            <a:headEnd type="none" w="med" len="med"/>
            <a:tailEnd type="triangl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3DFE77D-333F-46AF-BA22-1A11EDEB719C}"/>
              </a:ext>
            </a:extLst>
          </p:cNvPr>
          <p:cNvSpPr txBox="1"/>
          <p:nvPr/>
        </p:nvSpPr>
        <p:spPr>
          <a:xfrm>
            <a:off x="228600" y="2263973"/>
            <a:ext cx="1142997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100"/>
            </a:lvl1pPr>
          </a:lstStyle>
          <a:p>
            <a:r>
              <a:rPr lang="bg-BG" dirty="0"/>
              <a:t>Продължаваме да прескачаме</a:t>
            </a:r>
          </a:p>
        </p:txBody>
      </p:sp>
    </p:spTree>
    <p:extLst>
      <p:ext uri="{BB962C8B-B14F-4D97-AF65-F5344CB8AC3E}">
        <p14:creationId xmlns:p14="http://schemas.microsoft.com/office/powerpoint/2010/main" val="611658213"/>
      </p:ext>
    </p:extLst>
  </p:cSld>
  <p:clrMapOvr>
    <a:masterClrMapping/>
  </p:clrMapOvr>
  <p:transition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lvl="1"/>
                <a:r>
                  <a:rPr lang="ru-RU" dirty="0"/>
                  <a:t>А </a:t>
                </a:r>
                <a:r>
                  <a:rPr lang="ru-RU" dirty="0" err="1"/>
                  <a:t>сега</a:t>
                </a:r>
                <a:r>
                  <a:rPr lang="ru-RU" dirty="0"/>
                  <a:t> да видим и за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/>
                        <a:cs typeface="Times New Roman" panose="02020603050405020304" pitchFamily="18" charset="0"/>
                      </a:rPr>
                      <m:t>𝑐</m:t>
                    </m:r>
                    <m:r>
                      <a:rPr lang="ru-RU" i="1" dirty="0">
                        <a:latin typeface="Cambria Math"/>
                      </a:rPr>
                      <m:t>=0</m:t>
                    </m:r>
                  </m:oMath>
                </a14:m>
                <a:endParaRPr lang="ru-RU" dirty="0"/>
              </a:p>
              <a:p>
                <a:pPr marL="747713" lvl="1" indent="0">
                  <a:buNone/>
                </a:pP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(1)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𝑎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+</m:t>
                    </m:r>
                    <m:r>
                      <a:rPr lang="en-US" i="1">
                        <a:latin typeface="Cambria Math"/>
                      </a:rPr>
                      <m:t>𝑏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𝑦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=0</m:t>
                    </m:r>
                  </m:oMath>
                </a14:m>
                <a:endParaRPr lang="en-US" dirty="0"/>
              </a:p>
              <a:p>
                <a:pPr marL="747713" lvl="1" indent="0">
                  <a:buNone/>
                </a:pP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(2)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𝑎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+</m:t>
                    </m:r>
                    <m:r>
                      <a:rPr lang="en-US" i="1">
                        <a:latin typeface="Cambria Math"/>
                      </a:rPr>
                      <m:t>𝑏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𝑦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=0</m:t>
                    </m:r>
                  </m:oMath>
                </a14:m>
                <a:endParaRPr lang="en-US" dirty="0"/>
              </a:p>
              <a:p>
                <a:pPr marL="747713" lvl="1" indent="0">
                  <a:buNone/>
                </a:pPr>
                <a:endParaRPr lang="en-US" dirty="0"/>
              </a:p>
              <a:p>
                <a:pPr marL="747713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bg-BG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bg-BG" b="0" i="1" smtClean="0">
                              <a:latin typeface="Cambria Math"/>
                            </a:rPr>
                            <m:t>1</m:t>
                          </m:r>
                        </m:e>
                      </m:d>
                      <m:r>
                        <a:rPr lang="bg-BG" b="0" i="1" smtClean="0">
                          <a:latin typeface="Cambria Math"/>
                        </a:rPr>
                        <m:t>−</m:t>
                      </m:r>
                      <m:d>
                        <m:dPr>
                          <m:ctrlPr>
                            <a:rPr lang="bg-BG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bg-BG" b="0" i="1" smtClean="0">
                              <a:latin typeface="Cambria Math"/>
                            </a:rPr>
                            <m:t>2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:</m:t>
                      </m:r>
                      <m:r>
                        <a:rPr lang="en-US" b="0" i="1" smtClean="0">
                          <a:latin typeface="Cambria Math"/>
                        </a:rPr>
                        <m:t>𝑎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</a:rPr>
                        <m:t>𝑏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pPr marL="747713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bg-BG" i="1">
                          <a:latin typeface="Cambria Math"/>
                        </a:rPr>
                        <m:t>⇒</m:t>
                      </m:r>
                      <m:r>
                        <a:rPr lang="en-US" b="0" i="1" smtClean="0">
                          <a:latin typeface="Cambria Math"/>
                        </a:rPr>
                        <m:t>𝑏</m:t>
                      </m:r>
                      <m:r>
                        <a:rPr lang="en-US" b="0" i="1" smtClean="0">
                          <a:latin typeface="Cambria Math"/>
                        </a:rPr>
                        <m:t>=−</m:t>
                      </m:r>
                      <m:r>
                        <a:rPr lang="en-US" b="0" i="1" smtClean="0">
                          <a:latin typeface="Cambria Math"/>
                        </a:rPr>
                        <m:t>𝑎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𝑦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𝑦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ru-RU" dirty="0"/>
              </a:p>
              <a:p>
                <a:pPr marL="747713" lvl="1" indent="-342900"/>
                <a:r>
                  <a:rPr lang="ru-RU" dirty="0"/>
                  <a:t>И </a:t>
                </a:r>
                <a:r>
                  <a:rPr lang="ru-RU" dirty="0" err="1"/>
                  <a:t>получаваме</a:t>
                </a:r>
                <a:endParaRPr lang="ru-RU" dirty="0"/>
              </a:p>
              <a:p>
                <a:pPr marL="747713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𝑎𝑥</m:t>
                      </m:r>
                      <m:r>
                        <a:rPr lang="en-US" i="1">
                          <a:latin typeface="Cambria Math"/>
                        </a:rPr>
                        <m:t>−</m:t>
                      </m:r>
                      <m:r>
                        <a:rPr lang="en-US" i="1">
                          <a:latin typeface="Cambria Math"/>
                        </a:rPr>
                        <m:t>𝑎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𝑦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𝑦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𝑦</m:t>
                      </m:r>
                      <m:r>
                        <a:rPr lang="en-US" b="0" i="1" smtClean="0">
                          <a:latin typeface="Cambria Math"/>
                        </a:rPr>
                        <m:t>=0 </m:t>
                      </m:r>
                    </m:oMath>
                  </m:oMathPara>
                </a14:m>
                <a:endParaRPr lang="bg-BG" b="0" i="1" dirty="0">
                  <a:latin typeface="Cambria Math"/>
                </a:endParaRPr>
              </a:p>
              <a:p>
                <a:pPr marL="747713" lvl="1" indent="0">
                  <a:buNone/>
                </a:pPr>
                <a:r>
                  <a:rPr lang="bg-BG" dirty="0">
                    <a:latin typeface="Cambria Math"/>
                  </a:rPr>
                  <a:t>при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𝑎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≠0: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𝑦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𝑦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i="1">
                        <a:latin typeface="Cambria Math"/>
                      </a:rPr>
                      <m:t>−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𝑦</m:t>
                    </m:r>
                    <m:r>
                      <a:rPr lang="en-US" i="1">
                        <a:latin typeface="Cambria Math"/>
                      </a:rPr>
                      <m:t>=0</m:t>
                    </m:r>
                  </m:oMath>
                </a14:m>
                <a:r>
                  <a:rPr lang="en-US" dirty="0"/>
                  <a:t> </a:t>
                </a:r>
                <a:endParaRPr lang="ru-RU" dirty="0"/>
              </a:p>
            </p:txBody>
          </p:sp>
        </mc:Choice>
        <mc:Fallback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t="-1161" b="-903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4A9F32E2-8082-4753-A3D6-EFA596713449}"/>
              </a:ext>
            </a:extLst>
          </p:cNvPr>
          <p:cNvCxnSpPr>
            <a:cxnSpLocks/>
          </p:cNvCxnSpPr>
          <p:nvPr/>
        </p:nvCxnSpPr>
        <p:spPr>
          <a:xfrm>
            <a:off x="807027" y="0"/>
            <a:ext cx="0" cy="5143500"/>
          </a:xfrm>
          <a:prstGeom prst="straightConnector1">
            <a:avLst/>
          </a:prstGeom>
          <a:noFill/>
          <a:ln w="3175">
            <a:solidFill>
              <a:schemeClr val="tx1"/>
            </a:solidFill>
            <a:prstDash val="sysDot"/>
            <a:headEnd type="none" w="med" len="med"/>
            <a:tailEnd type="triangl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9F8BBE5-A6AA-4315-9A53-AE96F39A971B}"/>
              </a:ext>
            </a:extLst>
          </p:cNvPr>
          <p:cNvSpPr txBox="1"/>
          <p:nvPr/>
        </p:nvSpPr>
        <p:spPr>
          <a:xfrm>
            <a:off x="228600" y="2263973"/>
            <a:ext cx="1142997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100"/>
            </a:lvl1pPr>
          </a:lstStyle>
          <a:p>
            <a:r>
              <a:rPr lang="bg-BG" dirty="0"/>
              <a:t>Продължаваме да прескачаме</a:t>
            </a:r>
          </a:p>
        </p:txBody>
      </p:sp>
    </p:spTree>
    <p:extLst>
      <p:ext uri="{BB962C8B-B14F-4D97-AF65-F5344CB8AC3E}">
        <p14:creationId xmlns:p14="http://schemas.microsoft.com/office/powerpoint/2010/main" val="3543860736"/>
      </p:ext>
    </p:extLst>
  </p:cSld>
  <p:clrMapOvr>
    <a:masterClrMapping/>
  </p:clrMapOvr>
  <p:transition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 lang="bg-BG" dirty="0"/>
                  <a:t>Но пък се надявахме, че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cs typeface="Times New Roman" panose="02020603050405020304" pitchFamily="18" charset="0"/>
                      </a:rPr>
                      <m:t>𝑎</m:t>
                    </m:r>
                    <m:r>
                      <a:rPr lang="bg-BG" i="1">
                        <a:latin typeface="Cambria Math"/>
                      </a:rPr>
                      <m:t>≠0</m:t>
                    </m:r>
                  </m:oMath>
                </a14:m>
                <a:endParaRPr lang="bg-BG" dirty="0"/>
              </a:p>
              <a:p>
                <a:pPr lvl="1"/>
                <a:r>
                  <a:rPr lang="bg-BG" dirty="0"/>
                  <a:t>И последно, при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  <a:cs typeface="Times New Roman" panose="02020603050405020304" pitchFamily="18" charset="0"/>
                      </a:rPr>
                      <m:t>𝑎</m:t>
                    </m:r>
                    <m:r>
                      <a:rPr lang="bg-BG" i="1" dirty="0">
                        <a:latin typeface="Cambria Math"/>
                      </a:rPr>
                      <m:t>=0</m:t>
                    </m:r>
                  </m:oMath>
                </a14:m>
                <a:r>
                  <a:rPr lang="bg-BG" dirty="0"/>
                  <a:t> и </a:t>
                </a:r>
                <a14:m>
                  <m:oMath xmlns:m="http://schemas.openxmlformats.org/officeDocument/2006/math">
                    <m:r>
                      <a:rPr lang="bg-BG" i="1" dirty="0" smtClean="0">
                        <a:latin typeface="Cambria Math"/>
                        <a:cs typeface="Times New Roman" panose="02020603050405020304" pitchFamily="18" charset="0"/>
                      </a:rPr>
                      <m:t>𝑐</m:t>
                    </m:r>
                    <m:r>
                      <a:rPr lang="bg-BG" i="1" dirty="0">
                        <a:latin typeface="Cambria Math"/>
                      </a:rPr>
                      <m:t>=0</m:t>
                    </m:r>
                  </m:oMath>
                </a14:m>
                <a:r>
                  <a:rPr lang="bg-BG" dirty="0"/>
                  <a:t> имаме</a:t>
                </a:r>
                <a:endParaRPr lang="en-US" dirty="0"/>
              </a:p>
              <a:p>
                <a:pPr marL="747713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𝑏𝑦</m:t>
                      </m:r>
                      <m:r>
                        <a:rPr lang="en-US" b="0" i="1" smtClean="0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bg-BG" dirty="0"/>
              </a:p>
              <a:p>
                <a:pPr lvl="1"/>
                <a:r>
                  <a:rPr lang="bg-BG" dirty="0"/>
                  <a:t>Което при </a:t>
                </a:r>
                <a14:m>
                  <m:oMath xmlns:m="http://schemas.openxmlformats.org/officeDocument/2006/math">
                    <m:r>
                      <a:rPr lang="bg-BG" i="1" dirty="0" smtClean="0">
                        <a:latin typeface="Cambria Math"/>
                        <a:cs typeface="Times New Roman" panose="02020603050405020304" pitchFamily="18" charset="0"/>
                      </a:rPr>
                      <m:t>𝑏</m:t>
                    </m:r>
                    <m:r>
                      <a:rPr lang="bg-BG" i="1" dirty="0">
                        <a:latin typeface="Cambria Math"/>
                      </a:rPr>
                      <m:t>≠0</m:t>
                    </m:r>
                  </m:oMath>
                </a14:m>
                <a:r>
                  <a:rPr lang="bg-BG" dirty="0"/>
                  <a:t> си е правата</a:t>
                </a:r>
              </a:p>
              <a:p>
                <a:pPr marL="747713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𝑦</m:t>
                      </m:r>
                      <m:r>
                        <a:rPr lang="en-US" b="0" i="1" smtClean="0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bg-BG" dirty="0"/>
              </a:p>
              <a:p>
                <a:pPr lvl="1"/>
                <a:r>
                  <a:rPr lang="bg-BG" dirty="0"/>
                  <a:t>А ако </a:t>
                </a:r>
                <a14:m>
                  <m:oMath xmlns:m="http://schemas.openxmlformats.org/officeDocument/2006/math">
                    <m:r>
                      <a:rPr lang="bg-BG" i="1" dirty="0" smtClean="0">
                        <a:latin typeface="Cambria Math"/>
                        <a:cs typeface="Times New Roman" panose="02020603050405020304" pitchFamily="18" charset="0"/>
                      </a:rPr>
                      <m:t>𝑎</m:t>
                    </m:r>
                    <m:r>
                      <a:rPr lang="bg-BG" i="1" dirty="0">
                        <a:latin typeface="Cambria Math"/>
                      </a:rPr>
                      <m:t>=</m:t>
                    </m:r>
                    <m:r>
                      <a:rPr lang="bg-BG" i="1" dirty="0">
                        <a:latin typeface="Cambria Math"/>
                        <a:cs typeface="Times New Roman" panose="02020603050405020304" pitchFamily="18" charset="0"/>
                      </a:rPr>
                      <m:t>𝑏</m:t>
                    </m:r>
                    <m:r>
                      <a:rPr lang="bg-BG" i="1" dirty="0">
                        <a:latin typeface="Cambria Math"/>
                      </a:rPr>
                      <m:t>=</m:t>
                    </m:r>
                    <m:r>
                      <a:rPr lang="bg-BG" i="1" dirty="0">
                        <a:latin typeface="Cambria Math"/>
                        <a:cs typeface="Times New Roman" panose="02020603050405020304" pitchFamily="18" charset="0"/>
                      </a:rPr>
                      <m:t>𝑐</m:t>
                    </m:r>
                    <m:r>
                      <a:rPr lang="bg-BG" i="1" dirty="0">
                        <a:latin typeface="Cambria Math"/>
                      </a:rPr>
                      <m:t>=0</m:t>
                    </m:r>
                  </m:oMath>
                </a14:m>
                <a:r>
                  <a:rPr lang="bg-BG" dirty="0"/>
                  <a:t> – нямаме права</a:t>
                </a:r>
              </a:p>
              <a:p>
                <a:pPr lvl="1"/>
                <a:endParaRPr lang="bg-BG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t="-1161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E2B16A7C-C7D7-4FB7-B0EE-4171C12582BD}"/>
              </a:ext>
            </a:extLst>
          </p:cNvPr>
          <p:cNvCxnSpPr>
            <a:cxnSpLocks/>
            <a:endCxn id="4" idx="1"/>
          </p:cNvCxnSpPr>
          <p:nvPr/>
        </p:nvCxnSpPr>
        <p:spPr>
          <a:xfrm rot="16200000" flipH="1">
            <a:off x="89598" y="717424"/>
            <a:ext cx="2401212" cy="966356"/>
          </a:xfrm>
          <a:prstGeom prst="bentConnector2">
            <a:avLst/>
          </a:prstGeom>
          <a:noFill/>
          <a:ln w="3175">
            <a:solidFill>
              <a:schemeClr val="tx1"/>
            </a:solidFill>
            <a:prstDash val="sysDot"/>
            <a:headEnd type="none" w="med" len="med"/>
            <a:tailEnd type="triangl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05B348BA-AD04-47A8-92F1-C83FD82576A6}"/>
              </a:ext>
            </a:extLst>
          </p:cNvPr>
          <p:cNvSpPr txBox="1"/>
          <p:nvPr/>
        </p:nvSpPr>
        <p:spPr>
          <a:xfrm>
            <a:off x="1773382" y="2195468"/>
            <a:ext cx="131618" cy="411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100"/>
            </a:lvl1pPr>
          </a:lstStyle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41220375"/>
      </p:ext>
    </p:extLst>
  </p:cSld>
  <p:clrMapOvr>
    <a:masterClrMapping/>
  </p:clrMapOvr>
  <p:transition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Но защо беше цялата тази мъка !!!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3188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bg-BG" dirty="0"/>
                  <a:t>От линейната алгебра – търсим детерминанта 0</a:t>
                </a:r>
              </a:p>
              <a:p>
                <a:pPr marL="747713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"/>
                          <m:ctrlPr>
                            <a:rPr lang="bg-BG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bg-BG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bg-BG" sz="2000" b="0" i="1" smtClean="0">
                                    <a:latin typeface="Cambria Math"/>
                                  </a:rPr>
                                  <m:t>𝑎</m:t>
                                </m:r>
                                <m:r>
                                  <a:rPr lang="bg-BG" sz="2000" b="0" i="1" smtClean="0">
                                    <a:latin typeface="Cambria Math"/>
                                  </a:rPr>
                                  <m:t>𝑥</m:t>
                                </m:r>
                                <m:r>
                                  <a:rPr lang="bg-BG" sz="2000" b="0" i="1" smtClean="0">
                                    <a:latin typeface="Cambria Math"/>
                                  </a:rPr>
                                  <m:t>  +</m:t>
                                </m:r>
                                <m:r>
                                  <a:rPr lang="bg-BG" sz="2000" b="0" i="1" smtClean="0">
                                    <a:latin typeface="Cambria Math"/>
                                  </a:rPr>
                                  <m:t>𝑏𝑦</m:t>
                                </m:r>
                                <m:r>
                                  <a:rPr lang="bg-BG" sz="2000" b="0" i="1" smtClean="0">
                                    <a:latin typeface="Cambria Math"/>
                                  </a:rPr>
                                  <m:t>  +</m:t>
                                </m:r>
                                <m:r>
                                  <a:rPr lang="bg-BG" sz="2000" b="0" i="1" smtClean="0">
                                    <a:latin typeface="Cambria Math"/>
                                  </a:rPr>
                                  <m:t>𝑐</m:t>
                                </m:r>
                                <m:r>
                                  <a:rPr lang="bg-BG" sz="2000" b="0" i="1" smtClean="0">
                                    <a:latin typeface="Cambria Math"/>
                                  </a:rPr>
                                  <m:t>=0</m:t>
                                </m:r>
                              </m:e>
                            </m:mr>
                            <m:mr>
                              <m:e>
                                <m:r>
                                  <a:rPr lang="bg-BG" sz="2000" b="0" i="1" smtClean="0">
                                    <a:latin typeface="Cambria Math"/>
                                  </a:rPr>
                                  <m:t>𝑎</m:t>
                                </m:r>
                                <m:sSub>
                                  <m:sSubPr>
                                    <m:ctrlPr>
                                      <a:rPr lang="bg-BG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bg-BG" sz="2000" b="0" i="1" smtClean="0">
                                        <a:latin typeface="Cambria Math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bg-BG" sz="20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a:rPr lang="bg-BG" sz="2000" b="0" i="1" smtClean="0">
                                    <a:latin typeface="Cambria Math"/>
                                  </a:rPr>
                                  <m:t>+</m:t>
                                </m:r>
                                <m:r>
                                  <a:rPr lang="bg-BG" sz="2000" b="0" i="1" smtClean="0">
                                    <a:latin typeface="Cambria Math"/>
                                  </a:rPr>
                                  <m:t>𝑏</m:t>
                                </m:r>
                                <m:sSub>
                                  <m:sSubPr>
                                    <m:ctrlPr>
                                      <a:rPr lang="bg-BG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bg-BG" sz="2000" b="0" i="1" smtClean="0">
                                        <a:latin typeface="Cambria Math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bg-BG" sz="20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  <m:r>
                                  <a:rPr lang="bg-BG" sz="2000" b="0" i="1" smtClean="0">
                                    <a:latin typeface="Cambria Math"/>
                                  </a:rPr>
                                  <m:t>+</m:t>
                                </m:r>
                                <m:r>
                                  <a:rPr lang="bg-BG" sz="2000" b="0" i="1" smtClean="0">
                                    <a:latin typeface="Cambria Math"/>
                                  </a:rPr>
                                  <m:t>𝑐</m:t>
                                </m:r>
                                <m:r>
                                  <a:rPr lang="bg-BG" sz="2000" b="0" i="1" smtClean="0">
                                    <a:latin typeface="Cambria Math"/>
                                  </a:rPr>
                                  <m:t>=0</m:t>
                                </m:r>
                              </m:e>
                            </m:mr>
                            <m:mr>
                              <m:e>
                                <m:r>
                                  <a:rPr lang="bg-BG" sz="2000" b="0" i="1" smtClean="0">
                                    <a:latin typeface="Cambria Math"/>
                                  </a:rPr>
                                  <m:t>𝑎</m:t>
                                </m:r>
                                <m:sSub>
                                  <m:sSubPr>
                                    <m:ctrlPr>
                                      <a:rPr lang="bg-BG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bg-BG" sz="2000" b="0" i="1" smtClean="0">
                                        <a:latin typeface="Cambria Math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bg-BG" sz="20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a:rPr lang="bg-BG" sz="2000" b="0" i="1" smtClean="0">
                                    <a:latin typeface="Cambria Math"/>
                                  </a:rPr>
                                  <m:t>+</m:t>
                                </m:r>
                                <m:r>
                                  <a:rPr lang="bg-BG" sz="2000" b="0" i="1" smtClean="0">
                                    <a:latin typeface="Cambria Math"/>
                                  </a:rPr>
                                  <m:t>𝑏</m:t>
                                </m:r>
                                <m:sSub>
                                  <m:sSubPr>
                                    <m:ctrlPr>
                                      <a:rPr lang="bg-BG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bg-BG" sz="2000" b="0" i="1" smtClean="0">
                                        <a:latin typeface="Cambria Math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bg-BG" sz="20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  <m:r>
                                  <a:rPr lang="bg-BG" sz="2000" b="0" i="1" smtClean="0">
                                    <a:latin typeface="Cambria Math"/>
                                  </a:rPr>
                                  <m:t>+</m:t>
                                </m:r>
                                <m:r>
                                  <a:rPr lang="bg-BG" sz="2000" b="0" i="1" smtClean="0">
                                    <a:latin typeface="Cambria Math"/>
                                  </a:rPr>
                                  <m:t>𝑐</m:t>
                                </m:r>
                                <m:r>
                                  <a:rPr lang="bg-BG" sz="2000" b="0" i="1" smtClean="0">
                                    <a:latin typeface="Cambria Math"/>
                                  </a:rPr>
                                  <m:t>=0</m:t>
                                </m:r>
                              </m:e>
                            </m:mr>
                          </m:m>
                        </m:e>
                      </m:d>
                      <m:r>
                        <a:rPr lang="bg-BG" sz="2000" b="0" i="1" smtClean="0">
                          <a:latin typeface="Cambria Math"/>
                        </a:rPr>
                        <m:t>   ⇒   </m:t>
                      </m:r>
                      <m:d>
                        <m:dPr>
                          <m:begChr m:val="|"/>
                          <m:endChr m:val="|"/>
                          <m:ctrlPr>
                            <a:rPr lang="bg-BG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bg-BG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bg-BG" sz="20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e>
                                <m:r>
                                  <a:rPr lang="bg-BG" sz="20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e>
                                <m:r>
                                  <a:rPr lang="bg-BG" sz="20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bg-BG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bg-BG" sz="2000" b="0" i="1" smtClean="0">
                                        <a:latin typeface="Cambria Math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bg-BG" sz="20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bg-BG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bg-BG" sz="2000" b="0" i="1" smtClean="0">
                                        <a:latin typeface="Cambria Math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bg-BG" sz="20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bg-BG" sz="20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bg-BG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bg-BG" sz="2000" b="0" i="1" smtClean="0">
                                        <a:latin typeface="Cambria Math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bg-BG" sz="20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bg-BG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bg-BG" sz="2000" b="0" i="1" smtClean="0">
                                        <a:latin typeface="Cambria Math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bg-BG" sz="20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bg-BG" sz="20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bg-BG" sz="2000" b="0" i="1" smtClean="0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bg-BG" sz="2000" dirty="0"/>
              </a:p>
              <a:p>
                <a:pPr lvl="1"/>
                <a:r>
                  <a:rPr lang="bg-BG" dirty="0"/>
                  <a:t>Или разписано на два реда</a:t>
                </a:r>
                <a:r>
                  <a:rPr lang="en-US" dirty="0"/>
                  <a:t>:</a:t>
                </a:r>
                <a:endParaRPr lang="bg-BG" dirty="0"/>
              </a:p>
              <a:p>
                <a:pPr lvl="1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/>
                        </a:rPr>
                        <m:t>𝑥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b="0" i="1" smtClean="0">
                                        <a:latin typeface="Cambria Math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0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000" i="1">
                          <a:latin typeface="Cambria Math"/>
                        </a:rPr>
                        <m:t>−</m:t>
                      </m:r>
                      <m:r>
                        <a:rPr lang="en-US" sz="2000" b="0" i="1" smtClean="0">
                          <a:latin typeface="Cambria Math"/>
                        </a:rPr>
                        <m:t>𝑦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i="1">
                                        <a:latin typeface="Cambria Math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000" b="0" i="1" smtClean="0">
                          <a:latin typeface="Cambria Math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i="1">
                                        <a:latin typeface="Cambria Math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2000" b="0" i="1" smtClean="0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bg-BG" dirty="0"/>
              </a:p>
              <a:p>
                <a:pPr lvl="1"/>
                <a:r>
                  <a:rPr lang="bg-BG" dirty="0"/>
                  <a:t>И накрая на един ред:</a:t>
                </a:r>
                <a:endParaRPr lang="en-US" dirty="0"/>
              </a:p>
              <a:p>
                <a:pPr marL="747713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/>
                                </a:rPr>
                                <m:t>𝑦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/>
                                </a:rPr>
                                <m:t>𝑦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/>
                        </a:rPr>
                        <m:t>𝑥</m:t>
                      </m:r>
                      <m:r>
                        <a:rPr lang="en-US" sz="2000" b="0" i="1" smtClean="0">
                          <a:latin typeface="Cambria Math"/>
                        </a:rPr>
                        <m:t>−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/>
                                </a:rPr>
                                <m:t>𝑥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/>
                        </a:rPr>
                        <m:t>𝑦</m:t>
                      </m:r>
                      <m:r>
                        <a:rPr lang="en-US" sz="2000" b="0" i="1" smtClean="0">
                          <a:latin typeface="Cambria Math"/>
                        </a:rPr>
                        <m:t>+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/>
                                </a:rPr>
                                <m:t>𝑥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/>
                                </a:rPr>
                                <m:t>𝑦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/>
                                </a:rPr>
                                <m:t>𝑦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/>
                                </a:rPr>
                                <m:t>𝑥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bg-BG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632" t="-1290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7846816"/>
      </p:ext>
    </p:extLst>
  </p:cSld>
  <p:clrMapOvr>
    <a:masterClrMapping/>
  </p:clrMapOvr>
  <p:transition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Използване на</a:t>
            </a:r>
            <a:br>
              <a:rPr lang="en-US" dirty="0"/>
            </a:br>
            <a:r>
              <a:rPr lang="bg-BG" dirty="0"/>
              <a:t>уравнението на права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-22412" y="4859111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chemeClr val="tx1">
                      <a:lumMod val="65000"/>
                      <a:lumOff val="35000"/>
                      <a:alpha val="50000"/>
                    </a:schemeClr>
                  </a:outerShdw>
                </a:effectLst>
                <a:latin typeface="Arial Black" panose="020B0A04020102020204" pitchFamily="34" charset="0"/>
              </a:rPr>
              <a:t>0:25</a:t>
            </a:r>
            <a:endParaRPr lang="bg-BG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chemeClr val="tx1">
                    <a:lumMod val="65000"/>
                    <a:lumOff val="35000"/>
                    <a:alpha val="50000"/>
                  </a:schemeClr>
                </a:outerShdw>
              </a:effectLst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62965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Използване на прави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Освен намиране на пресечна точка</a:t>
            </a:r>
          </a:p>
          <a:p>
            <a:pPr lvl="1"/>
            <a:r>
              <a:rPr lang="bg-BG" dirty="0"/>
              <a:t>Разделяне на равнина на полуравнини</a:t>
            </a:r>
          </a:p>
          <a:p>
            <a:pPr lvl="1"/>
            <a:r>
              <a:rPr lang="bg-BG" dirty="0"/>
              <a:t>Разстояние от точка до права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325780" y="4380883"/>
            <a:ext cx="2465419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400" dirty="0"/>
              <a:t>“Tying Shoelaces”</a:t>
            </a:r>
            <a:endParaRPr lang="bg-BG" sz="1400" dirty="0"/>
          </a:p>
          <a:p>
            <a:pPr algn="ctr"/>
            <a:r>
              <a:rPr lang="en-US" sz="1400" dirty="0">
                <a:hlinkClick r:id="rId3"/>
              </a:rPr>
              <a:t>http://youtu.be/MbRSm6vxgYg</a:t>
            </a:r>
            <a:endParaRPr lang="en-US" sz="1400" dirty="0"/>
          </a:p>
        </p:txBody>
      </p:sp>
      <p:pic>
        <p:nvPicPr>
          <p:cNvPr id="6" name="Picture 2">
            <a:hlinkClick r:id="rId4" action="ppaction://hlinkfile"/>
          </p:cNvPr>
          <p:cNvPicPr>
            <a:picLocks noChangeAspect="1" noChangeArrowheads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107354" y="2571750"/>
            <a:ext cx="2922494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968304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Чрез скаларно произведение</a:t>
            </a:r>
          </a:p>
          <a:p>
            <a:pPr lvl="1"/>
            <a:r>
              <a:rPr lang="bg-BG" dirty="0"/>
              <a:t>Права през точки А и Б. Също и точка Ц</a:t>
            </a:r>
          </a:p>
          <a:p>
            <a:pPr lvl="1"/>
            <a:r>
              <a:rPr lang="bg-BG" dirty="0"/>
              <a:t>Търсим точка Ъ на правата и най-близо до Ц</a:t>
            </a:r>
          </a:p>
          <a:p>
            <a:pPr lvl="1"/>
            <a:r>
              <a:rPr lang="bg-BG" dirty="0"/>
              <a:t>Търсеното разстояние е </a:t>
            </a:r>
            <a:r>
              <a:rPr lang="en-US" dirty="0"/>
              <a:t>|</a:t>
            </a:r>
            <a:r>
              <a:rPr lang="bg-BG" dirty="0"/>
              <a:t>ЦЪ</a:t>
            </a:r>
            <a:r>
              <a:rPr lang="en-US" dirty="0"/>
              <a:t>|</a:t>
            </a:r>
          </a:p>
        </p:txBody>
      </p:sp>
      <p:cxnSp>
        <p:nvCxnSpPr>
          <p:cNvPr id="42" name="Straight Arrow Connector 41"/>
          <p:cNvCxnSpPr/>
          <p:nvPr/>
        </p:nvCxnSpPr>
        <p:spPr>
          <a:xfrm flipH="1" flipV="1">
            <a:off x="7846646" y="3270738"/>
            <a:ext cx="268654" cy="672614"/>
          </a:xfrm>
          <a:prstGeom prst="straightConnector1">
            <a:avLst/>
          </a:prstGeom>
          <a:ln w="38100">
            <a:solidFill>
              <a:srgbClr val="0070C0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flipV="1">
            <a:off x="4318000" y="3168062"/>
            <a:ext cx="3911600" cy="107632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Разстояние до права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84700" y="3622320"/>
            <a:ext cx="533400" cy="5110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342900" marR="0" lvl="0" indent="-342900" algn="ctr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400">
                <a:latin typeface="Calibri"/>
              </a:defRPr>
            </a:lvl1pPr>
          </a:lstStyle>
          <a:p>
            <a:r>
              <a:rPr lang="bg-BG" dirty="0"/>
              <a:t>А</a:t>
            </a:r>
            <a:endParaRPr lang="en-US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6261100" y="3161828"/>
            <a:ext cx="533400" cy="5110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342900" marR="0" lvl="0" indent="-342900" algn="ctr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400">
                <a:latin typeface="Calibri"/>
              </a:defRPr>
            </a:lvl1pPr>
          </a:lstStyle>
          <a:p>
            <a:r>
              <a:rPr lang="bg-BG" dirty="0"/>
              <a:t>Б</a:t>
            </a:r>
            <a:endParaRPr lang="en-US" dirty="0"/>
          </a:p>
        </p:txBody>
      </p:sp>
      <p:sp>
        <p:nvSpPr>
          <p:cNvPr id="23" name="Content Placeholder 2"/>
          <p:cNvSpPr txBox="1">
            <a:spLocks/>
          </p:cNvSpPr>
          <p:nvPr/>
        </p:nvSpPr>
        <p:spPr>
          <a:xfrm>
            <a:off x="7594600" y="2761778"/>
            <a:ext cx="533400" cy="5110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342900" marR="0" lvl="0" indent="-342900" algn="ctr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400">
                <a:latin typeface="Calibri"/>
              </a:defRPr>
            </a:lvl1pPr>
          </a:lstStyle>
          <a:p>
            <a:r>
              <a:rPr lang="bg-BG" dirty="0">
                <a:solidFill>
                  <a:srgbClr val="0070C0"/>
                </a:solidFill>
              </a:rPr>
              <a:t>Ъ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25" name="Content Placeholder 2"/>
          <p:cNvSpPr txBox="1">
            <a:spLocks/>
          </p:cNvSpPr>
          <p:nvPr/>
        </p:nvSpPr>
        <p:spPr>
          <a:xfrm>
            <a:off x="7899400" y="3965692"/>
            <a:ext cx="533400" cy="5110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342900" marR="0" lvl="0" indent="-342900" algn="ctr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400">
                <a:latin typeface="Calibri"/>
              </a:defRPr>
            </a:lvl1pPr>
          </a:lstStyle>
          <a:p>
            <a:r>
              <a:rPr lang="bg-BG" dirty="0"/>
              <a:t>Ц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4806111" y="4034191"/>
            <a:ext cx="107401" cy="109728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6474099" y="3574048"/>
            <a:ext cx="107401" cy="109728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8056744" y="3888487"/>
            <a:ext cx="107401" cy="109728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7791999" y="3212211"/>
            <a:ext cx="107401" cy="109728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938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/>
              <a:t>Тема 5: Прави</a:t>
            </a:r>
            <a:r>
              <a:rPr lang="en-US"/>
              <a:t> </a:t>
            </a:r>
            <a:r>
              <a:rPr lang="bg-BG"/>
              <a:t>и многоъгълници</a:t>
            </a:r>
          </a:p>
          <a:p>
            <a:pPr lvl="1"/>
            <a:r>
              <a:rPr lang="bg-BG"/>
              <a:t>Прави</a:t>
            </a:r>
            <a:endParaRPr lang="en-US"/>
          </a:p>
          <a:p>
            <a:pPr lvl="1"/>
            <a:r>
              <a:rPr lang="bg-BG"/>
              <a:t>Многоъгълници</a:t>
            </a:r>
            <a:endParaRPr lang="en-US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Съдържание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63803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ontent Placeholder 1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747713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bg-BG" b="0" i="1" smtClean="0">
                              <a:latin typeface="Cambria Math"/>
                            </a:rPr>
                            <m:t>ф</m:t>
                          </m:r>
                        </m:e>
                      </m:acc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bg-BG" b="0" i="1" smtClean="0">
                              <a:latin typeface="Cambria Math"/>
                            </a:rPr>
                            <m:t>ж</m:t>
                          </m:r>
                        </m:e>
                      </m:acc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</a:rPr>
                        <m:t>𝑡</m:t>
                      </m:r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bg-BG" b="0" i="1" smtClean="0">
                              <a:latin typeface="Cambria Math"/>
                            </a:rPr>
                            <m:t>в</m:t>
                          </m:r>
                        </m:e>
                      </m:acc>
                    </m:oMath>
                  </m:oMathPara>
                </a14:m>
                <a:endParaRPr lang="en-US" b="0" dirty="0"/>
              </a:p>
              <a:p>
                <a:pPr marL="747713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bg-BG" i="1">
                              <a:latin typeface="Cambria Math"/>
                            </a:rPr>
                            <m:t>в</m:t>
                          </m:r>
                        </m:e>
                      </m:acc>
                      <m:r>
                        <a:rPr lang="bg-BG" i="1" smtClean="0">
                          <a:latin typeface="Cambria Math"/>
                        </a:rPr>
                        <m:t>⊥</m:t>
                      </m:r>
                      <m:acc>
                        <m:accPr>
                          <m:chr m:val="⃗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bg-BG" i="1">
                              <a:latin typeface="Cambria Math"/>
                            </a:rPr>
                            <m:t>ф</m:t>
                          </m:r>
                        </m:e>
                      </m:acc>
                      <m:r>
                        <a:rPr lang="bg-BG" i="1" smtClean="0">
                          <a:latin typeface="Cambria Math"/>
                        </a:rPr>
                        <m:t>⇒</m:t>
                      </m:r>
                      <m:acc>
                        <m:accPr>
                          <m:chr m:val="⃗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bg-BG" i="1">
                              <a:latin typeface="Cambria Math"/>
                            </a:rPr>
                            <m:t>в</m:t>
                          </m:r>
                        </m:e>
                      </m:acc>
                      <m:r>
                        <a:rPr lang="en-US" b="0" i="1" smtClean="0">
                          <a:latin typeface="Cambria Math"/>
                        </a:rPr>
                        <m:t>∙</m:t>
                      </m:r>
                      <m:acc>
                        <m:accPr>
                          <m:chr m:val="⃗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bg-BG" i="1">
                              <a:latin typeface="Cambria Math"/>
                            </a:rPr>
                            <m:t>ф</m:t>
                          </m:r>
                        </m:e>
                      </m:acc>
                      <m:r>
                        <a:rPr lang="en-US" b="0" i="1" smtClean="0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bg-BG" dirty="0"/>
              </a:p>
              <a:p>
                <a:pPr lvl="1"/>
                <a:r>
                  <a:rPr lang="bg-BG" dirty="0"/>
                  <a:t>Решаваме го</a:t>
                </a:r>
              </a:p>
              <a:p>
                <a:pPr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bg-BG" i="1">
                              <a:latin typeface="Cambria Math"/>
                            </a:rPr>
                            <m:t>в</m:t>
                          </m:r>
                        </m:e>
                      </m:acc>
                      <m:r>
                        <a:rPr lang="en-US" i="1">
                          <a:latin typeface="Cambria Math"/>
                        </a:rPr>
                        <m:t>∙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bg-BG" i="1">
                                  <a:latin typeface="Cambria Math"/>
                                </a:rPr>
                                <m:t>ж</m:t>
                              </m:r>
                            </m:e>
                          </m:acc>
                          <m:r>
                            <a:rPr lang="en-US" i="1">
                              <a:latin typeface="Cambria Math"/>
                            </a:rPr>
                            <m:t>+</m:t>
                          </m:r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bg-BG" i="1">
                                  <a:latin typeface="Cambria Math"/>
                                </a:rPr>
                                <m:t>в</m:t>
                              </m:r>
                            </m:e>
                          </m:acc>
                        </m:e>
                      </m:d>
                      <m:r>
                        <a:rPr lang="en-US" i="1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pPr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bg-BG" i="1">
                              <a:latin typeface="Cambria Math"/>
                            </a:rPr>
                            <m:t>в</m:t>
                          </m:r>
                        </m:e>
                      </m:acc>
                      <m:r>
                        <a:rPr lang="en-US" i="1">
                          <a:latin typeface="Cambria Math"/>
                        </a:rPr>
                        <m:t>∙</m:t>
                      </m:r>
                      <m:acc>
                        <m:accPr>
                          <m:chr m:val="⃗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bg-BG" i="1">
                              <a:latin typeface="Cambria Math"/>
                            </a:rPr>
                            <m:t>ж</m:t>
                          </m:r>
                        </m:e>
                      </m:acc>
                      <m:r>
                        <a:rPr lang="en-US" i="1">
                          <a:latin typeface="Cambria Math"/>
                        </a:rPr>
                        <m:t>+</m:t>
                      </m:r>
                      <m:r>
                        <a:rPr lang="en-US" i="1">
                          <a:latin typeface="Cambria Math"/>
                        </a:rPr>
                        <m:t>𝑡</m:t>
                      </m:r>
                      <m:acc>
                        <m:accPr>
                          <m:chr m:val="⃗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bg-BG" i="1">
                              <a:latin typeface="Cambria Math"/>
                            </a:rPr>
                            <m:t>в</m:t>
                          </m:r>
                        </m:e>
                      </m:acc>
                      <m:r>
                        <a:rPr lang="en-US" i="1">
                          <a:latin typeface="Cambria Math"/>
                        </a:rPr>
                        <m:t>∙</m:t>
                      </m:r>
                      <m:acc>
                        <m:accPr>
                          <m:chr m:val="⃗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bg-BG" i="1">
                              <a:latin typeface="Cambria Math"/>
                            </a:rPr>
                            <m:t>в</m:t>
                          </m:r>
                        </m:e>
                      </m:acc>
                      <m:r>
                        <a:rPr lang="en-US" b="0" i="1" smtClean="0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bg-BG" dirty="0"/>
              </a:p>
              <a:p>
                <a:pPr lvl="1"/>
                <a:r>
                  <a:rPr lang="bg-BG" dirty="0"/>
                  <a:t>И получаваме</a:t>
                </a:r>
              </a:p>
              <a:p>
                <a:pPr marL="747713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𝑡</m:t>
                      </m:r>
                      <m:r>
                        <a:rPr lang="en-US" b="0" i="1" smtClean="0">
                          <a:latin typeface="Cambria Math"/>
                        </a:rPr>
                        <m:t>=−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bg-BG" i="1">
                                  <a:latin typeface="Cambria Math"/>
                                </a:rPr>
                                <m:t>в</m:t>
                              </m:r>
                            </m:e>
                          </m:acc>
                          <m:r>
                            <a:rPr lang="en-US" i="1">
                              <a:latin typeface="Cambria Math"/>
                            </a:rPr>
                            <m:t>∙</m:t>
                          </m:r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bg-BG" i="1">
                                  <a:latin typeface="Cambria Math"/>
                                </a:rPr>
                                <m:t>ж</m:t>
                              </m:r>
                            </m:e>
                          </m:acc>
                        </m:num>
                        <m:den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bg-BG" i="1">
                                  <a:latin typeface="Cambria Math"/>
                                </a:rPr>
                                <m:t>в</m:t>
                              </m:r>
                            </m:e>
                          </m:acc>
                          <m:r>
                            <a:rPr lang="en-US" i="1">
                              <a:latin typeface="Cambria Math"/>
                            </a:rPr>
                            <m:t>∙</m:t>
                          </m:r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bg-BG" i="1">
                                  <a:latin typeface="Cambria Math"/>
                                </a:rPr>
                                <m:t>в</m:t>
                              </m:r>
                            </m:e>
                          </m:acc>
                        </m:den>
                      </m:f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bg-BG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bg-BG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bg-BG" b="0" i="1" smtClean="0">
                                  <a:latin typeface="Cambria Math"/>
                                </a:rPr>
                                <m:t>Б−А</m:t>
                              </m:r>
                            </m:e>
                          </m:d>
                          <m:d>
                            <m:dPr>
                              <m:ctrlPr>
                                <a:rPr lang="bg-BG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bg-BG" b="0" i="1" smtClean="0">
                                  <a:latin typeface="Cambria Math"/>
                                </a:rPr>
                                <m:t>А−Ц</m:t>
                              </m:r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bg-BG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bg-BG" b="0" i="1" smtClean="0">
                                  <a:latin typeface="Cambria Math"/>
                                </a:rPr>
                                <m:t>Б−А</m:t>
                              </m:r>
                            </m:e>
                          </m:d>
                          <m:d>
                            <m:dPr>
                              <m:ctrlPr>
                                <a:rPr lang="bg-BG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bg-BG" b="0" i="1" smtClean="0">
                                  <a:latin typeface="Cambria Math"/>
                                </a:rPr>
                                <m:t>Б−А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bg-BG" dirty="0"/>
              </a:p>
              <a:p>
                <a:pPr marL="747713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𝑡</m:t>
                      </m:r>
                      <m:r>
                        <a:rPr lang="en-US" b="0" i="1" smtClean="0">
                          <a:latin typeface="Cambria Math"/>
                        </a:rPr>
                        <m:t>=−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bg-BG" b="0" i="1" smtClean="0">
                                      <a:latin typeface="Cambria Math"/>
                                    </a:rPr>
                                    <m:t>Б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a:rPr lang="bg-BG" b="0" i="1" smtClean="0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bg-BG" b="0" i="1" smtClean="0">
                                      <a:latin typeface="Cambria Math"/>
                                    </a:rPr>
                                    <m:t>А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bg-BG" b="0" i="1" smtClean="0">
                                      <a:latin typeface="Cambria Math"/>
                                    </a:rPr>
                                    <m:t>А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a:rPr lang="bg-BG" b="0" i="1" smtClean="0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bg-BG" b="0" i="1" smtClean="0">
                                      <a:latin typeface="Cambria Math"/>
                                    </a:rPr>
                                    <m:t>Ц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+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bg-BG" b="0" i="1" smtClean="0">
                                      <a:latin typeface="Cambria Math"/>
                                    </a:rPr>
                                    <m:t>Б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𝑦</m:t>
                                  </m:r>
                                </m:sub>
                              </m:sSub>
                              <m:r>
                                <a:rPr lang="bg-BG" b="0" i="1" smtClean="0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bg-BG" b="0" i="1" smtClean="0">
                                      <a:latin typeface="Cambria Math"/>
                                    </a:rPr>
                                    <m:t>А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bg-BG" b="0" i="1" smtClean="0">
                                      <a:latin typeface="Cambria Math"/>
                                    </a:rPr>
                                    <m:t>А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𝑦</m:t>
                                  </m:r>
                                </m:sub>
                              </m:sSub>
                              <m:r>
                                <a:rPr lang="bg-BG" b="0" i="1" smtClean="0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bg-BG" b="0" i="1" smtClean="0">
                                      <a:latin typeface="Cambria Math"/>
                                    </a:rPr>
                                    <m:t>Ц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bg-BG" b="0" i="1" smtClean="0">
                                          <a:latin typeface="Cambria Math"/>
                                        </a:rPr>
                                        <m:t>Б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sub>
                                  </m:sSub>
                                  <m:r>
                                    <a:rPr lang="bg-BG" b="0" i="1" smtClean="0"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bg-BG" b="0" i="1" smtClean="0">
                                          <a:latin typeface="Cambria Math"/>
                                        </a:rPr>
                                        <m:t>А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bg-BG" b="0" i="1" smtClean="0">
                                          <a:latin typeface="Cambria Math"/>
                                        </a:rPr>
                                        <m:t>Б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𝑦</m:t>
                                      </m:r>
                                    </m:sub>
                                  </m:sSub>
                                  <m:r>
                                    <a:rPr lang="bg-BG" b="0" i="1" smtClean="0"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bg-BG" b="0" i="1" smtClean="0">
                                          <a:latin typeface="Cambria Math"/>
                                        </a:rPr>
                                        <m:t>А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𝑦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bg-BG" dirty="0"/>
              </a:p>
              <a:p>
                <a:pPr lvl="1"/>
                <a:endParaRPr lang="bg-BG" dirty="0"/>
              </a:p>
              <a:p>
                <a:pPr lvl="1"/>
                <a:endParaRPr lang="bg-BG" dirty="0"/>
              </a:p>
            </p:txBody>
          </p:sp>
        </mc:Choice>
        <mc:Fallback xmlns="">
          <p:sp>
            <p:nvSpPr>
              <p:cNvPr id="16" name="Content Placeholder 1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/>
          <p:nvPr/>
        </p:nvCxnSpPr>
        <p:spPr>
          <a:xfrm flipH="1" flipV="1">
            <a:off x="7870092" y="922215"/>
            <a:ext cx="245208" cy="621309"/>
          </a:xfrm>
          <a:prstGeom prst="straightConnector1">
            <a:avLst/>
          </a:prstGeom>
          <a:ln w="38100">
            <a:solidFill>
              <a:srgbClr val="0070C0"/>
            </a:solidFill>
            <a:prstDash val="solid"/>
            <a:headEnd type="none" w="med" len="med"/>
            <a:tailEnd type="triangle" w="med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4318000" y="768234"/>
            <a:ext cx="3911600" cy="107632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ontent Placeholder 2"/>
          <p:cNvSpPr txBox="1">
            <a:spLocks/>
          </p:cNvSpPr>
          <p:nvPr/>
        </p:nvSpPr>
        <p:spPr>
          <a:xfrm>
            <a:off x="4584700" y="1222492"/>
            <a:ext cx="533400" cy="5110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342900" marR="0" lvl="0" indent="-342900" algn="ctr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400">
                <a:latin typeface="Calibri"/>
              </a:defRPr>
            </a:lvl1pPr>
          </a:lstStyle>
          <a:p>
            <a:r>
              <a:rPr lang="bg-BG" dirty="0"/>
              <a:t>А</a:t>
            </a:r>
            <a:endParaRPr lang="en-US" dirty="0"/>
          </a:p>
        </p:txBody>
      </p:sp>
      <p:sp>
        <p:nvSpPr>
          <p:cNvPr id="34" name="Content Placeholder 2"/>
          <p:cNvSpPr txBox="1">
            <a:spLocks/>
          </p:cNvSpPr>
          <p:nvPr/>
        </p:nvSpPr>
        <p:spPr>
          <a:xfrm>
            <a:off x="6261100" y="762000"/>
            <a:ext cx="533400" cy="5110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342900" marR="0" lvl="0" indent="-342900" algn="ctr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400">
                <a:latin typeface="Calibri"/>
              </a:defRPr>
            </a:lvl1pPr>
          </a:lstStyle>
          <a:p>
            <a:r>
              <a:rPr lang="bg-BG" dirty="0"/>
              <a:t>Б</a:t>
            </a:r>
            <a:endParaRPr lang="en-US" dirty="0"/>
          </a:p>
        </p:txBody>
      </p:sp>
      <p:sp>
        <p:nvSpPr>
          <p:cNvPr id="35" name="Content Placeholder 2"/>
          <p:cNvSpPr txBox="1">
            <a:spLocks/>
          </p:cNvSpPr>
          <p:nvPr/>
        </p:nvSpPr>
        <p:spPr>
          <a:xfrm>
            <a:off x="7594600" y="361950"/>
            <a:ext cx="533400" cy="5110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342900" marR="0" lvl="0" indent="-342900" algn="ctr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400">
                <a:latin typeface="Calibri"/>
              </a:defRPr>
            </a:lvl1pPr>
          </a:lstStyle>
          <a:p>
            <a:r>
              <a:rPr lang="bg-BG" dirty="0">
                <a:solidFill>
                  <a:srgbClr val="0070C0"/>
                </a:solidFill>
              </a:rPr>
              <a:t>Ъ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7791999" y="812383"/>
            <a:ext cx="107401" cy="109728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Arrow Connector 43"/>
          <p:cNvCxnSpPr/>
          <p:nvPr/>
        </p:nvCxnSpPr>
        <p:spPr>
          <a:xfrm flipH="1">
            <a:off x="4908062" y="1543539"/>
            <a:ext cx="3192584" cy="175846"/>
          </a:xfrm>
          <a:prstGeom prst="straightConnector1">
            <a:avLst/>
          </a:prstGeom>
          <a:ln w="38100">
            <a:solidFill>
              <a:srgbClr val="0070C0"/>
            </a:solidFill>
            <a:prstDash val="solid"/>
            <a:headEnd type="none" w="med" len="med"/>
            <a:tailEnd type="triangle" w="med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V="1">
            <a:off x="4853353" y="1250461"/>
            <a:ext cx="1629508" cy="449385"/>
          </a:xfrm>
          <a:prstGeom prst="straightConnector1">
            <a:avLst/>
          </a:prstGeom>
          <a:ln w="38100">
            <a:solidFill>
              <a:srgbClr val="0070C0"/>
            </a:solidFill>
            <a:prstDash val="solid"/>
            <a:headEnd type="none" w="med" len="med"/>
            <a:tailEnd type="triangle" w="med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ontent Placeholder 2"/>
          <p:cNvSpPr txBox="1">
            <a:spLocks/>
          </p:cNvSpPr>
          <p:nvPr/>
        </p:nvSpPr>
        <p:spPr>
          <a:xfrm>
            <a:off x="7899400" y="1565864"/>
            <a:ext cx="533400" cy="5110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342900" marR="0" lvl="0" indent="-342900" algn="ctr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400">
                <a:latin typeface="Calibri"/>
              </a:defRPr>
            </a:lvl1pPr>
          </a:lstStyle>
          <a:p>
            <a:r>
              <a:rPr lang="bg-BG" dirty="0"/>
              <a:t>Ц</a:t>
            </a:r>
            <a:endParaRPr lang="en-US" dirty="0"/>
          </a:p>
        </p:txBody>
      </p:sp>
      <p:sp>
        <p:nvSpPr>
          <p:cNvPr id="39" name="Oval 38"/>
          <p:cNvSpPr/>
          <p:nvPr/>
        </p:nvSpPr>
        <p:spPr>
          <a:xfrm>
            <a:off x="4806111" y="1634363"/>
            <a:ext cx="107401" cy="109728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6474099" y="1174220"/>
            <a:ext cx="107401" cy="109728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8056744" y="1488659"/>
            <a:ext cx="107401" cy="109728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7999950" y="1001694"/>
            <a:ext cx="3770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bg-BG" sz="2400" dirty="0">
                <a:solidFill>
                  <a:srgbClr val="0070C0"/>
                </a:solidFill>
                <a:latin typeface="Calibri"/>
                <a:sym typeface="Symbol"/>
              </a:rPr>
              <a:t>ф</a:t>
            </a:r>
            <a:endParaRPr lang="en-US" sz="2400" dirty="0">
              <a:solidFill>
                <a:srgbClr val="0070C0"/>
              </a:solidFill>
              <a:latin typeface="Calibri"/>
            </a:endParaRPr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8110643" y="1055474"/>
            <a:ext cx="171395" cy="0"/>
          </a:xfrm>
          <a:prstGeom prst="straightConnector1">
            <a:avLst/>
          </a:prstGeom>
          <a:ln>
            <a:solidFill>
              <a:srgbClr val="0070C0"/>
            </a:solidFill>
            <a:headEnd type="none" w="med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6721382" y="1640711"/>
            <a:ext cx="396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bg-BG" sz="2400" dirty="0">
                <a:solidFill>
                  <a:srgbClr val="0070C0"/>
                </a:solidFill>
                <a:latin typeface="Calibri"/>
                <a:sym typeface="Symbol"/>
              </a:rPr>
              <a:t>ж</a:t>
            </a:r>
            <a:endParaRPr lang="en-US" sz="2400" dirty="0">
              <a:solidFill>
                <a:srgbClr val="0070C0"/>
              </a:solidFill>
              <a:latin typeface="Calibri"/>
            </a:endParaRPr>
          </a:p>
        </p:txBody>
      </p:sp>
      <p:cxnSp>
        <p:nvCxnSpPr>
          <p:cNvPr id="49" name="Straight Arrow Connector 48"/>
          <p:cNvCxnSpPr/>
          <p:nvPr/>
        </p:nvCxnSpPr>
        <p:spPr>
          <a:xfrm flipH="1">
            <a:off x="6823696" y="1744731"/>
            <a:ext cx="207389" cy="0"/>
          </a:xfrm>
          <a:prstGeom prst="straightConnector1">
            <a:avLst/>
          </a:prstGeom>
          <a:ln>
            <a:solidFill>
              <a:srgbClr val="0070C0"/>
            </a:solidFill>
            <a:headEnd type="none" w="med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5421928" y="1017529"/>
            <a:ext cx="3321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bg-BG" sz="2400" dirty="0">
                <a:solidFill>
                  <a:srgbClr val="0070C0"/>
                </a:solidFill>
                <a:latin typeface="Calibri"/>
                <a:sym typeface="Symbol"/>
              </a:rPr>
              <a:t>в</a:t>
            </a:r>
            <a:endParaRPr lang="en-US" sz="2400" dirty="0">
              <a:solidFill>
                <a:srgbClr val="0070C0"/>
              </a:solidFill>
              <a:latin typeface="Calibri"/>
            </a:endParaRPr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5492182" y="1121549"/>
            <a:ext cx="207389" cy="0"/>
          </a:xfrm>
          <a:prstGeom prst="straightConnector1">
            <a:avLst/>
          </a:prstGeom>
          <a:ln>
            <a:solidFill>
              <a:srgbClr val="0070C0"/>
            </a:solidFill>
            <a:headEnd type="none" w="med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3355648"/>
      </p:ext>
    </p:extLst>
  </p:cSld>
  <p:clrMapOvr>
    <a:masterClrMapping/>
  </p:clrMapOvr>
  <p:transition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 lang="bg-BG" dirty="0"/>
                  <a:t>Но помним, че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bg-BG" b="0" i="1" smtClean="0">
                        <a:latin typeface="Cambria Math"/>
                      </a:rPr>
                      <m:t>Ъ=А+</m:t>
                    </m:r>
                    <m:r>
                      <a:rPr lang="en-US" b="0" i="1" smtClean="0">
                        <a:latin typeface="Cambria Math"/>
                      </a:rPr>
                      <m:t>𝑡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bg-BG" b="0" i="1" smtClean="0">
                            <a:latin typeface="Cambria Math"/>
                          </a:rPr>
                          <m:t>в</m:t>
                        </m:r>
                      </m:e>
                    </m:acc>
                  </m:oMath>
                </a14:m>
                <a:endParaRPr lang="bg-BG" dirty="0"/>
              </a:p>
              <a:p>
                <a:pPr lvl="1"/>
                <a:r>
                  <a:rPr lang="bg-BG" dirty="0"/>
                  <a:t>Те така намираме </a:t>
                </a:r>
                <a14:m>
                  <m:oMath xmlns:m="http://schemas.openxmlformats.org/officeDocument/2006/math">
                    <m:r>
                      <a:rPr lang="bg-BG" i="1" dirty="0" smtClean="0">
                        <a:latin typeface="Cambria Math"/>
                      </a:rPr>
                      <m:t>Ъ</m:t>
                    </m:r>
                  </m:oMath>
                </a14:m>
                <a:endParaRPr lang="bg-BG" dirty="0"/>
              </a:p>
              <a:p>
                <a:pPr lvl="1"/>
                <a:r>
                  <a:rPr lang="bg-BG" dirty="0"/>
                  <a:t>Разписано по координати:</a:t>
                </a:r>
                <a:endParaRPr lang="en-US" dirty="0"/>
              </a:p>
              <a:p>
                <a:pPr lvl="1"/>
                <a:endParaRPr lang="bg-BG" dirty="0"/>
              </a:p>
              <a:p>
                <a:pPr marL="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bg-BG" sz="2000" b="0" i="1" smtClean="0">
                              <a:latin typeface="Cambria Math"/>
                            </a:rPr>
                            <m:t>Ъ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𝑥</m:t>
                          </m:r>
                        </m:sub>
                      </m:sSub>
                      <m:r>
                        <a:rPr lang="en-US" sz="20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bg-BG" sz="2000" b="0" i="1" smtClean="0">
                              <a:latin typeface="Cambria Math"/>
                            </a:rPr>
                            <m:t>А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𝑥</m:t>
                          </m:r>
                        </m:sub>
                      </m:sSub>
                      <m:r>
                        <a:rPr lang="bg-BG" sz="2000" b="0" i="1" smtClean="0">
                          <a:latin typeface="Cambria Math"/>
                        </a:rPr>
                        <m:t>−</m:t>
                      </m:r>
                      <m:d>
                        <m:dPr>
                          <m:ctrlPr>
                            <a:rPr lang="bg-BG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bg-BG" sz="2000" b="0" i="1" smtClean="0">
                                  <a:latin typeface="Cambria Math"/>
                                </a:rPr>
                                <m:t>Б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/>
                                </a:rPr>
                                <m:t>𝑥</m:t>
                              </m:r>
                            </m:sub>
                          </m:sSub>
                          <m:r>
                            <a:rPr lang="bg-BG" sz="2000" b="0" i="1" smtClean="0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bg-BG" sz="2000" b="0" i="1" smtClean="0">
                                  <a:latin typeface="Cambria Math"/>
                                </a:rPr>
                                <m:t>А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/>
                                </a:rPr>
                                <m:t>𝑥</m:t>
                              </m:r>
                            </m:sub>
                          </m:sSub>
                        </m:e>
                      </m:d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bg-BG" sz="2000" i="1">
                                      <a:latin typeface="Cambria Math"/>
                                    </a:rPr>
                                    <m:t>Б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a:rPr lang="bg-BG" sz="2000" i="1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bg-BG" sz="2000" i="1">
                                      <a:latin typeface="Cambria Math"/>
                                    </a:rPr>
                                    <m:t>А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bg-BG" sz="2000" i="1">
                                      <a:latin typeface="Cambria Math"/>
                                    </a:rPr>
                                    <m:t>А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a:rPr lang="bg-BG" sz="2000" i="1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bg-BG" sz="2000" i="1">
                                      <a:latin typeface="Cambria Math"/>
                                    </a:rPr>
                                    <m:t>Ц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000" i="1">
                              <a:latin typeface="Cambria Math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bg-BG" sz="2000" i="1">
                                      <a:latin typeface="Cambria Math"/>
                                    </a:rPr>
                                    <m:t>Б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/>
                                    </a:rPr>
                                    <m:t>𝑦</m:t>
                                  </m:r>
                                </m:sub>
                              </m:sSub>
                              <m:r>
                                <a:rPr lang="bg-BG" sz="2000" i="1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bg-BG" sz="2000" i="1">
                                      <a:latin typeface="Cambria Math"/>
                                    </a:rPr>
                                    <m:t>А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bg-BG" sz="2000" i="1">
                                      <a:latin typeface="Cambria Math"/>
                                    </a:rPr>
                                    <m:t>А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/>
                                    </a:rPr>
                                    <m:t>𝑦</m:t>
                                  </m:r>
                                </m:sub>
                              </m:sSub>
                              <m:r>
                                <a:rPr lang="bg-BG" sz="2000" i="1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bg-BG" sz="2000" i="1">
                                      <a:latin typeface="Cambria Math"/>
                                    </a:rPr>
                                    <m:t>Ц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bg-BG" sz="2000" i="1">
                                          <a:latin typeface="Cambria Math"/>
                                        </a:rPr>
                                        <m:t>Б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/>
                                        </a:rPr>
                                        <m:t>𝑥</m:t>
                                      </m:r>
                                    </m:sub>
                                  </m:sSub>
                                  <m:r>
                                    <a:rPr lang="bg-BG" sz="2000" i="1"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bg-BG" sz="2000" i="1">
                                          <a:latin typeface="Cambria Math"/>
                                        </a:rPr>
                                        <m:t>А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/>
                                        </a:rPr>
                                        <m:t>𝑥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20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0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bg-BG" sz="2000" i="1">
                                          <a:latin typeface="Cambria Math"/>
                                        </a:rPr>
                                        <m:t>Б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/>
                                        </a:rPr>
                                        <m:t>𝑦</m:t>
                                      </m:r>
                                    </m:sub>
                                  </m:sSub>
                                  <m:r>
                                    <a:rPr lang="bg-BG" sz="2000" i="1"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bg-BG" sz="2000" i="1">
                                          <a:latin typeface="Cambria Math"/>
                                        </a:rPr>
                                        <m:t>А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/>
                                        </a:rPr>
                                        <m:t>𝑦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20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000" dirty="0"/>
              </a:p>
              <a:p>
                <a:pPr marL="0" lvl="1" indent="0">
                  <a:buNone/>
                </a:pPr>
                <a:endParaRPr lang="en-US" sz="2000" dirty="0"/>
              </a:p>
              <a:p>
                <a:pPr marL="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bg-BG" sz="2000" i="1">
                              <a:latin typeface="Cambria Math"/>
                            </a:rPr>
                            <m:t>Ъ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𝑦</m:t>
                          </m:r>
                        </m:sub>
                      </m:sSub>
                      <m:r>
                        <a:rPr lang="en-US" sz="20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bg-BG" sz="2000" i="1">
                              <a:latin typeface="Cambria Math"/>
                            </a:rPr>
                            <m:t>А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𝑦</m:t>
                          </m:r>
                        </m:sub>
                      </m:sSub>
                      <m:r>
                        <a:rPr lang="bg-BG" sz="2000" i="1">
                          <a:latin typeface="Cambria Math"/>
                        </a:rPr>
                        <m:t>−</m:t>
                      </m:r>
                      <m:d>
                        <m:dPr>
                          <m:ctrlPr>
                            <a:rPr lang="bg-BG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bg-BG" sz="2000" i="1">
                                  <a:latin typeface="Cambria Math"/>
                                </a:rPr>
                                <m:t>Б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/>
                                </a:rPr>
                                <m:t>𝑦</m:t>
                              </m:r>
                            </m:sub>
                          </m:sSub>
                          <m:r>
                            <a:rPr lang="bg-BG" sz="2000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bg-BG" sz="2000" i="1">
                                  <a:latin typeface="Cambria Math"/>
                                </a:rPr>
                                <m:t>А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/>
                                </a:rPr>
                                <m:t>𝑦</m:t>
                              </m:r>
                            </m:sub>
                          </m:sSub>
                        </m:e>
                      </m:d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bg-BG" sz="2000" i="1">
                                      <a:latin typeface="Cambria Math"/>
                                    </a:rPr>
                                    <m:t>Б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a:rPr lang="bg-BG" sz="2000" i="1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bg-BG" sz="2000" i="1">
                                      <a:latin typeface="Cambria Math"/>
                                    </a:rPr>
                                    <m:t>А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bg-BG" sz="2000" i="1">
                                      <a:latin typeface="Cambria Math"/>
                                    </a:rPr>
                                    <m:t>А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a:rPr lang="bg-BG" sz="2000" i="1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bg-BG" sz="2000" i="1">
                                      <a:latin typeface="Cambria Math"/>
                                    </a:rPr>
                                    <m:t>Ц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000" i="1">
                              <a:latin typeface="Cambria Math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bg-BG" sz="2000" i="1">
                                      <a:latin typeface="Cambria Math"/>
                                    </a:rPr>
                                    <m:t>Б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/>
                                    </a:rPr>
                                    <m:t>𝑦</m:t>
                                  </m:r>
                                </m:sub>
                              </m:sSub>
                              <m:r>
                                <a:rPr lang="bg-BG" sz="2000" i="1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bg-BG" sz="2000" i="1">
                                      <a:latin typeface="Cambria Math"/>
                                    </a:rPr>
                                    <m:t>А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bg-BG" sz="2000" i="1">
                                      <a:latin typeface="Cambria Math"/>
                                    </a:rPr>
                                    <m:t>А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/>
                                    </a:rPr>
                                    <m:t>𝑦</m:t>
                                  </m:r>
                                </m:sub>
                              </m:sSub>
                              <m:r>
                                <a:rPr lang="bg-BG" sz="2000" i="1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bg-BG" sz="2000" i="1">
                                      <a:latin typeface="Cambria Math"/>
                                    </a:rPr>
                                    <m:t>Ц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bg-BG" sz="2000" i="1">
                                          <a:latin typeface="Cambria Math"/>
                                        </a:rPr>
                                        <m:t>Б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/>
                                        </a:rPr>
                                        <m:t>𝑥</m:t>
                                      </m:r>
                                    </m:sub>
                                  </m:sSub>
                                  <m:r>
                                    <a:rPr lang="bg-BG" sz="2000" i="1"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bg-BG" sz="2000" i="1">
                                          <a:latin typeface="Cambria Math"/>
                                        </a:rPr>
                                        <m:t>А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/>
                                        </a:rPr>
                                        <m:t>𝑥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20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0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bg-BG" sz="2000" i="1">
                                          <a:latin typeface="Cambria Math"/>
                                        </a:rPr>
                                        <m:t>Б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/>
                                        </a:rPr>
                                        <m:t>𝑦</m:t>
                                      </m:r>
                                    </m:sub>
                                  </m:sSub>
                                  <m:r>
                                    <a:rPr lang="bg-BG" sz="2000" i="1"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bg-BG" sz="2000" i="1">
                                          <a:latin typeface="Cambria Math"/>
                                        </a:rPr>
                                        <m:t>А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/>
                                        </a:rPr>
                                        <m:t>𝑦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20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bg-BG" sz="2000" dirty="0"/>
              </a:p>
              <a:p>
                <a:pPr lvl="1"/>
                <a:endParaRPr lang="en-US" dirty="0"/>
              </a:p>
              <a:p>
                <a:pPr lvl="1"/>
                <a:endParaRPr lang="bg-BG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t="-1161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4103217"/>
      </p:ext>
    </p:extLst>
  </p:cSld>
  <p:clrMapOvr>
    <a:masterClrMapping/>
  </p:clrMapOvr>
  <p:transition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bg-BG" dirty="0"/>
                  <a:t>А уравнението на правата?</a:t>
                </a:r>
              </a:p>
              <a:p>
                <a:pPr lvl="1"/>
                <a:r>
                  <a:rPr lang="bg-BG" dirty="0"/>
                  <a:t>А какво стана с него и с разстоянието?</a:t>
                </a:r>
              </a:p>
              <a:p>
                <a:pPr marL="747713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𝑑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𝑎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bg-BG" b="0" i="1" smtClean="0">
                                  <a:latin typeface="Cambria Math"/>
                                </a:rPr>
                                <m:t>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𝑏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bg-BG" b="0" i="1" smtClean="0">
                                  <a:latin typeface="Cambria Math"/>
                                </a:rPr>
                                <m:t>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𝑦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𝑐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</m:oMath>
                  </m:oMathPara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bg-BG" dirty="0"/>
              </a:p>
              <a:p>
                <a:pPr lvl="1"/>
                <a:endParaRPr lang="en-US" dirty="0"/>
              </a:p>
              <a:p>
                <a:pPr lvl="1"/>
                <a:r>
                  <a:rPr lang="bg-BG" dirty="0"/>
                  <a:t>Ако векторът </a:t>
                </a:r>
                <a14:m>
                  <m:oMath xmlns:m="http://schemas.openxmlformats.org/officeDocument/2006/math">
                    <m:r>
                      <a:rPr lang="bg-BG" i="1" dirty="0" smtClean="0">
                        <a:latin typeface="Cambria Math"/>
                      </a:rPr>
                      <m:t>(</m:t>
                    </m:r>
                    <m:r>
                      <a:rPr lang="en-US" i="1" dirty="0" err="1" smtClean="0">
                        <a:latin typeface="Cambria Math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i="1" dirty="0" err="1" smtClean="0">
                        <a:latin typeface="Cambria Math"/>
                      </a:rPr>
                      <m:t>,</m:t>
                    </m:r>
                    <m:r>
                      <a:rPr lang="en-US" i="1" dirty="0" err="1">
                        <a:latin typeface="Cambria Math"/>
                        <a:cs typeface="Times New Roman" panose="02020603050405020304" pitchFamily="18" charset="0"/>
                      </a:rPr>
                      <m:t>𝑏</m:t>
                    </m:r>
                    <m:r>
                      <a:rPr lang="en-US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bg-BG" dirty="0"/>
                  <a:t> е единичен, просто поставяме координатите на </a:t>
                </a:r>
                <a14:m>
                  <m:oMath xmlns:m="http://schemas.openxmlformats.org/officeDocument/2006/math">
                    <m:r>
                      <a:rPr lang="bg-BG" i="1" dirty="0" smtClean="0">
                        <a:latin typeface="Cambria Math"/>
                      </a:rPr>
                      <m:t>Ц</m:t>
                    </m:r>
                  </m:oMath>
                </a14:m>
                <a:r>
                  <a:rPr lang="bg-BG" dirty="0"/>
                  <a:t> в уравнението на правата</a:t>
                </a:r>
                <a:r>
                  <a:rPr lang="en-US" dirty="0"/>
                  <a:t>:</a:t>
                </a:r>
              </a:p>
              <a:p>
                <a:pPr marL="747713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𝑑</m:t>
                      </m:r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𝑎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bg-BG" i="1">
                              <a:latin typeface="Cambria Math"/>
                            </a:rPr>
                            <m:t>Ц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+</m:t>
                      </m:r>
                      <m:r>
                        <a:rPr lang="en-US" i="1">
                          <a:latin typeface="Cambria Math"/>
                        </a:rPr>
                        <m:t>𝑏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bg-BG" i="1">
                              <a:latin typeface="Cambria Math"/>
                            </a:rPr>
                            <m:t>Ц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𝑦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+</m:t>
                      </m:r>
                      <m:r>
                        <a:rPr lang="en-US" i="1">
                          <a:latin typeface="Cambria Math"/>
                        </a:rPr>
                        <m:t>𝑐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632" t="-1161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/>
          <p:cNvCxnSpPr/>
          <p:nvPr/>
        </p:nvCxnSpPr>
        <p:spPr>
          <a:xfrm flipH="1" flipV="1">
            <a:off x="7897091" y="1812175"/>
            <a:ext cx="218209" cy="683377"/>
          </a:xfrm>
          <a:prstGeom prst="straightConnector1">
            <a:avLst/>
          </a:prstGeom>
          <a:ln w="38100">
            <a:solidFill>
              <a:srgbClr val="0070C0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4318000" y="1720262"/>
            <a:ext cx="3911600" cy="107632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ontent Placeholder 2"/>
          <p:cNvSpPr txBox="1">
            <a:spLocks/>
          </p:cNvSpPr>
          <p:nvPr/>
        </p:nvSpPr>
        <p:spPr>
          <a:xfrm>
            <a:off x="7848600" y="1809750"/>
            <a:ext cx="533400" cy="5110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342900" marR="0" lvl="0" indent="-342900" algn="ctr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400">
                <a:latin typeface="Calibri"/>
              </a:defRPr>
            </a:lvl1pPr>
          </a:lstStyle>
          <a:p>
            <a:r>
              <a:rPr lang="en-US" dirty="0">
                <a:solidFill>
                  <a:srgbClr val="0070C0"/>
                </a:solidFill>
              </a:rPr>
              <a:t>d</a:t>
            </a:r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7899400" y="2517892"/>
            <a:ext cx="533400" cy="5110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342900" marR="0" lvl="0" indent="-342900" algn="ctr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400">
                <a:latin typeface="Calibri"/>
              </a:defRPr>
            </a:lvl1pPr>
          </a:lstStyle>
          <a:p>
            <a:r>
              <a:rPr lang="bg-BG" dirty="0"/>
              <a:t>Ц</a:t>
            </a:r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8056744" y="2440687"/>
            <a:ext cx="107401" cy="109728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7841877" y="1747785"/>
            <a:ext cx="107401" cy="109728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ontent Placeholder 2"/>
              <p:cNvSpPr txBox="1">
                <a:spLocks/>
              </p:cNvSpPr>
              <p:nvPr/>
            </p:nvSpPr>
            <p:spPr>
              <a:xfrm rot="20672892">
                <a:off x="4959533" y="1802953"/>
                <a:ext cx="2494573" cy="51105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defPPr>
                  <a:defRPr lang="en-US"/>
                </a:defPPr>
                <a:lvl1pPr marL="342900" marR="0" lvl="0" indent="-342900" algn="ctr" fontAlgn="auto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 sz="2400">
                    <a:latin typeface="Calibri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𝑎𝑥</m:t>
                      </m:r>
                      <m:r>
                        <a:rPr lang="en-US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+</m:t>
                      </m:r>
                      <m:r>
                        <a:rPr lang="en-US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𝑏𝑦</m:t>
                      </m:r>
                      <m:r>
                        <a:rPr lang="en-US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+</m:t>
                      </m:r>
                      <m:r>
                        <a:rPr lang="en-US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𝑐</m:t>
                      </m:r>
                      <m:r>
                        <a:rPr lang="en-US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672892">
                <a:off x="4959533" y="1802953"/>
                <a:ext cx="2494573" cy="511058"/>
              </a:xfrm>
              <a:prstGeom prst="rect">
                <a:avLst/>
              </a:prstGeom>
              <a:blipFill rotWithShape="1">
                <a:blip r:embed="rId4"/>
                <a:stretch>
                  <a:fillRect r="-1435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2433189"/>
      </p:ext>
    </p:extLst>
  </p:cSld>
  <p:clrMapOvr>
    <a:masterClrMapping/>
  </p:clrMapOvr>
  <p:transition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Най-близка точка</a:t>
            </a:r>
          </a:p>
          <a:p>
            <a:pPr lvl="1"/>
            <a:r>
              <a:rPr lang="bg-BG" dirty="0"/>
              <a:t>До права</a:t>
            </a:r>
          </a:p>
          <a:p>
            <a:pPr lvl="1"/>
            <a:r>
              <a:rPr lang="bg-BG" dirty="0"/>
              <a:t>До отсечка</a:t>
            </a:r>
            <a:endParaRPr lang="en-US" dirty="0"/>
          </a:p>
        </p:txBody>
      </p:sp>
      <p:pic>
        <p:nvPicPr>
          <p:cNvPr id="8" name="Picture 3">
            <a:hlinkClick r:id="rId3" action="ppaction://hlinkfile"/>
            <a:extLst>
              <a:ext uri="{FF2B5EF4-FFF2-40B4-BE49-F238E27FC236}">
                <a16:creationId xmlns:a16="http://schemas.microsoft.com/office/drawing/2014/main" id="{9A98527E-1C86-4192-88B9-37A12F96D3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724400" y="2724150"/>
            <a:ext cx="2926082" cy="1828801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9" name="Picture 4">
            <a:hlinkClick r:id="rId5" action="ppaction://hlinkfile"/>
            <a:extLst>
              <a:ext uri="{FF2B5EF4-FFF2-40B4-BE49-F238E27FC236}">
                <a16:creationId xmlns:a16="http://schemas.microsoft.com/office/drawing/2014/main" id="{3C7675FE-15EB-4AD8-90D4-837A2A4FD2F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493521" y="2724151"/>
            <a:ext cx="2926081" cy="1828801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43352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Прави в 3</a:t>
            </a:r>
            <a:r>
              <a:rPr lang="en-US" dirty="0"/>
              <a:t>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bg-BG" dirty="0"/>
                  <a:t>Някои от дефинициите са ОК в </a:t>
                </a:r>
                <a:r>
                  <a:rPr lang="en-US" dirty="0"/>
                  <a:t>3D</a:t>
                </a:r>
              </a:p>
              <a:p>
                <a:pPr lvl="1"/>
                <a:r>
                  <a:rPr lang="bg-BG" dirty="0"/>
                  <a:t>Точка и вектор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𝑦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𝑃</m:t>
                    </m:r>
                    <m:r>
                      <a:rPr lang="en-US" b="0" i="1" smtClean="0">
                        <a:latin typeface="Cambria Math"/>
                      </a:rPr>
                      <m:t>+</m:t>
                    </m:r>
                    <m:r>
                      <a:rPr lang="en-US" b="0" i="1" smtClean="0">
                        <a:latin typeface="Cambria Math"/>
                      </a:rPr>
                      <m:t>𝑡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𝑣</m:t>
                        </m:r>
                      </m:e>
                    </m:acc>
                  </m:oMath>
                </a14:m>
                <a:endParaRPr lang="bg-BG" dirty="0"/>
              </a:p>
              <a:p>
                <a:pPr lvl="1"/>
                <a:r>
                  <a:rPr lang="bg-BG" dirty="0"/>
                  <a:t>Линейна комбинация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𝑝</m:t>
                    </m:r>
                    <m:r>
                      <a:rPr lang="en-US" b="0" i="1" dirty="0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/>
                          </a:rPr>
                          <m:t>1−</m:t>
                        </m:r>
                        <m:r>
                          <a:rPr lang="en-US" b="0" i="1" dirty="0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b="0" i="1" dirty="0" smtClean="0">
                        <a:latin typeface="Cambria Math"/>
                      </a:rPr>
                      <m:t>𝑃</m:t>
                    </m:r>
                    <m:r>
                      <a:rPr lang="en-US" b="0" i="1" dirty="0" smtClean="0">
                        <a:latin typeface="Cambria Math"/>
                      </a:rPr>
                      <m:t>+</m:t>
                    </m:r>
                    <m:r>
                      <a:rPr lang="en-US" b="0" i="1" dirty="0" smtClean="0">
                        <a:latin typeface="Cambria Math"/>
                      </a:rPr>
                      <m:t>𝑡𝑄</m:t>
                    </m:r>
                  </m:oMath>
                </a14:m>
                <a:endParaRPr lang="bg-BG" dirty="0"/>
              </a:p>
              <a:p>
                <a:r>
                  <a:rPr lang="bg-BG" dirty="0" err="1"/>
                  <a:t>Задачка</a:t>
                </a:r>
                <a:endParaRPr lang="bg-BG" dirty="0"/>
              </a:p>
              <a:p>
                <a:pPr lvl="1"/>
                <a:r>
                  <a:rPr lang="bg-BG" dirty="0"/>
                  <a:t>Ако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i="1" dirty="0" err="1">
                        <a:latin typeface="Cambria Math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i="1" dirty="0" err="1" smtClean="0">
                        <a:latin typeface="Cambria Math"/>
                      </a:rPr>
                      <m:t>+</m:t>
                    </m:r>
                    <m:r>
                      <a:rPr lang="en-US" i="1" dirty="0" err="1">
                        <a:latin typeface="Cambria Math"/>
                        <a:cs typeface="Times New Roman" panose="02020603050405020304" pitchFamily="18" charset="0"/>
                      </a:rPr>
                      <m:t>𝑏𝑦</m:t>
                    </m:r>
                    <m:r>
                      <a:rPr lang="en-US" i="1" dirty="0" err="1" smtClean="0">
                        <a:latin typeface="Cambria Math"/>
                      </a:rPr>
                      <m:t>+</m:t>
                    </m:r>
                    <m:r>
                      <a:rPr lang="en-US" i="1" dirty="0" err="1">
                        <a:latin typeface="Cambria Math"/>
                        <a:cs typeface="Times New Roman" panose="02020603050405020304" pitchFamily="18" charset="0"/>
                      </a:rPr>
                      <m:t>𝑐</m:t>
                    </m:r>
                    <m:r>
                      <a:rPr lang="en-US" i="1" dirty="0" smtClean="0">
                        <a:latin typeface="Cambria Math"/>
                      </a:rPr>
                      <m:t>=0</m:t>
                    </m:r>
                  </m:oMath>
                </a14:m>
                <a:r>
                  <a:rPr lang="bg-BG" dirty="0"/>
                  <a:t> е права в 2</a:t>
                </a:r>
                <a:r>
                  <a:rPr lang="en-US" dirty="0"/>
                  <a:t>D …</a:t>
                </a:r>
              </a:p>
              <a:p>
                <a:pPr lvl="1"/>
                <a:r>
                  <a:rPr lang="en-US" dirty="0"/>
                  <a:t>… </a:t>
                </a:r>
                <a:r>
                  <a:rPr lang="bg-BG" dirty="0"/>
                  <a:t>дали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  <a:cs typeface="Times New Roman" panose="02020603050405020304" pitchFamily="18" charset="0"/>
                      </a:rPr>
                      <m:t>𝑎𝑥</m:t>
                    </m:r>
                    <m:r>
                      <a:rPr lang="en-US" i="1" dirty="0" err="1">
                        <a:latin typeface="Cambria Math"/>
                      </a:rPr>
                      <m:t>+</m:t>
                    </m:r>
                    <m:r>
                      <a:rPr lang="en-US" i="1" dirty="0" err="1">
                        <a:latin typeface="Cambria Math"/>
                        <a:cs typeface="Times New Roman" panose="02020603050405020304" pitchFamily="18" charset="0"/>
                      </a:rPr>
                      <m:t>𝑏𝑦</m:t>
                    </m:r>
                    <m:r>
                      <a:rPr lang="en-US" i="1" dirty="0" err="1">
                        <a:latin typeface="Cambria Math"/>
                      </a:rPr>
                      <m:t>+</m:t>
                    </m:r>
                    <m:r>
                      <a:rPr lang="en-US" i="1" dirty="0" err="1">
                        <a:latin typeface="Cambria Math"/>
                        <a:cs typeface="Times New Roman" panose="02020603050405020304" pitchFamily="18" charset="0"/>
                      </a:rPr>
                      <m:t>𝑐𝑧</m:t>
                    </m:r>
                    <m:r>
                      <a:rPr lang="en-US" i="1" dirty="0" err="1" smtClean="0">
                        <a:latin typeface="Cambria Math"/>
                      </a:rPr>
                      <m:t>+</m:t>
                    </m:r>
                    <m:r>
                      <a:rPr lang="en-US" i="1" dirty="0" err="1">
                        <a:latin typeface="Cambria Math"/>
                        <a:cs typeface="Times New Roman" panose="02020603050405020304" pitchFamily="18" charset="0"/>
                      </a:rPr>
                      <m:t>𝑑</m:t>
                    </m:r>
                    <m:r>
                      <a:rPr lang="en-US" i="1" dirty="0" smtClean="0">
                        <a:latin typeface="Cambria Math"/>
                      </a:rPr>
                      <m:t>=0</m:t>
                    </m:r>
                  </m:oMath>
                </a14:m>
                <a:r>
                  <a:rPr lang="bg-BG" dirty="0"/>
                  <a:t> е права в 3</a:t>
                </a:r>
                <a:r>
                  <a:rPr lang="en-US" dirty="0"/>
                  <a:t>D?</a:t>
                </a:r>
                <a:endParaRPr lang="bg-BG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632" t="-1468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48686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Многоъгълници</a:t>
            </a:r>
            <a:br>
              <a:rPr lang="bg-BG" dirty="0"/>
            </a:br>
            <a:r>
              <a:rPr lang="bg-BG" dirty="0"/>
              <a:t>(полигони)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-22412" y="4859111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chemeClr val="tx1">
                      <a:lumMod val="65000"/>
                      <a:lumOff val="35000"/>
                      <a:alpha val="50000"/>
                    </a:schemeClr>
                  </a:outerShdw>
                </a:effectLst>
                <a:latin typeface="Arial Black" panose="020B0A04020102020204" pitchFamily="34" charset="0"/>
              </a:rPr>
              <a:t>0:35</a:t>
            </a:r>
            <a:endParaRPr lang="bg-BG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chemeClr val="tx1">
                    <a:lumMod val="65000"/>
                    <a:lumOff val="35000"/>
                    <a:alpha val="50000"/>
                  </a:schemeClr>
                </a:outerShdw>
              </a:effectLst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60937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/>
              <a:t>Неформално многоъгълник е</a:t>
            </a:r>
          </a:p>
          <a:p>
            <a:pPr lvl="1"/>
            <a:r>
              <a:rPr lang="bg-BG"/>
              <a:t>Начупена затворена линия от свързани отсечки</a:t>
            </a:r>
          </a:p>
          <a:p>
            <a:r>
              <a:rPr lang="bg-BG"/>
              <a:t>В компютърната графика</a:t>
            </a:r>
          </a:p>
          <a:p>
            <a:pPr lvl="1"/>
            <a:r>
              <a:rPr lang="bg-BG"/>
              <a:t>Изключително важни и често използвани</a:t>
            </a:r>
          </a:p>
          <a:p>
            <a:pPr lvl="1"/>
            <a:r>
              <a:rPr lang="bg-BG"/>
              <a:t>Повърхностите са множество от многоъгълници</a:t>
            </a:r>
          </a:p>
          <a:p>
            <a:pPr lvl="1"/>
            <a:r>
              <a:rPr lang="bg-BG"/>
              <a:t>Също и повърхността на обемните тела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Дефиниция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2042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/>
              <a:t>Често срещани операции</a:t>
            </a:r>
          </a:p>
          <a:p>
            <a:pPr lvl="1"/>
            <a:r>
              <a:rPr lang="bg-BG"/>
              <a:t>Проверка дали точка е вътрешна</a:t>
            </a:r>
          </a:p>
          <a:p>
            <a:pPr lvl="1"/>
            <a:r>
              <a:rPr lang="bg-BG"/>
              <a:t>Пресичане с прави и други примитиви</a:t>
            </a:r>
          </a:p>
          <a:p>
            <a:pPr lvl="1"/>
            <a:r>
              <a:rPr lang="bg-BG"/>
              <a:t>Намиране на лице</a:t>
            </a:r>
          </a:p>
          <a:p>
            <a:pPr lvl="1"/>
            <a:r>
              <a:rPr lang="bg-BG"/>
              <a:t>Изпъкнала обвивка на точки</a:t>
            </a:r>
          </a:p>
          <a:p>
            <a:pPr lvl="1"/>
            <a:r>
              <a:rPr lang="bg-BG"/>
              <a:t>Триангулация (раздробяване на триълници)</a:t>
            </a:r>
          </a:p>
          <a:p>
            <a:pPr lvl="1"/>
            <a:r>
              <a:rPr lang="bg-BG"/>
              <a:t>Сечение, обединение, разлика</a:t>
            </a:r>
          </a:p>
          <a:p>
            <a:pPr lvl="1"/>
            <a:r>
              <a:rPr lang="bg-BG"/>
              <a:t>Изпитване по време на сесия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Операции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2759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Различни са в КГ и в геометрията</a:t>
            </a:r>
          </a:p>
          <a:p>
            <a:pPr lvl="1"/>
            <a:r>
              <a:rPr lang="bg-BG" dirty="0"/>
              <a:t>В КГ почти винаги са неправилни</a:t>
            </a:r>
          </a:p>
          <a:p>
            <a:pPr lvl="1"/>
            <a:r>
              <a:rPr lang="bg-BG" dirty="0"/>
              <a:t>Предпочитани са триъгълниците</a:t>
            </a:r>
          </a:p>
          <a:p>
            <a:pPr lvl="2"/>
            <a:r>
              <a:rPr lang="bg-BG" dirty="0"/>
              <a:t>(и в краен случай четириъгълниците)</a:t>
            </a:r>
          </a:p>
          <a:p>
            <a:pPr lvl="1"/>
            <a:r>
              <a:rPr lang="bg-BG" dirty="0"/>
              <a:t>Подредбата на върховете е важна</a:t>
            </a:r>
          </a:p>
          <a:p>
            <a:pPr lvl="1"/>
            <a:r>
              <a:rPr lang="bg-BG" dirty="0"/>
              <a:t>Може да не са планарни (равнинни)</a:t>
            </a:r>
          </a:p>
          <a:p>
            <a:pPr lvl="1"/>
            <a:endParaRPr lang="bg-BG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Разлики</a:t>
            </a:r>
            <a:r>
              <a:rPr lang="en-US" dirty="0"/>
              <a:t> </a:t>
            </a:r>
            <a:r>
              <a:rPr lang="bg-BG" dirty="0"/>
              <a:t>при многоъгълниците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718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bg-BG" dirty="0"/>
                  <a:t>Проверка дали точка е вътрешна</a:t>
                </a:r>
              </a:p>
              <a:p>
                <a:pPr lvl="1"/>
                <a:r>
                  <a:rPr lang="bg-BG" dirty="0"/>
                  <a:t>Страна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  <a:cs typeface="Times New Roman" panose="02020603050405020304" pitchFamily="18" charset="0"/>
                      </a:rPr>
                      <m:t>𝑎𝑥</m:t>
                    </m:r>
                    <m:r>
                      <a:rPr lang="en-US" i="1" dirty="0" err="1" smtClean="0">
                        <a:latin typeface="Cambria Math"/>
                      </a:rPr>
                      <m:t>+</m:t>
                    </m:r>
                    <m:r>
                      <a:rPr lang="en-US" i="1" dirty="0" err="1" smtClean="0">
                        <a:latin typeface="Cambria Math"/>
                        <a:cs typeface="Times New Roman" panose="02020603050405020304" pitchFamily="18" charset="0"/>
                      </a:rPr>
                      <m:t>𝑏𝑦</m:t>
                    </m:r>
                    <m:r>
                      <a:rPr lang="en-US" i="1" dirty="0" err="1" smtClean="0">
                        <a:latin typeface="Cambria Math"/>
                      </a:rPr>
                      <m:t>+</m:t>
                    </m:r>
                    <m:r>
                      <a:rPr lang="en-US" i="1" dirty="0" err="1" smtClean="0">
                        <a:latin typeface="Cambria Math"/>
                        <a:cs typeface="Times New Roman" panose="02020603050405020304" pitchFamily="18" charset="0"/>
                      </a:rPr>
                      <m:t>𝑐</m:t>
                    </m:r>
                    <m:r>
                      <a:rPr lang="en-US" i="1" dirty="0" smtClean="0">
                        <a:latin typeface="Cambria Math"/>
                      </a:rPr>
                      <m:t>=0</m:t>
                    </m:r>
                  </m:oMath>
                </a14:m>
                <a:r>
                  <a:rPr lang="bg-BG" dirty="0"/>
                  <a:t> и точка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𝑃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a:rPr lang="en-US" i="1" dirty="0" err="1" smtClean="0">
                        <a:latin typeface="Cambria Math"/>
                        <a:cs typeface="Times New Roman" panose="02020603050405020304" pitchFamily="18" charset="0"/>
                      </a:rPr>
                      <m:t>𝑝</m:t>
                    </m:r>
                    <m:r>
                      <a:rPr lang="en-US" i="1" baseline="-25000" dirty="0" err="1" smtClean="0">
                        <a:latin typeface="Cambria Math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/>
                      </a:rPr>
                      <m:t>,</m:t>
                    </m:r>
                    <m:r>
                      <a:rPr lang="en-US" i="1" dirty="0">
                        <a:latin typeface="Cambria Math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i="1" dirty="0" err="1" smtClean="0">
                        <a:latin typeface="Cambria Math"/>
                        <a:cs typeface="Times New Roman" panose="02020603050405020304" pitchFamily="18" charset="0"/>
                      </a:rPr>
                      <m:t>𝑝</m:t>
                    </m:r>
                    <m:r>
                      <a:rPr lang="en-US" i="1" baseline="-25000" dirty="0" err="1" smtClean="0">
                        <a:latin typeface="Cambria Math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bg-BG" dirty="0"/>
                  <a:t>Гледаме знака на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  <a:cs typeface="Times New Roman" panose="02020603050405020304" pitchFamily="18" charset="0"/>
                      </a:rPr>
                      <m:t>𝑎𝑝</m:t>
                    </m:r>
                    <m:r>
                      <a:rPr lang="en-US" i="1" baseline="-25000" dirty="0" err="1" smtClean="0">
                        <a:latin typeface="Cambria Math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i="1" dirty="0" err="1" smtClean="0">
                        <a:latin typeface="Cambria Math"/>
                      </a:rPr>
                      <m:t>+</m:t>
                    </m:r>
                    <m:r>
                      <a:rPr lang="en-US" i="1" dirty="0" err="1" smtClean="0">
                        <a:latin typeface="Cambria Math"/>
                        <a:cs typeface="Times New Roman" panose="02020603050405020304" pitchFamily="18" charset="0"/>
                      </a:rPr>
                      <m:t>𝑏𝑝</m:t>
                    </m:r>
                    <m:r>
                      <a:rPr lang="en-US" b="0" i="1" baseline="-2500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i="1" dirty="0" err="1" smtClean="0">
                        <a:latin typeface="Cambria Math"/>
                      </a:rPr>
                      <m:t>+</m:t>
                    </m:r>
                    <m:r>
                      <a:rPr lang="en-US" i="1" dirty="0" err="1" smtClean="0">
                        <a:latin typeface="Cambria Math"/>
                        <a:cs typeface="Times New Roman" panose="02020603050405020304" pitchFamily="18" charset="0"/>
                      </a:rPr>
                      <m:t>𝑐</m:t>
                    </m:r>
                    <m:r>
                      <a:rPr lang="en-US" i="1" dirty="0" smtClean="0">
                        <a:latin typeface="Cambria Math"/>
                      </a:rPr>
                      <m:t>=0</m:t>
                    </m:r>
                  </m:oMath>
                </a14:m>
                <a:endParaRPr lang="bg-BG" dirty="0"/>
              </a:p>
              <a:p>
                <a:pPr lvl="1"/>
                <a:r>
                  <a:rPr lang="bg-BG" dirty="0"/>
                  <a:t>Той определя от коя страна на правата е точката</a:t>
                </a:r>
              </a:p>
              <a:p>
                <a:pPr lvl="1"/>
                <a:r>
                  <a:rPr lang="bg-BG" dirty="0"/>
                  <a:t>Ако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𝑃</m:t>
                    </m:r>
                  </m:oMath>
                </a14:m>
                <a:r>
                  <a:rPr lang="bg-BG" dirty="0"/>
                  <a:t> е в правилните полуравнини на всички страни на многоъгълника, значи е вътрешна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632" t="-1468" r="-1010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Вътрешна точка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364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Прави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-22412" y="4859111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chemeClr val="tx1">
                      <a:lumMod val="65000"/>
                      <a:lumOff val="35000"/>
                      <a:alpha val="50000"/>
                    </a:schemeClr>
                  </a:outerShdw>
                </a:effectLst>
                <a:latin typeface="Arial Black" panose="020B0A04020102020204" pitchFamily="34" charset="0"/>
              </a:rPr>
              <a:t>0:15</a:t>
            </a:r>
            <a:endParaRPr lang="bg-BG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chemeClr val="tx1">
                    <a:lumMod val="65000"/>
                    <a:lumOff val="35000"/>
                    <a:alpha val="50000"/>
                  </a:schemeClr>
                </a:outerShdw>
              </a:effectLst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96219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Arrow Connector 32"/>
          <p:cNvCxnSpPr/>
          <p:nvPr/>
        </p:nvCxnSpPr>
        <p:spPr>
          <a:xfrm flipH="1" flipV="1">
            <a:off x="5120642" y="1973490"/>
            <a:ext cx="2377439" cy="1861457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>
            <a:off x="1841864" y="2238013"/>
            <a:ext cx="4911635" cy="235132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 flipV="1">
            <a:off x="2769326" y="2110650"/>
            <a:ext cx="913674" cy="2412002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>
            <a:off x="2654300" y="3103427"/>
            <a:ext cx="5041900" cy="1381125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Freeform 98"/>
          <p:cNvSpPr/>
          <p:nvPr/>
        </p:nvSpPr>
        <p:spPr>
          <a:xfrm>
            <a:off x="2885574" y="2292298"/>
            <a:ext cx="3972426" cy="1935079"/>
          </a:xfrm>
          <a:custGeom>
            <a:avLst/>
            <a:gdLst>
              <a:gd name="connsiteX0" fmla="*/ 0 w 1803400"/>
              <a:gd name="connsiteY0" fmla="*/ 469900 h 1524000"/>
              <a:gd name="connsiteX1" fmla="*/ 660400 w 1803400"/>
              <a:gd name="connsiteY1" fmla="*/ 1524000 h 1524000"/>
              <a:gd name="connsiteX2" fmla="*/ 1803400 w 1803400"/>
              <a:gd name="connsiteY2" fmla="*/ 863600 h 1524000"/>
              <a:gd name="connsiteX3" fmla="*/ 1117600 w 1803400"/>
              <a:gd name="connsiteY3" fmla="*/ 0 h 1524000"/>
              <a:gd name="connsiteX4" fmla="*/ 0 w 1803400"/>
              <a:gd name="connsiteY4" fmla="*/ 469900 h 1524000"/>
              <a:gd name="connsiteX0" fmla="*/ 0 w 6705600"/>
              <a:gd name="connsiteY0" fmla="*/ 787400 h 1524000"/>
              <a:gd name="connsiteX1" fmla="*/ 5562600 w 6705600"/>
              <a:gd name="connsiteY1" fmla="*/ 1524000 h 1524000"/>
              <a:gd name="connsiteX2" fmla="*/ 6705600 w 6705600"/>
              <a:gd name="connsiteY2" fmla="*/ 863600 h 1524000"/>
              <a:gd name="connsiteX3" fmla="*/ 6019800 w 6705600"/>
              <a:gd name="connsiteY3" fmla="*/ 0 h 1524000"/>
              <a:gd name="connsiteX4" fmla="*/ 0 w 6705600"/>
              <a:gd name="connsiteY4" fmla="*/ 787400 h 1524000"/>
              <a:gd name="connsiteX0" fmla="*/ 0 w 6705600"/>
              <a:gd name="connsiteY0" fmla="*/ 787400 h 3213100"/>
              <a:gd name="connsiteX1" fmla="*/ 635000 w 6705600"/>
              <a:gd name="connsiteY1" fmla="*/ 3213100 h 3213100"/>
              <a:gd name="connsiteX2" fmla="*/ 6705600 w 6705600"/>
              <a:gd name="connsiteY2" fmla="*/ 863600 h 3213100"/>
              <a:gd name="connsiteX3" fmla="*/ 6019800 w 6705600"/>
              <a:gd name="connsiteY3" fmla="*/ 0 h 3213100"/>
              <a:gd name="connsiteX4" fmla="*/ 0 w 6705600"/>
              <a:gd name="connsiteY4" fmla="*/ 787400 h 3213100"/>
              <a:gd name="connsiteX0" fmla="*/ 0 w 6019800"/>
              <a:gd name="connsiteY0" fmla="*/ 787400 h 3213100"/>
              <a:gd name="connsiteX1" fmla="*/ 635000 w 6019800"/>
              <a:gd name="connsiteY1" fmla="*/ 3213100 h 3213100"/>
              <a:gd name="connsiteX2" fmla="*/ 3924300 w 6019800"/>
              <a:gd name="connsiteY2" fmla="*/ 2019300 h 3213100"/>
              <a:gd name="connsiteX3" fmla="*/ 6019800 w 6019800"/>
              <a:gd name="connsiteY3" fmla="*/ 0 h 3213100"/>
              <a:gd name="connsiteX4" fmla="*/ 0 w 6019800"/>
              <a:gd name="connsiteY4" fmla="*/ 787400 h 3213100"/>
              <a:gd name="connsiteX0" fmla="*/ 0 w 3924300"/>
              <a:gd name="connsiteY0" fmla="*/ 165100 h 2590800"/>
              <a:gd name="connsiteX1" fmla="*/ 635000 w 3924300"/>
              <a:gd name="connsiteY1" fmla="*/ 2590800 h 2590800"/>
              <a:gd name="connsiteX2" fmla="*/ 3924300 w 3924300"/>
              <a:gd name="connsiteY2" fmla="*/ 1397000 h 2590800"/>
              <a:gd name="connsiteX3" fmla="*/ 2552700 w 3924300"/>
              <a:gd name="connsiteY3" fmla="*/ 0 h 2590800"/>
              <a:gd name="connsiteX4" fmla="*/ 0 w 3924300"/>
              <a:gd name="connsiteY4" fmla="*/ 165100 h 2590800"/>
              <a:gd name="connsiteX0" fmla="*/ 0 w 3924300"/>
              <a:gd name="connsiteY0" fmla="*/ 154405 h 2580105"/>
              <a:gd name="connsiteX1" fmla="*/ 635000 w 3924300"/>
              <a:gd name="connsiteY1" fmla="*/ 2580105 h 2580105"/>
              <a:gd name="connsiteX2" fmla="*/ 3924300 w 3924300"/>
              <a:gd name="connsiteY2" fmla="*/ 1386305 h 2580105"/>
              <a:gd name="connsiteX3" fmla="*/ 2596816 w 3924300"/>
              <a:gd name="connsiteY3" fmla="*/ 0 h 2580105"/>
              <a:gd name="connsiteX4" fmla="*/ 0 w 3924300"/>
              <a:gd name="connsiteY4" fmla="*/ 154405 h 2580105"/>
              <a:gd name="connsiteX0" fmla="*/ 0 w 3972426"/>
              <a:gd name="connsiteY0" fmla="*/ 181143 h 2580105"/>
              <a:gd name="connsiteX1" fmla="*/ 683126 w 3972426"/>
              <a:gd name="connsiteY1" fmla="*/ 2580105 h 2580105"/>
              <a:gd name="connsiteX2" fmla="*/ 3972426 w 3972426"/>
              <a:gd name="connsiteY2" fmla="*/ 1386305 h 2580105"/>
              <a:gd name="connsiteX3" fmla="*/ 2644942 w 3972426"/>
              <a:gd name="connsiteY3" fmla="*/ 0 h 2580105"/>
              <a:gd name="connsiteX4" fmla="*/ 0 w 3972426"/>
              <a:gd name="connsiteY4" fmla="*/ 181143 h 25801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72426" h="2580105">
                <a:moveTo>
                  <a:pt x="0" y="181143"/>
                </a:moveTo>
                <a:lnTo>
                  <a:pt x="683126" y="2580105"/>
                </a:lnTo>
                <a:lnTo>
                  <a:pt x="3972426" y="1386305"/>
                </a:lnTo>
                <a:lnTo>
                  <a:pt x="2644942" y="0"/>
                </a:lnTo>
                <a:lnTo>
                  <a:pt x="0" y="181143"/>
                </a:lnTo>
                <a:close/>
              </a:path>
            </a:pathLst>
          </a:custGeom>
          <a:gradFill flip="none" rotWithShape="1">
            <a:gsLst>
              <a:gs pos="0">
                <a:srgbClr val="0070C0">
                  <a:alpha val="0"/>
                </a:srgbClr>
              </a:gs>
              <a:gs pos="66000">
                <a:srgbClr val="0070C0">
                  <a:alpha val="4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bg-BG" dirty="0"/>
                  <a:t>Да илюстрираме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𝑃</m:t>
                    </m:r>
                  </m:oMath>
                </a14:m>
                <a:r>
                  <a:rPr lang="en-US" dirty="0"/>
                  <a:t> </a:t>
                </a:r>
                <a:r>
                  <a:rPr lang="bg-BG" dirty="0"/>
                  <a:t>е отляво на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i="1" dirty="0" smtClean="0">
                        <a:latin typeface="Cambria Math"/>
                      </a:rPr>
                      <m:t>, </m:t>
                    </m:r>
                    <m:r>
                      <a:rPr lang="en-US" i="1" dirty="0">
                        <a:latin typeface="Cambria Math"/>
                        <a:cs typeface="Times New Roman" panose="02020603050405020304" pitchFamily="18" charset="0"/>
                      </a:rPr>
                      <m:t>𝑏</m:t>
                    </m:r>
                    <m:r>
                      <a:rPr lang="en-US" i="1" dirty="0" smtClean="0">
                        <a:latin typeface="Cambria Math"/>
                      </a:rPr>
                      <m:t>, </m:t>
                    </m:r>
                    <m:r>
                      <a:rPr lang="en-US" i="1" dirty="0">
                        <a:latin typeface="Cambria Math"/>
                        <a:cs typeface="Times New Roman" panose="02020603050405020304" pitchFamily="18" charset="0"/>
                      </a:rPr>
                      <m:t>𝑐</m:t>
                    </m:r>
                  </m:oMath>
                </a14:m>
                <a:r>
                  <a:rPr lang="bg-BG" dirty="0"/>
                  <a:t> и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  <a:cs typeface="Times New Roman" panose="020206030504050203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ym typeface="Symbol"/>
                  </a:rPr>
                  <a:t></a:t>
                </a:r>
                <a:r>
                  <a:rPr lang="bg-BG" dirty="0">
                    <a:sym typeface="Symbol"/>
                  </a:rPr>
                  <a:t> </a:t>
                </a:r>
                <a:r>
                  <a:rPr lang="bg-BG" dirty="0"/>
                  <a:t>вътрешна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𝑄</m:t>
                    </m:r>
                  </m:oMath>
                </a14:m>
                <a:r>
                  <a:rPr lang="en-US" dirty="0"/>
                  <a:t> </a:t>
                </a:r>
                <a:r>
                  <a:rPr lang="bg-BG" dirty="0"/>
                  <a:t>е отдясно на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  <a:cs typeface="Times New Roman" panose="020206030504050203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ym typeface="Symbol"/>
                  </a:rPr>
                  <a:t></a:t>
                </a:r>
                <a:r>
                  <a:rPr lang="bg-BG" dirty="0">
                    <a:sym typeface="Symbol"/>
                  </a:rPr>
                  <a:t> не е </a:t>
                </a:r>
                <a:r>
                  <a:rPr lang="bg-BG" dirty="0"/>
                  <a:t>вътрешна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632" t="-1161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/>
          <p:cNvCxnSpPr/>
          <p:nvPr/>
        </p:nvCxnSpPr>
        <p:spPr>
          <a:xfrm flipH="1" flipV="1">
            <a:off x="5566611" y="2325886"/>
            <a:ext cx="1291391" cy="1006142"/>
          </a:xfrm>
          <a:prstGeom prst="straightConnector1">
            <a:avLst/>
          </a:prstGeom>
          <a:ln w="57150">
            <a:solidFill>
              <a:srgbClr val="0070C0"/>
            </a:solidFill>
            <a:headEnd type="none" w="med" len="med"/>
            <a:tailEnd type="triangle" w="med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2927684" y="2293802"/>
            <a:ext cx="2602834" cy="128337"/>
          </a:xfrm>
          <a:prstGeom prst="straightConnector1">
            <a:avLst/>
          </a:prstGeom>
          <a:ln w="57150">
            <a:solidFill>
              <a:srgbClr val="0070C0"/>
            </a:solidFill>
            <a:headEnd type="none" w="med" len="med"/>
            <a:tailEnd type="triangle" w="med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895600" y="2422139"/>
            <a:ext cx="657726" cy="1764631"/>
          </a:xfrm>
          <a:prstGeom prst="straightConnector1">
            <a:avLst/>
          </a:prstGeom>
          <a:ln w="57150">
            <a:solidFill>
              <a:srgbClr val="0070C0"/>
            </a:solidFill>
            <a:headEnd type="none" w="med" len="med"/>
            <a:tailEnd type="triangle" w="med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3568700" y="3352581"/>
            <a:ext cx="3249195" cy="874797"/>
          </a:xfrm>
          <a:prstGeom prst="straightConnector1">
            <a:avLst/>
          </a:prstGeom>
          <a:ln w="57150">
            <a:solidFill>
              <a:srgbClr val="0070C0"/>
            </a:solidFill>
            <a:headEnd type="none" w="med" len="med"/>
            <a:tailEnd type="triangle" w="med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Content Placeholder 2"/>
          <p:cNvSpPr txBox="1">
            <a:spLocks/>
          </p:cNvSpPr>
          <p:nvPr/>
        </p:nvSpPr>
        <p:spPr>
          <a:xfrm>
            <a:off x="5867400" y="2399099"/>
            <a:ext cx="876300" cy="5110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342900" marR="0" lvl="0" indent="-342900" algn="ctr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400">
                <a:solidFill>
                  <a:srgbClr val="0070C0"/>
                </a:solidFill>
                <a:latin typeface="Calibri"/>
              </a:defRPr>
            </a:lvl1pPr>
          </a:lstStyle>
          <a:p>
            <a:r>
              <a:rPr lang="en-US" dirty="0"/>
              <a:t>a</a:t>
            </a:r>
          </a:p>
        </p:txBody>
      </p:sp>
      <p:sp>
        <p:nvSpPr>
          <p:cNvPr id="77" name="Content Placeholder 2"/>
          <p:cNvSpPr txBox="1">
            <a:spLocks/>
          </p:cNvSpPr>
          <p:nvPr/>
        </p:nvSpPr>
        <p:spPr>
          <a:xfrm>
            <a:off x="3543300" y="1885950"/>
            <a:ext cx="876300" cy="5110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342900" marR="0" lvl="0" indent="-342900" algn="ctr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400">
                <a:solidFill>
                  <a:srgbClr val="0070C0"/>
                </a:solidFill>
                <a:latin typeface="Calibri"/>
              </a:defRPr>
            </a:lvl1pPr>
          </a:lstStyle>
          <a:p>
            <a:r>
              <a:rPr lang="en-US" dirty="0"/>
              <a:t>b</a:t>
            </a:r>
          </a:p>
        </p:txBody>
      </p:sp>
      <p:sp>
        <p:nvSpPr>
          <p:cNvPr id="78" name="Content Placeholder 2"/>
          <p:cNvSpPr txBox="1">
            <a:spLocks/>
          </p:cNvSpPr>
          <p:nvPr/>
        </p:nvSpPr>
        <p:spPr>
          <a:xfrm>
            <a:off x="2514600" y="3142050"/>
            <a:ext cx="876300" cy="5110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342900" marR="0" lvl="0" indent="-342900" algn="ctr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400">
                <a:solidFill>
                  <a:srgbClr val="0070C0"/>
                </a:solidFill>
                <a:latin typeface="Calibri"/>
              </a:defRPr>
            </a:lvl1pPr>
          </a:lstStyle>
          <a:p>
            <a:r>
              <a:rPr lang="en-US" dirty="0"/>
              <a:t>c</a:t>
            </a:r>
          </a:p>
        </p:txBody>
      </p:sp>
      <p:sp>
        <p:nvSpPr>
          <p:cNvPr id="79" name="Content Placeholder 2"/>
          <p:cNvSpPr txBox="1">
            <a:spLocks/>
          </p:cNvSpPr>
          <p:nvPr/>
        </p:nvSpPr>
        <p:spPr>
          <a:xfrm>
            <a:off x="4800600" y="3737092"/>
            <a:ext cx="876300" cy="5110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342900" marR="0" lvl="0" indent="-342900" algn="ctr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400">
                <a:solidFill>
                  <a:srgbClr val="0070C0"/>
                </a:solidFill>
                <a:latin typeface="Calibri"/>
              </a:defRPr>
            </a:lvl1pPr>
          </a:lstStyle>
          <a:p>
            <a:r>
              <a:rPr lang="en-US" dirty="0"/>
              <a:t>d</a:t>
            </a:r>
          </a:p>
        </p:txBody>
      </p:sp>
      <p:sp>
        <p:nvSpPr>
          <p:cNvPr id="80" name="Content Placeholder 2"/>
          <p:cNvSpPr txBox="1">
            <a:spLocks/>
          </p:cNvSpPr>
          <p:nvPr/>
        </p:nvSpPr>
        <p:spPr>
          <a:xfrm>
            <a:off x="5857352" y="3722552"/>
            <a:ext cx="876300" cy="5110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342900" marR="0" lvl="0" indent="-342900" algn="ctr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400">
                <a:latin typeface="Calibri"/>
              </a:defRPr>
            </a:lvl1pPr>
          </a:lstStyle>
          <a:p>
            <a:r>
              <a:rPr lang="en-US" dirty="0"/>
              <a:t>Q</a:t>
            </a:r>
          </a:p>
        </p:txBody>
      </p:sp>
      <p:sp>
        <p:nvSpPr>
          <p:cNvPr id="85" name="Content Placeholder 2"/>
          <p:cNvSpPr txBox="1">
            <a:spLocks/>
          </p:cNvSpPr>
          <p:nvPr/>
        </p:nvSpPr>
        <p:spPr>
          <a:xfrm>
            <a:off x="3429000" y="2678094"/>
            <a:ext cx="876300" cy="5110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342900" marR="0" lvl="0" indent="-342900" algn="ctr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400">
                <a:latin typeface="Calibri"/>
              </a:defRPr>
            </a:lvl1pPr>
          </a:lstStyle>
          <a:p>
            <a:r>
              <a:rPr lang="en-US" dirty="0"/>
              <a:t>P</a:t>
            </a:r>
          </a:p>
        </p:txBody>
      </p:sp>
      <p:sp>
        <p:nvSpPr>
          <p:cNvPr id="30" name="Oval 29"/>
          <p:cNvSpPr/>
          <p:nvPr/>
        </p:nvSpPr>
        <p:spPr>
          <a:xfrm>
            <a:off x="3626399" y="2843980"/>
            <a:ext cx="107401" cy="109728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6064799" y="3780083"/>
            <a:ext cx="107401" cy="109728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900721"/>
      </p:ext>
    </p:extLst>
  </p:cSld>
  <p:clrMapOvr>
    <a:masterClrMapping/>
  </p:clrMapOvr>
  <p:transition>
    <p:push dir="u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Бонус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Бонус задача за 3т</a:t>
            </a:r>
          </a:p>
          <a:p>
            <a:pPr lvl="1"/>
            <a:r>
              <a:rPr lang="bg-BG" dirty="0"/>
              <a:t>Как ще определите, коя полуравнина е правилната?</a:t>
            </a:r>
          </a:p>
          <a:p>
            <a:pPr lvl="1"/>
            <a:r>
              <a:rPr lang="bg-BG" dirty="0"/>
              <a:t>Или ако работите с ляво-дясно, дали вътрешната точка е вляво или вдясно?</a:t>
            </a:r>
          </a:p>
          <a:p>
            <a:pPr lvl="1"/>
            <a:r>
              <a:rPr lang="bg-BG" dirty="0"/>
              <a:t>Отговор се очаква докато сме на този слайд</a:t>
            </a:r>
          </a:p>
        </p:txBody>
      </p:sp>
    </p:spTree>
    <p:extLst>
      <p:ext uri="{BB962C8B-B14F-4D97-AF65-F5344CB8AC3E}">
        <p14:creationId xmlns:p14="http://schemas.microsoft.com/office/powerpoint/2010/main" val="24901990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bg-BG" dirty="0"/>
                  <a:t>Излишно смятане</a:t>
                </a:r>
              </a:p>
              <a:p>
                <a:pPr lvl="1"/>
                <a:r>
                  <a:rPr lang="bg-BG" dirty="0"/>
                  <a:t>Полигонът е зададен чрез върхове</a:t>
                </a:r>
              </a:p>
              <a:p>
                <a:pPr lvl="1"/>
                <a:r>
                  <a:rPr lang="bg-BG" dirty="0"/>
                  <a:t>Да ползваме направо координатите на върховете </a:t>
                </a:r>
                <a14:m>
                  <m:oMath xmlns:m="http://schemas.openxmlformats.org/officeDocument/2006/math">
                    <m:r>
                      <a:rPr lang="bg-BG" i="1" dirty="0" smtClean="0">
                        <a:latin typeface="Cambria Math"/>
                      </a:rPr>
                      <m:t>А</m:t>
                    </m:r>
                    <m:r>
                      <a:rPr lang="en-US" i="1" baseline="-25000" dirty="0" smtClean="0">
                        <a:latin typeface="Cambria Math"/>
                      </a:rPr>
                      <m:t>0</m:t>
                    </m:r>
                  </m:oMath>
                </a14:m>
                <a:r>
                  <a:rPr lang="bg-BG" dirty="0"/>
                  <a:t> и </a:t>
                </a:r>
                <a14:m>
                  <m:oMath xmlns:m="http://schemas.openxmlformats.org/officeDocument/2006/math">
                    <m:r>
                      <a:rPr lang="bg-BG" i="1" dirty="0" smtClean="0">
                        <a:latin typeface="Cambria Math"/>
                      </a:rPr>
                      <m:t>А</m:t>
                    </m:r>
                    <m:r>
                      <a:rPr lang="en-US" i="1" baseline="-25000" dirty="0" smtClean="0">
                        <a:latin typeface="Cambria Math"/>
                      </a:rPr>
                      <m:t>1</m:t>
                    </m:r>
                  </m:oMath>
                </a14:m>
                <a:r>
                  <a:rPr lang="bg-BG" dirty="0"/>
                  <a:t>, гледаме знака на</a:t>
                </a:r>
                <a:br>
                  <a:rPr lang="bg-BG" dirty="0"/>
                </a:br>
                <a14:m>
                  <m:oMath xmlns:m="http://schemas.openxmlformats.org/officeDocument/2006/math">
                    <m:r>
                      <a:rPr lang="bg-BG" i="1" dirty="0" smtClean="0">
                        <a:latin typeface="Cambria Math"/>
                      </a:rPr>
                      <m:t>(</m:t>
                    </m:r>
                    <m:r>
                      <a:rPr lang="en-US" i="1" dirty="0" smtClean="0">
                        <a:latin typeface="Cambria Math"/>
                      </a:rPr>
                      <m:t>𝑃</m:t>
                    </m:r>
                    <m:r>
                      <a:rPr lang="en-US" i="1" baseline="-25000" dirty="0" smtClean="0">
                        <a:latin typeface="Cambria Math"/>
                      </a:rPr>
                      <m:t>𝑦</m:t>
                    </m:r>
                    <m:r>
                      <a:rPr lang="en-US" i="1" dirty="0" smtClean="0">
                        <a:latin typeface="Cambria Math"/>
                      </a:rPr>
                      <m:t>−</m:t>
                    </m:r>
                    <m:r>
                      <a:rPr lang="en-US" i="1" dirty="0" smtClean="0">
                        <a:latin typeface="Cambria Math"/>
                      </a:rPr>
                      <m:t>𝐴</m:t>
                    </m:r>
                    <m:r>
                      <a:rPr lang="en-US" i="1" baseline="-25000" dirty="0" smtClean="0">
                        <a:latin typeface="Cambria Math"/>
                      </a:rPr>
                      <m:t>0</m:t>
                    </m:r>
                    <m:r>
                      <a:rPr lang="en-US" i="1" baseline="-25000" dirty="0" smtClean="0">
                        <a:latin typeface="Cambria Math"/>
                      </a:rPr>
                      <m:t>𝑦</m:t>
                    </m:r>
                    <m:r>
                      <a:rPr lang="en-US" i="1" dirty="0" smtClean="0">
                        <a:latin typeface="Cambria Math"/>
                      </a:rPr>
                      <m:t>)</m:t>
                    </m:r>
                    <m:r>
                      <a:rPr lang="bg-BG" i="1" dirty="0" smtClean="0">
                        <a:latin typeface="Cambria Math"/>
                      </a:rPr>
                      <m:t> (</m:t>
                    </m:r>
                    <m:r>
                      <a:rPr lang="en-US" i="1" dirty="0" smtClean="0">
                        <a:latin typeface="Cambria Math"/>
                      </a:rPr>
                      <m:t>𝐴</m:t>
                    </m:r>
                    <m:r>
                      <a:rPr lang="en-US" i="1" baseline="-25000" dirty="0" smtClean="0">
                        <a:latin typeface="Cambria Math"/>
                      </a:rPr>
                      <m:t>1</m:t>
                    </m:r>
                    <m:r>
                      <a:rPr lang="en-US" i="1" baseline="-25000" dirty="0" smtClean="0">
                        <a:latin typeface="Cambria Math"/>
                      </a:rPr>
                      <m:t>𝑥</m:t>
                    </m:r>
                    <m:r>
                      <a:rPr lang="en-US" i="1" dirty="0" smtClean="0">
                        <a:latin typeface="Cambria Math"/>
                      </a:rPr>
                      <m:t>−</m:t>
                    </m:r>
                    <m:r>
                      <a:rPr lang="en-US" i="1" dirty="0" smtClean="0">
                        <a:latin typeface="Cambria Math"/>
                      </a:rPr>
                      <m:t>𝐴</m:t>
                    </m:r>
                    <m:r>
                      <a:rPr lang="en-US" i="1" baseline="-25000" dirty="0" smtClean="0">
                        <a:latin typeface="Cambria Math"/>
                      </a:rPr>
                      <m:t>0</m:t>
                    </m:r>
                    <m:r>
                      <a:rPr lang="en-US" i="1" baseline="-25000" dirty="0" smtClean="0">
                        <a:latin typeface="Cambria Math"/>
                      </a:rPr>
                      <m:t>𝑥</m:t>
                    </m:r>
                    <m:r>
                      <a:rPr lang="en-US" i="1" dirty="0" smtClean="0">
                        <a:latin typeface="Cambria Math"/>
                      </a:rPr>
                      <m:t>)−</m:t>
                    </m:r>
                    <m:r>
                      <a:rPr lang="bg-BG" i="1" dirty="0" smtClean="0">
                        <a:latin typeface="Cambria Math"/>
                      </a:rPr>
                      <m:t>(</m:t>
                    </m:r>
                    <m:r>
                      <a:rPr lang="en-US" i="1" dirty="0" smtClean="0">
                        <a:latin typeface="Cambria Math"/>
                      </a:rPr>
                      <m:t>𝑃</m:t>
                    </m:r>
                    <m:r>
                      <a:rPr lang="en-US" i="1" baseline="-25000" dirty="0" smtClean="0">
                        <a:latin typeface="Cambria Math"/>
                      </a:rPr>
                      <m:t>𝑥</m:t>
                    </m:r>
                    <m:r>
                      <a:rPr lang="en-US" i="1" dirty="0" smtClean="0">
                        <a:latin typeface="Cambria Math"/>
                      </a:rPr>
                      <m:t>−</m:t>
                    </m:r>
                    <m:r>
                      <a:rPr lang="en-US" i="1" dirty="0" smtClean="0">
                        <a:latin typeface="Cambria Math"/>
                      </a:rPr>
                      <m:t>𝐴</m:t>
                    </m:r>
                    <m:r>
                      <a:rPr lang="en-US" i="1" baseline="-25000" dirty="0" smtClean="0">
                        <a:latin typeface="Cambria Math"/>
                      </a:rPr>
                      <m:t>0</m:t>
                    </m:r>
                    <m:r>
                      <a:rPr lang="en-US" i="1" baseline="-25000" dirty="0" smtClean="0">
                        <a:latin typeface="Cambria Math"/>
                      </a:rPr>
                      <m:t>𝑥</m:t>
                    </m:r>
                    <m:r>
                      <a:rPr lang="en-US" i="1" dirty="0" smtClean="0">
                        <a:latin typeface="Cambria Math"/>
                      </a:rPr>
                      <m:t>)</m:t>
                    </m:r>
                    <m:r>
                      <a:rPr lang="bg-BG" i="1" dirty="0" smtClean="0">
                        <a:latin typeface="Cambria Math"/>
                      </a:rPr>
                      <m:t> (</m:t>
                    </m:r>
                    <m:r>
                      <a:rPr lang="en-US" i="1" dirty="0" smtClean="0">
                        <a:latin typeface="Cambria Math"/>
                      </a:rPr>
                      <m:t>𝐴</m:t>
                    </m:r>
                    <m:r>
                      <a:rPr lang="en-US" i="1" baseline="-25000" dirty="0" smtClean="0">
                        <a:latin typeface="Cambria Math"/>
                      </a:rPr>
                      <m:t>1</m:t>
                    </m:r>
                    <m:r>
                      <a:rPr lang="en-US" i="1" baseline="-25000" dirty="0" smtClean="0">
                        <a:latin typeface="Cambria Math"/>
                      </a:rPr>
                      <m:t>𝑦</m:t>
                    </m:r>
                    <m:r>
                      <a:rPr lang="en-US" i="1" dirty="0" smtClean="0">
                        <a:latin typeface="Cambria Math"/>
                      </a:rPr>
                      <m:t>−</m:t>
                    </m:r>
                    <m:r>
                      <a:rPr lang="en-US" i="1" dirty="0" smtClean="0">
                        <a:latin typeface="Cambria Math"/>
                      </a:rPr>
                      <m:t>𝐴</m:t>
                    </m:r>
                    <m:r>
                      <a:rPr lang="en-US" i="1" baseline="-25000" dirty="0" smtClean="0">
                        <a:latin typeface="Cambria Math"/>
                      </a:rPr>
                      <m:t>0</m:t>
                    </m:r>
                    <m:r>
                      <a:rPr lang="en-US" i="1" baseline="-25000" dirty="0" smtClean="0">
                        <a:latin typeface="Cambria Math"/>
                      </a:rPr>
                      <m:t>𝑦</m:t>
                    </m:r>
                    <m:r>
                      <a:rPr lang="en-US" i="1" dirty="0" smtClean="0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bg-BG" dirty="0"/>
                  <a:t>Жалко, че не работи винаги</a:t>
                </a:r>
              </a:p>
              <a:p>
                <a:pPr lvl="1"/>
                <a:r>
                  <a:rPr lang="bg-BG" dirty="0"/>
                  <a:t>Проблем са неизпъкналите многоъгълници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632" t="-1468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Два проблема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624244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/>
              <a:t>Броим пресичанията с някаква посока</a:t>
            </a:r>
          </a:p>
          <a:p>
            <a:pPr lvl="1"/>
            <a:r>
              <a:rPr lang="bg-BG"/>
              <a:t>При четен брой – външна точка</a:t>
            </a:r>
          </a:p>
          <a:p>
            <a:pPr lvl="1"/>
            <a:r>
              <a:rPr lang="bg-BG"/>
              <a:t>При нечетен брой – вътрешна точка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Алгоритъм</a:t>
            </a:r>
            <a:endParaRPr lang="en-US" dirty="0"/>
          </a:p>
        </p:txBody>
      </p:sp>
      <p:sp>
        <p:nvSpPr>
          <p:cNvPr id="24" name="Freeform 23"/>
          <p:cNvSpPr/>
          <p:nvPr/>
        </p:nvSpPr>
        <p:spPr>
          <a:xfrm>
            <a:off x="1447800" y="2571750"/>
            <a:ext cx="6261100" cy="2057399"/>
          </a:xfrm>
          <a:custGeom>
            <a:avLst/>
            <a:gdLst>
              <a:gd name="connsiteX0" fmla="*/ 6413862 w 6413862"/>
              <a:gd name="connsiteY0" fmla="*/ 1031965 h 3056708"/>
              <a:gd name="connsiteX1" fmla="*/ 4376057 w 6413862"/>
              <a:gd name="connsiteY1" fmla="*/ 0 h 3056708"/>
              <a:gd name="connsiteX2" fmla="*/ 3409405 w 6413862"/>
              <a:gd name="connsiteY2" fmla="*/ 1698171 h 3056708"/>
              <a:gd name="connsiteX3" fmla="*/ 2142308 w 6413862"/>
              <a:gd name="connsiteY3" fmla="*/ 26125 h 3056708"/>
              <a:gd name="connsiteX4" fmla="*/ 0 w 6413862"/>
              <a:gd name="connsiteY4" fmla="*/ 2821577 h 3056708"/>
              <a:gd name="connsiteX5" fmla="*/ 2090057 w 6413862"/>
              <a:gd name="connsiteY5" fmla="*/ 1345474 h 3056708"/>
              <a:gd name="connsiteX6" fmla="*/ 3383280 w 6413862"/>
              <a:gd name="connsiteY6" fmla="*/ 3056708 h 3056708"/>
              <a:gd name="connsiteX7" fmla="*/ 4754880 w 6413862"/>
              <a:gd name="connsiteY7" fmla="*/ 1175657 h 3056708"/>
              <a:gd name="connsiteX8" fmla="*/ 6413862 w 6413862"/>
              <a:gd name="connsiteY8" fmla="*/ 1031965 h 3056708"/>
              <a:gd name="connsiteX0" fmla="*/ 7001691 w 7001691"/>
              <a:gd name="connsiteY0" fmla="*/ 2976154 h 3056708"/>
              <a:gd name="connsiteX1" fmla="*/ 4376057 w 7001691"/>
              <a:gd name="connsiteY1" fmla="*/ 0 h 3056708"/>
              <a:gd name="connsiteX2" fmla="*/ 3409405 w 7001691"/>
              <a:gd name="connsiteY2" fmla="*/ 1698171 h 3056708"/>
              <a:gd name="connsiteX3" fmla="*/ 2142308 w 7001691"/>
              <a:gd name="connsiteY3" fmla="*/ 26125 h 3056708"/>
              <a:gd name="connsiteX4" fmla="*/ 0 w 7001691"/>
              <a:gd name="connsiteY4" fmla="*/ 2821577 h 3056708"/>
              <a:gd name="connsiteX5" fmla="*/ 2090057 w 7001691"/>
              <a:gd name="connsiteY5" fmla="*/ 1345474 h 3056708"/>
              <a:gd name="connsiteX6" fmla="*/ 3383280 w 7001691"/>
              <a:gd name="connsiteY6" fmla="*/ 3056708 h 3056708"/>
              <a:gd name="connsiteX7" fmla="*/ 4754880 w 7001691"/>
              <a:gd name="connsiteY7" fmla="*/ 1175657 h 3056708"/>
              <a:gd name="connsiteX8" fmla="*/ 7001691 w 7001691"/>
              <a:gd name="connsiteY8" fmla="*/ 2976154 h 3056708"/>
              <a:gd name="connsiteX0" fmla="*/ 7001691 w 7001691"/>
              <a:gd name="connsiteY0" fmla="*/ 2971800 h 3052354"/>
              <a:gd name="connsiteX1" fmla="*/ 5096691 w 7001691"/>
              <a:gd name="connsiteY1" fmla="*/ 0 h 3052354"/>
              <a:gd name="connsiteX2" fmla="*/ 3409405 w 7001691"/>
              <a:gd name="connsiteY2" fmla="*/ 1693817 h 3052354"/>
              <a:gd name="connsiteX3" fmla="*/ 2142308 w 7001691"/>
              <a:gd name="connsiteY3" fmla="*/ 21771 h 3052354"/>
              <a:gd name="connsiteX4" fmla="*/ 0 w 7001691"/>
              <a:gd name="connsiteY4" fmla="*/ 2817223 h 3052354"/>
              <a:gd name="connsiteX5" fmla="*/ 2090057 w 7001691"/>
              <a:gd name="connsiteY5" fmla="*/ 1341120 h 3052354"/>
              <a:gd name="connsiteX6" fmla="*/ 3383280 w 7001691"/>
              <a:gd name="connsiteY6" fmla="*/ 3052354 h 3052354"/>
              <a:gd name="connsiteX7" fmla="*/ 4754880 w 7001691"/>
              <a:gd name="connsiteY7" fmla="*/ 1171303 h 3052354"/>
              <a:gd name="connsiteX8" fmla="*/ 7001691 w 7001691"/>
              <a:gd name="connsiteY8" fmla="*/ 2971800 h 3052354"/>
              <a:gd name="connsiteX0" fmla="*/ 7001691 w 7001691"/>
              <a:gd name="connsiteY0" fmla="*/ 2971800 h 3052354"/>
              <a:gd name="connsiteX1" fmla="*/ 5096691 w 7001691"/>
              <a:gd name="connsiteY1" fmla="*/ 0 h 3052354"/>
              <a:gd name="connsiteX2" fmla="*/ 3409405 w 7001691"/>
              <a:gd name="connsiteY2" fmla="*/ 1693817 h 3052354"/>
              <a:gd name="connsiteX3" fmla="*/ 2142308 w 7001691"/>
              <a:gd name="connsiteY3" fmla="*/ 21771 h 3052354"/>
              <a:gd name="connsiteX4" fmla="*/ 0 w 7001691"/>
              <a:gd name="connsiteY4" fmla="*/ 2817223 h 3052354"/>
              <a:gd name="connsiteX5" fmla="*/ 2090057 w 7001691"/>
              <a:gd name="connsiteY5" fmla="*/ 1341120 h 3052354"/>
              <a:gd name="connsiteX6" fmla="*/ 3383280 w 7001691"/>
              <a:gd name="connsiteY6" fmla="*/ 3052354 h 3052354"/>
              <a:gd name="connsiteX7" fmla="*/ 4410891 w 7001691"/>
              <a:gd name="connsiteY7" fmla="*/ 1600200 h 3052354"/>
              <a:gd name="connsiteX8" fmla="*/ 7001691 w 7001691"/>
              <a:gd name="connsiteY8" fmla="*/ 2971800 h 3052354"/>
              <a:gd name="connsiteX0" fmla="*/ 7001691 w 7001691"/>
              <a:gd name="connsiteY0" fmla="*/ 2971800 h 3052354"/>
              <a:gd name="connsiteX1" fmla="*/ 5096691 w 7001691"/>
              <a:gd name="connsiteY1" fmla="*/ 0 h 3052354"/>
              <a:gd name="connsiteX2" fmla="*/ 3420291 w 7001691"/>
              <a:gd name="connsiteY2" fmla="*/ 2057400 h 3052354"/>
              <a:gd name="connsiteX3" fmla="*/ 2142308 w 7001691"/>
              <a:gd name="connsiteY3" fmla="*/ 21771 h 3052354"/>
              <a:gd name="connsiteX4" fmla="*/ 0 w 7001691"/>
              <a:gd name="connsiteY4" fmla="*/ 2817223 h 3052354"/>
              <a:gd name="connsiteX5" fmla="*/ 2090057 w 7001691"/>
              <a:gd name="connsiteY5" fmla="*/ 1341120 h 3052354"/>
              <a:gd name="connsiteX6" fmla="*/ 3383280 w 7001691"/>
              <a:gd name="connsiteY6" fmla="*/ 3052354 h 3052354"/>
              <a:gd name="connsiteX7" fmla="*/ 4410891 w 7001691"/>
              <a:gd name="connsiteY7" fmla="*/ 1600200 h 3052354"/>
              <a:gd name="connsiteX8" fmla="*/ 7001691 w 7001691"/>
              <a:gd name="connsiteY8" fmla="*/ 2971800 h 3052354"/>
              <a:gd name="connsiteX0" fmla="*/ 7001691 w 7001691"/>
              <a:gd name="connsiteY0" fmla="*/ 2971800 h 3052354"/>
              <a:gd name="connsiteX1" fmla="*/ 5096691 w 7001691"/>
              <a:gd name="connsiteY1" fmla="*/ 0 h 3052354"/>
              <a:gd name="connsiteX2" fmla="*/ 3420291 w 7001691"/>
              <a:gd name="connsiteY2" fmla="*/ 2057400 h 3052354"/>
              <a:gd name="connsiteX3" fmla="*/ 2124891 w 7001691"/>
              <a:gd name="connsiteY3" fmla="*/ 76200 h 3052354"/>
              <a:gd name="connsiteX4" fmla="*/ 2142308 w 7001691"/>
              <a:gd name="connsiteY4" fmla="*/ 21771 h 3052354"/>
              <a:gd name="connsiteX5" fmla="*/ 0 w 7001691"/>
              <a:gd name="connsiteY5" fmla="*/ 2817223 h 3052354"/>
              <a:gd name="connsiteX6" fmla="*/ 2090057 w 7001691"/>
              <a:gd name="connsiteY6" fmla="*/ 1341120 h 3052354"/>
              <a:gd name="connsiteX7" fmla="*/ 3383280 w 7001691"/>
              <a:gd name="connsiteY7" fmla="*/ 3052354 h 3052354"/>
              <a:gd name="connsiteX8" fmla="*/ 4410891 w 7001691"/>
              <a:gd name="connsiteY8" fmla="*/ 1600200 h 3052354"/>
              <a:gd name="connsiteX9" fmla="*/ 7001691 w 7001691"/>
              <a:gd name="connsiteY9" fmla="*/ 2971800 h 3052354"/>
              <a:gd name="connsiteX0" fmla="*/ 7001691 w 7001691"/>
              <a:gd name="connsiteY0" fmla="*/ 2971800 h 3052354"/>
              <a:gd name="connsiteX1" fmla="*/ 5096691 w 7001691"/>
              <a:gd name="connsiteY1" fmla="*/ 0 h 3052354"/>
              <a:gd name="connsiteX2" fmla="*/ 3420291 w 7001691"/>
              <a:gd name="connsiteY2" fmla="*/ 2057400 h 3052354"/>
              <a:gd name="connsiteX3" fmla="*/ 2124891 w 7001691"/>
              <a:gd name="connsiteY3" fmla="*/ 76200 h 3052354"/>
              <a:gd name="connsiteX4" fmla="*/ 2142308 w 7001691"/>
              <a:gd name="connsiteY4" fmla="*/ 21771 h 3052354"/>
              <a:gd name="connsiteX5" fmla="*/ 0 w 7001691"/>
              <a:gd name="connsiteY5" fmla="*/ 2817223 h 3052354"/>
              <a:gd name="connsiteX6" fmla="*/ 2658291 w 7001691"/>
              <a:gd name="connsiteY6" fmla="*/ 1600200 h 3052354"/>
              <a:gd name="connsiteX7" fmla="*/ 3383280 w 7001691"/>
              <a:gd name="connsiteY7" fmla="*/ 3052354 h 3052354"/>
              <a:gd name="connsiteX8" fmla="*/ 4410891 w 7001691"/>
              <a:gd name="connsiteY8" fmla="*/ 1600200 h 3052354"/>
              <a:gd name="connsiteX9" fmla="*/ 7001691 w 7001691"/>
              <a:gd name="connsiteY9" fmla="*/ 2971800 h 3052354"/>
              <a:gd name="connsiteX0" fmla="*/ 7001691 w 7001691"/>
              <a:gd name="connsiteY0" fmla="*/ 2971800 h 3052354"/>
              <a:gd name="connsiteX1" fmla="*/ 5096691 w 7001691"/>
              <a:gd name="connsiteY1" fmla="*/ 0 h 3052354"/>
              <a:gd name="connsiteX2" fmla="*/ 3496491 w 7001691"/>
              <a:gd name="connsiteY2" fmla="*/ 1828800 h 3052354"/>
              <a:gd name="connsiteX3" fmla="*/ 2124891 w 7001691"/>
              <a:gd name="connsiteY3" fmla="*/ 76200 h 3052354"/>
              <a:gd name="connsiteX4" fmla="*/ 2142308 w 7001691"/>
              <a:gd name="connsiteY4" fmla="*/ 21771 h 3052354"/>
              <a:gd name="connsiteX5" fmla="*/ 0 w 7001691"/>
              <a:gd name="connsiteY5" fmla="*/ 2817223 h 3052354"/>
              <a:gd name="connsiteX6" fmla="*/ 2658291 w 7001691"/>
              <a:gd name="connsiteY6" fmla="*/ 1600200 h 3052354"/>
              <a:gd name="connsiteX7" fmla="*/ 3383280 w 7001691"/>
              <a:gd name="connsiteY7" fmla="*/ 3052354 h 3052354"/>
              <a:gd name="connsiteX8" fmla="*/ 4410891 w 7001691"/>
              <a:gd name="connsiteY8" fmla="*/ 1600200 h 3052354"/>
              <a:gd name="connsiteX9" fmla="*/ 7001691 w 7001691"/>
              <a:gd name="connsiteY9" fmla="*/ 2971800 h 3052354"/>
              <a:gd name="connsiteX0" fmla="*/ 7001691 w 7001691"/>
              <a:gd name="connsiteY0" fmla="*/ 2971800 h 3052354"/>
              <a:gd name="connsiteX1" fmla="*/ 5096691 w 7001691"/>
              <a:gd name="connsiteY1" fmla="*/ 0 h 3052354"/>
              <a:gd name="connsiteX2" fmla="*/ 3496491 w 7001691"/>
              <a:gd name="connsiteY2" fmla="*/ 1828800 h 3052354"/>
              <a:gd name="connsiteX3" fmla="*/ 2124891 w 7001691"/>
              <a:gd name="connsiteY3" fmla="*/ 76200 h 3052354"/>
              <a:gd name="connsiteX4" fmla="*/ 2142308 w 7001691"/>
              <a:gd name="connsiteY4" fmla="*/ 21771 h 3052354"/>
              <a:gd name="connsiteX5" fmla="*/ 0 w 7001691"/>
              <a:gd name="connsiteY5" fmla="*/ 2817223 h 3052354"/>
              <a:gd name="connsiteX6" fmla="*/ 2277291 w 7001691"/>
              <a:gd name="connsiteY6" fmla="*/ 1295400 h 3052354"/>
              <a:gd name="connsiteX7" fmla="*/ 3383280 w 7001691"/>
              <a:gd name="connsiteY7" fmla="*/ 3052354 h 3052354"/>
              <a:gd name="connsiteX8" fmla="*/ 4410891 w 7001691"/>
              <a:gd name="connsiteY8" fmla="*/ 1600200 h 3052354"/>
              <a:gd name="connsiteX9" fmla="*/ 7001691 w 7001691"/>
              <a:gd name="connsiteY9" fmla="*/ 2971800 h 3052354"/>
              <a:gd name="connsiteX0" fmla="*/ 7001691 w 7001691"/>
              <a:gd name="connsiteY0" fmla="*/ 2971800 h 3052354"/>
              <a:gd name="connsiteX1" fmla="*/ 5096691 w 7001691"/>
              <a:gd name="connsiteY1" fmla="*/ 0 h 3052354"/>
              <a:gd name="connsiteX2" fmla="*/ 3496491 w 7001691"/>
              <a:gd name="connsiteY2" fmla="*/ 1828800 h 3052354"/>
              <a:gd name="connsiteX3" fmla="*/ 2124891 w 7001691"/>
              <a:gd name="connsiteY3" fmla="*/ 76200 h 3052354"/>
              <a:gd name="connsiteX4" fmla="*/ 524691 w 7001691"/>
              <a:gd name="connsiteY4" fmla="*/ 228600 h 3052354"/>
              <a:gd name="connsiteX5" fmla="*/ 0 w 7001691"/>
              <a:gd name="connsiteY5" fmla="*/ 2817223 h 3052354"/>
              <a:gd name="connsiteX6" fmla="*/ 2277291 w 7001691"/>
              <a:gd name="connsiteY6" fmla="*/ 1295400 h 3052354"/>
              <a:gd name="connsiteX7" fmla="*/ 3383280 w 7001691"/>
              <a:gd name="connsiteY7" fmla="*/ 3052354 h 3052354"/>
              <a:gd name="connsiteX8" fmla="*/ 4410891 w 7001691"/>
              <a:gd name="connsiteY8" fmla="*/ 1600200 h 3052354"/>
              <a:gd name="connsiteX9" fmla="*/ 7001691 w 7001691"/>
              <a:gd name="connsiteY9" fmla="*/ 2971800 h 3052354"/>
              <a:gd name="connsiteX0" fmla="*/ 7001691 w 7001691"/>
              <a:gd name="connsiteY0" fmla="*/ 2971800 h 3052354"/>
              <a:gd name="connsiteX1" fmla="*/ 5096691 w 7001691"/>
              <a:gd name="connsiteY1" fmla="*/ 0 h 3052354"/>
              <a:gd name="connsiteX2" fmla="*/ 3496491 w 7001691"/>
              <a:gd name="connsiteY2" fmla="*/ 1828800 h 3052354"/>
              <a:gd name="connsiteX3" fmla="*/ 524691 w 7001691"/>
              <a:gd name="connsiteY3" fmla="*/ 228600 h 3052354"/>
              <a:gd name="connsiteX4" fmla="*/ 0 w 7001691"/>
              <a:gd name="connsiteY4" fmla="*/ 2817223 h 3052354"/>
              <a:gd name="connsiteX5" fmla="*/ 2277291 w 7001691"/>
              <a:gd name="connsiteY5" fmla="*/ 1295400 h 3052354"/>
              <a:gd name="connsiteX6" fmla="*/ 3383280 w 7001691"/>
              <a:gd name="connsiteY6" fmla="*/ 3052354 h 3052354"/>
              <a:gd name="connsiteX7" fmla="*/ 4410891 w 7001691"/>
              <a:gd name="connsiteY7" fmla="*/ 1600200 h 3052354"/>
              <a:gd name="connsiteX8" fmla="*/ 7001691 w 7001691"/>
              <a:gd name="connsiteY8" fmla="*/ 2971800 h 3052354"/>
              <a:gd name="connsiteX0" fmla="*/ 7001691 w 7001691"/>
              <a:gd name="connsiteY0" fmla="*/ 2971800 h 3052354"/>
              <a:gd name="connsiteX1" fmla="*/ 5096691 w 7001691"/>
              <a:gd name="connsiteY1" fmla="*/ 0 h 3052354"/>
              <a:gd name="connsiteX2" fmla="*/ 3496491 w 7001691"/>
              <a:gd name="connsiteY2" fmla="*/ 1828800 h 3052354"/>
              <a:gd name="connsiteX3" fmla="*/ 524691 w 7001691"/>
              <a:gd name="connsiteY3" fmla="*/ 228600 h 3052354"/>
              <a:gd name="connsiteX4" fmla="*/ 0 w 7001691"/>
              <a:gd name="connsiteY4" fmla="*/ 2817223 h 3052354"/>
              <a:gd name="connsiteX5" fmla="*/ 2277291 w 7001691"/>
              <a:gd name="connsiteY5" fmla="*/ 304800 h 3052354"/>
              <a:gd name="connsiteX6" fmla="*/ 3383280 w 7001691"/>
              <a:gd name="connsiteY6" fmla="*/ 3052354 h 3052354"/>
              <a:gd name="connsiteX7" fmla="*/ 4410891 w 7001691"/>
              <a:gd name="connsiteY7" fmla="*/ 1600200 h 3052354"/>
              <a:gd name="connsiteX8" fmla="*/ 7001691 w 7001691"/>
              <a:gd name="connsiteY8" fmla="*/ 2971800 h 3052354"/>
              <a:gd name="connsiteX0" fmla="*/ 7001691 w 7001691"/>
              <a:gd name="connsiteY0" fmla="*/ 2971800 h 3052354"/>
              <a:gd name="connsiteX1" fmla="*/ 5096691 w 7001691"/>
              <a:gd name="connsiteY1" fmla="*/ 0 h 3052354"/>
              <a:gd name="connsiteX2" fmla="*/ 3496491 w 7001691"/>
              <a:gd name="connsiteY2" fmla="*/ 1295400 h 3052354"/>
              <a:gd name="connsiteX3" fmla="*/ 524691 w 7001691"/>
              <a:gd name="connsiteY3" fmla="*/ 228600 h 3052354"/>
              <a:gd name="connsiteX4" fmla="*/ 0 w 7001691"/>
              <a:gd name="connsiteY4" fmla="*/ 2817223 h 3052354"/>
              <a:gd name="connsiteX5" fmla="*/ 2277291 w 7001691"/>
              <a:gd name="connsiteY5" fmla="*/ 304800 h 3052354"/>
              <a:gd name="connsiteX6" fmla="*/ 3383280 w 7001691"/>
              <a:gd name="connsiteY6" fmla="*/ 3052354 h 3052354"/>
              <a:gd name="connsiteX7" fmla="*/ 4410891 w 7001691"/>
              <a:gd name="connsiteY7" fmla="*/ 1600200 h 3052354"/>
              <a:gd name="connsiteX8" fmla="*/ 7001691 w 7001691"/>
              <a:gd name="connsiteY8" fmla="*/ 2971800 h 3052354"/>
              <a:gd name="connsiteX0" fmla="*/ 7001691 w 7001691"/>
              <a:gd name="connsiteY0" fmla="*/ 2971800 h 3052354"/>
              <a:gd name="connsiteX1" fmla="*/ 5096691 w 7001691"/>
              <a:gd name="connsiteY1" fmla="*/ 0 h 3052354"/>
              <a:gd name="connsiteX2" fmla="*/ 3496491 w 7001691"/>
              <a:gd name="connsiteY2" fmla="*/ 1295400 h 3052354"/>
              <a:gd name="connsiteX3" fmla="*/ 524691 w 7001691"/>
              <a:gd name="connsiteY3" fmla="*/ 228600 h 3052354"/>
              <a:gd name="connsiteX4" fmla="*/ 0 w 7001691"/>
              <a:gd name="connsiteY4" fmla="*/ 2817223 h 3052354"/>
              <a:gd name="connsiteX5" fmla="*/ 2277291 w 7001691"/>
              <a:gd name="connsiteY5" fmla="*/ 304800 h 3052354"/>
              <a:gd name="connsiteX6" fmla="*/ 3383280 w 7001691"/>
              <a:gd name="connsiteY6" fmla="*/ 3052354 h 3052354"/>
              <a:gd name="connsiteX7" fmla="*/ 4182291 w 7001691"/>
              <a:gd name="connsiteY7" fmla="*/ 228600 h 3052354"/>
              <a:gd name="connsiteX8" fmla="*/ 7001691 w 7001691"/>
              <a:gd name="connsiteY8" fmla="*/ 2971800 h 3052354"/>
              <a:gd name="connsiteX0" fmla="*/ 7001691 w 7001691"/>
              <a:gd name="connsiteY0" fmla="*/ 2971800 h 3052354"/>
              <a:gd name="connsiteX1" fmla="*/ 5096691 w 7001691"/>
              <a:gd name="connsiteY1" fmla="*/ 0 h 3052354"/>
              <a:gd name="connsiteX2" fmla="*/ 3267891 w 7001691"/>
              <a:gd name="connsiteY2" fmla="*/ 1752600 h 3052354"/>
              <a:gd name="connsiteX3" fmla="*/ 524691 w 7001691"/>
              <a:gd name="connsiteY3" fmla="*/ 228600 h 3052354"/>
              <a:gd name="connsiteX4" fmla="*/ 0 w 7001691"/>
              <a:gd name="connsiteY4" fmla="*/ 2817223 h 3052354"/>
              <a:gd name="connsiteX5" fmla="*/ 2277291 w 7001691"/>
              <a:gd name="connsiteY5" fmla="*/ 304800 h 3052354"/>
              <a:gd name="connsiteX6" fmla="*/ 3383280 w 7001691"/>
              <a:gd name="connsiteY6" fmla="*/ 3052354 h 3052354"/>
              <a:gd name="connsiteX7" fmla="*/ 4182291 w 7001691"/>
              <a:gd name="connsiteY7" fmla="*/ 228600 h 3052354"/>
              <a:gd name="connsiteX8" fmla="*/ 7001691 w 7001691"/>
              <a:gd name="connsiteY8" fmla="*/ 2971800 h 3052354"/>
              <a:gd name="connsiteX0" fmla="*/ 7001691 w 7001691"/>
              <a:gd name="connsiteY0" fmla="*/ 2743200 h 2823754"/>
              <a:gd name="connsiteX1" fmla="*/ 6239691 w 7001691"/>
              <a:gd name="connsiteY1" fmla="*/ 304800 h 2823754"/>
              <a:gd name="connsiteX2" fmla="*/ 3267891 w 7001691"/>
              <a:gd name="connsiteY2" fmla="*/ 1524000 h 2823754"/>
              <a:gd name="connsiteX3" fmla="*/ 524691 w 7001691"/>
              <a:gd name="connsiteY3" fmla="*/ 0 h 2823754"/>
              <a:gd name="connsiteX4" fmla="*/ 0 w 7001691"/>
              <a:gd name="connsiteY4" fmla="*/ 2588623 h 2823754"/>
              <a:gd name="connsiteX5" fmla="*/ 2277291 w 7001691"/>
              <a:gd name="connsiteY5" fmla="*/ 76200 h 2823754"/>
              <a:gd name="connsiteX6" fmla="*/ 3383280 w 7001691"/>
              <a:gd name="connsiteY6" fmla="*/ 2823754 h 2823754"/>
              <a:gd name="connsiteX7" fmla="*/ 4182291 w 7001691"/>
              <a:gd name="connsiteY7" fmla="*/ 0 h 2823754"/>
              <a:gd name="connsiteX8" fmla="*/ 7001691 w 7001691"/>
              <a:gd name="connsiteY8" fmla="*/ 2743200 h 2823754"/>
              <a:gd name="connsiteX0" fmla="*/ 7696200 w 7696200"/>
              <a:gd name="connsiteY0" fmla="*/ 3352800 h 3433354"/>
              <a:gd name="connsiteX1" fmla="*/ 6934200 w 7696200"/>
              <a:gd name="connsiteY1" fmla="*/ 914400 h 3433354"/>
              <a:gd name="connsiteX2" fmla="*/ 3962400 w 7696200"/>
              <a:gd name="connsiteY2" fmla="*/ 2133600 h 3433354"/>
              <a:gd name="connsiteX3" fmla="*/ 0 w 7696200"/>
              <a:gd name="connsiteY3" fmla="*/ 0 h 3433354"/>
              <a:gd name="connsiteX4" fmla="*/ 694509 w 7696200"/>
              <a:gd name="connsiteY4" fmla="*/ 3198223 h 3433354"/>
              <a:gd name="connsiteX5" fmla="*/ 2971800 w 7696200"/>
              <a:gd name="connsiteY5" fmla="*/ 685800 h 3433354"/>
              <a:gd name="connsiteX6" fmla="*/ 4077789 w 7696200"/>
              <a:gd name="connsiteY6" fmla="*/ 3433354 h 3433354"/>
              <a:gd name="connsiteX7" fmla="*/ 4876800 w 7696200"/>
              <a:gd name="connsiteY7" fmla="*/ 609600 h 3433354"/>
              <a:gd name="connsiteX8" fmla="*/ 7696200 w 7696200"/>
              <a:gd name="connsiteY8" fmla="*/ 3352800 h 3433354"/>
              <a:gd name="connsiteX0" fmla="*/ 7696200 w 7696200"/>
              <a:gd name="connsiteY0" fmla="*/ 3352800 h 3433354"/>
              <a:gd name="connsiteX1" fmla="*/ 6934200 w 7696200"/>
              <a:gd name="connsiteY1" fmla="*/ 914400 h 3433354"/>
              <a:gd name="connsiteX2" fmla="*/ 3962400 w 7696200"/>
              <a:gd name="connsiteY2" fmla="*/ 2133600 h 3433354"/>
              <a:gd name="connsiteX3" fmla="*/ 0 w 7696200"/>
              <a:gd name="connsiteY3" fmla="*/ 0 h 3433354"/>
              <a:gd name="connsiteX4" fmla="*/ 694509 w 7696200"/>
              <a:gd name="connsiteY4" fmla="*/ 3198223 h 3433354"/>
              <a:gd name="connsiteX5" fmla="*/ 2819400 w 7696200"/>
              <a:gd name="connsiteY5" fmla="*/ 228600 h 3433354"/>
              <a:gd name="connsiteX6" fmla="*/ 4077789 w 7696200"/>
              <a:gd name="connsiteY6" fmla="*/ 3433354 h 3433354"/>
              <a:gd name="connsiteX7" fmla="*/ 4876800 w 7696200"/>
              <a:gd name="connsiteY7" fmla="*/ 609600 h 3433354"/>
              <a:gd name="connsiteX8" fmla="*/ 7696200 w 7696200"/>
              <a:gd name="connsiteY8" fmla="*/ 3352800 h 3433354"/>
              <a:gd name="connsiteX0" fmla="*/ 7696200 w 7696200"/>
              <a:gd name="connsiteY0" fmla="*/ 3352800 h 3433354"/>
              <a:gd name="connsiteX1" fmla="*/ 6934200 w 7696200"/>
              <a:gd name="connsiteY1" fmla="*/ 914400 h 3433354"/>
              <a:gd name="connsiteX2" fmla="*/ 4953000 w 7696200"/>
              <a:gd name="connsiteY2" fmla="*/ 2667000 h 3433354"/>
              <a:gd name="connsiteX3" fmla="*/ 0 w 7696200"/>
              <a:gd name="connsiteY3" fmla="*/ 0 h 3433354"/>
              <a:gd name="connsiteX4" fmla="*/ 694509 w 7696200"/>
              <a:gd name="connsiteY4" fmla="*/ 3198223 h 3433354"/>
              <a:gd name="connsiteX5" fmla="*/ 2819400 w 7696200"/>
              <a:gd name="connsiteY5" fmla="*/ 228600 h 3433354"/>
              <a:gd name="connsiteX6" fmla="*/ 4077789 w 7696200"/>
              <a:gd name="connsiteY6" fmla="*/ 3433354 h 3433354"/>
              <a:gd name="connsiteX7" fmla="*/ 4876800 w 7696200"/>
              <a:gd name="connsiteY7" fmla="*/ 609600 h 3433354"/>
              <a:gd name="connsiteX8" fmla="*/ 7696200 w 7696200"/>
              <a:gd name="connsiteY8" fmla="*/ 3352800 h 3433354"/>
              <a:gd name="connsiteX0" fmla="*/ 7696200 w 7696200"/>
              <a:gd name="connsiteY0" fmla="*/ 3352800 h 3352800"/>
              <a:gd name="connsiteX1" fmla="*/ 6934200 w 7696200"/>
              <a:gd name="connsiteY1" fmla="*/ 914400 h 3352800"/>
              <a:gd name="connsiteX2" fmla="*/ 4953000 w 7696200"/>
              <a:gd name="connsiteY2" fmla="*/ 2667000 h 3352800"/>
              <a:gd name="connsiteX3" fmla="*/ 0 w 7696200"/>
              <a:gd name="connsiteY3" fmla="*/ 0 h 3352800"/>
              <a:gd name="connsiteX4" fmla="*/ 694509 w 7696200"/>
              <a:gd name="connsiteY4" fmla="*/ 3198223 h 3352800"/>
              <a:gd name="connsiteX5" fmla="*/ 2819400 w 7696200"/>
              <a:gd name="connsiteY5" fmla="*/ 228600 h 3352800"/>
              <a:gd name="connsiteX6" fmla="*/ 2895600 w 7696200"/>
              <a:gd name="connsiteY6" fmla="*/ 3048000 h 3352800"/>
              <a:gd name="connsiteX7" fmla="*/ 4876800 w 7696200"/>
              <a:gd name="connsiteY7" fmla="*/ 609600 h 3352800"/>
              <a:gd name="connsiteX8" fmla="*/ 7696200 w 7696200"/>
              <a:gd name="connsiteY8" fmla="*/ 3352800 h 3352800"/>
              <a:gd name="connsiteX0" fmla="*/ 8001000 w 8001000"/>
              <a:gd name="connsiteY0" fmla="*/ 2057400 h 3198223"/>
              <a:gd name="connsiteX1" fmla="*/ 6934200 w 8001000"/>
              <a:gd name="connsiteY1" fmla="*/ 914400 h 3198223"/>
              <a:gd name="connsiteX2" fmla="*/ 4953000 w 8001000"/>
              <a:gd name="connsiteY2" fmla="*/ 2667000 h 3198223"/>
              <a:gd name="connsiteX3" fmla="*/ 0 w 8001000"/>
              <a:gd name="connsiteY3" fmla="*/ 0 h 3198223"/>
              <a:gd name="connsiteX4" fmla="*/ 694509 w 8001000"/>
              <a:gd name="connsiteY4" fmla="*/ 3198223 h 3198223"/>
              <a:gd name="connsiteX5" fmla="*/ 2819400 w 8001000"/>
              <a:gd name="connsiteY5" fmla="*/ 228600 h 3198223"/>
              <a:gd name="connsiteX6" fmla="*/ 2895600 w 8001000"/>
              <a:gd name="connsiteY6" fmla="*/ 3048000 h 3198223"/>
              <a:gd name="connsiteX7" fmla="*/ 4876800 w 8001000"/>
              <a:gd name="connsiteY7" fmla="*/ 609600 h 3198223"/>
              <a:gd name="connsiteX8" fmla="*/ 8001000 w 8001000"/>
              <a:gd name="connsiteY8" fmla="*/ 2057400 h 3198223"/>
              <a:gd name="connsiteX0" fmla="*/ 8001000 w 8001000"/>
              <a:gd name="connsiteY0" fmla="*/ 2057400 h 3198223"/>
              <a:gd name="connsiteX1" fmla="*/ 5410200 w 8001000"/>
              <a:gd name="connsiteY1" fmla="*/ 1524001 h 3198223"/>
              <a:gd name="connsiteX2" fmla="*/ 4953000 w 8001000"/>
              <a:gd name="connsiteY2" fmla="*/ 2667000 h 3198223"/>
              <a:gd name="connsiteX3" fmla="*/ 0 w 8001000"/>
              <a:gd name="connsiteY3" fmla="*/ 0 h 3198223"/>
              <a:gd name="connsiteX4" fmla="*/ 694509 w 8001000"/>
              <a:gd name="connsiteY4" fmla="*/ 3198223 h 3198223"/>
              <a:gd name="connsiteX5" fmla="*/ 2819400 w 8001000"/>
              <a:gd name="connsiteY5" fmla="*/ 228600 h 3198223"/>
              <a:gd name="connsiteX6" fmla="*/ 2895600 w 8001000"/>
              <a:gd name="connsiteY6" fmla="*/ 3048000 h 3198223"/>
              <a:gd name="connsiteX7" fmla="*/ 4876800 w 8001000"/>
              <a:gd name="connsiteY7" fmla="*/ 609600 h 3198223"/>
              <a:gd name="connsiteX8" fmla="*/ 8001000 w 8001000"/>
              <a:gd name="connsiteY8" fmla="*/ 2057400 h 3198223"/>
              <a:gd name="connsiteX0" fmla="*/ 7696200 w 7696200"/>
              <a:gd name="connsiteY0" fmla="*/ 2971801 h 3198223"/>
              <a:gd name="connsiteX1" fmla="*/ 5410200 w 7696200"/>
              <a:gd name="connsiteY1" fmla="*/ 1524001 h 3198223"/>
              <a:gd name="connsiteX2" fmla="*/ 4953000 w 7696200"/>
              <a:gd name="connsiteY2" fmla="*/ 2667000 h 3198223"/>
              <a:gd name="connsiteX3" fmla="*/ 0 w 7696200"/>
              <a:gd name="connsiteY3" fmla="*/ 0 h 3198223"/>
              <a:gd name="connsiteX4" fmla="*/ 694509 w 7696200"/>
              <a:gd name="connsiteY4" fmla="*/ 3198223 h 3198223"/>
              <a:gd name="connsiteX5" fmla="*/ 2819400 w 7696200"/>
              <a:gd name="connsiteY5" fmla="*/ 228600 h 3198223"/>
              <a:gd name="connsiteX6" fmla="*/ 2895600 w 7696200"/>
              <a:gd name="connsiteY6" fmla="*/ 3048000 h 3198223"/>
              <a:gd name="connsiteX7" fmla="*/ 4876800 w 7696200"/>
              <a:gd name="connsiteY7" fmla="*/ 609600 h 3198223"/>
              <a:gd name="connsiteX8" fmla="*/ 7696200 w 7696200"/>
              <a:gd name="connsiteY8" fmla="*/ 2971801 h 3198223"/>
              <a:gd name="connsiteX0" fmla="*/ 7696200 w 7696200"/>
              <a:gd name="connsiteY0" fmla="*/ 2971801 h 3198223"/>
              <a:gd name="connsiteX1" fmla="*/ 5410200 w 7696200"/>
              <a:gd name="connsiteY1" fmla="*/ 1524001 h 3198223"/>
              <a:gd name="connsiteX2" fmla="*/ 4953000 w 7696200"/>
              <a:gd name="connsiteY2" fmla="*/ 2667000 h 3198223"/>
              <a:gd name="connsiteX3" fmla="*/ 0 w 7696200"/>
              <a:gd name="connsiteY3" fmla="*/ 0 h 3198223"/>
              <a:gd name="connsiteX4" fmla="*/ 694509 w 7696200"/>
              <a:gd name="connsiteY4" fmla="*/ 3198223 h 3198223"/>
              <a:gd name="connsiteX5" fmla="*/ 2819400 w 7696200"/>
              <a:gd name="connsiteY5" fmla="*/ 228600 h 3198223"/>
              <a:gd name="connsiteX6" fmla="*/ 2895600 w 7696200"/>
              <a:gd name="connsiteY6" fmla="*/ 3048000 h 3198223"/>
              <a:gd name="connsiteX7" fmla="*/ 5562600 w 7696200"/>
              <a:gd name="connsiteY7" fmla="*/ 381001 h 3198223"/>
              <a:gd name="connsiteX8" fmla="*/ 7696200 w 7696200"/>
              <a:gd name="connsiteY8" fmla="*/ 2971801 h 3198223"/>
              <a:gd name="connsiteX0" fmla="*/ 7772400 w 7772400"/>
              <a:gd name="connsiteY0" fmla="*/ 2743201 h 2969623"/>
              <a:gd name="connsiteX1" fmla="*/ 5486400 w 7772400"/>
              <a:gd name="connsiteY1" fmla="*/ 1295401 h 2969623"/>
              <a:gd name="connsiteX2" fmla="*/ 5029200 w 7772400"/>
              <a:gd name="connsiteY2" fmla="*/ 2438400 h 2969623"/>
              <a:gd name="connsiteX3" fmla="*/ 0 w 7772400"/>
              <a:gd name="connsiteY3" fmla="*/ 1752601 h 2969623"/>
              <a:gd name="connsiteX4" fmla="*/ 770709 w 7772400"/>
              <a:gd name="connsiteY4" fmla="*/ 2969623 h 2969623"/>
              <a:gd name="connsiteX5" fmla="*/ 2895600 w 7772400"/>
              <a:gd name="connsiteY5" fmla="*/ 0 h 2969623"/>
              <a:gd name="connsiteX6" fmla="*/ 2971800 w 7772400"/>
              <a:gd name="connsiteY6" fmla="*/ 2819400 h 2969623"/>
              <a:gd name="connsiteX7" fmla="*/ 5638800 w 7772400"/>
              <a:gd name="connsiteY7" fmla="*/ 152401 h 2969623"/>
              <a:gd name="connsiteX8" fmla="*/ 7772400 w 7772400"/>
              <a:gd name="connsiteY8" fmla="*/ 2743201 h 2969623"/>
              <a:gd name="connsiteX0" fmla="*/ 7772400 w 7772400"/>
              <a:gd name="connsiteY0" fmla="*/ 2743201 h 2819400"/>
              <a:gd name="connsiteX1" fmla="*/ 5486400 w 7772400"/>
              <a:gd name="connsiteY1" fmla="*/ 1295401 h 2819400"/>
              <a:gd name="connsiteX2" fmla="*/ 5029200 w 7772400"/>
              <a:gd name="connsiteY2" fmla="*/ 2438400 h 2819400"/>
              <a:gd name="connsiteX3" fmla="*/ 0 w 7772400"/>
              <a:gd name="connsiteY3" fmla="*/ 1752601 h 2819400"/>
              <a:gd name="connsiteX4" fmla="*/ 228600 w 7772400"/>
              <a:gd name="connsiteY4" fmla="*/ 381001 h 2819400"/>
              <a:gd name="connsiteX5" fmla="*/ 2895600 w 7772400"/>
              <a:gd name="connsiteY5" fmla="*/ 0 h 2819400"/>
              <a:gd name="connsiteX6" fmla="*/ 2971800 w 7772400"/>
              <a:gd name="connsiteY6" fmla="*/ 2819400 h 2819400"/>
              <a:gd name="connsiteX7" fmla="*/ 5638800 w 7772400"/>
              <a:gd name="connsiteY7" fmla="*/ 152401 h 2819400"/>
              <a:gd name="connsiteX8" fmla="*/ 7772400 w 7772400"/>
              <a:gd name="connsiteY8" fmla="*/ 2743201 h 2819400"/>
              <a:gd name="connsiteX0" fmla="*/ 7772400 w 7772400"/>
              <a:gd name="connsiteY0" fmla="*/ 2667000 h 2743199"/>
              <a:gd name="connsiteX1" fmla="*/ 5486400 w 7772400"/>
              <a:gd name="connsiteY1" fmla="*/ 1219200 h 2743199"/>
              <a:gd name="connsiteX2" fmla="*/ 5029200 w 7772400"/>
              <a:gd name="connsiteY2" fmla="*/ 2362199 h 2743199"/>
              <a:gd name="connsiteX3" fmla="*/ 0 w 7772400"/>
              <a:gd name="connsiteY3" fmla="*/ 1676400 h 2743199"/>
              <a:gd name="connsiteX4" fmla="*/ 228600 w 7772400"/>
              <a:gd name="connsiteY4" fmla="*/ 304800 h 2743199"/>
              <a:gd name="connsiteX5" fmla="*/ 2133600 w 7772400"/>
              <a:gd name="connsiteY5" fmla="*/ 0 h 2743199"/>
              <a:gd name="connsiteX6" fmla="*/ 2971800 w 7772400"/>
              <a:gd name="connsiteY6" fmla="*/ 2743199 h 2743199"/>
              <a:gd name="connsiteX7" fmla="*/ 5638800 w 7772400"/>
              <a:gd name="connsiteY7" fmla="*/ 76200 h 2743199"/>
              <a:gd name="connsiteX8" fmla="*/ 7772400 w 7772400"/>
              <a:gd name="connsiteY8" fmla="*/ 2667000 h 27431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772400" h="2743199">
                <a:moveTo>
                  <a:pt x="7772400" y="2667000"/>
                </a:moveTo>
                <a:lnTo>
                  <a:pt x="5486400" y="1219200"/>
                </a:lnTo>
                <a:lnTo>
                  <a:pt x="5029200" y="2362199"/>
                </a:lnTo>
                <a:lnTo>
                  <a:pt x="0" y="1676400"/>
                </a:lnTo>
                <a:lnTo>
                  <a:pt x="228600" y="304800"/>
                </a:lnTo>
                <a:lnTo>
                  <a:pt x="2133600" y="0"/>
                </a:lnTo>
                <a:lnTo>
                  <a:pt x="2971800" y="2743199"/>
                </a:lnTo>
                <a:lnTo>
                  <a:pt x="5638800" y="76200"/>
                </a:lnTo>
                <a:lnTo>
                  <a:pt x="7772400" y="2667000"/>
                </a:lnTo>
                <a:close/>
              </a:path>
            </a:pathLst>
          </a:custGeom>
          <a:gradFill>
            <a:gsLst>
              <a:gs pos="0">
                <a:srgbClr val="0070C0">
                  <a:alpha val="0"/>
                </a:srgbClr>
              </a:gs>
              <a:gs pos="66000">
                <a:srgbClr val="0070C0">
                  <a:alpha val="40000"/>
                </a:srgbClr>
              </a:gs>
            </a:gsLst>
            <a:path path="circle">
              <a:fillToRect l="50000" t="50000" r="50000" b="50000"/>
            </a:path>
          </a:gradFill>
          <a:ln w="38100"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Content Placeholder 2"/>
          <p:cNvSpPr txBox="1">
            <a:spLocks/>
          </p:cNvSpPr>
          <p:nvPr/>
        </p:nvSpPr>
        <p:spPr>
          <a:xfrm>
            <a:off x="3124200" y="2770206"/>
            <a:ext cx="1066800" cy="56820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ts val="12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bg-BG" noProof="0" dirty="0">
                <a:latin typeface="Candara" panose="020E0502030303020204" pitchFamily="34" charset="0"/>
              </a:rPr>
              <a:t>обича</a:t>
            </a:r>
          </a:p>
          <a:p>
            <a:pPr marL="342900" marR="0" lvl="0" indent="-342900" algn="ctr" defTabSz="914400" rtl="0" eaLnBrk="1" fontAlgn="auto" latinLnBrk="0" hangingPunct="1">
              <a:lnSpc>
                <a:spcPts val="12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bg-BG" noProof="0" dirty="0">
                <a:latin typeface="Candara" panose="020E0502030303020204" pitchFamily="34" charset="0"/>
              </a:rPr>
              <a:t>ме</a:t>
            </a:r>
            <a:endParaRPr kumimoji="0" lang="en-US" sz="1600" u="none" strike="noStrike" kern="1200" cap="none" spc="0" normalizeH="0" baseline="0" noProof="0" dirty="0">
              <a:ln>
                <a:noFill/>
              </a:ln>
              <a:uLnTx/>
              <a:uFillTx/>
              <a:latin typeface="Candara" panose="020E0502030303020204" pitchFamily="34" charset="0"/>
            </a:endParaRPr>
          </a:p>
        </p:txBody>
      </p:sp>
      <p:sp>
        <p:nvSpPr>
          <p:cNvPr id="33" name="Content Placeholder 2"/>
          <p:cNvSpPr txBox="1">
            <a:spLocks/>
          </p:cNvSpPr>
          <p:nvPr/>
        </p:nvSpPr>
        <p:spPr>
          <a:xfrm>
            <a:off x="6142056" y="2647950"/>
            <a:ext cx="1066800" cy="56820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ts val="12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bg-BG" noProof="0" dirty="0">
                <a:latin typeface="Candara" panose="020E0502030303020204" pitchFamily="34" charset="0"/>
              </a:rPr>
              <a:t>обича</a:t>
            </a:r>
          </a:p>
          <a:p>
            <a:pPr marL="342900" marR="0" lvl="0" indent="-342900" algn="ctr" defTabSz="914400" rtl="0" eaLnBrk="1" fontAlgn="auto" latinLnBrk="0" hangingPunct="1">
              <a:lnSpc>
                <a:spcPts val="12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bg-BG" noProof="0" dirty="0">
                <a:latin typeface="Candara" panose="020E0502030303020204" pitchFamily="34" charset="0"/>
              </a:rPr>
              <a:t>ме</a:t>
            </a:r>
            <a:endParaRPr kumimoji="0" lang="en-US" sz="1600" u="none" strike="noStrike" kern="1200" cap="none" spc="0" normalizeH="0" baseline="0" noProof="0" dirty="0">
              <a:ln>
                <a:noFill/>
              </a:ln>
              <a:uLnTx/>
              <a:uFillTx/>
              <a:latin typeface="Candara" panose="020E0502030303020204" pitchFamily="34" charset="0"/>
            </a:endParaRPr>
          </a:p>
        </p:txBody>
      </p:sp>
      <p:sp>
        <p:nvSpPr>
          <p:cNvPr id="34" name="Content Placeholder 2"/>
          <p:cNvSpPr txBox="1">
            <a:spLocks/>
          </p:cNvSpPr>
          <p:nvPr/>
        </p:nvSpPr>
        <p:spPr>
          <a:xfrm>
            <a:off x="4495800" y="2670292"/>
            <a:ext cx="1066800" cy="56820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ts val="12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bg-BG" noProof="0" dirty="0">
                <a:latin typeface="Candara" panose="020E0502030303020204" pitchFamily="34" charset="0"/>
              </a:rPr>
              <a:t>не ме</a:t>
            </a:r>
          </a:p>
          <a:p>
            <a:pPr marL="342900" marR="0" lvl="0" indent="-342900" algn="ctr" defTabSz="914400" rtl="0" eaLnBrk="1" fontAlgn="auto" latinLnBrk="0" hangingPunct="1">
              <a:lnSpc>
                <a:spcPts val="12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bg-BG" noProof="0" dirty="0">
                <a:latin typeface="Candara" panose="020E0502030303020204" pitchFamily="34" charset="0"/>
              </a:rPr>
              <a:t>обича</a:t>
            </a:r>
            <a:endParaRPr kumimoji="0" lang="en-US" sz="1600" u="none" strike="noStrike" kern="1200" cap="none" spc="0" normalizeH="0" baseline="0" noProof="0" dirty="0">
              <a:ln>
                <a:noFill/>
              </a:ln>
              <a:uLnTx/>
              <a:uFillTx/>
              <a:latin typeface="Candara" panose="020E0502030303020204" pitchFamily="34" charset="0"/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1841500" y="3145134"/>
            <a:ext cx="5483748" cy="226716"/>
          </a:xfrm>
          <a:prstGeom prst="straightConnector1">
            <a:avLst/>
          </a:prstGeom>
          <a:ln w="50800">
            <a:solidFill>
              <a:schemeClr val="tx1"/>
            </a:solidFill>
            <a:headEnd type="oval" w="med" len="med"/>
            <a:tailEnd type="triangle" w="med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>
            <a:off x="4800600" y="3908809"/>
            <a:ext cx="2996921" cy="720340"/>
          </a:xfrm>
          <a:prstGeom prst="straightConnector1">
            <a:avLst/>
          </a:prstGeom>
          <a:ln w="50800">
            <a:solidFill>
              <a:schemeClr val="tx1"/>
            </a:solidFill>
            <a:headEnd type="oval" w="med" len="med"/>
            <a:tailEnd type="triangle" w="med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ontent Placeholder 2"/>
          <p:cNvSpPr txBox="1">
            <a:spLocks/>
          </p:cNvSpPr>
          <p:nvPr/>
        </p:nvSpPr>
        <p:spPr>
          <a:xfrm>
            <a:off x="6781800" y="3481486"/>
            <a:ext cx="1066800" cy="56820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ts val="12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bg-BG" noProof="0" dirty="0">
                <a:latin typeface="Candara" panose="020E0502030303020204" pitchFamily="34" charset="0"/>
              </a:rPr>
              <a:t>обича</a:t>
            </a:r>
          </a:p>
          <a:p>
            <a:pPr marL="342900" marR="0" lvl="0" indent="-342900" algn="ctr" defTabSz="914400" rtl="0" eaLnBrk="1" fontAlgn="auto" latinLnBrk="0" hangingPunct="1">
              <a:lnSpc>
                <a:spcPts val="12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bg-BG" noProof="0" dirty="0">
                <a:latin typeface="Candara" panose="020E0502030303020204" pitchFamily="34" charset="0"/>
              </a:rPr>
              <a:t>ме</a:t>
            </a:r>
            <a:endParaRPr kumimoji="0" lang="en-US" sz="1600" u="none" strike="noStrike" kern="1200" cap="none" spc="0" normalizeH="0" baseline="0" noProof="0" dirty="0">
              <a:ln>
                <a:noFill/>
              </a:ln>
              <a:uLnTx/>
              <a:uFillTx/>
              <a:latin typeface="Candara" panose="020E0502030303020204" pitchFamily="34" charset="0"/>
            </a:endParaRPr>
          </a:p>
        </p:txBody>
      </p:sp>
      <p:sp>
        <p:nvSpPr>
          <p:cNvPr id="46" name="Content Placeholder 2"/>
          <p:cNvSpPr txBox="1">
            <a:spLocks/>
          </p:cNvSpPr>
          <p:nvPr/>
        </p:nvSpPr>
        <p:spPr>
          <a:xfrm>
            <a:off x="6304504" y="4183198"/>
            <a:ext cx="1066800" cy="56820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ts val="12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bg-BG" noProof="0" dirty="0">
                <a:latin typeface="Candara" panose="020E0502030303020204" pitchFamily="34" charset="0"/>
              </a:rPr>
              <a:t>не ме</a:t>
            </a:r>
          </a:p>
          <a:p>
            <a:pPr marL="342900" marR="0" lvl="0" indent="-342900" algn="ctr" defTabSz="914400" rtl="0" eaLnBrk="1" fontAlgn="auto" latinLnBrk="0" hangingPunct="1">
              <a:lnSpc>
                <a:spcPts val="12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bg-BG" noProof="0" dirty="0">
                <a:latin typeface="Candara" panose="020E0502030303020204" pitchFamily="34" charset="0"/>
              </a:rPr>
              <a:t>обича</a:t>
            </a:r>
            <a:endParaRPr kumimoji="0" lang="en-US" sz="1600" u="none" strike="noStrike" kern="1200" cap="none" spc="0" normalizeH="0" baseline="0" noProof="0" dirty="0">
              <a:ln>
                <a:noFill/>
              </a:ln>
              <a:uLnTx/>
              <a:uFillTx/>
              <a:latin typeface="Candara" panose="020E0502030303020204" pitchFamily="34" charset="0"/>
            </a:endParaRPr>
          </a:p>
        </p:txBody>
      </p:sp>
      <p:sp>
        <p:nvSpPr>
          <p:cNvPr id="23" name="Content Placeholder 2"/>
          <p:cNvSpPr txBox="1">
            <a:spLocks/>
          </p:cNvSpPr>
          <p:nvPr/>
        </p:nvSpPr>
        <p:spPr>
          <a:xfrm>
            <a:off x="7410450" y="3943350"/>
            <a:ext cx="876300" cy="5110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342900" marR="0" lvl="0" indent="-342900" algn="ctr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400">
                <a:latin typeface="Calibri"/>
              </a:defRPr>
            </a:lvl1pPr>
          </a:lstStyle>
          <a:p>
            <a:r>
              <a:rPr lang="en-US" dirty="0"/>
              <a:t>Q</a:t>
            </a:r>
          </a:p>
        </p:txBody>
      </p:sp>
      <p:sp>
        <p:nvSpPr>
          <p:cNvPr id="28" name="Oval 27"/>
          <p:cNvSpPr/>
          <p:nvPr/>
        </p:nvSpPr>
        <p:spPr>
          <a:xfrm>
            <a:off x="3351335" y="3249141"/>
            <a:ext cx="107401" cy="109728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295365" y="3165554"/>
            <a:ext cx="107401" cy="109728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6419779" y="3121868"/>
            <a:ext cx="107401" cy="109728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7187046" y="3993784"/>
            <a:ext cx="107401" cy="109728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6881851" y="4061929"/>
            <a:ext cx="107401" cy="109728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5556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Примерни демонстрации</a:t>
            </a:r>
          </a:p>
          <a:p>
            <a:pPr lvl="1"/>
            <a:r>
              <a:rPr lang="bg-BG" dirty="0"/>
              <a:t>Ориентация спрямо вектор</a:t>
            </a:r>
          </a:p>
          <a:p>
            <a:pPr lvl="1"/>
            <a:r>
              <a:rPr lang="bg-BG" dirty="0"/>
              <a:t>Вътрешна точка чрез ориентация</a:t>
            </a:r>
          </a:p>
        </p:txBody>
      </p:sp>
      <p:pic>
        <p:nvPicPr>
          <p:cNvPr id="8" name="Picture 2">
            <a:hlinkClick r:id="rId2" action="ppaction://hlinkfile"/>
            <a:extLst>
              <a:ext uri="{FF2B5EF4-FFF2-40B4-BE49-F238E27FC236}">
                <a16:creationId xmlns:a16="http://schemas.microsoft.com/office/drawing/2014/main" id="{E6FB292C-4C79-40A2-9E4C-1190BC73D80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447800" y="2724150"/>
            <a:ext cx="2926080" cy="1828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9" name="Picture 3">
            <a:hlinkClick r:id="rId4" action="ppaction://hlinkfile"/>
            <a:extLst>
              <a:ext uri="{FF2B5EF4-FFF2-40B4-BE49-F238E27FC236}">
                <a16:creationId xmlns:a16="http://schemas.microsoft.com/office/drawing/2014/main" id="{F9B014CA-467B-4456-87FB-9933B27D90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724400" y="2724150"/>
            <a:ext cx="2926080" cy="1828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792071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Вътрешна точка</a:t>
            </a:r>
          </a:p>
          <a:p>
            <a:pPr lvl="1"/>
            <a:r>
              <a:rPr lang="bg-BG" dirty="0"/>
              <a:t>Например в любовен многоъгълник</a:t>
            </a:r>
            <a:r>
              <a:rPr lang="en-US" dirty="0"/>
              <a:t>, </a:t>
            </a:r>
            <a:r>
              <a:rPr lang="bg-BG" dirty="0"/>
              <a:t>който е неправилен, </a:t>
            </a:r>
            <a:r>
              <a:rPr lang="bg-BG" dirty="0" err="1"/>
              <a:t>самопресичащ</a:t>
            </a:r>
            <a:r>
              <a:rPr lang="bg-BG" dirty="0"/>
              <a:t> се, вдлъбнат на моменти … или като цяло</a:t>
            </a:r>
          </a:p>
        </p:txBody>
      </p:sp>
      <p:pic>
        <p:nvPicPr>
          <p:cNvPr id="4" name="Picture 2">
            <a:hlinkClick r:id="rId2" action="ppaction://hlinkfile"/>
            <a:extLst>
              <a:ext uri="{FF2B5EF4-FFF2-40B4-BE49-F238E27FC236}">
                <a16:creationId xmlns:a16="http://schemas.microsoft.com/office/drawing/2014/main" id="{B6085CE3-BECB-4BF1-B1E1-2325E03DA3A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108960" y="1962150"/>
            <a:ext cx="2926080" cy="1828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7308829"/>
      </p:ext>
    </p:extLst>
  </p:cSld>
  <p:clrMapOvr>
    <a:masterClrMapping/>
  </p:clrMapOvr>
  <p:transition>
    <p:push dir="u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 на многоъгълник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Чрез ориентирано лице</a:t>
            </a:r>
          </a:p>
          <a:p>
            <a:pPr lvl="1"/>
            <a:r>
              <a:rPr lang="bg-BG" dirty="0"/>
              <a:t>Лице на част от многоъгълник, което може да е положително или отрицателно</a:t>
            </a:r>
          </a:p>
          <a:p>
            <a:pPr lvl="1"/>
            <a:r>
              <a:rPr lang="bg-BG" dirty="0"/>
              <a:t>Многоъгълникът се раздробява на части</a:t>
            </a:r>
          </a:p>
          <a:p>
            <a:pPr lvl="1"/>
            <a:r>
              <a:rPr lang="bg-BG" dirty="0"/>
              <a:t>На всяка част се намира ориентираното ѝ лице</a:t>
            </a:r>
          </a:p>
          <a:p>
            <a:pPr lvl="1"/>
            <a:r>
              <a:rPr lang="bg-BG" dirty="0"/>
              <a:t>Лицето на многоъгълника е сумата от отделните ориентирани лица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-22412" y="4859111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chemeClr val="tx1">
                      <a:lumMod val="65000"/>
                      <a:lumOff val="35000"/>
                      <a:alpha val="50000"/>
                    </a:schemeClr>
                  </a:outerShdw>
                </a:effectLst>
                <a:latin typeface="Arial Black" panose="020B0A04020102020204" pitchFamily="34" charset="0"/>
              </a:rPr>
              <a:t>0:45</a:t>
            </a:r>
            <a:endParaRPr lang="bg-BG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chemeClr val="tx1">
                    <a:lumMod val="65000"/>
                    <a:lumOff val="35000"/>
                    <a:alpha val="50000"/>
                  </a:schemeClr>
                </a:outerShdw>
              </a:effectLst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249152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Freeform 101"/>
          <p:cNvSpPr/>
          <p:nvPr/>
        </p:nvSpPr>
        <p:spPr>
          <a:xfrm>
            <a:off x="6248400" y="2095500"/>
            <a:ext cx="1219200" cy="2171700"/>
          </a:xfrm>
          <a:custGeom>
            <a:avLst/>
            <a:gdLst>
              <a:gd name="connsiteX0" fmla="*/ 0 w 723900"/>
              <a:gd name="connsiteY0" fmla="*/ 1130300 h 1435100"/>
              <a:gd name="connsiteX1" fmla="*/ 406400 w 723900"/>
              <a:gd name="connsiteY1" fmla="*/ 0 h 1435100"/>
              <a:gd name="connsiteX2" fmla="*/ 723900 w 723900"/>
              <a:gd name="connsiteY2" fmla="*/ 800100 h 1435100"/>
              <a:gd name="connsiteX3" fmla="*/ 444500 w 723900"/>
              <a:gd name="connsiteY3" fmla="*/ 990600 h 1435100"/>
              <a:gd name="connsiteX4" fmla="*/ 685800 w 723900"/>
              <a:gd name="connsiteY4" fmla="*/ 1435100 h 1435100"/>
              <a:gd name="connsiteX5" fmla="*/ 0 w 723900"/>
              <a:gd name="connsiteY5" fmla="*/ 1130300 h 1435100"/>
              <a:gd name="connsiteX0" fmla="*/ 304800 w 1028700"/>
              <a:gd name="connsiteY0" fmla="*/ 2120900 h 2425700"/>
              <a:gd name="connsiteX1" fmla="*/ 0 w 1028700"/>
              <a:gd name="connsiteY1" fmla="*/ 0 h 2425700"/>
              <a:gd name="connsiteX2" fmla="*/ 1028700 w 1028700"/>
              <a:gd name="connsiteY2" fmla="*/ 1790700 h 2425700"/>
              <a:gd name="connsiteX3" fmla="*/ 749300 w 1028700"/>
              <a:gd name="connsiteY3" fmla="*/ 1981200 h 2425700"/>
              <a:gd name="connsiteX4" fmla="*/ 990600 w 1028700"/>
              <a:gd name="connsiteY4" fmla="*/ 2425700 h 2425700"/>
              <a:gd name="connsiteX5" fmla="*/ 304800 w 1028700"/>
              <a:gd name="connsiteY5" fmla="*/ 2120900 h 2425700"/>
              <a:gd name="connsiteX0" fmla="*/ 0 w 2247900"/>
              <a:gd name="connsiteY0" fmla="*/ 1752600 h 2425700"/>
              <a:gd name="connsiteX1" fmla="*/ 1219200 w 2247900"/>
              <a:gd name="connsiteY1" fmla="*/ 0 h 2425700"/>
              <a:gd name="connsiteX2" fmla="*/ 2247900 w 2247900"/>
              <a:gd name="connsiteY2" fmla="*/ 1790700 h 2425700"/>
              <a:gd name="connsiteX3" fmla="*/ 1968500 w 2247900"/>
              <a:gd name="connsiteY3" fmla="*/ 1981200 h 2425700"/>
              <a:gd name="connsiteX4" fmla="*/ 2209800 w 2247900"/>
              <a:gd name="connsiteY4" fmla="*/ 2425700 h 2425700"/>
              <a:gd name="connsiteX5" fmla="*/ 0 w 2247900"/>
              <a:gd name="connsiteY5" fmla="*/ 1752600 h 2425700"/>
              <a:gd name="connsiteX0" fmla="*/ 0 w 2247900"/>
              <a:gd name="connsiteY0" fmla="*/ 1752600 h 2895600"/>
              <a:gd name="connsiteX1" fmla="*/ 1219200 w 2247900"/>
              <a:gd name="connsiteY1" fmla="*/ 0 h 2895600"/>
              <a:gd name="connsiteX2" fmla="*/ 2247900 w 2247900"/>
              <a:gd name="connsiteY2" fmla="*/ 1790700 h 2895600"/>
              <a:gd name="connsiteX3" fmla="*/ 1968500 w 2247900"/>
              <a:gd name="connsiteY3" fmla="*/ 1981200 h 2895600"/>
              <a:gd name="connsiteX4" fmla="*/ 0 w 2247900"/>
              <a:gd name="connsiteY4" fmla="*/ 2895600 h 2895600"/>
              <a:gd name="connsiteX5" fmla="*/ 0 w 2247900"/>
              <a:gd name="connsiteY5" fmla="*/ 1752600 h 2895600"/>
              <a:gd name="connsiteX0" fmla="*/ 0 w 2247900"/>
              <a:gd name="connsiteY0" fmla="*/ 1752600 h 2895600"/>
              <a:gd name="connsiteX1" fmla="*/ 1219200 w 2247900"/>
              <a:gd name="connsiteY1" fmla="*/ 0 h 2895600"/>
              <a:gd name="connsiteX2" fmla="*/ 2247900 w 2247900"/>
              <a:gd name="connsiteY2" fmla="*/ 1790700 h 2895600"/>
              <a:gd name="connsiteX3" fmla="*/ 0 w 2247900"/>
              <a:gd name="connsiteY3" fmla="*/ 2895600 h 2895600"/>
              <a:gd name="connsiteX4" fmla="*/ 0 w 2247900"/>
              <a:gd name="connsiteY4" fmla="*/ 1752600 h 2895600"/>
              <a:gd name="connsiteX0" fmla="*/ 0 w 1219200"/>
              <a:gd name="connsiteY0" fmla="*/ 1752600 h 2895600"/>
              <a:gd name="connsiteX1" fmla="*/ 1219200 w 1219200"/>
              <a:gd name="connsiteY1" fmla="*/ 0 h 2895600"/>
              <a:gd name="connsiteX2" fmla="*/ 1219200 w 1219200"/>
              <a:gd name="connsiteY2" fmla="*/ 2895600 h 2895600"/>
              <a:gd name="connsiteX3" fmla="*/ 0 w 1219200"/>
              <a:gd name="connsiteY3" fmla="*/ 2895600 h 2895600"/>
              <a:gd name="connsiteX4" fmla="*/ 0 w 1219200"/>
              <a:gd name="connsiteY4" fmla="*/ 1752600 h 289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" h="2895600">
                <a:moveTo>
                  <a:pt x="0" y="1752600"/>
                </a:moveTo>
                <a:lnTo>
                  <a:pt x="1219200" y="0"/>
                </a:lnTo>
                <a:lnTo>
                  <a:pt x="1219200" y="2895600"/>
                </a:lnTo>
                <a:lnTo>
                  <a:pt x="0" y="2895600"/>
                </a:lnTo>
                <a:lnTo>
                  <a:pt x="0" y="1752600"/>
                </a:lnTo>
                <a:close/>
              </a:path>
            </a:pathLst>
          </a:custGeom>
          <a:gradFill>
            <a:gsLst>
              <a:gs pos="0">
                <a:schemeClr val="bg1"/>
              </a:gs>
              <a:gs pos="100000">
                <a:schemeClr val="accent1">
                  <a:lumMod val="20000"/>
                  <a:lumOff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Freeform 100"/>
          <p:cNvSpPr/>
          <p:nvPr/>
        </p:nvSpPr>
        <p:spPr>
          <a:xfrm>
            <a:off x="1676400" y="2095500"/>
            <a:ext cx="2209800" cy="1600200"/>
          </a:xfrm>
          <a:custGeom>
            <a:avLst/>
            <a:gdLst>
              <a:gd name="connsiteX0" fmla="*/ 0 w 723900"/>
              <a:gd name="connsiteY0" fmla="*/ 1130300 h 1435100"/>
              <a:gd name="connsiteX1" fmla="*/ 406400 w 723900"/>
              <a:gd name="connsiteY1" fmla="*/ 0 h 1435100"/>
              <a:gd name="connsiteX2" fmla="*/ 723900 w 723900"/>
              <a:gd name="connsiteY2" fmla="*/ 800100 h 1435100"/>
              <a:gd name="connsiteX3" fmla="*/ 444500 w 723900"/>
              <a:gd name="connsiteY3" fmla="*/ 990600 h 1435100"/>
              <a:gd name="connsiteX4" fmla="*/ 685800 w 723900"/>
              <a:gd name="connsiteY4" fmla="*/ 1435100 h 1435100"/>
              <a:gd name="connsiteX5" fmla="*/ 0 w 723900"/>
              <a:gd name="connsiteY5" fmla="*/ 1130300 h 1435100"/>
              <a:gd name="connsiteX0" fmla="*/ 0 w 7391400"/>
              <a:gd name="connsiteY0" fmla="*/ 1422400 h 1435100"/>
              <a:gd name="connsiteX1" fmla="*/ 7073900 w 7391400"/>
              <a:gd name="connsiteY1" fmla="*/ 0 h 1435100"/>
              <a:gd name="connsiteX2" fmla="*/ 7391400 w 7391400"/>
              <a:gd name="connsiteY2" fmla="*/ 800100 h 1435100"/>
              <a:gd name="connsiteX3" fmla="*/ 7112000 w 7391400"/>
              <a:gd name="connsiteY3" fmla="*/ 990600 h 1435100"/>
              <a:gd name="connsiteX4" fmla="*/ 7353300 w 7391400"/>
              <a:gd name="connsiteY4" fmla="*/ 1435100 h 1435100"/>
              <a:gd name="connsiteX5" fmla="*/ 0 w 7391400"/>
              <a:gd name="connsiteY5" fmla="*/ 1422400 h 1435100"/>
              <a:gd name="connsiteX0" fmla="*/ 0 w 7391400"/>
              <a:gd name="connsiteY0" fmla="*/ 1752600 h 1765300"/>
              <a:gd name="connsiteX1" fmla="*/ 1219200 w 7391400"/>
              <a:gd name="connsiteY1" fmla="*/ 0 h 1765300"/>
              <a:gd name="connsiteX2" fmla="*/ 7391400 w 7391400"/>
              <a:gd name="connsiteY2" fmla="*/ 1130300 h 1765300"/>
              <a:gd name="connsiteX3" fmla="*/ 7112000 w 7391400"/>
              <a:gd name="connsiteY3" fmla="*/ 1320800 h 1765300"/>
              <a:gd name="connsiteX4" fmla="*/ 7353300 w 7391400"/>
              <a:gd name="connsiteY4" fmla="*/ 1765300 h 1765300"/>
              <a:gd name="connsiteX5" fmla="*/ 0 w 7391400"/>
              <a:gd name="connsiteY5" fmla="*/ 1752600 h 1765300"/>
              <a:gd name="connsiteX0" fmla="*/ 0 w 7391400"/>
              <a:gd name="connsiteY0" fmla="*/ 1752600 h 2133600"/>
              <a:gd name="connsiteX1" fmla="*/ 1219200 w 7391400"/>
              <a:gd name="connsiteY1" fmla="*/ 0 h 2133600"/>
              <a:gd name="connsiteX2" fmla="*/ 7391400 w 7391400"/>
              <a:gd name="connsiteY2" fmla="*/ 1130300 h 2133600"/>
              <a:gd name="connsiteX3" fmla="*/ 7112000 w 7391400"/>
              <a:gd name="connsiteY3" fmla="*/ 1320800 h 2133600"/>
              <a:gd name="connsiteX4" fmla="*/ 1600200 w 7391400"/>
              <a:gd name="connsiteY4" fmla="*/ 2133600 h 2133600"/>
              <a:gd name="connsiteX5" fmla="*/ 0 w 7391400"/>
              <a:gd name="connsiteY5" fmla="*/ 1752600 h 2133600"/>
              <a:gd name="connsiteX0" fmla="*/ 0 w 7391400"/>
              <a:gd name="connsiteY0" fmla="*/ 1752600 h 2133600"/>
              <a:gd name="connsiteX1" fmla="*/ 1219200 w 7391400"/>
              <a:gd name="connsiteY1" fmla="*/ 0 h 2133600"/>
              <a:gd name="connsiteX2" fmla="*/ 7391400 w 7391400"/>
              <a:gd name="connsiteY2" fmla="*/ 1130300 h 2133600"/>
              <a:gd name="connsiteX3" fmla="*/ 609600 w 7391400"/>
              <a:gd name="connsiteY3" fmla="*/ 1143000 h 2133600"/>
              <a:gd name="connsiteX4" fmla="*/ 1600200 w 7391400"/>
              <a:gd name="connsiteY4" fmla="*/ 2133600 h 2133600"/>
              <a:gd name="connsiteX5" fmla="*/ 0 w 7391400"/>
              <a:gd name="connsiteY5" fmla="*/ 1752600 h 2133600"/>
              <a:gd name="connsiteX0" fmla="*/ 0 w 2209800"/>
              <a:gd name="connsiteY0" fmla="*/ 1752600 h 2133600"/>
              <a:gd name="connsiteX1" fmla="*/ 1219200 w 2209800"/>
              <a:gd name="connsiteY1" fmla="*/ 0 h 2133600"/>
              <a:gd name="connsiteX2" fmla="*/ 2209800 w 2209800"/>
              <a:gd name="connsiteY2" fmla="*/ 1524000 h 2133600"/>
              <a:gd name="connsiteX3" fmla="*/ 609600 w 2209800"/>
              <a:gd name="connsiteY3" fmla="*/ 1143000 h 2133600"/>
              <a:gd name="connsiteX4" fmla="*/ 1600200 w 2209800"/>
              <a:gd name="connsiteY4" fmla="*/ 2133600 h 2133600"/>
              <a:gd name="connsiteX5" fmla="*/ 0 w 2209800"/>
              <a:gd name="connsiteY5" fmla="*/ 1752600 h 2133600"/>
              <a:gd name="connsiteX0" fmla="*/ 0 w 2209800"/>
              <a:gd name="connsiteY0" fmla="*/ 1752600 h 2133600"/>
              <a:gd name="connsiteX1" fmla="*/ 1219200 w 2209800"/>
              <a:gd name="connsiteY1" fmla="*/ 0 h 2133600"/>
              <a:gd name="connsiteX2" fmla="*/ 2209800 w 2209800"/>
              <a:gd name="connsiteY2" fmla="*/ 1524000 h 2133600"/>
              <a:gd name="connsiteX3" fmla="*/ 990600 w 2209800"/>
              <a:gd name="connsiteY3" fmla="*/ 1295400 h 2133600"/>
              <a:gd name="connsiteX4" fmla="*/ 1600200 w 2209800"/>
              <a:gd name="connsiteY4" fmla="*/ 2133600 h 2133600"/>
              <a:gd name="connsiteX5" fmla="*/ 0 w 2209800"/>
              <a:gd name="connsiteY5" fmla="*/ 1752600 h 2133600"/>
              <a:gd name="connsiteX0" fmla="*/ 0 w 2209800"/>
              <a:gd name="connsiteY0" fmla="*/ 1752600 h 2133600"/>
              <a:gd name="connsiteX1" fmla="*/ 1219200 w 2209800"/>
              <a:gd name="connsiteY1" fmla="*/ 0 h 2133600"/>
              <a:gd name="connsiteX2" fmla="*/ 2209800 w 2209800"/>
              <a:gd name="connsiteY2" fmla="*/ 1524000 h 2133600"/>
              <a:gd name="connsiteX3" fmla="*/ 990600 w 2209800"/>
              <a:gd name="connsiteY3" fmla="*/ 1295400 h 2133600"/>
              <a:gd name="connsiteX4" fmla="*/ 1524000 w 2209800"/>
              <a:gd name="connsiteY4" fmla="*/ 2133600 h 2133600"/>
              <a:gd name="connsiteX5" fmla="*/ 0 w 2209800"/>
              <a:gd name="connsiteY5" fmla="*/ 1752600 h 2133600"/>
              <a:gd name="connsiteX0" fmla="*/ 0 w 2209800"/>
              <a:gd name="connsiteY0" fmla="*/ 1752600 h 2133600"/>
              <a:gd name="connsiteX1" fmla="*/ 1219200 w 2209800"/>
              <a:gd name="connsiteY1" fmla="*/ 0 h 2133600"/>
              <a:gd name="connsiteX2" fmla="*/ 2209800 w 2209800"/>
              <a:gd name="connsiteY2" fmla="*/ 1524000 h 2133600"/>
              <a:gd name="connsiteX3" fmla="*/ 1524000 w 2209800"/>
              <a:gd name="connsiteY3" fmla="*/ 2133600 h 2133600"/>
              <a:gd name="connsiteX4" fmla="*/ 0 w 2209800"/>
              <a:gd name="connsiteY4" fmla="*/ 1752600 h 213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9800" h="2133600">
                <a:moveTo>
                  <a:pt x="0" y="1752600"/>
                </a:moveTo>
                <a:lnTo>
                  <a:pt x="1219200" y="0"/>
                </a:lnTo>
                <a:lnTo>
                  <a:pt x="2209800" y="1524000"/>
                </a:lnTo>
                <a:lnTo>
                  <a:pt x="1524000" y="2133600"/>
                </a:lnTo>
                <a:lnTo>
                  <a:pt x="0" y="1752600"/>
                </a:lnTo>
                <a:close/>
              </a:path>
            </a:pathLst>
          </a:custGeom>
          <a:ln w="38100">
            <a:solidFill>
              <a:srgbClr val="0070C0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1295400" y="895350"/>
                <a:ext cx="7848600" cy="3962400"/>
              </a:xfrm>
            </p:spPr>
            <p:txBody>
              <a:bodyPr/>
              <a:lstStyle/>
              <a:p>
                <a:pPr marL="3662363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𝑃𝑄</m:t>
                          </m:r>
                        </m:sub>
                      </m:sSub>
                      <m:r>
                        <a:rPr lang="en-US" sz="20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/>
                                </a:rPr>
                                <m:t>𝑥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/>
                                </a:rPr>
                                <m:t>𝑦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/>
                                </a:rPr>
                                <m:t>𝑦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bg-BG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95400" y="895350"/>
                <a:ext cx="7848600" cy="3962400"/>
              </a:xfr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Илюстрация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1143000" y="1762360"/>
            <a:ext cx="3200400" cy="2390540"/>
            <a:chOff x="762000" y="1885950"/>
            <a:chExt cx="3505200" cy="2743200"/>
          </a:xfrm>
        </p:grpSpPr>
        <p:cxnSp>
          <p:nvCxnSpPr>
            <p:cNvPr id="7" name="Straight Arrow Connector 6"/>
            <p:cNvCxnSpPr/>
            <p:nvPr/>
          </p:nvCxnSpPr>
          <p:spPr>
            <a:xfrm flipV="1">
              <a:off x="762000" y="1885950"/>
              <a:ext cx="0" cy="274320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oval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762000" y="4629150"/>
              <a:ext cx="35052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oval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Content Placeholder 2"/>
          <p:cNvSpPr txBox="1">
            <a:spLocks/>
          </p:cNvSpPr>
          <p:nvPr/>
        </p:nvSpPr>
        <p:spPr>
          <a:xfrm>
            <a:off x="3810000" y="2952750"/>
            <a:ext cx="609600" cy="685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342900" marR="0" lvl="0" indent="-342900" algn="ctr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400">
                <a:latin typeface="Calibri"/>
              </a:defRPr>
            </a:lvl1pPr>
          </a:lstStyle>
          <a:p>
            <a:r>
              <a:rPr lang="en-US" dirty="0"/>
              <a:t>P</a:t>
            </a:r>
            <a:r>
              <a:rPr lang="bg-BG" baseline="-25000" dirty="0"/>
              <a:t>2</a:t>
            </a:r>
            <a:endParaRPr lang="en-US" baseline="-25000" dirty="0"/>
          </a:p>
        </p:txBody>
      </p:sp>
      <p:cxnSp>
        <p:nvCxnSpPr>
          <p:cNvPr id="27" name="Straight Connector 26"/>
          <p:cNvCxnSpPr/>
          <p:nvPr/>
        </p:nvCxnSpPr>
        <p:spPr>
          <a:xfrm flipH="1">
            <a:off x="1676400" y="2095500"/>
            <a:ext cx="1219200" cy="1314450"/>
          </a:xfrm>
          <a:prstGeom prst="line">
            <a:avLst/>
          </a:prstGeom>
          <a:ln w="38100">
            <a:solidFill>
              <a:srgbClr val="0070C0"/>
            </a:solidFill>
            <a:prstDash val="solid"/>
            <a:headEnd type="oval" w="med" len="med"/>
            <a:tailEnd type="oval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 flipV="1">
            <a:off x="2895600" y="2095500"/>
            <a:ext cx="990600" cy="1143000"/>
          </a:xfrm>
          <a:prstGeom prst="line">
            <a:avLst/>
          </a:prstGeom>
          <a:ln w="38100">
            <a:solidFill>
              <a:srgbClr val="0070C0"/>
            </a:solidFill>
            <a:prstDash val="solid"/>
            <a:headEnd type="oval" w="med" len="med"/>
            <a:tailEnd type="oval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 flipV="1">
            <a:off x="1676400" y="3409950"/>
            <a:ext cx="1524000" cy="285750"/>
          </a:xfrm>
          <a:prstGeom prst="line">
            <a:avLst/>
          </a:prstGeom>
          <a:ln w="38100">
            <a:solidFill>
              <a:srgbClr val="0070C0"/>
            </a:solidFill>
            <a:prstDash val="solid"/>
            <a:headEnd type="oval" w="med" len="med"/>
            <a:tailEnd type="oval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101" idx="2"/>
          </p:cNvCxnSpPr>
          <p:nvPr/>
        </p:nvCxnSpPr>
        <p:spPr>
          <a:xfrm flipH="1">
            <a:off x="3200400" y="3238500"/>
            <a:ext cx="685800" cy="457200"/>
          </a:xfrm>
          <a:prstGeom prst="line">
            <a:avLst/>
          </a:prstGeom>
          <a:ln w="38100">
            <a:solidFill>
              <a:srgbClr val="0070C0"/>
            </a:solidFill>
            <a:prstDash val="solid"/>
            <a:headEnd type="oval" w="med" len="med"/>
            <a:tailEnd type="oval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Content Placeholder 2"/>
          <p:cNvSpPr txBox="1">
            <a:spLocks/>
          </p:cNvSpPr>
          <p:nvPr/>
        </p:nvSpPr>
        <p:spPr>
          <a:xfrm>
            <a:off x="2286000" y="1752600"/>
            <a:ext cx="609600" cy="685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342900" marR="0" lvl="0" indent="-342900" algn="ctr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400">
                <a:latin typeface="Calibri"/>
              </a:defRPr>
            </a:lvl1pPr>
          </a:lstStyle>
          <a:p>
            <a:r>
              <a:rPr lang="en-US" dirty="0"/>
              <a:t>P</a:t>
            </a:r>
            <a:r>
              <a:rPr lang="bg-BG" baseline="-25000" dirty="0"/>
              <a:t>1</a:t>
            </a:r>
            <a:endParaRPr lang="en-US" baseline="-25000" dirty="0"/>
          </a:p>
        </p:txBody>
      </p:sp>
      <p:sp>
        <p:nvSpPr>
          <p:cNvPr id="55" name="Content Placeholder 2"/>
          <p:cNvSpPr txBox="1">
            <a:spLocks/>
          </p:cNvSpPr>
          <p:nvPr/>
        </p:nvSpPr>
        <p:spPr>
          <a:xfrm>
            <a:off x="1143000" y="2895600"/>
            <a:ext cx="609600" cy="685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342900" marR="0" lvl="0" indent="-342900" algn="ctr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400">
                <a:latin typeface="Calibri"/>
              </a:defRPr>
            </a:lvl1pPr>
          </a:lstStyle>
          <a:p>
            <a:r>
              <a:rPr lang="en-US" dirty="0"/>
              <a:t>P</a:t>
            </a:r>
            <a:r>
              <a:rPr lang="bg-BG" baseline="-25000" dirty="0"/>
              <a:t>0</a:t>
            </a:r>
            <a:endParaRPr lang="en-US" baseline="-25000" dirty="0"/>
          </a:p>
        </p:txBody>
      </p:sp>
      <p:sp>
        <p:nvSpPr>
          <p:cNvPr id="56" name="Content Placeholder 2"/>
          <p:cNvSpPr txBox="1">
            <a:spLocks/>
          </p:cNvSpPr>
          <p:nvPr/>
        </p:nvSpPr>
        <p:spPr>
          <a:xfrm>
            <a:off x="2667000" y="3638550"/>
            <a:ext cx="609600" cy="685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400" noProof="0" dirty="0">
                <a:latin typeface="Calibri"/>
              </a:rPr>
              <a:t>P</a:t>
            </a:r>
            <a:r>
              <a:rPr lang="en-US" sz="2400" baseline="-25000" dirty="0">
                <a:latin typeface="Calibri"/>
              </a:rPr>
              <a:t>3</a:t>
            </a:r>
            <a:endParaRPr kumimoji="0" lang="en-US" sz="2400" u="none" strike="noStrike" kern="1200" cap="none" spc="0" normalizeH="0" baseline="-25000" noProof="0" dirty="0">
              <a:ln>
                <a:noFill/>
              </a:ln>
              <a:uLnTx/>
              <a:uFillTx/>
            </a:endParaRPr>
          </a:p>
        </p:txBody>
      </p:sp>
      <p:sp>
        <p:nvSpPr>
          <p:cNvPr id="57" name="Content Placeholder 2"/>
          <p:cNvSpPr txBox="1">
            <a:spLocks/>
          </p:cNvSpPr>
          <p:nvPr/>
        </p:nvSpPr>
        <p:spPr>
          <a:xfrm>
            <a:off x="2590800" y="2781300"/>
            <a:ext cx="609600" cy="685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400" noProof="0" dirty="0">
                <a:latin typeface="Calibri"/>
              </a:rPr>
              <a:t>S</a:t>
            </a:r>
            <a:endParaRPr kumimoji="0" lang="en-US" sz="2400" u="none" strike="noStrike" kern="1200" cap="none" spc="0" normalizeH="0" baseline="-25000" noProof="0" dirty="0">
              <a:ln>
                <a:noFill/>
              </a:ln>
              <a:uLnTx/>
              <a:uFillTx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410200" y="1676400"/>
            <a:ext cx="2438400" cy="2590800"/>
            <a:chOff x="5791200" y="1885950"/>
            <a:chExt cx="2895600" cy="2743200"/>
          </a:xfrm>
        </p:grpSpPr>
        <p:cxnSp>
          <p:nvCxnSpPr>
            <p:cNvPr id="73" name="Straight Arrow Connector 72"/>
            <p:cNvCxnSpPr/>
            <p:nvPr/>
          </p:nvCxnSpPr>
          <p:spPr>
            <a:xfrm flipV="1">
              <a:off x="5791200" y="1885950"/>
              <a:ext cx="0" cy="274320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oval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>
              <a:off x="5791200" y="4629150"/>
              <a:ext cx="28956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oval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6" name="Straight Connector 75"/>
          <p:cNvCxnSpPr/>
          <p:nvPr/>
        </p:nvCxnSpPr>
        <p:spPr>
          <a:xfrm flipH="1">
            <a:off x="6248400" y="2095500"/>
            <a:ext cx="1219200" cy="1314450"/>
          </a:xfrm>
          <a:prstGeom prst="line">
            <a:avLst/>
          </a:prstGeom>
          <a:ln w="38100">
            <a:solidFill>
              <a:srgbClr val="0070C0"/>
            </a:solidFill>
            <a:prstDash val="solid"/>
            <a:headEnd type="oval" w="med" len="med"/>
            <a:tailEnd type="oval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6248400" y="3409950"/>
            <a:ext cx="0" cy="857250"/>
          </a:xfrm>
          <a:prstGeom prst="line">
            <a:avLst/>
          </a:prstGeom>
          <a:ln w="19050">
            <a:solidFill>
              <a:srgbClr val="0070C0"/>
            </a:solidFill>
            <a:prstDash val="sysDash"/>
            <a:headEnd type="oval" w="lg" len="lg"/>
            <a:tailEnd type="oval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Content Placeholder 2"/>
          <p:cNvSpPr txBox="1">
            <a:spLocks/>
          </p:cNvSpPr>
          <p:nvPr/>
        </p:nvSpPr>
        <p:spPr>
          <a:xfrm>
            <a:off x="7010400" y="1581150"/>
            <a:ext cx="609600" cy="685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400" noProof="0" dirty="0">
                <a:latin typeface="Calibri"/>
              </a:rPr>
              <a:t>Q</a:t>
            </a:r>
            <a:endParaRPr kumimoji="0" lang="en-US" sz="2400" u="none" strike="noStrike" kern="1200" cap="none" spc="0" normalizeH="0" baseline="-25000" noProof="0" dirty="0">
              <a:ln>
                <a:noFill/>
              </a:ln>
              <a:uLnTx/>
              <a:uFillTx/>
            </a:endParaRPr>
          </a:p>
        </p:txBody>
      </p:sp>
      <p:sp>
        <p:nvSpPr>
          <p:cNvPr id="82" name="Content Placeholder 2"/>
          <p:cNvSpPr txBox="1">
            <a:spLocks/>
          </p:cNvSpPr>
          <p:nvPr/>
        </p:nvSpPr>
        <p:spPr>
          <a:xfrm>
            <a:off x="5791200" y="2838450"/>
            <a:ext cx="609600" cy="685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400" noProof="0" dirty="0">
                <a:latin typeface="Calibri"/>
              </a:rPr>
              <a:t>P</a:t>
            </a:r>
            <a:endParaRPr kumimoji="0" lang="en-US" sz="2400" u="none" strike="noStrike" kern="1200" cap="none" spc="0" normalizeH="0" baseline="-25000" noProof="0" dirty="0">
              <a:ln>
                <a:noFill/>
              </a:ln>
              <a:uLnTx/>
              <a:uFillTx/>
            </a:endParaRPr>
          </a:p>
        </p:txBody>
      </p:sp>
      <p:cxnSp>
        <p:nvCxnSpPr>
          <p:cNvPr id="87" name="Straight Connector 86"/>
          <p:cNvCxnSpPr/>
          <p:nvPr/>
        </p:nvCxnSpPr>
        <p:spPr>
          <a:xfrm>
            <a:off x="7467600" y="2095500"/>
            <a:ext cx="0" cy="2171700"/>
          </a:xfrm>
          <a:prstGeom prst="line">
            <a:avLst/>
          </a:prstGeom>
          <a:ln w="19050">
            <a:solidFill>
              <a:srgbClr val="0070C0"/>
            </a:solidFill>
            <a:prstDash val="sysDash"/>
            <a:headEnd type="oval" w="lg" len="lg"/>
            <a:tailEnd type="oval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H="1">
            <a:off x="5410200" y="3409950"/>
            <a:ext cx="838200" cy="0"/>
          </a:xfrm>
          <a:prstGeom prst="line">
            <a:avLst/>
          </a:prstGeom>
          <a:ln w="19050">
            <a:solidFill>
              <a:srgbClr val="0070C0"/>
            </a:solidFill>
            <a:prstDash val="sysDash"/>
            <a:headEnd type="oval" w="lg" len="lg"/>
            <a:tailEnd type="oval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H="1">
            <a:off x="5410200" y="2095500"/>
            <a:ext cx="2057400" cy="0"/>
          </a:xfrm>
          <a:prstGeom prst="line">
            <a:avLst/>
          </a:prstGeom>
          <a:ln w="19050">
            <a:solidFill>
              <a:srgbClr val="0070C0"/>
            </a:solidFill>
            <a:prstDash val="sysDash"/>
            <a:headEnd type="oval" w="lg" len="lg"/>
            <a:tailEnd type="oval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Content Placeholder 2"/>
          <p:cNvSpPr txBox="1">
            <a:spLocks/>
          </p:cNvSpPr>
          <p:nvPr/>
        </p:nvSpPr>
        <p:spPr>
          <a:xfrm>
            <a:off x="5867400" y="4210050"/>
            <a:ext cx="838200" cy="685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400" dirty="0" err="1">
                <a:latin typeface="Calibri"/>
              </a:rPr>
              <a:t>p</a:t>
            </a:r>
            <a:r>
              <a:rPr lang="en-US" sz="2400" baseline="-25000" dirty="0" err="1">
                <a:latin typeface="Calibri"/>
              </a:rPr>
              <a:t>x</a:t>
            </a:r>
            <a:endParaRPr kumimoji="0" lang="en-US" sz="2400" u="none" strike="noStrike" kern="1200" cap="none" spc="0" normalizeH="0" baseline="-25000" noProof="0" dirty="0">
              <a:ln>
                <a:noFill/>
              </a:ln>
              <a:uLnTx/>
              <a:uFillTx/>
            </a:endParaRPr>
          </a:p>
        </p:txBody>
      </p:sp>
      <p:sp>
        <p:nvSpPr>
          <p:cNvPr id="97" name="Content Placeholder 2"/>
          <p:cNvSpPr txBox="1">
            <a:spLocks/>
          </p:cNvSpPr>
          <p:nvPr/>
        </p:nvSpPr>
        <p:spPr>
          <a:xfrm>
            <a:off x="7010400" y="4210050"/>
            <a:ext cx="838200" cy="685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400" dirty="0" err="1">
                <a:latin typeface="Calibri"/>
              </a:rPr>
              <a:t>q</a:t>
            </a:r>
            <a:r>
              <a:rPr lang="en-US" sz="2400" baseline="-25000" dirty="0" err="1">
                <a:latin typeface="Calibri"/>
              </a:rPr>
              <a:t>x</a:t>
            </a:r>
            <a:endParaRPr kumimoji="0" lang="en-US" sz="2400" u="none" strike="noStrike" kern="1200" cap="none" spc="0" normalizeH="0" baseline="-25000" noProof="0" dirty="0">
              <a:ln>
                <a:noFill/>
              </a:ln>
              <a:uLnTx/>
              <a:uFillTx/>
            </a:endParaRPr>
          </a:p>
        </p:txBody>
      </p:sp>
      <p:sp>
        <p:nvSpPr>
          <p:cNvPr id="98" name="Content Placeholder 2"/>
          <p:cNvSpPr txBox="1">
            <a:spLocks/>
          </p:cNvSpPr>
          <p:nvPr/>
        </p:nvSpPr>
        <p:spPr>
          <a:xfrm>
            <a:off x="4724400" y="1809750"/>
            <a:ext cx="838200" cy="685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400" dirty="0" err="1">
                <a:latin typeface="Calibri"/>
              </a:rPr>
              <a:t>q</a:t>
            </a:r>
            <a:r>
              <a:rPr lang="en-US" sz="2400" baseline="-25000" dirty="0" err="1">
                <a:latin typeface="Calibri"/>
              </a:rPr>
              <a:t>y</a:t>
            </a:r>
            <a:endParaRPr kumimoji="0" lang="en-US" sz="2400" u="none" strike="noStrike" kern="1200" cap="none" spc="0" normalizeH="0" baseline="-25000" noProof="0" dirty="0">
              <a:ln>
                <a:noFill/>
              </a:ln>
              <a:uLnTx/>
              <a:uFillTx/>
            </a:endParaRPr>
          </a:p>
        </p:txBody>
      </p:sp>
      <p:sp>
        <p:nvSpPr>
          <p:cNvPr id="99" name="Content Placeholder 2"/>
          <p:cNvSpPr txBox="1">
            <a:spLocks/>
          </p:cNvSpPr>
          <p:nvPr/>
        </p:nvSpPr>
        <p:spPr>
          <a:xfrm>
            <a:off x="4724400" y="3067050"/>
            <a:ext cx="838200" cy="685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400" dirty="0" err="1">
                <a:latin typeface="Calibri"/>
              </a:rPr>
              <a:t>p</a:t>
            </a:r>
            <a:r>
              <a:rPr lang="en-US" sz="2400" baseline="-25000" dirty="0" err="1">
                <a:latin typeface="Calibri"/>
              </a:rPr>
              <a:t>y</a:t>
            </a:r>
            <a:endParaRPr kumimoji="0" lang="en-US" sz="2400" u="none" strike="noStrike" kern="1200" cap="none" spc="0" normalizeH="0" baseline="-25000" noProof="0" dirty="0">
              <a:ln>
                <a:noFill/>
              </a:ln>
              <a:uLnTx/>
              <a:uFillTx/>
            </a:endParaRPr>
          </a:p>
        </p:txBody>
      </p:sp>
      <p:sp>
        <p:nvSpPr>
          <p:cNvPr id="33" name="Content Placeholder 2"/>
          <p:cNvSpPr txBox="1">
            <a:spLocks/>
          </p:cNvSpPr>
          <p:nvPr/>
        </p:nvSpPr>
        <p:spPr>
          <a:xfrm>
            <a:off x="6553200" y="3467100"/>
            <a:ext cx="762000" cy="685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400" noProof="0" dirty="0">
                <a:latin typeface="Calibri"/>
              </a:rPr>
              <a:t>S</a:t>
            </a:r>
            <a:r>
              <a:rPr lang="en-US" sz="2400" baseline="-25000" noProof="0" dirty="0">
                <a:latin typeface="Calibri"/>
              </a:rPr>
              <a:t>PQ</a:t>
            </a:r>
            <a:endParaRPr kumimoji="0" lang="en-US" sz="2400" u="none" strike="noStrike" kern="1200" cap="none" spc="0" normalizeH="0" baseline="-25000" noProof="0" dirty="0">
              <a:ln>
                <a:noFill/>
              </a:ln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39948405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666750"/>
            <a:ext cx="9144000" cy="4476750"/>
          </a:xfrm>
        </p:spPr>
        <p:txBody>
          <a:bodyPr anchor="t">
            <a:normAutofit/>
          </a:bodyPr>
          <a:lstStyle/>
          <a:p>
            <a:r>
              <a:rPr lang="bg-BG" sz="3100" dirty="0">
                <a:latin typeface="+mj-lt"/>
                <a:ea typeface="+mn-ea"/>
              </a:rPr>
              <a:t>                     </a:t>
            </a:r>
            <a:r>
              <a:rPr lang="bg-BG" sz="2400" b="0" dirty="0">
                <a:latin typeface="+mj-lt"/>
                <a:ea typeface="+mn-ea"/>
              </a:rPr>
              <a:t>Положителни лица                      Отрицателни лица</a:t>
            </a:r>
            <a:br>
              <a:rPr lang="bg-BG" sz="2400" b="0" dirty="0">
                <a:latin typeface="+mj-lt"/>
                <a:ea typeface="+mn-ea"/>
              </a:rPr>
            </a:br>
            <a:br>
              <a:rPr lang="bg-BG" sz="2400" b="0" dirty="0">
                <a:latin typeface="+mj-lt"/>
                <a:ea typeface="+mn-ea"/>
              </a:rPr>
            </a:br>
            <a:br>
              <a:rPr lang="bg-BG" sz="3100" dirty="0">
                <a:latin typeface="+mj-lt"/>
                <a:ea typeface="+mn-ea"/>
              </a:rPr>
            </a:br>
            <a:br>
              <a:rPr lang="bg-BG" sz="3100" dirty="0">
                <a:latin typeface="+mj-lt"/>
                <a:ea typeface="+mn-ea"/>
              </a:rPr>
            </a:br>
            <a:br>
              <a:rPr lang="bg-BG" sz="3100" dirty="0">
                <a:latin typeface="+mj-lt"/>
                <a:ea typeface="+mn-ea"/>
              </a:rPr>
            </a:br>
            <a:br>
              <a:rPr lang="bg-BG" sz="3100" dirty="0">
                <a:latin typeface="+mj-lt"/>
                <a:ea typeface="+mn-ea"/>
              </a:rPr>
            </a:br>
            <a:br>
              <a:rPr lang="bg-BG" sz="3100" dirty="0">
                <a:latin typeface="+mj-lt"/>
                <a:ea typeface="+mn-ea"/>
              </a:rPr>
            </a:br>
            <a:r>
              <a:rPr lang="bg-BG" sz="3100" dirty="0">
                <a:latin typeface="+mj-lt"/>
                <a:ea typeface="+mn-ea"/>
              </a:rPr>
              <a:t>			</a:t>
            </a:r>
            <a:r>
              <a:rPr lang="en-US" sz="2800" b="0" dirty="0">
                <a:latin typeface="+mj-lt"/>
                <a:ea typeface="+mn-ea"/>
              </a:rPr>
              <a:t>|</a:t>
            </a:r>
            <a:r>
              <a:rPr lang="bg-BG" sz="2800" b="0" dirty="0">
                <a:latin typeface="+mj-lt"/>
                <a:ea typeface="+mn-ea"/>
              </a:rPr>
              <a:t>Сумата</a:t>
            </a:r>
            <a:r>
              <a:rPr lang="en-US" sz="2800" b="0" dirty="0">
                <a:latin typeface="+mj-lt"/>
                <a:ea typeface="+mn-ea"/>
              </a:rPr>
              <a:t>|</a:t>
            </a:r>
            <a:r>
              <a:rPr lang="bg-BG" sz="2800" b="0" dirty="0">
                <a:latin typeface="+mj-lt"/>
                <a:ea typeface="+mn-ea"/>
              </a:rPr>
              <a:t> е търсеното лице</a:t>
            </a:r>
            <a:endParaRPr lang="en-US" sz="2800" b="0" dirty="0">
              <a:latin typeface="+mj-lt"/>
              <a:ea typeface="+mn-ea"/>
            </a:endParaRPr>
          </a:p>
        </p:txBody>
      </p:sp>
      <p:sp>
        <p:nvSpPr>
          <p:cNvPr id="113" name="Freeform 112"/>
          <p:cNvSpPr/>
          <p:nvPr/>
        </p:nvSpPr>
        <p:spPr>
          <a:xfrm>
            <a:off x="5334000" y="2819400"/>
            <a:ext cx="1524000" cy="857250"/>
          </a:xfrm>
          <a:custGeom>
            <a:avLst/>
            <a:gdLst>
              <a:gd name="connsiteX0" fmla="*/ 0 w 723900"/>
              <a:gd name="connsiteY0" fmla="*/ 1130300 h 1435100"/>
              <a:gd name="connsiteX1" fmla="*/ 406400 w 723900"/>
              <a:gd name="connsiteY1" fmla="*/ 0 h 1435100"/>
              <a:gd name="connsiteX2" fmla="*/ 723900 w 723900"/>
              <a:gd name="connsiteY2" fmla="*/ 800100 h 1435100"/>
              <a:gd name="connsiteX3" fmla="*/ 444500 w 723900"/>
              <a:gd name="connsiteY3" fmla="*/ 990600 h 1435100"/>
              <a:gd name="connsiteX4" fmla="*/ 685800 w 723900"/>
              <a:gd name="connsiteY4" fmla="*/ 1435100 h 1435100"/>
              <a:gd name="connsiteX5" fmla="*/ 0 w 723900"/>
              <a:gd name="connsiteY5" fmla="*/ 1130300 h 1435100"/>
              <a:gd name="connsiteX0" fmla="*/ 304800 w 1028700"/>
              <a:gd name="connsiteY0" fmla="*/ 2120900 h 2425700"/>
              <a:gd name="connsiteX1" fmla="*/ 0 w 1028700"/>
              <a:gd name="connsiteY1" fmla="*/ 0 h 2425700"/>
              <a:gd name="connsiteX2" fmla="*/ 1028700 w 1028700"/>
              <a:gd name="connsiteY2" fmla="*/ 1790700 h 2425700"/>
              <a:gd name="connsiteX3" fmla="*/ 749300 w 1028700"/>
              <a:gd name="connsiteY3" fmla="*/ 1981200 h 2425700"/>
              <a:gd name="connsiteX4" fmla="*/ 990600 w 1028700"/>
              <a:gd name="connsiteY4" fmla="*/ 2425700 h 2425700"/>
              <a:gd name="connsiteX5" fmla="*/ 304800 w 1028700"/>
              <a:gd name="connsiteY5" fmla="*/ 2120900 h 2425700"/>
              <a:gd name="connsiteX0" fmla="*/ 0 w 2247900"/>
              <a:gd name="connsiteY0" fmla="*/ 1752600 h 2425700"/>
              <a:gd name="connsiteX1" fmla="*/ 1219200 w 2247900"/>
              <a:gd name="connsiteY1" fmla="*/ 0 h 2425700"/>
              <a:gd name="connsiteX2" fmla="*/ 2247900 w 2247900"/>
              <a:gd name="connsiteY2" fmla="*/ 1790700 h 2425700"/>
              <a:gd name="connsiteX3" fmla="*/ 1968500 w 2247900"/>
              <a:gd name="connsiteY3" fmla="*/ 1981200 h 2425700"/>
              <a:gd name="connsiteX4" fmla="*/ 2209800 w 2247900"/>
              <a:gd name="connsiteY4" fmla="*/ 2425700 h 2425700"/>
              <a:gd name="connsiteX5" fmla="*/ 0 w 2247900"/>
              <a:gd name="connsiteY5" fmla="*/ 1752600 h 2425700"/>
              <a:gd name="connsiteX0" fmla="*/ 0 w 2247900"/>
              <a:gd name="connsiteY0" fmla="*/ 1752600 h 2895600"/>
              <a:gd name="connsiteX1" fmla="*/ 1219200 w 2247900"/>
              <a:gd name="connsiteY1" fmla="*/ 0 h 2895600"/>
              <a:gd name="connsiteX2" fmla="*/ 2247900 w 2247900"/>
              <a:gd name="connsiteY2" fmla="*/ 1790700 h 2895600"/>
              <a:gd name="connsiteX3" fmla="*/ 1968500 w 2247900"/>
              <a:gd name="connsiteY3" fmla="*/ 1981200 h 2895600"/>
              <a:gd name="connsiteX4" fmla="*/ 0 w 2247900"/>
              <a:gd name="connsiteY4" fmla="*/ 2895600 h 2895600"/>
              <a:gd name="connsiteX5" fmla="*/ 0 w 2247900"/>
              <a:gd name="connsiteY5" fmla="*/ 1752600 h 2895600"/>
              <a:gd name="connsiteX0" fmla="*/ 0 w 2247900"/>
              <a:gd name="connsiteY0" fmla="*/ 1752600 h 2895600"/>
              <a:gd name="connsiteX1" fmla="*/ 1219200 w 2247900"/>
              <a:gd name="connsiteY1" fmla="*/ 0 h 2895600"/>
              <a:gd name="connsiteX2" fmla="*/ 2247900 w 2247900"/>
              <a:gd name="connsiteY2" fmla="*/ 1790700 h 2895600"/>
              <a:gd name="connsiteX3" fmla="*/ 0 w 2247900"/>
              <a:gd name="connsiteY3" fmla="*/ 2895600 h 2895600"/>
              <a:gd name="connsiteX4" fmla="*/ 0 w 2247900"/>
              <a:gd name="connsiteY4" fmla="*/ 1752600 h 2895600"/>
              <a:gd name="connsiteX0" fmla="*/ 0 w 1219200"/>
              <a:gd name="connsiteY0" fmla="*/ 1752600 h 2895600"/>
              <a:gd name="connsiteX1" fmla="*/ 1219200 w 1219200"/>
              <a:gd name="connsiteY1" fmla="*/ 0 h 2895600"/>
              <a:gd name="connsiteX2" fmla="*/ 1219200 w 1219200"/>
              <a:gd name="connsiteY2" fmla="*/ 2895600 h 2895600"/>
              <a:gd name="connsiteX3" fmla="*/ 0 w 1219200"/>
              <a:gd name="connsiteY3" fmla="*/ 2895600 h 2895600"/>
              <a:gd name="connsiteX4" fmla="*/ 0 w 1219200"/>
              <a:gd name="connsiteY4" fmla="*/ 1752600 h 2895600"/>
              <a:gd name="connsiteX0" fmla="*/ 0 w 1524000"/>
              <a:gd name="connsiteY0" fmla="*/ 1752600 h 2895600"/>
              <a:gd name="connsiteX1" fmla="*/ 1219200 w 1524000"/>
              <a:gd name="connsiteY1" fmla="*/ 0 h 2895600"/>
              <a:gd name="connsiteX2" fmla="*/ 1524000 w 1524000"/>
              <a:gd name="connsiteY2" fmla="*/ 2895600 h 2895600"/>
              <a:gd name="connsiteX3" fmla="*/ 0 w 1524000"/>
              <a:gd name="connsiteY3" fmla="*/ 2895600 h 2895600"/>
              <a:gd name="connsiteX4" fmla="*/ 0 w 1524000"/>
              <a:gd name="connsiteY4" fmla="*/ 1752600 h 2895600"/>
              <a:gd name="connsiteX0" fmla="*/ 0 w 1524000"/>
              <a:gd name="connsiteY0" fmla="*/ 0 h 1143000"/>
              <a:gd name="connsiteX1" fmla="*/ 1524000 w 1524000"/>
              <a:gd name="connsiteY1" fmla="*/ 381000 h 1143000"/>
              <a:gd name="connsiteX2" fmla="*/ 1524000 w 1524000"/>
              <a:gd name="connsiteY2" fmla="*/ 1143000 h 1143000"/>
              <a:gd name="connsiteX3" fmla="*/ 0 w 1524000"/>
              <a:gd name="connsiteY3" fmla="*/ 1143000 h 1143000"/>
              <a:gd name="connsiteX4" fmla="*/ 0 w 1524000"/>
              <a:gd name="connsiteY4" fmla="*/ 0 h 1143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24000" h="1143000">
                <a:moveTo>
                  <a:pt x="0" y="0"/>
                </a:moveTo>
                <a:lnTo>
                  <a:pt x="1524000" y="381000"/>
                </a:lnTo>
                <a:lnTo>
                  <a:pt x="1524000" y="1143000"/>
                </a:lnTo>
                <a:lnTo>
                  <a:pt x="0" y="11430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bg1"/>
              </a:gs>
              <a:gs pos="100000">
                <a:srgbClr val="FF9393">
                  <a:alpha val="8000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Freeform 111"/>
          <p:cNvSpPr/>
          <p:nvPr/>
        </p:nvSpPr>
        <p:spPr>
          <a:xfrm>
            <a:off x="6858000" y="2647950"/>
            <a:ext cx="685800" cy="1028700"/>
          </a:xfrm>
          <a:custGeom>
            <a:avLst/>
            <a:gdLst>
              <a:gd name="connsiteX0" fmla="*/ 0 w 723900"/>
              <a:gd name="connsiteY0" fmla="*/ 1130300 h 1435100"/>
              <a:gd name="connsiteX1" fmla="*/ 406400 w 723900"/>
              <a:gd name="connsiteY1" fmla="*/ 0 h 1435100"/>
              <a:gd name="connsiteX2" fmla="*/ 723900 w 723900"/>
              <a:gd name="connsiteY2" fmla="*/ 800100 h 1435100"/>
              <a:gd name="connsiteX3" fmla="*/ 444500 w 723900"/>
              <a:gd name="connsiteY3" fmla="*/ 990600 h 1435100"/>
              <a:gd name="connsiteX4" fmla="*/ 685800 w 723900"/>
              <a:gd name="connsiteY4" fmla="*/ 1435100 h 1435100"/>
              <a:gd name="connsiteX5" fmla="*/ 0 w 723900"/>
              <a:gd name="connsiteY5" fmla="*/ 1130300 h 1435100"/>
              <a:gd name="connsiteX0" fmla="*/ 304800 w 1028700"/>
              <a:gd name="connsiteY0" fmla="*/ 2120900 h 2425700"/>
              <a:gd name="connsiteX1" fmla="*/ 0 w 1028700"/>
              <a:gd name="connsiteY1" fmla="*/ 0 h 2425700"/>
              <a:gd name="connsiteX2" fmla="*/ 1028700 w 1028700"/>
              <a:gd name="connsiteY2" fmla="*/ 1790700 h 2425700"/>
              <a:gd name="connsiteX3" fmla="*/ 749300 w 1028700"/>
              <a:gd name="connsiteY3" fmla="*/ 1981200 h 2425700"/>
              <a:gd name="connsiteX4" fmla="*/ 990600 w 1028700"/>
              <a:gd name="connsiteY4" fmla="*/ 2425700 h 2425700"/>
              <a:gd name="connsiteX5" fmla="*/ 304800 w 1028700"/>
              <a:gd name="connsiteY5" fmla="*/ 2120900 h 2425700"/>
              <a:gd name="connsiteX0" fmla="*/ 0 w 2247900"/>
              <a:gd name="connsiteY0" fmla="*/ 1752600 h 2425700"/>
              <a:gd name="connsiteX1" fmla="*/ 1219200 w 2247900"/>
              <a:gd name="connsiteY1" fmla="*/ 0 h 2425700"/>
              <a:gd name="connsiteX2" fmla="*/ 2247900 w 2247900"/>
              <a:gd name="connsiteY2" fmla="*/ 1790700 h 2425700"/>
              <a:gd name="connsiteX3" fmla="*/ 1968500 w 2247900"/>
              <a:gd name="connsiteY3" fmla="*/ 1981200 h 2425700"/>
              <a:gd name="connsiteX4" fmla="*/ 2209800 w 2247900"/>
              <a:gd name="connsiteY4" fmla="*/ 2425700 h 2425700"/>
              <a:gd name="connsiteX5" fmla="*/ 0 w 2247900"/>
              <a:gd name="connsiteY5" fmla="*/ 1752600 h 2425700"/>
              <a:gd name="connsiteX0" fmla="*/ 0 w 2247900"/>
              <a:gd name="connsiteY0" fmla="*/ 1752600 h 2895600"/>
              <a:gd name="connsiteX1" fmla="*/ 1219200 w 2247900"/>
              <a:gd name="connsiteY1" fmla="*/ 0 h 2895600"/>
              <a:gd name="connsiteX2" fmla="*/ 2247900 w 2247900"/>
              <a:gd name="connsiteY2" fmla="*/ 1790700 h 2895600"/>
              <a:gd name="connsiteX3" fmla="*/ 1968500 w 2247900"/>
              <a:gd name="connsiteY3" fmla="*/ 1981200 h 2895600"/>
              <a:gd name="connsiteX4" fmla="*/ 0 w 2247900"/>
              <a:gd name="connsiteY4" fmla="*/ 2895600 h 2895600"/>
              <a:gd name="connsiteX5" fmla="*/ 0 w 2247900"/>
              <a:gd name="connsiteY5" fmla="*/ 1752600 h 2895600"/>
              <a:gd name="connsiteX0" fmla="*/ 0 w 2247900"/>
              <a:gd name="connsiteY0" fmla="*/ 1752600 h 2895600"/>
              <a:gd name="connsiteX1" fmla="*/ 1219200 w 2247900"/>
              <a:gd name="connsiteY1" fmla="*/ 0 h 2895600"/>
              <a:gd name="connsiteX2" fmla="*/ 2247900 w 2247900"/>
              <a:gd name="connsiteY2" fmla="*/ 1790700 h 2895600"/>
              <a:gd name="connsiteX3" fmla="*/ 0 w 2247900"/>
              <a:gd name="connsiteY3" fmla="*/ 2895600 h 2895600"/>
              <a:gd name="connsiteX4" fmla="*/ 0 w 2247900"/>
              <a:gd name="connsiteY4" fmla="*/ 1752600 h 2895600"/>
              <a:gd name="connsiteX0" fmla="*/ 0 w 1219200"/>
              <a:gd name="connsiteY0" fmla="*/ 1752600 h 2895600"/>
              <a:gd name="connsiteX1" fmla="*/ 1219200 w 1219200"/>
              <a:gd name="connsiteY1" fmla="*/ 0 h 2895600"/>
              <a:gd name="connsiteX2" fmla="*/ 1219200 w 1219200"/>
              <a:gd name="connsiteY2" fmla="*/ 2895600 h 2895600"/>
              <a:gd name="connsiteX3" fmla="*/ 0 w 1219200"/>
              <a:gd name="connsiteY3" fmla="*/ 2895600 h 2895600"/>
              <a:gd name="connsiteX4" fmla="*/ 0 w 1219200"/>
              <a:gd name="connsiteY4" fmla="*/ 1752600 h 2895600"/>
              <a:gd name="connsiteX0" fmla="*/ 0 w 3657600"/>
              <a:gd name="connsiteY0" fmla="*/ 0 h 2971800"/>
              <a:gd name="connsiteX1" fmla="*/ 3657600 w 3657600"/>
              <a:gd name="connsiteY1" fmla="*/ 76200 h 2971800"/>
              <a:gd name="connsiteX2" fmla="*/ 3657600 w 3657600"/>
              <a:gd name="connsiteY2" fmla="*/ 2971800 h 2971800"/>
              <a:gd name="connsiteX3" fmla="*/ 2438400 w 3657600"/>
              <a:gd name="connsiteY3" fmla="*/ 2971800 h 2971800"/>
              <a:gd name="connsiteX4" fmla="*/ 0 w 3657600"/>
              <a:gd name="connsiteY4" fmla="*/ 0 h 2971800"/>
              <a:gd name="connsiteX0" fmla="*/ 0 w 3657600"/>
              <a:gd name="connsiteY0" fmla="*/ 0 h 2971800"/>
              <a:gd name="connsiteX1" fmla="*/ 3657600 w 3657600"/>
              <a:gd name="connsiteY1" fmla="*/ 76200 h 2971800"/>
              <a:gd name="connsiteX2" fmla="*/ 3657600 w 3657600"/>
              <a:gd name="connsiteY2" fmla="*/ 2971800 h 2971800"/>
              <a:gd name="connsiteX3" fmla="*/ 0 w 3657600"/>
              <a:gd name="connsiteY3" fmla="*/ 2895600 h 2971800"/>
              <a:gd name="connsiteX4" fmla="*/ 0 w 3657600"/>
              <a:gd name="connsiteY4" fmla="*/ 0 h 2971800"/>
              <a:gd name="connsiteX0" fmla="*/ 0 w 3657600"/>
              <a:gd name="connsiteY0" fmla="*/ 0 h 2895600"/>
              <a:gd name="connsiteX1" fmla="*/ 3657600 w 3657600"/>
              <a:gd name="connsiteY1" fmla="*/ 76200 h 2895600"/>
              <a:gd name="connsiteX2" fmla="*/ 990600 w 3657600"/>
              <a:gd name="connsiteY2" fmla="*/ 2895600 h 2895600"/>
              <a:gd name="connsiteX3" fmla="*/ 0 w 3657600"/>
              <a:gd name="connsiteY3" fmla="*/ 2895600 h 2895600"/>
              <a:gd name="connsiteX4" fmla="*/ 0 w 3657600"/>
              <a:gd name="connsiteY4" fmla="*/ 0 h 2895600"/>
              <a:gd name="connsiteX0" fmla="*/ 0 w 990600"/>
              <a:gd name="connsiteY0" fmla="*/ 0 h 2895600"/>
              <a:gd name="connsiteX1" fmla="*/ 990600 w 990600"/>
              <a:gd name="connsiteY1" fmla="*/ 1524000 h 2895600"/>
              <a:gd name="connsiteX2" fmla="*/ 990600 w 990600"/>
              <a:gd name="connsiteY2" fmla="*/ 2895600 h 2895600"/>
              <a:gd name="connsiteX3" fmla="*/ 0 w 990600"/>
              <a:gd name="connsiteY3" fmla="*/ 2895600 h 2895600"/>
              <a:gd name="connsiteX4" fmla="*/ 0 w 990600"/>
              <a:gd name="connsiteY4" fmla="*/ 0 h 2895600"/>
              <a:gd name="connsiteX0" fmla="*/ 304800 w 990600"/>
              <a:gd name="connsiteY0" fmla="*/ 609600 h 1371600"/>
              <a:gd name="connsiteX1" fmla="*/ 990600 w 990600"/>
              <a:gd name="connsiteY1" fmla="*/ 0 h 1371600"/>
              <a:gd name="connsiteX2" fmla="*/ 990600 w 990600"/>
              <a:gd name="connsiteY2" fmla="*/ 1371600 h 1371600"/>
              <a:gd name="connsiteX3" fmla="*/ 0 w 990600"/>
              <a:gd name="connsiteY3" fmla="*/ 1371600 h 1371600"/>
              <a:gd name="connsiteX4" fmla="*/ 304800 w 990600"/>
              <a:gd name="connsiteY4" fmla="*/ 609600 h 1371600"/>
              <a:gd name="connsiteX0" fmla="*/ 0 w 685800"/>
              <a:gd name="connsiteY0" fmla="*/ 609600 h 1371600"/>
              <a:gd name="connsiteX1" fmla="*/ 685800 w 685800"/>
              <a:gd name="connsiteY1" fmla="*/ 0 h 1371600"/>
              <a:gd name="connsiteX2" fmla="*/ 685800 w 685800"/>
              <a:gd name="connsiteY2" fmla="*/ 1371600 h 1371600"/>
              <a:gd name="connsiteX3" fmla="*/ 0 w 685800"/>
              <a:gd name="connsiteY3" fmla="*/ 1371600 h 1371600"/>
              <a:gd name="connsiteX4" fmla="*/ 0 w 685800"/>
              <a:gd name="connsiteY4" fmla="*/ 60960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5800" h="1371600">
                <a:moveTo>
                  <a:pt x="0" y="609600"/>
                </a:moveTo>
                <a:lnTo>
                  <a:pt x="685800" y="0"/>
                </a:lnTo>
                <a:lnTo>
                  <a:pt x="685800" y="1371600"/>
                </a:lnTo>
                <a:lnTo>
                  <a:pt x="0" y="1371600"/>
                </a:lnTo>
                <a:lnTo>
                  <a:pt x="0" y="609600"/>
                </a:lnTo>
                <a:close/>
              </a:path>
            </a:pathLst>
          </a:custGeom>
          <a:gradFill>
            <a:gsLst>
              <a:gs pos="0">
                <a:schemeClr val="bg1"/>
              </a:gs>
              <a:gs pos="100000">
                <a:srgbClr val="FF9393">
                  <a:alpha val="8000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Freeform 107"/>
          <p:cNvSpPr/>
          <p:nvPr/>
        </p:nvSpPr>
        <p:spPr>
          <a:xfrm>
            <a:off x="2895600" y="1504950"/>
            <a:ext cx="990600" cy="2171700"/>
          </a:xfrm>
          <a:custGeom>
            <a:avLst/>
            <a:gdLst>
              <a:gd name="connsiteX0" fmla="*/ 0 w 723900"/>
              <a:gd name="connsiteY0" fmla="*/ 1130300 h 1435100"/>
              <a:gd name="connsiteX1" fmla="*/ 406400 w 723900"/>
              <a:gd name="connsiteY1" fmla="*/ 0 h 1435100"/>
              <a:gd name="connsiteX2" fmla="*/ 723900 w 723900"/>
              <a:gd name="connsiteY2" fmla="*/ 800100 h 1435100"/>
              <a:gd name="connsiteX3" fmla="*/ 444500 w 723900"/>
              <a:gd name="connsiteY3" fmla="*/ 990600 h 1435100"/>
              <a:gd name="connsiteX4" fmla="*/ 685800 w 723900"/>
              <a:gd name="connsiteY4" fmla="*/ 1435100 h 1435100"/>
              <a:gd name="connsiteX5" fmla="*/ 0 w 723900"/>
              <a:gd name="connsiteY5" fmla="*/ 1130300 h 1435100"/>
              <a:gd name="connsiteX0" fmla="*/ 304800 w 1028700"/>
              <a:gd name="connsiteY0" fmla="*/ 2120900 h 2425700"/>
              <a:gd name="connsiteX1" fmla="*/ 0 w 1028700"/>
              <a:gd name="connsiteY1" fmla="*/ 0 h 2425700"/>
              <a:gd name="connsiteX2" fmla="*/ 1028700 w 1028700"/>
              <a:gd name="connsiteY2" fmla="*/ 1790700 h 2425700"/>
              <a:gd name="connsiteX3" fmla="*/ 749300 w 1028700"/>
              <a:gd name="connsiteY3" fmla="*/ 1981200 h 2425700"/>
              <a:gd name="connsiteX4" fmla="*/ 990600 w 1028700"/>
              <a:gd name="connsiteY4" fmla="*/ 2425700 h 2425700"/>
              <a:gd name="connsiteX5" fmla="*/ 304800 w 1028700"/>
              <a:gd name="connsiteY5" fmla="*/ 2120900 h 2425700"/>
              <a:gd name="connsiteX0" fmla="*/ 0 w 2247900"/>
              <a:gd name="connsiteY0" fmla="*/ 1752600 h 2425700"/>
              <a:gd name="connsiteX1" fmla="*/ 1219200 w 2247900"/>
              <a:gd name="connsiteY1" fmla="*/ 0 h 2425700"/>
              <a:gd name="connsiteX2" fmla="*/ 2247900 w 2247900"/>
              <a:gd name="connsiteY2" fmla="*/ 1790700 h 2425700"/>
              <a:gd name="connsiteX3" fmla="*/ 1968500 w 2247900"/>
              <a:gd name="connsiteY3" fmla="*/ 1981200 h 2425700"/>
              <a:gd name="connsiteX4" fmla="*/ 2209800 w 2247900"/>
              <a:gd name="connsiteY4" fmla="*/ 2425700 h 2425700"/>
              <a:gd name="connsiteX5" fmla="*/ 0 w 2247900"/>
              <a:gd name="connsiteY5" fmla="*/ 1752600 h 2425700"/>
              <a:gd name="connsiteX0" fmla="*/ 0 w 2247900"/>
              <a:gd name="connsiteY0" fmla="*/ 1752600 h 2895600"/>
              <a:gd name="connsiteX1" fmla="*/ 1219200 w 2247900"/>
              <a:gd name="connsiteY1" fmla="*/ 0 h 2895600"/>
              <a:gd name="connsiteX2" fmla="*/ 2247900 w 2247900"/>
              <a:gd name="connsiteY2" fmla="*/ 1790700 h 2895600"/>
              <a:gd name="connsiteX3" fmla="*/ 1968500 w 2247900"/>
              <a:gd name="connsiteY3" fmla="*/ 1981200 h 2895600"/>
              <a:gd name="connsiteX4" fmla="*/ 0 w 2247900"/>
              <a:gd name="connsiteY4" fmla="*/ 2895600 h 2895600"/>
              <a:gd name="connsiteX5" fmla="*/ 0 w 2247900"/>
              <a:gd name="connsiteY5" fmla="*/ 1752600 h 2895600"/>
              <a:gd name="connsiteX0" fmla="*/ 0 w 2247900"/>
              <a:gd name="connsiteY0" fmla="*/ 1752600 h 2895600"/>
              <a:gd name="connsiteX1" fmla="*/ 1219200 w 2247900"/>
              <a:gd name="connsiteY1" fmla="*/ 0 h 2895600"/>
              <a:gd name="connsiteX2" fmla="*/ 2247900 w 2247900"/>
              <a:gd name="connsiteY2" fmla="*/ 1790700 h 2895600"/>
              <a:gd name="connsiteX3" fmla="*/ 0 w 2247900"/>
              <a:gd name="connsiteY3" fmla="*/ 2895600 h 2895600"/>
              <a:gd name="connsiteX4" fmla="*/ 0 w 2247900"/>
              <a:gd name="connsiteY4" fmla="*/ 1752600 h 2895600"/>
              <a:gd name="connsiteX0" fmla="*/ 0 w 1219200"/>
              <a:gd name="connsiteY0" fmla="*/ 1752600 h 2895600"/>
              <a:gd name="connsiteX1" fmla="*/ 1219200 w 1219200"/>
              <a:gd name="connsiteY1" fmla="*/ 0 h 2895600"/>
              <a:gd name="connsiteX2" fmla="*/ 1219200 w 1219200"/>
              <a:gd name="connsiteY2" fmla="*/ 2895600 h 2895600"/>
              <a:gd name="connsiteX3" fmla="*/ 0 w 1219200"/>
              <a:gd name="connsiteY3" fmla="*/ 2895600 h 2895600"/>
              <a:gd name="connsiteX4" fmla="*/ 0 w 1219200"/>
              <a:gd name="connsiteY4" fmla="*/ 1752600 h 2895600"/>
              <a:gd name="connsiteX0" fmla="*/ 0 w 3657600"/>
              <a:gd name="connsiteY0" fmla="*/ 0 h 2971800"/>
              <a:gd name="connsiteX1" fmla="*/ 3657600 w 3657600"/>
              <a:gd name="connsiteY1" fmla="*/ 76200 h 2971800"/>
              <a:gd name="connsiteX2" fmla="*/ 3657600 w 3657600"/>
              <a:gd name="connsiteY2" fmla="*/ 2971800 h 2971800"/>
              <a:gd name="connsiteX3" fmla="*/ 2438400 w 3657600"/>
              <a:gd name="connsiteY3" fmla="*/ 2971800 h 2971800"/>
              <a:gd name="connsiteX4" fmla="*/ 0 w 3657600"/>
              <a:gd name="connsiteY4" fmla="*/ 0 h 2971800"/>
              <a:gd name="connsiteX0" fmla="*/ 0 w 3657600"/>
              <a:gd name="connsiteY0" fmla="*/ 0 h 2971800"/>
              <a:gd name="connsiteX1" fmla="*/ 3657600 w 3657600"/>
              <a:gd name="connsiteY1" fmla="*/ 76200 h 2971800"/>
              <a:gd name="connsiteX2" fmla="*/ 3657600 w 3657600"/>
              <a:gd name="connsiteY2" fmla="*/ 2971800 h 2971800"/>
              <a:gd name="connsiteX3" fmla="*/ 0 w 3657600"/>
              <a:gd name="connsiteY3" fmla="*/ 2895600 h 2971800"/>
              <a:gd name="connsiteX4" fmla="*/ 0 w 3657600"/>
              <a:gd name="connsiteY4" fmla="*/ 0 h 2971800"/>
              <a:gd name="connsiteX0" fmla="*/ 0 w 3657600"/>
              <a:gd name="connsiteY0" fmla="*/ 0 h 2895600"/>
              <a:gd name="connsiteX1" fmla="*/ 3657600 w 3657600"/>
              <a:gd name="connsiteY1" fmla="*/ 76200 h 2895600"/>
              <a:gd name="connsiteX2" fmla="*/ 990600 w 3657600"/>
              <a:gd name="connsiteY2" fmla="*/ 2895600 h 2895600"/>
              <a:gd name="connsiteX3" fmla="*/ 0 w 3657600"/>
              <a:gd name="connsiteY3" fmla="*/ 2895600 h 2895600"/>
              <a:gd name="connsiteX4" fmla="*/ 0 w 3657600"/>
              <a:gd name="connsiteY4" fmla="*/ 0 h 2895600"/>
              <a:gd name="connsiteX0" fmla="*/ 0 w 990600"/>
              <a:gd name="connsiteY0" fmla="*/ 0 h 2895600"/>
              <a:gd name="connsiteX1" fmla="*/ 990600 w 990600"/>
              <a:gd name="connsiteY1" fmla="*/ 1524000 h 2895600"/>
              <a:gd name="connsiteX2" fmla="*/ 990600 w 990600"/>
              <a:gd name="connsiteY2" fmla="*/ 2895600 h 2895600"/>
              <a:gd name="connsiteX3" fmla="*/ 0 w 990600"/>
              <a:gd name="connsiteY3" fmla="*/ 2895600 h 2895600"/>
              <a:gd name="connsiteX4" fmla="*/ 0 w 990600"/>
              <a:gd name="connsiteY4" fmla="*/ 0 h 289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0600" h="2895600">
                <a:moveTo>
                  <a:pt x="0" y="0"/>
                </a:moveTo>
                <a:lnTo>
                  <a:pt x="990600" y="1524000"/>
                </a:lnTo>
                <a:lnTo>
                  <a:pt x="990600" y="2895600"/>
                </a:lnTo>
                <a:lnTo>
                  <a:pt x="0" y="28956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bg1"/>
              </a:gs>
              <a:gs pos="100000">
                <a:schemeClr val="accent1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Freeform 101"/>
          <p:cNvSpPr/>
          <p:nvPr/>
        </p:nvSpPr>
        <p:spPr>
          <a:xfrm>
            <a:off x="1676400" y="1504950"/>
            <a:ext cx="1219200" cy="2171700"/>
          </a:xfrm>
          <a:custGeom>
            <a:avLst/>
            <a:gdLst>
              <a:gd name="connsiteX0" fmla="*/ 0 w 723900"/>
              <a:gd name="connsiteY0" fmla="*/ 1130300 h 1435100"/>
              <a:gd name="connsiteX1" fmla="*/ 406400 w 723900"/>
              <a:gd name="connsiteY1" fmla="*/ 0 h 1435100"/>
              <a:gd name="connsiteX2" fmla="*/ 723900 w 723900"/>
              <a:gd name="connsiteY2" fmla="*/ 800100 h 1435100"/>
              <a:gd name="connsiteX3" fmla="*/ 444500 w 723900"/>
              <a:gd name="connsiteY3" fmla="*/ 990600 h 1435100"/>
              <a:gd name="connsiteX4" fmla="*/ 685800 w 723900"/>
              <a:gd name="connsiteY4" fmla="*/ 1435100 h 1435100"/>
              <a:gd name="connsiteX5" fmla="*/ 0 w 723900"/>
              <a:gd name="connsiteY5" fmla="*/ 1130300 h 1435100"/>
              <a:gd name="connsiteX0" fmla="*/ 304800 w 1028700"/>
              <a:gd name="connsiteY0" fmla="*/ 2120900 h 2425700"/>
              <a:gd name="connsiteX1" fmla="*/ 0 w 1028700"/>
              <a:gd name="connsiteY1" fmla="*/ 0 h 2425700"/>
              <a:gd name="connsiteX2" fmla="*/ 1028700 w 1028700"/>
              <a:gd name="connsiteY2" fmla="*/ 1790700 h 2425700"/>
              <a:gd name="connsiteX3" fmla="*/ 749300 w 1028700"/>
              <a:gd name="connsiteY3" fmla="*/ 1981200 h 2425700"/>
              <a:gd name="connsiteX4" fmla="*/ 990600 w 1028700"/>
              <a:gd name="connsiteY4" fmla="*/ 2425700 h 2425700"/>
              <a:gd name="connsiteX5" fmla="*/ 304800 w 1028700"/>
              <a:gd name="connsiteY5" fmla="*/ 2120900 h 2425700"/>
              <a:gd name="connsiteX0" fmla="*/ 0 w 2247900"/>
              <a:gd name="connsiteY0" fmla="*/ 1752600 h 2425700"/>
              <a:gd name="connsiteX1" fmla="*/ 1219200 w 2247900"/>
              <a:gd name="connsiteY1" fmla="*/ 0 h 2425700"/>
              <a:gd name="connsiteX2" fmla="*/ 2247900 w 2247900"/>
              <a:gd name="connsiteY2" fmla="*/ 1790700 h 2425700"/>
              <a:gd name="connsiteX3" fmla="*/ 1968500 w 2247900"/>
              <a:gd name="connsiteY3" fmla="*/ 1981200 h 2425700"/>
              <a:gd name="connsiteX4" fmla="*/ 2209800 w 2247900"/>
              <a:gd name="connsiteY4" fmla="*/ 2425700 h 2425700"/>
              <a:gd name="connsiteX5" fmla="*/ 0 w 2247900"/>
              <a:gd name="connsiteY5" fmla="*/ 1752600 h 2425700"/>
              <a:gd name="connsiteX0" fmla="*/ 0 w 2247900"/>
              <a:gd name="connsiteY0" fmla="*/ 1752600 h 2895600"/>
              <a:gd name="connsiteX1" fmla="*/ 1219200 w 2247900"/>
              <a:gd name="connsiteY1" fmla="*/ 0 h 2895600"/>
              <a:gd name="connsiteX2" fmla="*/ 2247900 w 2247900"/>
              <a:gd name="connsiteY2" fmla="*/ 1790700 h 2895600"/>
              <a:gd name="connsiteX3" fmla="*/ 1968500 w 2247900"/>
              <a:gd name="connsiteY3" fmla="*/ 1981200 h 2895600"/>
              <a:gd name="connsiteX4" fmla="*/ 0 w 2247900"/>
              <a:gd name="connsiteY4" fmla="*/ 2895600 h 2895600"/>
              <a:gd name="connsiteX5" fmla="*/ 0 w 2247900"/>
              <a:gd name="connsiteY5" fmla="*/ 1752600 h 2895600"/>
              <a:gd name="connsiteX0" fmla="*/ 0 w 2247900"/>
              <a:gd name="connsiteY0" fmla="*/ 1752600 h 2895600"/>
              <a:gd name="connsiteX1" fmla="*/ 1219200 w 2247900"/>
              <a:gd name="connsiteY1" fmla="*/ 0 h 2895600"/>
              <a:gd name="connsiteX2" fmla="*/ 2247900 w 2247900"/>
              <a:gd name="connsiteY2" fmla="*/ 1790700 h 2895600"/>
              <a:gd name="connsiteX3" fmla="*/ 0 w 2247900"/>
              <a:gd name="connsiteY3" fmla="*/ 2895600 h 2895600"/>
              <a:gd name="connsiteX4" fmla="*/ 0 w 2247900"/>
              <a:gd name="connsiteY4" fmla="*/ 1752600 h 2895600"/>
              <a:gd name="connsiteX0" fmla="*/ 0 w 1219200"/>
              <a:gd name="connsiteY0" fmla="*/ 1752600 h 2895600"/>
              <a:gd name="connsiteX1" fmla="*/ 1219200 w 1219200"/>
              <a:gd name="connsiteY1" fmla="*/ 0 h 2895600"/>
              <a:gd name="connsiteX2" fmla="*/ 1219200 w 1219200"/>
              <a:gd name="connsiteY2" fmla="*/ 2895600 h 2895600"/>
              <a:gd name="connsiteX3" fmla="*/ 0 w 1219200"/>
              <a:gd name="connsiteY3" fmla="*/ 2895600 h 2895600"/>
              <a:gd name="connsiteX4" fmla="*/ 0 w 1219200"/>
              <a:gd name="connsiteY4" fmla="*/ 1752600 h 289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" h="2895600">
                <a:moveTo>
                  <a:pt x="0" y="1752600"/>
                </a:moveTo>
                <a:lnTo>
                  <a:pt x="1219200" y="0"/>
                </a:lnTo>
                <a:lnTo>
                  <a:pt x="1219200" y="2895600"/>
                </a:lnTo>
                <a:lnTo>
                  <a:pt x="0" y="2895600"/>
                </a:lnTo>
                <a:lnTo>
                  <a:pt x="0" y="1752600"/>
                </a:lnTo>
                <a:close/>
              </a:path>
            </a:pathLst>
          </a:custGeom>
          <a:gradFill>
            <a:gsLst>
              <a:gs pos="0">
                <a:schemeClr val="bg1"/>
              </a:gs>
              <a:gs pos="100000">
                <a:schemeClr val="accent1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1143000" y="1162050"/>
            <a:ext cx="3276600" cy="2514600"/>
            <a:chOff x="838200" y="1162050"/>
            <a:chExt cx="3581400" cy="2514600"/>
          </a:xfrm>
        </p:grpSpPr>
        <p:cxnSp>
          <p:nvCxnSpPr>
            <p:cNvPr id="73" name="Straight Arrow Connector 72"/>
            <p:cNvCxnSpPr/>
            <p:nvPr/>
          </p:nvCxnSpPr>
          <p:spPr>
            <a:xfrm flipV="1">
              <a:off x="838200" y="1162050"/>
              <a:ext cx="0" cy="251460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oval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>
              <a:off x="838200" y="3676650"/>
              <a:ext cx="35814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oval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9" name="Straight Connector 78"/>
          <p:cNvCxnSpPr/>
          <p:nvPr/>
        </p:nvCxnSpPr>
        <p:spPr>
          <a:xfrm>
            <a:off x="1676400" y="2819400"/>
            <a:ext cx="0" cy="857250"/>
          </a:xfrm>
          <a:prstGeom prst="line">
            <a:avLst/>
          </a:prstGeom>
          <a:ln w="19050">
            <a:solidFill>
              <a:srgbClr val="0070C0"/>
            </a:solidFill>
            <a:prstDash val="sysDash"/>
            <a:headEnd type="oval" w="lg" len="lg"/>
            <a:tailEnd type="oval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2895600" y="1504950"/>
            <a:ext cx="0" cy="2171700"/>
          </a:xfrm>
          <a:prstGeom prst="line">
            <a:avLst/>
          </a:prstGeom>
          <a:ln w="19050">
            <a:solidFill>
              <a:srgbClr val="0070C0"/>
            </a:solidFill>
            <a:prstDash val="sysDash"/>
            <a:headEnd type="oval" w="lg" len="lg"/>
            <a:tailEnd type="oval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V="1">
            <a:off x="3886200" y="2657475"/>
            <a:ext cx="0" cy="1019175"/>
          </a:xfrm>
          <a:prstGeom prst="line">
            <a:avLst/>
          </a:prstGeom>
          <a:ln w="19050">
            <a:solidFill>
              <a:srgbClr val="0070C0"/>
            </a:solidFill>
            <a:prstDash val="sysDash"/>
            <a:headEnd type="oval" w="lg" len="lg"/>
            <a:tailEnd type="oval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Freeform 102"/>
          <p:cNvSpPr/>
          <p:nvPr/>
        </p:nvSpPr>
        <p:spPr>
          <a:xfrm>
            <a:off x="1676400" y="1504950"/>
            <a:ext cx="2209800" cy="1600200"/>
          </a:xfrm>
          <a:custGeom>
            <a:avLst/>
            <a:gdLst>
              <a:gd name="connsiteX0" fmla="*/ 0 w 723900"/>
              <a:gd name="connsiteY0" fmla="*/ 1130300 h 1435100"/>
              <a:gd name="connsiteX1" fmla="*/ 406400 w 723900"/>
              <a:gd name="connsiteY1" fmla="*/ 0 h 1435100"/>
              <a:gd name="connsiteX2" fmla="*/ 723900 w 723900"/>
              <a:gd name="connsiteY2" fmla="*/ 800100 h 1435100"/>
              <a:gd name="connsiteX3" fmla="*/ 444500 w 723900"/>
              <a:gd name="connsiteY3" fmla="*/ 990600 h 1435100"/>
              <a:gd name="connsiteX4" fmla="*/ 685800 w 723900"/>
              <a:gd name="connsiteY4" fmla="*/ 1435100 h 1435100"/>
              <a:gd name="connsiteX5" fmla="*/ 0 w 723900"/>
              <a:gd name="connsiteY5" fmla="*/ 1130300 h 1435100"/>
              <a:gd name="connsiteX0" fmla="*/ 0 w 7391400"/>
              <a:gd name="connsiteY0" fmla="*/ 1422400 h 1435100"/>
              <a:gd name="connsiteX1" fmla="*/ 7073900 w 7391400"/>
              <a:gd name="connsiteY1" fmla="*/ 0 h 1435100"/>
              <a:gd name="connsiteX2" fmla="*/ 7391400 w 7391400"/>
              <a:gd name="connsiteY2" fmla="*/ 800100 h 1435100"/>
              <a:gd name="connsiteX3" fmla="*/ 7112000 w 7391400"/>
              <a:gd name="connsiteY3" fmla="*/ 990600 h 1435100"/>
              <a:gd name="connsiteX4" fmla="*/ 7353300 w 7391400"/>
              <a:gd name="connsiteY4" fmla="*/ 1435100 h 1435100"/>
              <a:gd name="connsiteX5" fmla="*/ 0 w 7391400"/>
              <a:gd name="connsiteY5" fmla="*/ 1422400 h 1435100"/>
              <a:gd name="connsiteX0" fmla="*/ 0 w 7391400"/>
              <a:gd name="connsiteY0" fmla="*/ 1752600 h 1765300"/>
              <a:gd name="connsiteX1" fmla="*/ 1219200 w 7391400"/>
              <a:gd name="connsiteY1" fmla="*/ 0 h 1765300"/>
              <a:gd name="connsiteX2" fmla="*/ 7391400 w 7391400"/>
              <a:gd name="connsiteY2" fmla="*/ 1130300 h 1765300"/>
              <a:gd name="connsiteX3" fmla="*/ 7112000 w 7391400"/>
              <a:gd name="connsiteY3" fmla="*/ 1320800 h 1765300"/>
              <a:gd name="connsiteX4" fmla="*/ 7353300 w 7391400"/>
              <a:gd name="connsiteY4" fmla="*/ 1765300 h 1765300"/>
              <a:gd name="connsiteX5" fmla="*/ 0 w 7391400"/>
              <a:gd name="connsiteY5" fmla="*/ 1752600 h 1765300"/>
              <a:gd name="connsiteX0" fmla="*/ 0 w 7391400"/>
              <a:gd name="connsiteY0" fmla="*/ 1752600 h 2133600"/>
              <a:gd name="connsiteX1" fmla="*/ 1219200 w 7391400"/>
              <a:gd name="connsiteY1" fmla="*/ 0 h 2133600"/>
              <a:gd name="connsiteX2" fmla="*/ 7391400 w 7391400"/>
              <a:gd name="connsiteY2" fmla="*/ 1130300 h 2133600"/>
              <a:gd name="connsiteX3" fmla="*/ 7112000 w 7391400"/>
              <a:gd name="connsiteY3" fmla="*/ 1320800 h 2133600"/>
              <a:gd name="connsiteX4" fmla="*/ 1600200 w 7391400"/>
              <a:gd name="connsiteY4" fmla="*/ 2133600 h 2133600"/>
              <a:gd name="connsiteX5" fmla="*/ 0 w 7391400"/>
              <a:gd name="connsiteY5" fmla="*/ 1752600 h 2133600"/>
              <a:gd name="connsiteX0" fmla="*/ 0 w 7391400"/>
              <a:gd name="connsiteY0" fmla="*/ 1752600 h 2133600"/>
              <a:gd name="connsiteX1" fmla="*/ 1219200 w 7391400"/>
              <a:gd name="connsiteY1" fmla="*/ 0 h 2133600"/>
              <a:gd name="connsiteX2" fmla="*/ 7391400 w 7391400"/>
              <a:gd name="connsiteY2" fmla="*/ 1130300 h 2133600"/>
              <a:gd name="connsiteX3" fmla="*/ 609600 w 7391400"/>
              <a:gd name="connsiteY3" fmla="*/ 1143000 h 2133600"/>
              <a:gd name="connsiteX4" fmla="*/ 1600200 w 7391400"/>
              <a:gd name="connsiteY4" fmla="*/ 2133600 h 2133600"/>
              <a:gd name="connsiteX5" fmla="*/ 0 w 7391400"/>
              <a:gd name="connsiteY5" fmla="*/ 1752600 h 2133600"/>
              <a:gd name="connsiteX0" fmla="*/ 0 w 2209800"/>
              <a:gd name="connsiteY0" fmla="*/ 1752600 h 2133600"/>
              <a:gd name="connsiteX1" fmla="*/ 1219200 w 2209800"/>
              <a:gd name="connsiteY1" fmla="*/ 0 h 2133600"/>
              <a:gd name="connsiteX2" fmla="*/ 2209800 w 2209800"/>
              <a:gd name="connsiteY2" fmla="*/ 1524000 h 2133600"/>
              <a:gd name="connsiteX3" fmla="*/ 609600 w 2209800"/>
              <a:gd name="connsiteY3" fmla="*/ 1143000 h 2133600"/>
              <a:gd name="connsiteX4" fmla="*/ 1600200 w 2209800"/>
              <a:gd name="connsiteY4" fmla="*/ 2133600 h 2133600"/>
              <a:gd name="connsiteX5" fmla="*/ 0 w 2209800"/>
              <a:gd name="connsiteY5" fmla="*/ 1752600 h 2133600"/>
              <a:gd name="connsiteX0" fmla="*/ 0 w 2209800"/>
              <a:gd name="connsiteY0" fmla="*/ 1752600 h 2133600"/>
              <a:gd name="connsiteX1" fmla="*/ 1219200 w 2209800"/>
              <a:gd name="connsiteY1" fmla="*/ 0 h 2133600"/>
              <a:gd name="connsiteX2" fmla="*/ 2209800 w 2209800"/>
              <a:gd name="connsiteY2" fmla="*/ 1524000 h 2133600"/>
              <a:gd name="connsiteX3" fmla="*/ 990600 w 2209800"/>
              <a:gd name="connsiteY3" fmla="*/ 1295400 h 2133600"/>
              <a:gd name="connsiteX4" fmla="*/ 1600200 w 2209800"/>
              <a:gd name="connsiteY4" fmla="*/ 2133600 h 2133600"/>
              <a:gd name="connsiteX5" fmla="*/ 0 w 2209800"/>
              <a:gd name="connsiteY5" fmla="*/ 1752600 h 2133600"/>
              <a:gd name="connsiteX0" fmla="*/ 0 w 2209800"/>
              <a:gd name="connsiteY0" fmla="*/ 1752600 h 2133600"/>
              <a:gd name="connsiteX1" fmla="*/ 1219200 w 2209800"/>
              <a:gd name="connsiteY1" fmla="*/ 0 h 2133600"/>
              <a:gd name="connsiteX2" fmla="*/ 2209800 w 2209800"/>
              <a:gd name="connsiteY2" fmla="*/ 1524000 h 2133600"/>
              <a:gd name="connsiteX3" fmla="*/ 990600 w 2209800"/>
              <a:gd name="connsiteY3" fmla="*/ 1295400 h 2133600"/>
              <a:gd name="connsiteX4" fmla="*/ 1524000 w 2209800"/>
              <a:gd name="connsiteY4" fmla="*/ 2133600 h 2133600"/>
              <a:gd name="connsiteX5" fmla="*/ 0 w 2209800"/>
              <a:gd name="connsiteY5" fmla="*/ 1752600 h 2133600"/>
              <a:gd name="connsiteX0" fmla="*/ 0 w 2209800"/>
              <a:gd name="connsiteY0" fmla="*/ 1752600 h 2133600"/>
              <a:gd name="connsiteX1" fmla="*/ 1219200 w 2209800"/>
              <a:gd name="connsiteY1" fmla="*/ 0 h 2133600"/>
              <a:gd name="connsiteX2" fmla="*/ 2209800 w 2209800"/>
              <a:gd name="connsiteY2" fmla="*/ 1524000 h 2133600"/>
              <a:gd name="connsiteX3" fmla="*/ 1524000 w 2209800"/>
              <a:gd name="connsiteY3" fmla="*/ 2133600 h 2133600"/>
              <a:gd name="connsiteX4" fmla="*/ 0 w 2209800"/>
              <a:gd name="connsiteY4" fmla="*/ 1752600 h 213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9800" h="2133600">
                <a:moveTo>
                  <a:pt x="0" y="1752600"/>
                </a:moveTo>
                <a:lnTo>
                  <a:pt x="1219200" y="0"/>
                </a:lnTo>
                <a:lnTo>
                  <a:pt x="2209800" y="1524000"/>
                </a:lnTo>
                <a:lnTo>
                  <a:pt x="1524000" y="2133600"/>
                </a:lnTo>
                <a:lnTo>
                  <a:pt x="0" y="1752600"/>
                </a:lnTo>
                <a:close/>
              </a:path>
            </a:pathLst>
          </a:custGeom>
          <a:ln w="38100">
            <a:solidFill>
              <a:srgbClr val="0070C0"/>
            </a:solidFill>
            <a:prstDash val="solid"/>
            <a:headEnd type="oval" w="med" len="med"/>
            <a:tailEnd type="oval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4800600" y="1162050"/>
            <a:ext cx="3276600" cy="2514600"/>
            <a:chOff x="5334000" y="1162050"/>
            <a:chExt cx="3581400" cy="2514600"/>
          </a:xfrm>
        </p:grpSpPr>
        <p:cxnSp>
          <p:nvCxnSpPr>
            <p:cNvPr id="114" name="Straight Arrow Connector 113"/>
            <p:cNvCxnSpPr/>
            <p:nvPr/>
          </p:nvCxnSpPr>
          <p:spPr>
            <a:xfrm flipV="1">
              <a:off x="5334000" y="1162050"/>
              <a:ext cx="0" cy="251460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oval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/>
            <p:cNvCxnSpPr/>
            <p:nvPr/>
          </p:nvCxnSpPr>
          <p:spPr>
            <a:xfrm>
              <a:off x="5334000" y="3676650"/>
              <a:ext cx="35814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oval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6" name="Straight Connector 115"/>
          <p:cNvCxnSpPr/>
          <p:nvPr/>
        </p:nvCxnSpPr>
        <p:spPr>
          <a:xfrm>
            <a:off x="5334000" y="2819400"/>
            <a:ext cx="0" cy="857250"/>
          </a:xfrm>
          <a:prstGeom prst="line">
            <a:avLst/>
          </a:prstGeom>
          <a:ln w="19050">
            <a:solidFill>
              <a:srgbClr val="FF0000"/>
            </a:solidFill>
            <a:prstDash val="sysDash"/>
            <a:headEnd type="oval" w="lg" len="lg"/>
            <a:tailEnd type="oval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>
            <a:off x="6858000" y="3105150"/>
            <a:ext cx="0" cy="571500"/>
          </a:xfrm>
          <a:prstGeom prst="line">
            <a:avLst/>
          </a:prstGeom>
          <a:ln w="19050">
            <a:solidFill>
              <a:srgbClr val="FF0000"/>
            </a:solidFill>
            <a:prstDash val="sysDash"/>
            <a:headEnd type="oval" w="lg" len="lg"/>
            <a:tailEnd type="oval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 flipV="1">
            <a:off x="7543800" y="2657475"/>
            <a:ext cx="0" cy="1019175"/>
          </a:xfrm>
          <a:prstGeom prst="line">
            <a:avLst/>
          </a:prstGeom>
          <a:ln w="19050">
            <a:solidFill>
              <a:srgbClr val="FF0000"/>
            </a:solidFill>
            <a:prstDash val="sysDash"/>
            <a:headEnd type="oval" w="lg" len="lg"/>
            <a:tailEnd type="oval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Freeform 120"/>
          <p:cNvSpPr/>
          <p:nvPr/>
        </p:nvSpPr>
        <p:spPr>
          <a:xfrm>
            <a:off x="5334000" y="1504950"/>
            <a:ext cx="2209800" cy="1600200"/>
          </a:xfrm>
          <a:custGeom>
            <a:avLst/>
            <a:gdLst>
              <a:gd name="connsiteX0" fmla="*/ 0 w 723900"/>
              <a:gd name="connsiteY0" fmla="*/ 1130300 h 1435100"/>
              <a:gd name="connsiteX1" fmla="*/ 406400 w 723900"/>
              <a:gd name="connsiteY1" fmla="*/ 0 h 1435100"/>
              <a:gd name="connsiteX2" fmla="*/ 723900 w 723900"/>
              <a:gd name="connsiteY2" fmla="*/ 800100 h 1435100"/>
              <a:gd name="connsiteX3" fmla="*/ 444500 w 723900"/>
              <a:gd name="connsiteY3" fmla="*/ 990600 h 1435100"/>
              <a:gd name="connsiteX4" fmla="*/ 685800 w 723900"/>
              <a:gd name="connsiteY4" fmla="*/ 1435100 h 1435100"/>
              <a:gd name="connsiteX5" fmla="*/ 0 w 723900"/>
              <a:gd name="connsiteY5" fmla="*/ 1130300 h 1435100"/>
              <a:gd name="connsiteX0" fmla="*/ 0 w 7391400"/>
              <a:gd name="connsiteY0" fmla="*/ 1422400 h 1435100"/>
              <a:gd name="connsiteX1" fmla="*/ 7073900 w 7391400"/>
              <a:gd name="connsiteY1" fmla="*/ 0 h 1435100"/>
              <a:gd name="connsiteX2" fmla="*/ 7391400 w 7391400"/>
              <a:gd name="connsiteY2" fmla="*/ 800100 h 1435100"/>
              <a:gd name="connsiteX3" fmla="*/ 7112000 w 7391400"/>
              <a:gd name="connsiteY3" fmla="*/ 990600 h 1435100"/>
              <a:gd name="connsiteX4" fmla="*/ 7353300 w 7391400"/>
              <a:gd name="connsiteY4" fmla="*/ 1435100 h 1435100"/>
              <a:gd name="connsiteX5" fmla="*/ 0 w 7391400"/>
              <a:gd name="connsiteY5" fmla="*/ 1422400 h 1435100"/>
              <a:gd name="connsiteX0" fmla="*/ 0 w 7391400"/>
              <a:gd name="connsiteY0" fmla="*/ 1752600 h 1765300"/>
              <a:gd name="connsiteX1" fmla="*/ 1219200 w 7391400"/>
              <a:gd name="connsiteY1" fmla="*/ 0 h 1765300"/>
              <a:gd name="connsiteX2" fmla="*/ 7391400 w 7391400"/>
              <a:gd name="connsiteY2" fmla="*/ 1130300 h 1765300"/>
              <a:gd name="connsiteX3" fmla="*/ 7112000 w 7391400"/>
              <a:gd name="connsiteY3" fmla="*/ 1320800 h 1765300"/>
              <a:gd name="connsiteX4" fmla="*/ 7353300 w 7391400"/>
              <a:gd name="connsiteY4" fmla="*/ 1765300 h 1765300"/>
              <a:gd name="connsiteX5" fmla="*/ 0 w 7391400"/>
              <a:gd name="connsiteY5" fmla="*/ 1752600 h 1765300"/>
              <a:gd name="connsiteX0" fmla="*/ 0 w 7391400"/>
              <a:gd name="connsiteY0" fmla="*/ 1752600 h 2133600"/>
              <a:gd name="connsiteX1" fmla="*/ 1219200 w 7391400"/>
              <a:gd name="connsiteY1" fmla="*/ 0 h 2133600"/>
              <a:gd name="connsiteX2" fmla="*/ 7391400 w 7391400"/>
              <a:gd name="connsiteY2" fmla="*/ 1130300 h 2133600"/>
              <a:gd name="connsiteX3" fmla="*/ 7112000 w 7391400"/>
              <a:gd name="connsiteY3" fmla="*/ 1320800 h 2133600"/>
              <a:gd name="connsiteX4" fmla="*/ 1600200 w 7391400"/>
              <a:gd name="connsiteY4" fmla="*/ 2133600 h 2133600"/>
              <a:gd name="connsiteX5" fmla="*/ 0 w 7391400"/>
              <a:gd name="connsiteY5" fmla="*/ 1752600 h 2133600"/>
              <a:gd name="connsiteX0" fmla="*/ 0 w 7391400"/>
              <a:gd name="connsiteY0" fmla="*/ 1752600 h 2133600"/>
              <a:gd name="connsiteX1" fmla="*/ 1219200 w 7391400"/>
              <a:gd name="connsiteY1" fmla="*/ 0 h 2133600"/>
              <a:gd name="connsiteX2" fmla="*/ 7391400 w 7391400"/>
              <a:gd name="connsiteY2" fmla="*/ 1130300 h 2133600"/>
              <a:gd name="connsiteX3" fmla="*/ 609600 w 7391400"/>
              <a:gd name="connsiteY3" fmla="*/ 1143000 h 2133600"/>
              <a:gd name="connsiteX4" fmla="*/ 1600200 w 7391400"/>
              <a:gd name="connsiteY4" fmla="*/ 2133600 h 2133600"/>
              <a:gd name="connsiteX5" fmla="*/ 0 w 7391400"/>
              <a:gd name="connsiteY5" fmla="*/ 1752600 h 2133600"/>
              <a:gd name="connsiteX0" fmla="*/ 0 w 2209800"/>
              <a:gd name="connsiteY0" fmla="*/ 1752600 h 2133600"/>
              <a:gd name="connsiteX1" fmla="*/ 1219200 w 2209800"/>
              <a:gd name="connsiteY1" fmla="*/ 0 h 2133600"/>
              <a:gd name="connsiteX2" fmla="*/ 2209800 w 2209800"/>
              <a:gd name="connsiteY2" fmla="*/ 1524000 h 2133600"/>
              <a:gd name="connsiteX3" fmla="*/ 609600 w 2209800"/>
              <a:gd name="connsiteY3" fmla="*/ 1143000 h 2133600"/>
              <a:gd name="connsiteX4" fmla="*/ 1600200 w 2209800"/>
              <a:gd name="connsiteY4" fmla="*/ 2133600 h 2133600"/>
              <a:gd name="connsiteX5" fmla="*/ 0 w 2209800"/>
              <a:gd name="connsiteY5" fmla="*/ 1752600 h 2133600"/>
              <a:gd name="connsiteX0" fmla="*/ 0 w 2209800"/>
              <a:gd name="connsiteY0" fmla="*/ 1752600 h 2133600"/>
              <a:gd name="connsiteX1" fmla="*/ 1219200 w 2209800"/>
              <a:gd name="connsiteY1" fmla="*/ 0 h 2133600"/>
              <a:gd name="connsiteX2" fmla="*/ 2209800 w 2209800"/>
              <a:gd name="connsiteY2" fmla="*/ 1524000 h 2133600"/>
              <a:gd name="connsiteX3" fmla="*/ 990600 w 2209800"/>
              <a:gd name="connsiteY3" fmla="*/ 1295400 h 2133600"/>
              <a:gd name="connsiteX4" fmla="*/ 1600200 w 2209800"/>
              <a:gd name="connsiteY4" fmla="*/ 2133600 h 2133600"/>
              <a:gd name="connsiteX5" fmla="*/ 0 w 2209800"/>
              <a:gd name="connsiteY5" fmla="*/ 1752600 h 2133600"/>
              <a:gd name="connsiteX0" fmla="*/ 0 w 2209800"/>
              <a:gd name="connsiteY0" fmla="*/ 1752600 h 2133600"/>
              <a:gd name="connsiteX1" fmla="*/ 1219200 w 2209800"/>
              <a:gd name="connsiteY1" fmla="*/ 0 h 2133600"/>
              <a:gd name="connsiteX2" fmla="*/ 2209800 w 2209800"/>
              <a:gd name="connsiteY2" fmla="*/ 1524000 h 2133600"/>
              <a:gd name="connsiteX3" fmla="*/ 990600 w 2209800"/>
              <a:gd name="connsiteY3" fmla="*/ 1295400 h 2133600"/>
              <a:gd name="connsiteX4" fmla="*/ 1524000 w 2209800"/>
              <a:gd name="connsiteY4" fmla="*/ 2133600 h 2133600"/>
              <a:gd name="connsiteX5" fmla="*/ 0 w 2209800"/>
              <a:gd name="connsiteY5" fmla="*/ 1752600 h 2133600"/>
              <a:gd name="connsiteX0" fmla="*/ 0 w 2209800"/>
              <a:gd name="connsiteY0" fmla="*/ 1752600 h 2133600"/>
              <a:gd name="connsiteX1" fmla="*/ 1219200 w 2209800"/>
              <a:gd name="connsiteY1" fmla="*/ 0 h 2133600"/>
              <a:gd name="connsiteX2" fmla="*/ 2209800 w 2209800"/>
              <a:gd name="connsiteY2" fmla="*/ 1524000 h 2133600"/>
              <a:gd name="connsiteX3" fmla="*/ 1524000 w 2209800"/>
              <a:gd name="connsiteY3" fmla="*/ 2133600 h 2133600"/>
              <a:gd name="connsiteX4" fmla="*/ 0 w 2209800"/>
              <a:gd name="connsiteY4" fmla="*/ 1752600 h 213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9800" h="2133600">
                <a:moveTo>
                  <a:pt x="0" y="1752600"/>
                </a:moveTo>
                <a:lnTo>
                  <a:pt x="1219200" y="0"/>
                </a:lnTo>
                <a:lnTo>
                  <a:pt x="2209800" y="1524000"/>
                </a:lnTo>
                <a:lnTo>
                  <a:pt x="1524000" y="2133600"/>
                </a:lnTo>
                <a:lnTo>
                  <a:pt x="0" y="1752600"/>
                </a:lnTo>
                <a:close/>
              </a:path>
            </a:pathLst>
          </a:custGeom>
          <a:noFill/>
          <a:ln w="381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Content Placeholder 2"/>
          <p:cNvSpPr txBox="1">
            <a:spLocks/>
          </p:cNvSpPr>
          <p:nvPr/>
        </p:nvSpPr>
        <p:spPr>
          <a:xfrm>
            <a:off x="1905000" y="3048000"/>
            <a:ext cx="762000" cy="685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342900" marR="0" lvl="0" indent="-342900" algn="ctr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400">
                <a:latin typeface="Calibri"/>
              </a:defRPr>
            </a:lvl1pPr>
          </a:lstStyle>
          <a:p>
            <a:r>
              <a:rPr lang="en-US" dirty="0"/>
              <a:t>S</a:t>
            </a:r>
            <a:r>
              <a:rPr lang="bg-BG" baseline="-25000" dirty="0"/>
              <a:t>01</a:t>
            </a:r>
            <a:endParaRPr lang="en-US" baseline="-25000" dirty="0"/>
          </a:p>
        </p:txBody>
      </p:sp>
      <p:sp>
        <p:nvSpPr>
          <p:cNvPr id="125" name="Content Placeholder 2"/>
          <p:cNvSpPr txBox="1">
            <a:spLocks/>
          </p:cNvSpPr>
          <p:nvPr/>
        </p:nvSpPr>
        <p:spPr>
          <a:xfrm>
            <a:off x="2971800" y="3048000"/>
            <a:ext cx="762000" cy="685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342900" marR="0" lvl="0" indent="-342900" algn="ctr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400">
                <a:latin typeface="Calibri"/>
              </a:defRPr>
            </a:lvl1pPr>
          </a:lstStyle>
          <a:p>
            <a:r>
              <a:rPr lang="en-US" dirty="0"/>
              <a:t>S</a:t>
            </a:r>
            <a:r>
              <a:rPr lang="bg-BG" baseline="-25000" dirty="0"/>
              <a:t>12</a:t>
            </a:r>
            <a:endParaRPr lang="en-US" baseline="-25000" dirty="0"/>
          </a:p>
        </p:txBody>
      </p:sp>
      <p:sp>
        <p:nvSpPr>
          <p:cNvPr id="126" name="Content Placeholder 2"/>
          <p:cNvSpPr txBox="1">
            <a:spLocks/>
          </p:cNvSpPr>
          <p:nvPr/>
        </p:nvSpPr>
        <p:spPr>
          <a:xfrm>
            <a:off x="5638800" y="3105150"/>
            <a:ext cx="762000" cy="685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342900" marR="0" lvl="0" indent="-342900" algn="ctr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400">
                <a:latin typeface="Calibri"/>
              </a:defRPr>
            </a:lvl1pPr>
          </a:lstStyle>
          <a:p>
            <a:r>
              <a:rPr lang="en-US" dirty="0"/>
              <a:t>S</a:t>
            </a:r>
            <a:r>
              <a:rPr lang="bg-BG" baseline="-25000" dirty="0"/>
              <a:t>30</a:t>
            </a:r>
            <a:endParaRPr lang="en-US" baseline="-25000" dirty="0"/>
          </a:p>
        </p:txBody>
      </p:sp>
      <p:sp>
        <p:nvSpPr>
          <p:cNvPr id="127" name="Content Placeholder 2"/>
          <p:cNvSpPr txBox="1">
            <a:spLocks/>
          </p:cNvSpPr>
          <p:nvPr/>
        </p:nvSpPr>
        <p:spPr>
          <a:xfrm>
            <a:off x="6819900" y="3105150"/>
            <a:ext cx="762000" cy="685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342900" marR="0" lvl="0" indent="-342900" algn="ctr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400">
                <a:latin typeface="Calibri"/>
              </a:defRPr>
            </a:lvl1pPr>
          </a:lstStyle>
          <a:p>
            <a:r>
              <a:rPr lang="en-US" dirty="0"/>
              <a:t>S</a:t>
            </a:r>
            <a:r>
              <a:rPr lang="bg-BG" baseline="-25000" dirty="0"/>
              <a:t>23</a:t>
            </a:r>
            <a:endParaRPr lang="en-US" baseline="-25000" dirty="0"/>
          </a:p>
        </p:txBody>
      </p:sp>
      <p:sp>
        <p:nvSpPr>
          <p:cNvPr id="33" name="Content Placeholder 2"/>
          <p:cNvSpPr txBox="1">
            <a:spLocks/>
          </p:cNvSpPr>
          <p:nvPr/>
        </p:nvSpPr>
        <p:spPr>
          <a:xfrm>
            <a:off x="3733800" y="2171700"/>
            <a:ext cx="609600" cy="685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342900" marR="0" lvl="0" indent="-342900" algn="ctr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400">
                <a:latin typeface="Calibri"/>
              </a:defRPr>
            </a:lvl1pPr>
          </a:lstStyle>
          <a:p>
            <a:r>
              <a:rPr lang="en-US" dirty="0"/>
              <a:t>P</a:t>
            </a:r>
            <a:r>
              <a:rPr lang="bg-BG" baseline="-25000" dirty="0"/>
              <a:t>2</a:t>
            </a:r>
            <a:endParaRPr lang="en-US" baseline="-25000" dirty="0"/>
          </a:p>
        </p:txBody>
      </p:sp>
      <p:sp>
        <p:nvSpPr>
          <p:cNvPr id="38" name="Content Placeholder 2"/>
          <p:cNvSpPr txBox="1">
            <a:spLocks/>
          </p:cNvSpPr>
          <p:nvPr/>
        </p:nvSpPr>
        <p:spPr>
          <a:xfrm>
            <a:off x="2286000" y="1162050"/>
            <a:ext cx="609600" cy="685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342900" marR="0" lvl="0" indent="-342900" algn="ctr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400">
                <a:latin typeface="Calibri"/>
              </a:defRPr>
            </a:lvl1pPr>
          </a:lstStyle>
          <a:p>
            <a:r>
              <a:rPr lang="en-US" dirty="0"/>
              <a:t>P</a:t>
            </a:r>
            <a:r>
              <a:rPr lang="bg-BG" baseline="-25000" dirty="0"/>
              <a:t>1</a:t>
            </a:r>
            <a:endParaRPr lang="en-US" baseline="-25000" dirty="0"/>
          </a:p>
        </p:txBody>
      </p:sp>
      <p:sp>
        <p:nvSpPr>
          <p:cNvPr id="39" name="Content Placeholder 2"/>
          <p:cNvSpPr txBox="1">
            <a:spLocks/>
          </p:cNvSpPr>
          <p:nvPr/>
        </p:nvSpPr>
        <p:spPr>
          <a:xfrm>
            <a:off x="1295400" y="2266950"/>
            <a:ext cx="609600" cy="685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342900" marR="0" lvl="0" indent="-342900" algn="ctr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400">
                <a:latin typeface="Calibri"/>
              </a:defRPr>
            </a:lvl1pPr>
          </a:lstStyle>
          <a:p>
            <a:r>
              <a:rPr lang="en-US" dirty="0"/>
              <a:t>P</a:t>
            </a:r>
            <a:r>
              <a:rPr lang="bg-BG" baseline="-25000" dirty="0"/>
              <a:t>0</a:t>
            </a:r>
            <a:endParaRPr lang="en-US" baseline="-25000" dirty="0"/>
          </a:p>
        </p:txBody>
      </p:sp>
      <p:sp>
        <p:nvSpPr>
          <p:cNvPr id="46" name="Content Placeholder 2"/>
          <p:cNvSpPr txBox="1">
            <a:spLocks/>
          </p:cNvSpPr>
          <p:nvPr/>
        </p:nvSpPr>
        <p:spPr>
          <a:xfrm>
            <a:off x="7391400" y="2179656"/>
            <a:ext cx="609600" cy="685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342900" marR="0" lvl="0" indent="-342900" algn="ctr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400">
                <a:latin typeface="Calibri"/>
              </a:defRPr>
            </a:lvl1pPr>
          </a:lstStyle>
          <a:p>
            <a:r>
              <a:rPr lang="en-US" dirty="0"/>
              <a:t>P</a:t>
            </a:r>
            <a:r>
              <a:rPr lang="bg-BG" baseline="-25000" dirty="0"/>
              <a:t>2</a:t>
            </a:r>
            <a:endParaRPr lang="en-US" baseline="-25000" dirty="0"/>
          </a:p>
        </p:txBody>
      </p:sp>
      <p:sp>
        <p:nvSpPr>
          <p:cNvPr id="47" name="Content Placeholder 2"/>
          <p:cNvSpPr txBox="1">
            <a:spLocks/>
          </p:cNvSpPr>
          <p:nvPr/>
        </p:nvSpPr>
        <p:spPr>
          <a:xfrm>
            <a:off x="6400800" y="2571750"/>
            <a:ext cx="609600" cy="685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342900" marR="0" lvl="0" indent="-342900" algn="ctr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400">
                <a:latin typeface="Calibri"/>
              </a:defRPr>
            </a:lvl1pPr>
          </a:lstStyle>
          <a:p>
            <a:r>
              <a:rPr lang="en-US" dirty="0"/>
              <a:t>P</a:t>
            </a:r>
            <a:r>
              <a:rPr lang="bg-BG" baseline="-25000" dirty="0"/>
              <a:t>3</a:t>
            </a:r>
            <a:endParaRPr lang="en-US" baseline="-25000" dirty="0"/>
          </a:p>
        </p:txBody>
      </p:sp>
      <p:sp>
        <p:nvSpPr>
          <p:cNvPr id="48" name="Content Placeholder 2"/>
          <p:cNvSpPr txBox="1">
            <a:spLocks/>
          </p:cNvSpPr>
          <p:nvPr/>
        </p:nvSpPr>
        <p:spPr>
          <a:xfrm>
            <a:off x="4953000" y="2274906"/>
            <a:ext cx="609600" cy="685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342900" marR="0" lvl="0" indent="-342900" algn="ctr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400">
                <a:latin typeface="Calibri"/>
              </a:defRPr>
            </a:lvl1pPr>
          </a:lstStyle>
          <a:p>
            <a:r>
              <a:rPr lang="en-US" dirty="0"/>
              <a:t>P</a:t>
            </a:r>
            <a:r>
              <a:rPr lang="bg-BG" baseline="-25000" dirty="0"/>
              <a:t>0</a:t>
            </a: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65366872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2306316" y="1714500"/>
            <a:ext cx="1989667" cy="1428750"/>
          </a:xfrm>
          <a:custGeom>
            <a:avLst/>
            <a:gdLst>
              <a:gd name="connsiteX0" fmla="*/ 0 w 723900"/>
              <a:gd name="connsiteY0" fmla="*/ 1130300 h 1435100"/>
              <a:gd name="connsiteX1" fmla="*/ 406400 w 723900"/>
              <a:gd name="connsiteY1" fmla="*/ 0 h 1435100"/>
              <a:gd name="connsiteX2" fmla="*/ 723900 w 723900"/>
              <a:gd name="connsiteY2" fmla="*/ 800100 h 1435100"/>
              <a:gd name="connsiteX3" fmla="*/ 444500 w 723900"/>
              <a:gd name="connsiteY3" fmla="*/ 990600 h 1435100"/>
              <a:gd name="connsiteX4" fmla="*/ 685800 w 723900"/>
              <a:gd name="connsiteY4" fmla="*/ 1435100 h 1435100"/>
              <a:gd name="connsiteX5" fmla="*/ 0 w 723900"/>
              <a:gd name="connsiteY5" fmla="*/ 1130300 h 1435100"/>
              <a:gd name="connsiteX0" fmla="*/ 0 w 7391400"/>
              <a:gd name="connsiteY0" fmla="*/ 1422400 h 1435100"/>
              <a:gd name="connsiteX1" fmla="*/ 7073900 w 7391400"/>
              <a:gd name="connsiteY1" fmla="*/ 0 h 1435100"/>
              <a:gd name="connsiteX2" fmla="*/ 7391400 w 7391400"/>
              <a:gd name="connsiteY2" fmla="*/ 800100 h 1435100"/>
              <a:gd name="connsiteX3" fmla="*/ 7112000 w 7391400"/>
              <a:gd name="connsiteY3" fmla="*/ 990600 h 1435100"/>
              <a:gd name="connsiteX4" fmla="*/ 7353300 w 7391400"/>
              <a:gd name="connsiteY4" fmla="*/ 1435100 h 1435100"/>
              <a:gd name="connsiteX5" fmla="*/ 0 w 7391400"/>
              <a:gd name="connsiteY5" fmla="*/ 1422400 h 1435100"/>
              <a:gd name="connsiteX0" fmla="*/ 0 w 7391400"/>
              <a:gd name="connsiteY0" fmla="*/ 1752600 h 1765300"/>
              <a:gd name="connsiteX1" fmla="*/ 1219200 w 7391400"/>
              <a:gd name="connsiteY1" fmla="*/ 0 h 1765300"/>
              <a:gd name="connsiteX2" fmla="*/ 7391400 w 7391400"/>
              <a:gd name="connsiteY2" fmla="*/ 1130300 h 1765300"/>
              <a:gd name="connsiteX3" fmla="*/ 7112000 w 7391400"/>
              <a:gd name="connsiteY3" fmla="*/ 1320800 h 1765300"/>
              <a:gd name="connsiteX4" fmla="*/ 7353300 w 7391400"/>
              <a:gd name="connsiteY4" fmla="*/ 1765300 h 1765300"/>
              <a:gd name="connsiteX5" fmla="*/ 0 w 7391400"/>
              <a:gd name="connsiteY5" fmla="*/ 1752600 h 1765300"/>
              <a:gd name="connsiteX0" fmla="*/ 0 w 7391400"/>
              <a:gd name="connsiteY0" fmla="*/ 1752600 h 2133600"/>
              <a:gd name="connsiteX1" fmla="*/ 1219200 w 7391400"/>
              <a:gd name="connsiteY1" fmla="*/ 0 h 2133600"/>
              <a:gd name="connsiteX2" fmla="*/ 7391400 w 7391400"/>
              <a:gd name="connsiteY2" fmla="*/ 1130300 h 2133600"/>
              <a:gd name="connsiteX3" fmla="*/ 7112000 w 7391400"/>
              <a:gd name="connsiteY3" fmla="*/ 1320800 h 2133600"/>
              <a:gd name="connsiteX4" fmla="*/ 1600200 w 7391400"/>
              <a:gd name="connsiteY4" fmla="*/ 2133600 h 2133600"/>
              <a:gd name="connsiteX5" fmla="*/ 0 w 7391400"/>
              <a:gd name="connsiteY5" fmla="*/ 1752600 h 2133600"/>
              <a:gd name="connsiteX0" fmla="*/ 0 w 7391400"/>
              <a:gd name="connsiteY0" fmla="*/ 1752600 h 2133600"/>
              <a:gd name="connsiteX1" fmla="*/ 1219200 w 7391400"/>
              <a:gd name="connsiteY1" fmla="*/ 0 h 2133600"/>
              <a:gd name="connsiteX2" fmla="*/ 7391400 w 7391400"/>
              <a:gd name="connsiteY2" fmla="*/ 1130300 h 2133600"/>
              <a:gd name="connsiteX3" fmla="*/ 609600 w 7391400"/>
              <a:gd name="connsiteY3" fmla="*/ 1143000 h 2133600"/>
              <a:gd name="connsiteX4" fmla="*/ 1600200 w 7391400"/>
              <a:gd name="connsiteY4" fmla="*/ 2133600 h 2133600"/>
              <a:gd name="connsiteX5" fmla="*/ 0 w 7391400"/>
              <a:gd name="connsiteY5" fmla="*/ 1752600 h 2133600"/>
              <a:gd name="connsiteX0" fmla="*/ 0 w 2209800"/>
              <a:gd name="connsiteY0" fmla="*/ 1752600 h 2133600"/>
              <a:gd name="connsiteX1" fmla="*/ 1219200 w 2209800"/>
              <a:gd name="connsiteY1" fmla="*/ 0 h 2133600"/>
              <a:gd name="connsiteX2" fmla="*/ 2209800 w 2209800"/>
              <a:gd name="connsiteY2" fmla="*/ 1524000 h 2133600"/>
              <a:gd name="connsiteX3" fmla="*/ 609600 w 2209800"/>
              <a:gd name="connsiteY3" fmla="*/ 1143000 h 2133600"/>
              <a:gd name="connsiteX4" fmla="*/ 1600200 w 2209800"/>
              <a:gd name="connsiteY4" fmla="*/ 2133600 h 2133600"/>
              <a:gd name="connsiteX5" fmla="*/ 0 w 2209800"/>
              <a:gd name="connsiteY5" fmla="*/ 1752600 h 2133600"/>
              <a:gd name="connsiteX0" fmla="*/ 0 w 2209800"/>
              <a:gd name="connsiteY0" fmla="*/ 1752600 h 2133600"/>
              <a:gd name="connsiteX1" fmla="*/ 1219200 w 2209800"/>
              <a:gd name="connsiteY1" fmla="*/ 0 h 2133600"/>
              <a:gd name="connsiteX2" fmla="*/ 2209800 w 2209800"/>
              <a:gd name="connsiteY2" fmla="*/ 1524000 h 2133600"/>
              <a:gd name="connsiteX3" fmla="*/ 990600 w 2209800"/>
              <a:gd name="connsiteY3" fmla="*/ 1295400 h 2133600"/>
              <a:gd name="connsiteX4" fmla="*/ 1600200 w 2209800"/>
              <a:gd name="connsiteY4" fmla="*/ 2133600 h 2133600"/>
              <a:gd name="connsiteX5" fmla="*/ 0 w 2209800"/>
              <a:gd name="connsiteY5" fmla="*/ 1752600 h 2133600"/>
              <a:gd name="connsiteX0" fmla="*/ 0 w 2209800"/>
              <a:gd name="connsiteY0" fmla="*/ 1752600 h 2133600"/>
              <a:gd name="connsiteX1" fmla="*/ 1219200 w 2209800"/>
              <a:gd name="connsiteY1" fmla="*/ 0 h 2133600"/>
              <a:gd name="connsiteX2" fmla="*/ 2209800 w 2209800"/>
              <a:gd name="connsiteY2" fmla="*/ 1524000 h 2133600"/>
              <a:gd name="connsiteX3" fmla="*/ 990600 w 2209800"/>
              <a:gd name="connsiteY3" fmla="*/ 1295400 h 2133600"/>
              <a:gd name="connsiteX4" fmla="*/ 1524000 w 2209800"/>
              <a:gd name="connsiteY4" fmla="*/ 2133600 h 2133600"/>
              <a:gd name="connsiteX5" fmla="*/ 0 w 2209800"/>
              <a:gd name="connsiteY5" fmla="*/ 1752600 h 2133600"/>
              <a:gd name="connsiteX0" fmla="*/ 0 w 2209800"/>
              <a:gd name="connsiteY0" fmla="*/ 1752600 h 2133600"/>
              <a:gd name="connsiteX1" fmla="*/ 1219200 w 2209800"/>
              <a:gd name="connsiteY1" fmla="*/ 0 h 2133600"/>
              <a:gd name="connsiteX2" fmla="*/ 2209800 w 2209800"/>
              <a:gd name="connsiteY2" fmla="*/ 1524000 h 2133600"/>
              <a:gd name="connsiteX3" fmla="*/ 1524000 w 2209800"/>
              <a:gd name="connsiteY3" fmla="*/ 2133600 h 2133600"/>
              <a:gd name="connsiteX4" fmla="*/ 0 w 2209800"/>
              <a:gd name="connsiteY4" fmla="*/ 1752600 h 2133600"/>
              <a:gd name="connsiteX0" fmla="*/ 0 w 2209800"/>
              <a:gd name="connsiteY0" fmla="*/ 1752600 h 2133600"/>
              <a:gd name="connsiteX1" fmla="*/ 1219200 w 2209800"/>
              <a:gd name="connsiteY1" fmla="*/ 0 h 2133600"/>
              <a:gd name="connsiteX2" fmla="*/ 2209800 w 2209800"/>
              <a:gd name="connsiteY2" fmla="*/ 1752600 h 2133600"/>
              <a:gd name="connsiteX3" fmla="*/ 1524000 w 2209800"/>
              <a:gd name="connsiteY3" fmla="*/ 2133600 h 2133600"/>
              <a:gd name="connsiteX4" fmla="*/ 0 w 2209800"/>
              <a:gd name="connsiteY4" fmla="*/ 1752600 h 2133600"/>
              <a:gd name="connsiteX0" fmla="*/ 0 w 2286000"/>
              <a:gd name="connsiteY0" fmla="*/ 1371600 h 2133600"/>
              <a:gd name="connsiteX1" fmla="*/ 1295400 w 2286000"/>
              <a:gd name="connsiteY1" fmla="*/ 0 h 2133600"/>
              <a:gd name="connsiteX2" fmla="*/ 2286000 w 2286000"/>
              <a:gd name="connsiteY2" fmla="*/ 1752600 h 2133600"/>
              <a:gd name="connsiteX3" fmla="*/ 1600200 w 2286000"/>
              <a:gd name="connsiteY3" fmla="*/ 2133600 h 2133600"/>
              <a:gd name="connsiteX4" fmla="*/ 0 w 2286000"/>
              <a:gd name="connsiteY4" fmla="*/ 1371600 h 2133600"/>
              <a:gd name="connsiteX0" fmla="*/ 0 w 2286000"/>
              <a:gd name="connsiteY0" fmla="*/ 1143000 h 1905000"/>
              <a:gd name="connsiteX1" fmla="*/ 1143000 w 2286000"/>
              <a:gd name="connsiteY1" fmla="*/ 0 h 1905000"/>
              <a:gd name="connsiteX2" fmla="*/ 2286000 w 2286000"/>
              <a:gd name="connsiteY2" fmla="*/ 1524000 h 1905000"/>
              <a:gd name="connsiteX3" fmla="*/ 1600200 w 2286000"/>
              <a:gd name="connsiteY3" fmla="*/ 1905000 h 1905000"/>
              <a:gd name="connsiteX4" fmla="*/ 0 w 2286000"/>
              <a:gd name="connsiteY4" fmla="*/ 1143000 h 1905000"/>
              <a:gd name="connsiteX0" fmla="*/ 0 w 2286000"/>
              <a:gd name="connsiteY0" fmla="*/ 1143000 h 1905000"/>
              <a:gd name="connsiteX1" fmla="*/ 1143000 w 2286000"/>
              <a:gd name="connsiteY1" fmla="*/ 0 h 1905000"/>
              <a:gd name="connsiteX2" fmla="*/ 2286000 w 2286000"/>
              <a:gd name="connsiteY2" fmla="*/ 1524000 h 1905000"/>
              <a:gd name="connsiteX3" fmla="*/ 1524000 w 2286000"/>
              <a:gd name="connsiteY3" fmla="*/ 1905000 h 1905000"/>
              <a:gd name="connsiteX4" fmla="*/ 0 w 2286000"/>
              <a:gd name="connsiteY4" fmla="*/ 1143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0" h="1905000">
                <a:moveTo>
                  <a:pt x="0" y="1143000"/>
                </a:moveTo>
                <a:lnTo>
                  <a:pt x="1143000" y="0"/>
                </a:lnTo>
                <a:lnTo>
                  <a:pt x="2286000" y="1524000"/>
                </a:lnTo>
                <a:lnTo>
                  <a:pt x="1524000" y="1905000"/>
                </a:lnTo>
                <a:lnTo>
                  <a:pt x="0" y="1143000"/>
                </a:lnTo>
                <a:close/>
              </a:path>
            </a:pathLst>
          </a:custGeom>
          <a:gradFill>
            <a:gsLst>
              <a:gs pos="0">
                <a:schemeClr val="bg1"/>
              </a:gs>
              <a:gs pos="100000">
                <a:schemeClr val="accent1">
                  <a:lumMod val="20000"/>
                  <a:lumOff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ontent Placeholder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/>
              <a:t>Пример</a:t>
            </a:r>
            <a:endParaRPr lang="bg-BG" dirty="0"/>
          </a:p>
        </p:txBody>
      </p:sp>
      <p:grpSp>
        <p:nvGrpSpPr>
          <p:cNvPr id="26" name="Group 25"/>
          <p:cNvGrpSpPr/>
          <p:nvPr/>
        </p:nvGrpSpPr>
        <p:grpSpPr>
          <a:xfrm>
            <a:off x="1974704" y="1371600"/>
            <a:ext cx="2321278" cy="2343150"/>
            <a:chOff x="2438400" y="2514600"/>
            <a:chExt cx="2667000" cy="3124200"/>
          </a:xfrm>
        </p:grpSpPr>
        <p:cxnSp>
          <p:nvCxnSpPr>
            <p:cNvPr id="16" name="Straight Arrow Connector 15"/>
            <p:cNvCxnSpPr/>
            <p:nvPr/>
          </p:nvCxnSpPr>
          <p:spPr>
            <a:xfrm flipV="1">
              <a:off x="2438400" y="2514600"/>
              <a:ext cx="0" cy="3124200"/>
            </a:xfrm>
            <a:prstGeom prst="straightConnector1">
              <a:avLst/>
            </a:prstGeom>
            <a:ln w="3175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V="1">
              <a:off x="2819400" y="2514600"/>
              <a:ext cx="0" cy="3124200"/>
            </a:xfrm>
            <a:prstGeom prst="straightConnector1">
              <a:avLst/>
            </a:prstGeom>
            <a:ln w="3175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flipV="1">
              <a:off x="3200400" y="2514600"/>
              <a:ext cx="0" cy="3124200"/>
            </a:xfrm>
            <a:prstGeom prst="straightConnector1">
              <a:avLst/>
            </a:prstGeom>
            <a:ln w="3175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V="1">
              <a:off x="3581400" y="2514600"/>
              <a:ext cx="0" cy="3124200"/>
            </a:xfrm>
            <a:prstGeom prst="straightConnector1">
              <a:avLst/>
            </a:prstGeom>
            <a:ln w="3175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 flipV="1">
              <a:off x="3962400" y="2514600"/>
              <a:ext cx="0" cy="3124200"/>
            </a:xfrm>
            <a:prstGeom prst="straightConnector1">
              <a:avLst/>
            </a:prstGeom>
            <a:ln w="3175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flipV="1">
              <a:off x="4343400" y="2514600"/>
              <a:ext cx="0" cy="3124200"/>
            </a:xfrm>
            <a:prstGeom prst="straightConnector1">
              <a:avLst/>
            </a:prstGeom>
            <a:ln w="3175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flipV="1">
              <a:off x="4724400" y="2514600"/>
              <a:ext cx="0" cy="3124200"/>
            </a:xfrm>
            <a:prstGeom prst="straightConnector1">
              <a:avLst/>
            </a:prstGeom>
            <a:ln w="3175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 flipV="1">
              <a:off x="5105400" y="2514600"/>
              <a:ext cx="0" cy="3124200"/>
            </a:xfrm>
            <a:prstGeom prst="straightConnector1">
              <a:avLst/>
            </a:prstGeom>
            <a:ln w="3175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 rot="5400000">
            <a:off x="2002574" y="1069270"/>
            <a:ext cx="2000250" cy="2719211"/>
            <a:chOff x="2438400" y="2514600"/>
            <a:chExt cx="2667000" cy="3124200"/>
          </a:xfrm>
        </p:grpSpPr>
        <p:cxnSp>
          <p:nvCxnSpPr>
            <p:cNvPr id="28" name="Straight Arrow Connector 27"/>
            <p:cNvCxnSpPr/>
            <p:nvPr/>
          </p:nvCxnSpPr>
          <p:spPr>
            <a:xfrm flipV="1">
              <a:off x="2438400" y="2514600"/>
              <a:ext cx="0" cy="3124200"/>
            </a:xfrm>
            <a:prstGeom prst="straightConnector1">
              <a:avLst/>
            </a:prstGeom>
            <a:ln w="3175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 flipV="1">
              <a:off x="2819400" y="2514600"/>
              <a:ext cx="0" cy="3124200"/>
            </a:xfrm>
            <a:prstGeom prst="straightConnector1">
              <a:avLst/>
            </a:prstGeom>
            <a:ln w="3175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flipV="1">
              <a:off x="3200400" y="2514600"/>
              <a:ext cx="0" cy="3124200"/>
            </a:xfrm>
            <a:prstGeom prst="straightConnector1">
              <a:avLst/>
            </a:prstGeom>
            <a:ln w="3175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 flipV="1">
              <a:off x="3581400" y="2514600"/>
              <a:ext cx="0" cy="3124200"/>
            </a:xfrm>
            <a:prstGeom prst="straightConnector1">
              <a:avLst/>
            </a:prstGeom>
            <a:ln w="3175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flipV="1">
              <a:off x="3962400" y="2514600"/>
              <a:ext cx="0" cy="3124200"/>
            </a:xfrm>
            <a:prstGeom prst="straightConnector1">
              <a:avLst/>
            </a:prstGeom>
            <a:ln w="3175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 flipV="1">
              <a:off x="4343400" y="2514600"/>
              <a:ext cx="0" cy="3124200"/>
            </a:xfrm>
            <a:prstGeom prst="straightConnector1">
              <a:avLst/>
            </a:prstGeom>
            <a:ln w="3175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 flipV="1">
              <a:off x="4724400" y="2514600"/>
              <a:ext cx="0" cy="3124200"/>
            </a:xfrm>
            <a:prstGeom prst="straightConnector1">
              <a:avLst/>
            </a:prstGeom>
            <a:ln w="3175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 flipV="1">
              <a:off x="5105400" y="2514600"/>
              <a:ext cx="0" cy="3124200"/>
            </a:xfrm>
            <a:prstGeom prst="straightConnector1">
              <a:avLst/>
            </a:prstGeom>
            <a:ln w="3175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" name="Straight Arrow Connector 4"/>
          <p:cNvCxnSpPr/>
          <p:nvPr/>
        </p:nvCxnSpPr>
        <p:spPr>
          <a:xfrm flipV="1">
            <a:off x="1643093" y="971550"/>
            <a:ext cx="0" cy="2743200"/>
          </a:xfrm>
          <a:prstGeom prst="straightConnector1">
            <a:avLst/>
          </a:prstGeom>
          <a:ln w="38100">
            <a:solidFill>
              <a:schemeClr val="tx1"/>
            </a:solidFill>
            <a:headEnd type="oval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1643093" y="3714750"/>
            <a:ext cx="3050822" cy="0"/>
          </a:xfrm>
          <a:prstGeom prst="straightConnector1">
            <a:avLst/>
          </a:prstGeom>
          <a:ln w="38100">
            <a:solidFill>
              <a:schemeClr val="tx1"/>
            </a:solidFill>
            <a:headEnd type="oval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4" idx="1"/>
            <a:endCxn id="4" idx="2"/>
          </p:cNvCxnSpPr>
          <p:nvPr/>
        </p:nvCxnSpPr>
        <p:spPr>
          <a:xfrm>
            <a:off x="3301149" y="1714500"/>
            <a:ext cx="994833" cy="1143000"/>
          </a:xfrm>
          <a:prstGeom prst="line">
            <a:avLst/>
          </a:prstGeom>
          <a:ln w="38100">
            <a:solidFill>
              <a:srgbClr val="0070C0"/>
            </a:solidFill>
            <a:prstDash val="solid"/>
            <a:headEnd type="oval" w="med" len="med"/>
            <a:tailEnd type="oval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4" idx="0"/>
            <a:endCxn id="4" idx="1"/>
          </p:cNvCxnSpPr>
          <p:nvPr/>
        </p:nvCxnSpPr>
        <p:spPr>
          <a:xfrm flipV="1">
            <a:off x="2306316" y="1714500"/>
            <a:ext cx="994833" cy="857250"/>
          </a:xfrm>
          <a:prstGeom prst="line">
            <a:avLst/>
          </a:prstGeom>
          <a:ln w="38100">
            <a:solidFill>
              <a:srgbClr val="0070C0"/>
            </a:solidFill>
            <a:prstDash val="solid"/>
            <a:headEnd type="oval" w="med" len="med"/>
            <a:tailEnd type="oval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 flipV="1">
            <a:off x="2306316" y="2571750"/>
            <a:ext cx="1326444" cy="571500"/>
          </a:xfrm>
          <a:prstGeom prst="line">
            <a:avLst/>
          </a:prstGeom>
          <a:ln w="38100">
            <a:solidFill>
              <a:srgbClr val="0070C0"/>
            </a:solidFill>
            <a:prstDash val="solid"/>
            <a:headEnd type="oval" w="med" len="med"/>
            <a:tailEnd type="oval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3632760" y="2857500"/>
            <a:ext cx="663222" cy="285750"/>
          </a:xfrm>
          <a:prstGeom prst="line">
            <a:avLst/>
          </a:prstGeom>
          <a:ln w="38100">
            <a:solidFill>
              <a:srgbClr val="0070C0"/>
            </a:solidFill>
            <a:prstDash val="solid"/>
            <a:headEnd type="oval" w="med" len="med"/>
            <a:tailEnd type="oval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2"/>
          <p:cNvSpPr txBox="1">
            <a:spLocks/>
          </p:cNvSpPr>
          <p:nvPr/>
        </p:nvSpPr>
        <p:spPr>
          <a:xfrm>
            <a:off x="3168504" y="2228850"/>
            <a:ext cx="530578" cy="685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3600" noProof="0" dirty="0">
                <a:effectLst>
                  <a:outerShdw blurRad="50800" dir="16200000" rotWithShape="0">
                    <a:schemeClr val="tx1">
                      <a:alpha val="40000"/>
                    </a:schemeClr>
                  </a:outerShdw>
                </a:effectLst>
                <a:latin typeface="Calibri"/>
              </a:rPr>
              <a:t>S</a:t>
            </a:r>
            <a:endParaRPr kumimoji="0" lang="en-US" sz="3600" u="none" strike="noStrike" kern="1200" cap="none" spc="0" normalizeH="0" baseline="-25000" noProof="0" dirty="0">
              <a:ln>
                <a:noFill/>
              </a:ln>
              <a:effectLst>
                <a:outerShdw blurRad="50800" dir="16200000" rotWithShape="0">
                  <a:schemeClr val="tx1">
                    <a:alpha val="40000"/>
                  </a:scheme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9" name="Content Placeholder 2"/>
          <p:cNvSpPr txBox="1">
            <a:spLocks/>
          </p:cNvSpPr>
          <p:nvPr/>
        </p:nvSpPr>
        <p:spPr>
          <a:xfrm>
            <a:off x="1854062" y="3743325"/>
            <a:ext cx="2918178" cy="2857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342900" marR="0" lvl="0" indent="-342900" fontAlgn="auto">
              <a:lnSpc>
                <a:spcPts val="1600"/>
              </a:lnSpc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500" spc="100">
                <a:latin typeface="Calibri"/>
              </a:defRPr>
            </a:lvl1pPr>
          </a:lstStyle>
          <a:p>
            <a:r>
              <a:rPr lang="bg-BG" spc="200" dirty="0"/>
              <a:t>1   2   3   4   5   6   7   8</a:t>
            </a:r>
            <a:endParaRPr lang="en-US" spc="200" dirty="0"/>
          </a:p>
        </p:txBody>
      </p:sp>
      <p:sp>
        <p:nvSpPr>
          <p:cNvPr id="50" name="Content Placeholder 2"/>
          <p:cNvSpPr txBox="1">
            <a:spLocks/>
          </p:cNvSpPr>
          <p:nvPr/>
        </p:nvSpPr>
        <p:spPr>
          <a:xfrm>
            <a:off x="1295400" y="1038497"/>
            <a:ext cx="464256" cy="2457450"/>
          </a:xfrm>
          <a:prstGeom prst="rect">
            <a:avLst/>
          </a:prstGeom>
        </p:spPr>
        <p:txBody>
          <a:bodyPr vert="vert270" lIns="91440" tIns="45720" rIns="91440" bIns="45720" rtlCol="0">
            <a:noAutofit/>
          </a:bodyPr>
          <a:lstStyle/>
          <a:p>
            <a:pPr marL="342900" marR="0" lvl="0" indent="-342900" defTabSz="914400" rtl="0" eaLnBrk="1" fontAlgn="auto" latinLnBrk="0" hangingPunct="1">
              <a:lnSpc>
                <a:spcPts val="1600"/>
              </a:lnSpc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bg-BG" sz="1500" spc="100" noProof="0" dirty="0">
                <a:latin typeface="Calibri"/>
              </a:rPr>
              <a:t>1   2   3   4   5   6   7   8</a:t>
            </a:r>
            <a:endParaRPr kumimoji="0" lang="en-US" sz="1500" u="none" strike="noStrike" kern="1200" cap="none" spc="100" normalizeH="0" noProof="0" dirty="0">
              <a:ln>
                <a:noFill/>
              </a:ln>
              <a:uLnTx/>
              <a:uFillTx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876800" y="361950"/>
                <a:ext cx="3530040" cy="6685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dirty="0" smtClean="0">
                          <a:solidFill>
                            <a:srgbClr val="0070C0"/>
                          </a:solidFill>
                          <a:latin typeface="Cambria Math"/>
                          <a:cs typeface="Lucida Sans Unicode" panose="020B0602030504020204" pitchFamily="34" charset="0"/>
                        </a:rPr>
                        <m:t>𝑆</m:t>
                      </m:r>
                      <m:r>
                        <a:rPr lang="en-US" sz="2000" b="0" i="1" dirty="0" smtClean="0">
                          <a:solidFill>
                            <a:srgbClr val="0070C0"/>
                          </a:solidFill>
                          <a:latin typeface="Cambria Math"/>
                          <a:cs typeface="Lucida Sans Unicode" panose="020B060203050402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Lucida Sans Unicode" panose="020B0602030504020204" pitchFamily="34" charset="0"/>
                            </a:rPr>
                          </m:ctrlPr>
                        </m:fPr>
                        <m:num>
                          <m:r>
                            <a:rPr lang="en-US" sz="2000" b="0" i="1" dirty="0" smtClean="0">
                              <a:solidFill>
                                <a:srgbClr val="0070C0"/>
                              </a:solidFill>
                              <a:latin typeface="Cambria Math"/>
                              <a:cs typeface="Lucida Sans Unicode" panose="020B060203050402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dirty="0" smtClean="0">
                              <a:solidFill>
                                <a:srgbClr val="0070C0"/>
                              </a:solidFill>
                              <a:latin typeface="Cambria Math"/>
                              <a:cs typeface="Lucida Sans Unicode" panose="020B0602030504020204" pitchFamily="34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sz="20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Lucida Sans Unicode" panose="020B0602030504020204" pitchFamily="34" charset="0"/>
                            </a:rPr>
                          </m:ctrlPr>
                        </m:dPr>
                        <m:e>
                          <m:r>
                            <a:rPr lang="en-US" sz="2000" b="0" i="1" dirty="0" smtClean="0">
                              <a:solidFill>
                                <a:srgbClr val="0070C0"/>
                              </a:solidFill>
                              <a:latin typeface="Cambria Math"/>
                              <a:cs typeface="Lucida Sans Unicode" panose="020B0602030504020204" pitchFamily="34" charset="0"/>
                            </a:rPr>
                            <m:t>5−2</m:t>
                          </m:r>
                        </m:e>
                      </m:d>
                      <m:d>
                        <m:dPr>
                          <m:ctrlPr>
                            <a:rPr lang="en-US" sz="20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Lucida Sans Unicode" panose="020B0602030504020204" pitchFamily="34" charset="0"/>
                            </a:rPr>
                          </m:ctrlPr>
                        </m:dPr>
                        <m:e>
                          <m:r>
                            <a:rPr lang="en-US" sz="2000" b="0" i="1" dirty="0" smtClean="0">
                              <a:solidFill>
                                <a:srgbClr val="0070C0"/>
                              </a:solidFill>
                              <a:latin typeface="Cambria Math"/>
                              <a:cs typeface="Lucida Sans Unicode" panose="020B0602030504020204" pitchFamily="34" charset="0"/>
                            </a:rPr>
                            <m:t>7+4</m:t>
                          </m:r>
                        </m:e>
                      </m:d>
                      <m:r>
                        <a:rPr lang="en-US" sz="2000" b="0" i="1" dirty="0" smtClean="0">
                          <a:solidFill>
                            <a:srgbClr val="0070C0"/>
                          </a:solidFill>
                          <a:latin typeface="Cambria Math"/>
                          <a:cs typeface="Lucida Sans Unicode" panose="020B0602030504020204" pitchFamily="34" charset="0"/>
                        </a:rPr>
                        <m:t>+</m:t>
                      </m:r>
                    </m:oMath>
                  </m:oMathPara>
                </a14:m>
                <a:endParaRPr lang="bg-BG" sz="2000" dirty="0">
                  <a:solidFill>
                    <a:srgbClr val="0070C0"/>
                  </a:solidFill>
                  <a:cs typeface="Lucida Sans Unicode" panose="020B0602030504020204" pitchFamily="34" charset="0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800" y="361950"/>
                <a:ext cx="3530040" cy="668516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5344391" y="951493"/>
                <a:ext cx="3530040" cy="18208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Lucida Sans Unicode" panose="020B0602030504020204" pitchFamily="34" charset="0"/>
                            </a:rPr>
                          </m:ctrlPr>
                        </m:fPr>
                        <m:num>
                          <m:r>
                            <a:rPr lang="en-US" sz="2000" b="0" i="1" dirty="0" smtClean="0">
                              <a:solidFill>
                                <a:srgbClr val="0070C0"/>
                              </a:solidFill>
                              <a:latin typeface="Cambria Math"/>
                              <a:cs typeface="Lucida Sans Unicode" panose="020B060203050402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dirty="0" smtClean="0">
                              <a:solidFill>
                                <a:srgbClr val="0070C0"/>
                              </a:solidFill>
                              <a:latin typeface="Cambria Math"/>
                              <a:cs typeface="Lucida Sans Unicode" panose="020B0602030504020204" pitchFamily="34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sz="20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Lucida Sans Unicode" panose="020B0602030504020204" pitchFamily="34" charset="0"/>
                            </a:rPr>
                          </m:ctrlPr>
                        </m:dPr>
                        <m:e>
                          <m:r>
                            <a:rPr lang="en-US" sz="2000" b="0" i="1" dirty="0" smtClean="0">
                              <a:solidFill>
                                <a:srgbClr val="0070C0"/>
                              </a:solidFill>
                              <a:latin typeface="Cambria Math"/>
                              <a:cs typeface="Lucida Sans Unicode" panose="020B0602030504020204" pitchFamily="34" charset="0"/>
                            </a:rPr>
                            <m:t>8−5</m:t>
                          </m:r>
                        </m:e>
                      </m:d>
                      <m:d>
                        <m:dPr>
                          <m:ctrlPr>
                            <a:rPr lang="en-US" sz="20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Lucida Sans Unicode" panose="020B0602030504020204" pitchFamily="34" charset="0"/>
                            </a:rPr>
                          </m:ctrlPr>
                        </m:dPr>
                        <m:e>
                          <m:r>
                            <a:rPr lang="en-US" sz="2000" b="0" i="1" dirty="0" smtClean="0">
                              <a:solidFill>
                                <a:srgbClr val="0070C0"/>
                              </a:solidFill>
                              <a:latin typeface="Cambria Math"/>
                              <a:cs typeface="Lucida Sans Unicode" panose="020B0602030504020204" pitchFamily="34" charset="0"/>
                            </a:rPr>
                            <m:t>3+7</m:t>
                          </m:r>
                        </m:e>
                      </m:d>
                      <m:r>
                        <a:rPr lang="en-US" sz="2000" b="0" i="1" dirty="0" smtClean="0">
                          <a:solidFill>
                            <a:srgbClr val="0070C0"/>
                          </a:solidFill>
                          <a:latin typeface="Cambria Math"/>
                          <a:cs typeface="Lucida Sans Unicode" panose="020B0602030504020204" pitchFamily="34" charset="0"/>
                        </a:rPr>
                        <m:t>+</m:t>
                      </m:r>
                    </m:oMath>
                  </m:oMathPara>
                </a14:m>
                <a:endParaRPr lang="en-US" sz="2000" dirty="0">
                  <a:solidFill>
                    <a:srgbClr val="0070C0"/>
                  </a:solidFill>
                  <a:cs typeface="Lucida Sans Unicode" panose="020B0602030504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Lucida Sans Unicode" panose="020B0602030504020204" pitchFamily="34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rgbClr val="0070C0"/>
                              </a:solidFill>
                              <a:latin typeface="Cambria Math"/>
                              <a:cs typeface="Lucida Sans Unicode" panose="020B060203050402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solidFill>
                                <a:srgbClr val="0070C0"/>
                              </a:solidFill>
                              <a:latin typeface="Cambria Math"/>
                              <a:cs typeface="Lucida Sans Unicode" panose="020B0602030504020204" pitchFamily="34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Lucida Sans Unicode" panose="020B0602030504020204" pitchFamily="34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0070C0"/>
                              </a:solidFill>
                              <a:latin typeface="Cambria Math"/>
                              <a:cs typeface="Lucida Sans Unicode" panose="020B0602030504020204" pitchFamily="34" charset="0"/>
                            </a:rPr>
                            <m:t>6−8</m:t>
                          </m:r>
                        </m:e>
                      </m:d>
                      <m:d>
                        <m:dPr>
                          <m:ctrlPr>
                            <a:rPr lang="en-US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Lucida Sans Unicode" panose="020B0602030504020204" pitchFamily="34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0070C0"/>
                              </a:solidFill>
                              <a:latin typeface="Cambria Math"/>
                              <a:cs typeface="Lucida Sans Unicode" panose="020B0602030504020204" pitchFamily="34" charset="0"/>
                            </a:rPr>
                            <m:t>2+3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rgbClr val="0070C0"/>
                          </a:solidFill>
                          <a:latin typeface="Cambria Math"/>
                          <a:cs typeface="Lucida Sans Unicode" panose="020B0602030504020204" pitchFamily="34" charset="0"/>
                        </a:rPr>
                        <m:t>+</m:t>
                      </m:r>
                    </m:oMath>
                  </m:oMathPara>
                </a14:m>
                <a:endParaRPr lang="en-US" sz="2000" b="0" i="1" dirty="0">
                  <a:solidFill>
                    <a:srgbClr val="0070C0"/>
                  </a:solidFill>
                  <a:latin typeface="Cambria Math"/>
                  <a:cs typeface="Lucida Sans Unicode" panose="020B0602030504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Lucida Sans Unicode" panose="020B0602030504020204" pitchFamily="34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rgbClr val="0070C0"/>
                              </a:solidFill>
                              <a:latin typeface="Cambria Math"/>
                              <a:cs typeface="Lucida Sans Unicode" panose="020B060203050402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solidFill>
                                <a:srgbClr val="0070C0"/>
                              </a:solidFill>
                              <a:latin typeface="Cambria Math"/>
                              <a:cs typeface="Lucida Sans Unicode" panose="020B0602030504020204" pitchFamily="34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Lucida Sans Unicode" panose="020B0602030504020204" pitchFamily="34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0070C0"/>
                              </a:solidFill>
                              <a:latin typeface="Cambria Math"/>
                              <a:cs typeface="Lucida Sans Unicode" panose="020B0602030504020204" pitchFamily="34" charset="0"/>
                            </a:rPr>
                            <m:t>2−6</m:t>
                          </m:r>
                        </m:e>
                      </m:d>
                      <m:d>
                        <m:dPr>
                          <m:ctrlPr>
                            <a:rPr lang="en-US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Lucida Sans Unicode" panose="020B0602030504020204" pitchFamily="34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0070C0"/>
                              </a:solidFill>
                              <a:latin typeface="Cambria Math"/>
                              <a:cs typeface="Lucida Sans Unicode" panose="020B0602030504020204" pitchFamily="34" charset="0"/>
                            </a:rPr>
                            <m:t>4+2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rgbClr val="0070C0"/>
                          </a:solidFill>
                          <a:latin typeface="Cambria Math"/>
                          <a:cs typeface="Lucida Sans Unicode" panose="020B0602030504020204" pitchFamily="34" charset="0"/>
                        </a:rPr>
                        <m:t>= </m:t>
                      </m:r>
                    </m:oMath>
                  </m:oMathPara>
                </a14:m>
                <a:endParaRPr lang="bg-BG" sz="2000" dirty="0">
                  <a:solidFill>
                    <a:srgbClr val="0070C0"/>
                  </a:solidFill>
                  <a:cs typeface="Lucida Sans Unicode" panose="020B0602030504020204" pitchFamily="34" charset="0"/>
                </a:endParaRPr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4391" y="951493"/>
                <a:ext cx="3530040" cy="1820883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5084023" y="2811350"/>
                <a:ext cx="3983777" cy="6748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dirty="0" smtClean="0">
                          <a:solidFill>
                            <a:srgbClr val="0070C0"/>
                          </a:solidFill>
                          <a:latin typeface="Cambria Math"/>
                          <a:cs typeface="Lucida Sans Unicode" panose="020B060203050402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Lucida Sans Unicode" panose="020B0602030504020204" pitchFamily="34" charset="0"/>
                            </a:rPr>
                          </m:ctrlPr>
                        </m:fPr>
                        <m:num>
                          <m:r>
                            <a:rPr lang="en-US" sz="2000" b="0" i="1" dirty="0" smtClean="0">
                              <a:solidFill>
                                <a:srgbClr val="0070C0"/>
                              </a:solidFill>
                              <a:latin typeface="Cambria Math"/>
                              <a:cs typeface="Lucida Sans Unicode" panose="020B0602030504020204" pitchFamily="34" charset="0"/>
                            </a:rPr>
                            <m:t>3</m:t>
                          </m:r>
                          <m:r>
                            <a:rPr lang="en-US" sz="2000" i="1" dirty="0">
                              <a:solidFill>
                                <a:srgbClr val="0070C0"/>
                              </a:solidFill>
                              <a:latin typeface="Cambria Math"/>
                              <a:cs typeface="Lucida Sans Unicode" panose="020B0602030504020204" pitchFamily="34" charset="0"/>
                            </a:rPr>
                            <m:t>×</m:t>
                          </m:r>
                          <m:r>
                            <a:rPr lang="en-US" sz="2000" b="0" i="1" dirty="0" smtClean="0">
                              <a:solidFill>
                                <a:srgbClr val="0070C0"/>
                              </a:solidFill>
                              <a:latin typeface="Cambria Math"/>
                              <a:cs typeface="Lucida Sans Unicode" panose="020B0602030504020204" pitchFamily="34" charset="0"/>
                            </a:rPr>
                            <m:t>11</m:t>
                          </m:r>
                        </m:num>
                        <m:den>
                          <m:r>
                            <a:rPr lang="en-US" sz="2000" b="0" i="1" dirty="0" smtClean="0">
                              <a:solidFill>
                                <a:srgbClr val="0070C0"/>
                              </a:solidFill>
                              <a:latin typeface="Cambria Math"/>
                              <a:cs typeface="Lucida Sans Unicode" panose="020B0602030504020204" pitchFamily="34" charset="0"/>
                            </a:rPr>
                            <m:t>2</m:t>
                          </m:r>
                        </m:den>
                      </m:f>
                      <m:r>
                        <a:rPr lang="en-US" sz="2000" b="0" i="1" dirty="0" smtClean="0">
                          <a:solidFill>
                            <a:srgbClr val="0070C0"/>
                          </a:solidFill>
                          <a:latin typeface="Cambria Math"/>
                          <a:cs typeface="Lucida Sans Unicode" panose="020B0602030504020204" pitchFamily="34" charset="0"/>
                        </a:rPr>
                        <m:t>+</m:t>
                      </m:r>
                      <m:f>
                        <m:fPr>
                          <m:ctrlPr>
                            <a:rPr lang="en-US" sz="20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Lucida Sans Unicode" panose="020B0602030504020204" pitchFamily="34" charset="0"/>
                            </a:rPr>
                          </m:ctrlPr>
                        </m:fPr>
                        <m:num>
                          <m:r>
                            <a:rPr lang="en-US" sz="2000" i="1" dirty="0">
                              <a:solidFill>
                                <a:srgbClr val="0070C0"/>
                              </a:solidFill>
                              <a:latin typeface="Cambria Math"/>
                              <a:cs typeface="Lucida Sans Unicode" panose="020B0602030504020204" pitchFamily="34" charset="0"/>
                            </a:rPr>
                            <m:t>3×1</m:t>
                          </m:r>
                          <m:r>
                            <a:rPr lang="en-US" sz="2000" b="0" i="1" dirty="0" smtClean="0">
                              <a:solidFill>
                                <a:srgbClr val="0070C0"/>
                              </a:solidFill>
                              <a:latin typeface="Cambria Math"/>
                              <a:cs typeface="Lucida Sans Unicode" panose="020B0602030504020204" pitchFamily="34" charset="0"/>
                            </a:rPr>
                            <m:t>0</m:t>
                          </m:r>
                        </m:num>
                        <m:den>
                          <m:r>
                            <a:rPr lang="en-US" sz="2000" i="1" dirty="0">
                              <a:solidFill>
                                <a:srgbClr val="0070C0"/>
                              </a:solidFill>
                              <a:latin typeface="Cambria Math"/>
                              <a:cs typeface="Lucida Sans Unicode" panose="020B0602030504020204" pitchFamily="34" charset="0"/>
                            </a:rPr>
                            <m:t>2</m:t>
                          </m:r>
                        </m:den>
                      </m:f>
                      <m:r>
                        <a:rPr lang="en-US" sz="2000" b="0" i="1" dirty="0" smtClean="0">
                          <a:solidFill>
                            <a:srgbClr val="0070C0"/>
                          </a:solidFill>
                          <a:latin typeface="Cambria Math"/>
                          <a:cs typeface="Lucida Sans Unicode" panose="020B0602030504020204" pitchFamily="34" charset="0"/>
                        </a:rPr>
                        <m:t>−</m:t>
                      </m:r>
                      <m:f>
                        <m:fPr>
                          <m:ctrlPr>
                            <a:rPr lang="en-US" sz="20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Lucida Sans Unicode" panose="020B0602030504020204" pitchFamily="34" charset="0"/>
                            </a:rPr>
                          </m:ctrlPr>
                        </m:fPr>
                        <m:num>
                          <m:r>
                            <a:rPr lang="en-US" sz="2000" b="0" i="1" dirty="0" smtClean="0">
                              <a:solidFill>
                                <a:srgbClr val="0070C0"/>
                              </a:solidFill>
                              <a:latin typeface="Cambria Math"/>
                              <a:cs typeface="Lucida Sans Unicode" panose="020B0602030504020204" pitchFamily="34" charset="0"/>
                            </a:rPr>
                            <m:t>2×5</m:t>
                          </m:r>
                        </m:num>
                        <m:den>
                          <m:r>
                            <a:rPr lang="en-US" sz="2000" i="1" dirty="0">
                              <a:solidFill>
                                <a:srgbClr val="0070C0"/>
                              </a:solidFill>
                              <a:latin typeface="Cambria Math"/>
                              <a:cs typeface="Lucida Sans Unicode" panose="020B0602030504020204" pitchFamily="34" charset="0"/>
                            </a:rPr>
                            <m:t>2</m:t>
                          </m:r>
                        </m:den>
                      </m:f>
                      <m:r>
                        <a:rPr lang="en-US" sz="2000" b="0" i="1" dirty="0" smtClean="0">
                          <a:solidFill>
                            <a:srgbClr val="0070C0"/>
                          </a:solidFill>
                          <a:latin typeface="Cambria Math"/>
                          <a:cs typeface="Lucida Sans Unicode" panose="020B0602030504020204" pitchFamily="34" charset="0"/>
                        </a:rPr>
                        <m:t>−</m:t>
                      </m:r>
                      <m:f>
                        <m:fPr>
                          <m:ctrlPr>
                            <a:rPr lang="en-US" sz="20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Lucida Sans Unicode" panose="020B0602030504020204" pitchFamily="34" charset="0"/>
                            </a:rPr>
                          </m:ctrlPr>
                        </m:fPr>
                        <m:num>
                          <m:r>
                            <a:rPr lang="en-US" sz="2000" b="0" i="1" dirty="0" smtClean="0">
                              <a:solidFill>
                                <a:srgbClr val="0070C0"/>
                              </a:solidFill>
                              <a:latin typeface="Cambria Math"/>
                              <a:cs typeface="Lucida Sans Unicode" panose="020B0602030504020204" pitchFamily="34" charset="0"/>
                            </a:rPr>
                            <m:t>4</m:t>
                          </m:r>
                          <m:r>
                            <a:rPr lang="en-US" sz="2000" i="1" dirty="0">
                              <a:solidFill>
                                <a:srgbClr val="0070C0"/>
                              </a:solidFill>
                              <a:latin typeface="Cambria Math"/>
                              <a:cs typeface="Lucida Sans Unicode" panose="020B0602030504020204" pitchFamily="34" charset="0"/>
                            </a:rPr>
                            <m:t>×</m:t>
                          </m:r>
                          <m:r>
                            <a:rPr lang="en-US" sz="2000" b="0" i="1" dirty="0" smtClean="0">
                              <a:solidFill>
                                <a:srgbClr val="0070C0"/>
                              </a:solidFill>
                              <a:latin typeface="Cambria Math"/>
                              <a:cs typeface="Lucida Sans Unicode" panose="020B0602030504020204" pitchFamily="34" charset="0"/>
                            </a:rPr>
                            <m:t>6</m:t>
                          </m:r>
                        </m:num>
                        <m:den>
                          <m:r>
                            <a:rPr lang="en-US" sz="2000" i="1" dirty="0">
                              <a:solidFill>
                                <a:srgbClr val="0070C0"/>
                              </a:solidFill>
                              <a:latin typeface="Cambria Math"/>
                              <a:cs typeface="Lucida Sans Unicode" panose="020B0602030504020204" pitchFamily="34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bg-BG" sz="2000" dirty="0">
                  <a:solidFill>
                    <a:srgbClr val="0070C0"/>
                  </a:solidFill>
                  <a:cs typeface="Lucida Sans Unicode" panose="020B0602030504020204" pitchFamily="34" charset="0"/>
                </a:endParaRPr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4023" y="2811350"/>
                <a:ext cx="3983777" cy="67480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5085304" y="3497150"/>
                <a:ext cx="398377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dirty="0" smtClean="0">
                          <a:solidFill>
                            <a:srgbClr val="0070C0"/>
                          </a:solidFill>
                          <a:latin typeface="Cambria Math"/>
                          <a:cs typeface="Lucida Sans Unicode" panose="020B0602030504020204" pitchFamily="34" charset="0"/>
                        </a:rPr>
                        <m:t>=14.5</m:t>
                      </m:r>
                    </m:oMath>
                  </m:oMathPara>
                </a14:m>
                <a:endParaRPr lang="bg-BG" sz="2000" dirty="0">
                  <a:solidFill>
                    <a:srgbClr val="0070C0"/>
                  </a:solidFill>
                  <a:cs typeface="Lucida Sans Unicode" panose="020B0602030504020204" pitchFamily="34" charset="0"/>
                </a:endParaRPr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5304" y="3497150"/>
                <a:ext cx="3983777" cy="40011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4368636"/>
      </p:ext>
    </p:extLst>
  </p:cSld>
  <p:clrMapOvr>
    <a:masterClrMapping/>
  </p:clrMapOvr>
  <p:transition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Дефиниции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Различни дефиниции</a:t>
            </a:r>
          </a:p>
          <a:p>
            <a:pPr lvl="1"/>
            <a:r>
              <a:rPr lang="bg-BG" dirty="0"/>
              <a:t>Някои са приложими за </a:t>
            </a:r>
            <a:r>
              <a:rPr lang="en-US" dirty="0"/>
              <a:t>2D</a:t>
            </a:r>
            <a:r>
              <a:rPr lang="bg-BG" dirty="0"/>
              <a:t> и за </a:t>
            </a:r>
            <a:r>
              <a:rPr lang="en-US" dirty="0"/>
              <a:t>3D</a:t>
            </a:r>
          </a:p>
          <a:p>
            <a:pPr lvl="1"/>
            <a:r>
              <a:rPr lang="bg-BG" dirty="0"/>
              <a:t>Някои не могат да опишат всяка права</a:t>
            </a:r>
          </a:p>
          <a:p>
            <a:r>
              <a:rPr lang="bg-BG" dirty="0"/>
              <a:t>При конструиране</a:t>
            </a:r>
          </a:p>
          <a:p>
            <a:pPr lvl="1"/>
            <a:r>
              <a:rPr lang="bg-BG" dirty="0"/>
              <a:t>Избор на най-леката и най-удобната</a:t>
            </a:r>
          </a:p>
          <a:p>
            <a:pPr lvl="1"/>
            <a:r>
              <a:rPr lang="bg-BG" dirty="0"/>
              <a:t>Спрямо наличните параметри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3344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Да си поиграем</a:t>
            </a:r>
          </a:p>
          <a:p>
            <a:pPr lvl="1"/>
            <a:r>
              <a:rPr lang="bg-BG" dirty="0"/>
              <a:t>В синьо – положителните лица</a:t>
            </a:r>
          </a:p>
          <a:p>
            <a:pPr lvl="1"/>
            <a:r>
              <a:rPr lang="bg-BG" dirty="0"/>
              <a:t>В червено – отрицателните лица</a:t>
            </a:r>
            <a:endParaRPr lang="en-US" dirty="0"/>
          </a:p>
          <a:p>
            <a:endParaRPr lang="bg-BG" dirty="0"/>
          </a:p>
        </p:txBody>
      </p:sp>
      <p:pic>
        <p:nvPicPr>
          <p:cNvPr id="4" name="Picture 2">
            <a:hlinkClick r:id="rId2" action="ppaction://hlinkfile"/>
            <a:extLst>
              <a:ext uri="{FF2B5EF4-FFF2-40B4-BE49-F238E27FC236}">
                <a16:creationId xmlns:a16="http://schemas.microsoft.com/office/drawing/2014/main" id="{6CB8C4F0-DCC2-4292-BA62-CAB6314F0F3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108960" y="1733550"/>
            <a:ext cx="2926080" cy="1828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1722638"/>
      </p:ext>
    </p:extLst>
  </p:cSld>
  <p:clrMapOvr>
    <a:masterClrMapping/>
  </p:clrMapOvr>
  <p:transition>
    <p:push dir="u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7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bg-BG" dirty="0"/>
                  <a:t>Лице </a:t>
                </a:r>
                <a14:m>
                  <m:oMath xmlns:m="http://schemas.openxmlformats.org/officeDocument/2006/math">
                    <m:r>
                      <a:rPr lang="bg-BG" i="1" dirty="0" smtClean="0">
                        <a:latin typeface="Cambria Math"/>
                      </a:rPr>
                      <m:t>= </m:t>
                    </m:r>
                    <m:r>
                      <a:rPr lang="en-US" b="0" i="1" dirty="0" smtClean="0">
                        <a:latin typeface="Cambria Math"/>
                        <a:cs typeface="Times New Roman" panose="02020603050405020304" pitchFamily="18" charset="0"/>
                      </a:rPr>
                      <m:t>𝑎</m:t>
                    </m:r>
                    <m:r>
                      <a:rPr lang="bg-BG" b="0" i="1" dirty="0" smtClean="0">
                        <a:latin typeface="Cambria Math"/>
                      </a:rPr>
                      <m:t>+</m:t>
                    </m:r>
                    <m:r>
                      <a:rPr lang="en-US" b="0" i="1" dirty="0" smtClean="0">
                        <a:latin typeface="Cambria Math"/>
                        <a:cs typeface="Times New Roman" panose="02020603050405020304" pitchFamily="18" charset="0"/>
                      </a:rPr>
                      <m:t>𝑏</m:t>
                    </m:r>
                    <m:r>
                      <a:rPr lang="en-US" b="0" i="1" dirty="0" smtClean="0">
                        <a:latin typeface="Cambria Math"/>
                      </a:rPr>
                      <m:t>/2−1</m:t>
                    </m:r>
                  </m:oMath>
                </a14:m>
                <a:endParaRPr lang="bg-BG" b="0" dirty="0"/>
              </a:p>
              <a:p>
                <a:pPr lvl="1"/>
                <a:r>
                  <a:rPr lang="bg-BG" dirty="0"/>
                  <a:t>Целочислени полигони</a:t>
                </a:r>
              </a:p>
              <a:p>
                <a:pPr lvl="1"/>
                <a:r>
                  <a:rPr lang="bg-BG" dirty="0"/>
                  <a:t>Броят се точките</a:t>
                </a:r>
                <a:r>
                  <a:rPr lang="en-US" dirty="0"/>
                  <a:t>:</a:t>
                </a:r>
                <a:br>
                  <a:rPr lang="en-US" dirty="0"/>
                </a:br>
                <a:r>
                  <a:rPr lang="bg-BG" dirty="0"/>
                  <a:t>вътрешни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  <a:cs typeface="Times New Roman" panose="02020603050405020304" pitchFamily="18" charset="0"/>
                      </a:rPr>
                      <m:t>𝑎</m:t>
                    </m:r>
                  </m:oMath>
                </a14:m>
                <a:br>
                  <a:rPr lang="en-US" dirty="0"/>
                </a:br>
                <a:r>
                  <a:rPr lang="bg-BG" dirty="0" err="1"/>
                  <a:t>контурни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  <a:cs typeface="Times New Roman" panose="02020603050405020304" pitchFamily="18" charset="0"/>
                      </a:rPr>
                      <m:t>𝑏</m:t>
                    </m:r>
                  </m:oMath>
                </a14:m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747713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  <a:cs typeface="Times New Roman" panose="020206030504050203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/>
                          <a:cs typeface="Times New Roman" panose="02020603050405020304" pitchFamily="18" charset="0"/>
                        </a:rPr>
                        <m:t>=12+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  <m:t>7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  <a:cs typeface="Times New Roman" panose="02020603050405020304" pitchFamily="18" charset="0"/>
                        </a:rPr>
                        <m:t>−1=14.5</m:t>
                      </m:r>
                    </m:oMath>
                  </m:oMathPara>
                </a14:m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7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632" t="-1468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Теорема на Пик</a:t>
            </a:r>
            <a:endParaRPr lang="en-US" dirty="0"/>
          </a:p>
        </p:txBody>
      </p:sp>
      <p:grpSp>
        <p:nvGrpSpPr>
          <p:cNvPr id="86" name="Group 85"/>
          <p:cNvGrpSpPr/>
          <p:nvPr/>
        </p:nvGrpSpPr>
        <p:grpSpPr>
          <a:xfrm>
            <a:off x="5860904" y="1590675"/>
            <a:ext cx="2321278" cy="2343150"/>
            <a:chOff x="2438400" y="2514600"/>
            <a:chExt cx="2667000" cy="3124200"/>
          </a:xfrm>
        </p:grpSpPr>
        <p:cxnSp>
          <p:nvCxnSpPr>
            <p:cNvPr id="87" name="Straight Arrow Connector 86"/>
            <p:cNvCxnSpPr/>
            <p:nvPr/>
          </p:nvCxnSpPr>
          <p:spPr>
            <a:xfrm flipV="1">
              <a:off x="2438400" y="2514600"/>
              <a:ext cx="0" cy="3124200"/>
            </a:xfrm>
            <a:prstGeom prst="straightConnector1">
              <a:avLst/>
            </a:prstGeom>
            <a:ln w="3175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/>
            <p:cNvCxnSpPr/>
            <p:nvPr/>
          </p:nvCxnSpPr>
          <p:spPr>
            <a:xfrm flipV="1">
              <a:off x="2819400" y="2514600"/>
              <a:ext cx="0" cy="3124200"/>
            </a:xfrm>
            <a:prstGeom prst="straightConnector1">
              <a:avLst/>
            </a:prstGeom>
            <a:ln w="3175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/>
            <p:cNvCxnSpPr/>
            <p:nvPr/>
          </p:nvCxnSpPr>
          <p:spPr>
            <a:xfrm flipV="1">
              <a:off x="3200400" y="2514600"/>
              <a:ext cx="0" cy="3124200"/>
            </a:xfrm>
            <a:prstGeom prst="straightConnector1">
              <a:avLst/>
            </a:prstGeom>
            <a:ln w="3175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/>
            <p:nvPr/>
          </p:nvCxnSpPr>
          <p:spPr>
            <a:xfrm flipV="1">
              <a:off x="3581400" y="2514600"/>
              <a:ext cx="0" cy="3124200"/>
            </a:xfrm>
            <a:prstGeom prst="straightConnector1">
              <a:avLst/>
            </a:prstGeom>
            <a:ln w="3175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/>
            <p:cNvCxnSpPr/>
            <p:nvPr/>
          </p:nvCxnSpPr>
          <p:spPr>
            <a:xfrm flipV="1">
              <a:off x="3962400" y="2514600"/>
              <a:ext cx="0" cy="3124200"/>
            </a:xfrm>
            <a:prstGeom prst="straightConnector1">
              <a:avLst/>
            </a:prstGeom>
            <a:ln w="3175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/>
            <p:cNvCxnSpPr/>
            <p:nvPr/>
          </p:nvCxnSpPr>
          <p:spPr>
            <a:xfrm flipV="1">
              <a:off x="4343400" y="2514600"/>
              <a:ext cx="0" cy="3124200"/>
            </a:xfrm>
            <a:prstGeom prst="straightConnector1">
              <a:avLst/>
            </a:prstGeom>
            <a:ln w="3175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/>
            <p:cNvCxnSpPr/>
            <p:nvPr/>
          </p:nvCxnSpPr>
          <p:spPr>
            <a:xfrm flipV="1">
              <a:off x="4724400" y="2514600"/>
              <a:ext cx="0" cy="3124200"/>
            </a:xfrm>
            <a:prstGeom prst="straightConnector1">
              <a:avLst/>
            </a:prstGeom>
            <a:ln w="3175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/>
            <p:nvPr/>
          </p:nvCxnSpPr>
          <p:spPr>
            <a:xfrm flipV="1">
              <a:off x="5105400" y="2514600"/>
              <a:ext cx="0" cy="3124200"/>
            </a:xfrm>
            <a:prstGeom prst="straightConnector1">
              <a:avLst/>
            </a:prstGeom>
            <a:ln w="3175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Group 94"/>
          <p:cNvGrpSpPr/>
          <p:nvPr/>
        </p:nvGrpSpPr>
        <p:grpSpPr>
          <a:xfrm rot="5400000">
            <a:off x="5888774" y="1288345"/>
            <a:ext cx="2000250" cy="2719211"/>
            <a:chOff x="2438400" y="2514600"/>
            <a:chExt cx="2667000" cy="3124200"/>
          </a:xfrm>
        </p:grpSpPr>
        <p:cxnSp>
          <p:nvCxnSpPr>
            <p:cNvPr id="96" name="Straight Arrow Connector 95"/>
            <p:cNvCxnSpPr/>
            <p:nvPr/>
          </p:nvCxnSpPr>
          <p:spPr>
            <a:xfrm flipV="1">
              <a:off x="2438400" y="2514600"/>
              <a:ext cx="0" cy="3124200"/>
            </a:xfrm>
            <a:prstGeom prst="straightConnector1">
              <a:avLst/>
            </a:prstGeom>
            <a:ln w="3175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/>
            <p:cNvCxnSpPr/>
            <p:nvPr/>
          </p:nvCxnSpPr>
          <p:spPr>
            <a:xfrm flipV="1">
              <a:off x="2819400" y="2514600"/>
              <a:ext cx="0" cy="3124200"/>
            </a:xfrm>
            <a:prstGeom prst="straightConnector1">
              <a:avLst/>
            </a:prstGeom>
            <a:ln w="3175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/>
            <p:nvPr/>
          </p:nvCxnSpPr>
          <p:spPr>
            <a:xfrm flipV="1">
              <a:off x="3200400" y="2514600"/>
              <a:ext cx="0" cy="3124200"/>
            </a:xfrm>
            <a:prstGeom prst="straightConnector1">
              <a:avLst/>
            </a:prstGeom>
            <a:ln w="3175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/>
            <p:cNvCxnSpPr/>
            <p:nvPr/>
          </p:nvCxnSpPr>
          <p:spPr>
            <a:xfrm flipV="1">
              <a:off x="3581400" y="2514600"/>
              <a:ext cx="0" cy="3124200"/>
            </a:xfrm>
            <a:prstGeom prst="straightConnector1">
              <a:avLst/>
            </a:prstGeom>
            <a:ln w="3175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/>
            <p:nvPr/>
          </p:nvCxnSpPr>
          <p:spPr>
            <a:xfrm flipV="1">
              <a:off x="3962400" y="2514600"/>
              <a:ext cx="0" cy="3124200"/>
            </a:xfrm>
            <a:prstGeom prst="straightConnector1">
              <a:avLst/>
            </a:prstGeom>
            <a:ln w="3175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/>
            <p:nvPr/>
          </p:nvCxnSpPr>
          <p:spPr>
            <a:xfrm flipV="1">
              <a:off x="4343400" y="2514600"/>
              <a:ext cx="0" cy="3124200"/>
            </a:xfrm>
            <a:prstGeom prst="straightConnector1">
              <a:avLst/>
            </a:prstGeom>
            <a:ln w="3175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/>
            <p:cNvCxnSpPr/>
            <p:nvPr/>
          </p:nvCxnSpPr>
          <p:spPr>
            <a:xfrm flipV="1">
              <a:off x="4724400" y="2514600"/>
              <a:ext cx="0" cy="3124200"/>
            </a:xfrm>
            <a:prstGeom prst="straightConnector1">
              <a:avLst/>
            </a:prstGeom>
            <a:ln w="3175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/>
            <p:cNvCxnSpPr/>
            <p:nvPr/>
          </p:nvCxnSpPr>
          <p:spPr>
            <a:xfrm flipV="1">
              <a:off x="5105400" y="2514600"/>
              <a:ext cx="0" cy="3124200"/>
            </a:xfrm>
            <a:prstGeom prst="straightConnector1">
              <a:avLst/>
            </a:prstGeom>
            <a:ln w="3175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" name="Freeform 103"/>
          <p:cNvSpPr/>
          <p:nvPr/>
        </p:nvSpPr>
        <p:spPr>
          <a:xfrm>
            <a:off x="6192516" y="1933575"/>
            <a:ext cx="1989667" cy="1428750"/>
          </a:xfrm>
          <a:custGeom>
            <a:avLst/>
            <a:gdLst>
              <a:gd name="connsiteX0" fmla="*/ 0 w 723900"/>
              <a:gd name="connsiteY0" fmla="*/ 1130300 h 1435100"/>
              <a:gd name="connsiteX1" fmla="*/ 406400 w 723900"/>
              <a:gd name="connsiteY1" fmla="*/ 0 h 1435100"/>
              <a:gd name="connsiteX2" fmla="*/ 723900 w 723900"/>
              <a:gd name="connsiteY2" fmla="*/ 800100 h 1435100"/>
              <a:gd name="connsiteX3" fmla="*/ 444500 w 723900"/>
              <a:gd name="connsiteY3" fmla="*/ 990600 h 1435100"/>
              <a:gd name="connsiteX4" fmla="*/ 685800 w 723900"/>
              <a:gd name="connsiteY4" fmla="*/ 1435100 h 1435100"/>
              <a:gd name="connsiteX5" fmla="*/ 0 w 723900"/>
              <a:gd name="connsiteY5" fmla="*/ 1130300 h 1435100"/>
              <a:gd name="connsiteX0" fmla="*/ 0 w 7391400"/>
              <a:gd name="connsiteY0" fmla="*/ 1422400 h 1435100"/>
              <a:gd name="connsiteX1" fmla="*/ 7073900 w 7391400"/>
              <a:gd name="connsiteY1" fmla="*/ 0 h 1435100"/>
              <a:gd name="connsiteX2" fmla="*/ 7391400 w 7391400"/>
              <a:gd name="connsiteY2" fmla="*/ 800100 h 1435100"/>
              <a:gd name="connsiteX3" fmla="*/ 7112000 w 7391400"/>
              <a:gd name="connsiteY3" fmla="*/ 990600 h 1435100"/>
              <a:gd name="connsiteX4" fmla="*/ 7353300 w 7391400"/>
              <a:gd name="connsiteY4" fmla="*/ 1435100 h 1435100"/>
              <a:gd name="connsiteX5" fmla="*/ 0 w 7391400"/>
              <a:gd name="connsiteY5" fmla="*/ 1422400 h 1435100"/>
              <a:gd name="connsiteX0" fmla="*/ 0 w 7391400"/>
              <a:gd name="connsiteY0" fmla="*/ 1752600 h 1765300"/>
              <a:gd name="connsiteX1" fmla="*/ 1219200 w 7391400"/>
              <a:gd name="connsiteY1" fmla="*/ 0 h 1765300"/>
              <a:gd name="connsiteX2" fmla="*/ 7391400 w 7391400"/>
              <a:gd name="connsiteY2" fmla="*/ 1130300 h 1765300"/>
              <a:gd name="connsiteX3" fmla="*/ 7112000 w 7391400"/>
              <a:gd name="connsiteY3" fmla="*/ 1320800 h 1765300"/>
              <a:gd name="connsiteX4" fmla="*/ 7353300 w 7391400"/>
              <a:gd name="connsiteY4" fmla="*/ 1765300 h 1765300"/>
              <a:gd name="connsiteX5" fmla="*/ 0 w 7391400"/>
              <a:gd name="connsiteY5" fmla="*/ 1752600 h 1765300"/>
              <a:gd name="connsiteX0" fmla="*/ 0 w 7391400"/>
              <a:gd name="connsiteY0" fmla="*/ 1752600 h 2133600"/>
              <a:gd name="connsiteX1" fmla="*/ 1219200 w 7391400"/>
              <a:gd name="connsiteY1" fmla="*/ 0 h 2133600"/>
              <a:gd name="connsiteX2" fmla="*/ 7391400 w 7391400"/>
              <a:gd name="connsiteY2" fmla="*/ 1130300 h 2133600"/>
              <a:gd name="connsiteX3" fmla="*/ 7112000 w 7391400"/>
              <a:gd name="connsiteY3" fmla="*/ 1320800 h 2133600"/>
              <a:gd name="connsiteX4" fmla="*/ 1600200 w 7391400"/>
              <a:gd name="connsiteY4" fmla="*/ 2133600 h 2133600"/>
              <a:gd name="connsiteX5" fmla="*/ 0 w 7391400"/>
              <a:gd name="connsiteY5" fmla="*/ 1752600 h 2133600"/>
              <a:gd name="connsiteX0" fmla="*/ 0 w 7391400"/>
              <a:gd name="connsiteY0" fmla="*/ 1752600 h 2133600"/>
              <a:gd name="connsiteX1" fmla="*/ 1219200 w 7391400"/>
              <a:gd name="connsiteY1" fmla="*/ 0 h 2133600"/>
              <a:gd name="connsiteX2" fmla="*/ 7391400 w 7391400"/>
              <a:gd name="connsiteY2" fmla="*/ 1130300 h 2133600"/>
              <a:gd name="connsiteX3" fmla="*/ 609600 w 7391400"/>
              <a:gd name="connsiteY3" fmla="*/ 1143000 h 2133600"/>
              <a:gd name="connsiteX4" fmla="*/ 1600200 w 7391400"/>
              <a:gd name="connsiteY4" fmla="*/ 2133600 h 2133600"/>
              <a:gd name="connsiteX5" fmla="*/ 0 w 7391400"/>
              <a:gd name="connsiteY5" fmla="*/ 1752600 h 2133600"/>
              <a:gd name="connsiteX0" fmla="*/ 0 w 2209800"/>
              <a:gd name="connsiteY0" fmla="*/ 1752600 h 2133600"/>
              <a:gd name="connsiteX1" fmla="*/ 1219200 w 2209800"/>
              <a:gd name="connsiteY1" fmla="*/ 0 h 2133600"/>
              <a:gd name="connsiteX2" fmla="*/ 2209800 w 2209800"/>
              <a:gd name="connsiteY2" fmla="*/ 1524000 h 2133600"/>
              <a:gd name="connsiteX3" fmla="*/ 609600 w 2209800"/>
              <a:gd name="connsiteY3" fmla="*/ 1143000 h 2133600"/>
              <a:gd name="connsiteX4" fmla="*/ 1600200 w 2209800"/>
              <a:gd name="connsiteY4" fmla="*/ 2133600 h 2133600"/>
              <a:gd name="connsiteX5" fmla="*/ 0 w 2209800"/>
              <a:gd name="connsiteY5" fmla="*/ 1752600 h 2133600"/>
              <a:gd name="connsiteX0" fmla="*/ 0 w 2209800"/>
              <a:gd name="connsiteY0" fmla="*/ 1752600 h 2133600"/>
              <a:gd name="connsiteX1" fmla="*/ 1219200 w 2209800"/>
              <a:gd name="connsiteY1" fmla="*/ 0 h 2133600"/>
              <a:gd name="connsiteX2" fmla="*/ 2209800 w 2209800"/>
              <a:gd name="connsiteY2" fmla="*/ 1524000 h 2133600"/>
              <a:gd name="connsiteX3" fmla="*/ 990600 w 2209800"/>
              <a:gd name="connsiteY3" fmla="*/ 1295400 h 2133600"/>
              <a:gd name="connsiteX4" fmla="*/ 1600200 w 2209800"/>
              <a:gd name="connsiteY4" fmla="*/ 2133600 h 2133600"/>
              <a:gd name="connsiteX5" fmla="*/ 0 w 2209800"/>
              <a:gd name="connsiteY5" fmla="*/ 1752600 h 2133600"/>
              <a:gd name="connsiteX0" fmla="*/ 0 w 2209800"/>
              <a:gd name="connsiteY0" fmla="*/ 1752600 h 2133600"/>
              <a:gd name="connsiteX1" fmla="*/ 1219200 w 2209800"/>
              <a:gd name="connsiteY1" fmla="*/ 0 h 2133600"/>
              <a:gd name="connsiteX2" fmla="*/ 2209800 w 2209800"/>
              <a:gd name="connsiteY2" fmla="*/ 1524000 h 2133600"/>
              <a:gd name="connsiteX3" fmla="*/ 990600 w 2209800"/>
              <a:gd name="connsiteY3" fmla="*/ 1295400 h 2133600"/>
              <a:gd name="connsiteX4" fmla="*/ 1524000 w 2209800"/>
              <a:gd name="connsiteY4" fmla="*/ 2133600 h 2133600"/>
              <a:gd name="connsiteX5" fmla="*/ 0 w 2209800"/>
              <a:gd name="connsiteY5" fmla="*/ 1752600 h 2133600"/>
              <a:gd name="connsiteX0" fmla="*/ 0 w 2209800"/>
              <a:gd name="connsiteY0" fmla="*/ 1752600 h 2133600"/>
              <a:gd name="connsiteX1" fmla="*/ 1219200 w 2209800"/>
              <a:gd name="connsiteY1" fmla="*/ 0 h 2133600"/>
              <a:gd name="connsiteX2" fmla="*/ 2209800 w 2209800"/>
              <a:gd name="connsiteY2" fmla="*/ 1524000 h 2133600"/>
              <a:gd name="connsiteX3" fmla="*/ 1524000 w 2209800"/>
              <a:gd name="connsiteY3" fmla="*/ 2133600 h 2133600"/>
              <a:gd name="connsiteX4" fmla="*/ 0 w 2209800"/>
              <a:gd name="connsiteY4" fmla="*/ 1752600 h 2133600"/>
              <a:gd name="connsiteX0" fmla="*/ 0 w 2209800"/>
              <a:gd name="connsiteY0" fmla="*/ 1752600 h 2133600"/>
              <a:gd name="connsiteX1" fmla="*/ 1219200 w 2209800"/>
              <a:gd name="connsiteY1" fmla="*/ 0 h 2133600"/>
              <a:gd name="connsiteX2" fmla="*/ 2209800 w 2209800"/>
              <a:gd name="connsiteY2" fmla="*/ 1752600 h 2133600"/>
              <a:gd name="connsiteX3" fmla="*/ 1524000 w 2209800"/>
              <a:gd name="connsiteY3" fmla="*/ 2133600 h 2133600"/>
              <a:gd name="connsiteX4" fmla="*/ 0 w 2209800"/>
              <a:gd name="connsiteY4" fmla="*/ 1752600 h 2133600"/>
              <a:gd name="connsiteX0" fmla="*/ 0 w 2286000"/>
              <a:gd name="connsiteY0" fmla="*/ 1371600 h 2133600"/>
              <a:gd name="connsiteX1" fmla="*/ 1295400 w 2286000"/>
              <a:gd name="connsiteY1" fmla="*/ 0 h 2133600"/>
              <a:gd name="connsiteX2" fmla="*/ 2286000 w 2286000"/>
              <a:gd name="connsiteY2" fmla="*/ 1752600 h 2133600"/>
              <a:gd name="connsiteX3" fmla="*/ 1600200 w 2286000"/>
              <a:gd name="connsiteY3" fmla="*/ 2133600 h 2133600"/>
              <a:gd name="connsiteX4" fmla="*/ 0 w 2286000"/>
              <a:gd name="connsiteY4" fmla="*/ 1371600 h 2133600"/>
              <a:gd name="connsiteX0" fmla="*/ 0 w 2286000"/>
              <a:gd name="connsiteY0" fmla="*/ 1143000 h 1905000"/>
              <a:gd name="connsiteX1" fmla="*/ 1143000 w 2286000"/>
              <a:gd name="connsiteY1" fmla="*/ 0 h 1905000"/>
              <a:gd name="connsiteX2" fmla="*/ 2286000 w 2286000"/>
              <a:gd name="connsiteY2" fmla="*/ 1524000 h 1905000"/>
              <a:gd name="connsiteX3" fmla="*/ 1600200 w 2286000"/>
              <a:gd name="connsiteY3" fmla="*/ 1905000 h 1905000"/>
              <a:gd name="connsiteX4" fmla="*/ 0 w 2286000"/>
              <a:gd name="connsiteY4" fmla="*/ 1143000 h 1905000"/>
              <a:gd name="connsiteX0" fmla="*/ 0 w 2286000"/>
              <a:gd name="connsiteY0" fmla="*/ 1143000 h 1905000"/>
              <a:gd name="connsiteX1" fmla="*/ 1143000 w 2286000"/>
              <a:gd name="connsiteY1" fmla="*/ 0 h 1905000"/>
              <a:gd name="connsiteX2" fmla="*/ 2286000 w 2286000"/>
              <a:gd name="connsiteY2" fmla="*/ 1524000 h 1905000"/>
              <a:gd name="connsiteX3" fmla="*/ 1524000 w 2286000"/>
              <a:gd name="connsiteY3" fmla="*/ 1905000 h 1905000"/>
              <a:gd name="connsiteX4" fmla="*/ 0 w 2286000"/>
              <a:gd name="connsiteY4" fmla="*/ 1143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0" h="1905000">
                <a:moveTo>
                  <a:pt x="0" y="1143000"/>
                </a:moveTo>
                <a:lnTo>
                  <a:pt x="1143000" y="0"/>
                </a:lnTo>
                <a:lnTo>
                  <a:pt x="2286000" y="1524000"/>
                </a:lnTo>
                <a:lnTo>
                  <a:pt x="1524000" y="1905000"/>
                </a:lnTo>
                <a:lnTo>
                  <a:pt x="0" y="1143000"/>
                </a:lnTo>
                <a:close/>
              </a:path>
            </a:pathLst>
          </a:custGeom>
          <a:gradFill>
            <a:gsLst>
              <a:gs pos="0">
                <a:schemeClr val="bg1">
                  <a:alpha val="7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5" name="Straight Arrow Connector 104"/>
          <p:cNvCxnSpPr/>
          <p:nvPr/>
        </p:nvCxnSpPr>
        <p:spPr>
          <a:xfrm flipV="1">
            <a:off x="5529293" y="1190625"/>
            <a:ext cx="0" cy="2743200"/>
          </a:xfrm>
          <a:prstGeom prst="straightConnector1">
            <a:avLst/>
          </a:prstGeom>
          <a:ln w="38100">
            <a:solidFill>
              <a:schemeClr val="tx1"/>
            </a:solidFill>
            <a:headEnd type="oval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5529293" y="3933825"/>
            <a:ext cx="3050822" cy="0"/>
          </a:xfrm>
          <a:prstGeom prst="straightConnector1">
            <a:avLst/>
          </a:prstGeom>
          <a:ln w="38100">
            <a:solidFill>
              <a:schemeClr val="tx1"/>
            </a:solidFill>
            <a:headEnd type="oval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>
            <a:stCxn id="104" idx="1"/>
            <a:endCxn id="104" idx="2"/>
          </p:cNvCxnSpPr>
          <p:nvPr/>
        </p:nvCxnSpPr>
        <p:spPr>
          <a:xfrm>
            <a:off x="7187349" y="1933575"/>
            <a:ext cx="994833" cy="1143000"/>
          </a:xfrm>
          <a:prstGeom prst="line">
            <a:avLst/>
          </a:prstGeom>
          <a:ln w="38100">
            <a:solidFill>
              <a:srgbClr val="0070C0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>
            <a:stCxn id="104" idx="0"/>
            <a:endCxn id="104" idx="1"/>
          </p:cNvCxnSpPr>
          <p:nvPr/>
        </p:nvCxnSpPr>
        <p:spPr>
          <a:xfrm flipV="1">
            <a:off x="6192516" y="1933575"/>
            <a:ext cx="994833" cy="857250"/>
          </a:xfrm>
          <a:prstGeom prst="line">
            <a:avLst/>
          </a:prstGeom>
          <a:ln w="38100">
            <a:solidFill>
              <a:srgbClr val="0070C0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 flipH="1" flipV="1">
            <a:off x="6192516" y="2790825"/>
            <a:ext cx="1326444" cy="571500"/>
          </a:xfrm>
          <a:prstGeom prst="line">
            <a:avLst/>
          </a:prstGeom>
          <a:ln w="38100">
            <a:solidFill>
              <a:srgbClr val="0070C0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 flipH="1">
            <a:off x="7518960" y="3076575"/>
            <a:ext cx="663222" cy="285750"/>
          </a:xfrm>
          <a:prstGeom prst="line">
            <a:avLst/>
          </a:prstGeom>
          <a:ln w="38100">
            <a:solidFill>
              <a:srgbClr val="0070C0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Content Placeholder 2"/>
          <p:cNvSpPr txBox="1">
            <a:spLocks/>
          </p:cNvSpPr>
          <p:nvPr/>
        </p:nvSpPr>
        <p:spPr>
          <a:xfrm>
            <a:off x="5740262" y="3962400"/>
            <a:ext cx="2918178" cy="2857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342900" marR="0" lvl="0" indent="-342900" fontAlgn="auto">
              <a:lnSpc>
                <a:spcPts val="1600"/>
              </a:lnSpc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500" spc="100">
                <a:latin typeface="Calibri"/>
              </a:defRPr>
            </a:lvl1pPr>
          </a:lstStyle>
          <a:p>
            <a:r>
              <a:rPr lang="bg-BG" spc="200" dirty="0"/>
              <a:t>1   2   3   4   5   6   7   8</a:t>
            </a:r>
            <a:endParaRPr lang="en-US" spc="200" dirty="0"/>
          </a:p>
        </p:txBody>
      </p:sp>
      <p:sp>
        <p:nvSpPr>
          <p:cNvPr id="113" name="Content Placeholder 2"/>
          <p:cNvSpPr txBox="1">
            <a:spLocks/>
          </p:cNvSpPr>
          <p:nvPr/>
        </p:nvSpPr>
        <p:spPr>
          <a:xfrm>
            <a:off x="5181600" y="1257572"/>
            <a:ext cx="464256" cy="2457450"/>
          </a:xfrm>
          <a:prstGeom prst="rect">
            <a:avLst/>
          </a:prstGeom>
        </p:spPr>
        <p:txBody>
          <a:bodyPr vert="vert270" lIns="91440" tIns="45720" rIns="91440" bIns="45720" rtlCol="0">
            <a:noAutofit/>
          </a:bodyPr>
          <a:lstStyle/>
          <a:p>
            <a:pPr marL="342900" marR="0" lvl="0" indent="-342900" defTabSz="914400" rtl="0" eaLnBrk="1" fontAlgn="auto" latinLnBrk="0" hangingPunct="1">
              <a:lnSpc>
                <a:spcPts val="1600"/>
              </a:lnSpc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bg-BG" sz="1500" spc="100" noProof="0" dirty="0">
                <a:latin typeface="Calibri"/>
              </a:rPr>
              <a:t>1   2   3   4   5   6   7   8</a:t>
            </a:r>
            <a:endParaRPr kumimoji="0" lang="en-US" sz="1500" u="none" strike="noStrike" kern="1200" cap="none" spc="100" normalizeH="0" noProof="0" dirty="0">
              <a:ln>
                <a:noFill/>
              </a:ln>
              <a:uLnTx/>
              <a:uFillTx/>
            </a:endParaRPr>
          </a:p>
        </p:txBody>
      </p:sp>
      <p:sp>
        <p:nvSpPr>
          <p:cNvPr id="114" name="Oval 113"/>
          <p:cNvSpPr/>
          <p:nvPr/>
        </p:nvSpPr>
        <p:spPr>
          <a:xfrm>
            <a:off x="7133648" y="2164462"/>
            <a:ext cx="107401" cy="109728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/>
          <p:cNvSpPr/>
          <p:nvPr/>
        </p:nvSpPr>
        <p:spPr>
          <a:xfrm>
            <a:off x="6802036" y="2450212"/>
            <a:ext cx="107401" cy="109728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/>
          <p:cNvSpPr/>
          <p:nvPr/>
        </p:nvSpPr>
        <p:spPr>
          <a:xfrm>
            <a:off x="7133647" y="2450211"/>
            <a:ext cx="107401" cy="109728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/>
          <p:cNvSpPr/>
          <p:nvPr/>
        </p:nvSpPr>
        <p:spPr>
          <a:xfrm>
            <a:off x="7465259" y="2450211"/>
            <a:ext cx="107401" cy="109728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/>
          <p:cNvSpPr/>
          <p:nvPr/>
        </p:nvSpPr>
        <p:spPr>
          <a:xfrm>
            <a:off x="6802035" y="2735961"/>
            <a:ext cx="107401" cy="109728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/>
          <p:cNvSpPr/>
          <p:nvPr/>
        </p:nvSpPr>
        <p:spPr>
          <a:xfrm>
            <a:off x="6470425" y="2735961"/>
            <a:ext cx="107401" cy="109728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/>
          <p:cNvSpPr/>
          <p:nvPr/>
        </p:nvSpPr>
        <p:spPr>
          <a:xfrm>
            <a:off x="7135053" y="2737866"/>
            <a:ext cx="107401" cy="109728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/>
          <p:cNvSpPr/>
          <p:nvPr/>
        </p:nvSpPr>
        <p:spPr>
          <a:xfrm>
            <a:off x="7465258" y="2737866"/>
            <a:ext cx="107401" cy="109728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/>
          <p:cNvSpPr/>
          <p:nvPr/>
        </p:nvSpPr>
        <p:spPr>
          <a:xfrm>
            <a:off x="7796870" y="2747391"/>
            <a:ext cx="107401" cy="109728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/>
          <p:cNvSpPr/>
          <p:nvPr/>
        </p:nvSpPr>
        <p:spPr>
          <a:xfrm>
            <a:off x="7796869" y="3021712"/>
            <a:ext cx="107401" cy="109728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/>
          <p:cNvSpPr/>
          <p:nvPr/>
        </p:nvSpPr>
        <p:spPr>
          <a:xfrm>
            <a:off x="7465257" y="3021711"/>
            <a:ext cx="107401" cy="109728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/>
          <p:cNvSpPr/>
          <p:nvPr/>
        </p:nvSpPr>
        <p:spPr>
          <a:xfrm>
            <a:off x="7133646" y="3030108"/>
            <a:ext cx="107401" cy="109728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/>
          <p:cNvSpPr/>
          <p:nvPr/>
        </p:nvSpPr>
        <p:spPr>
          <a:xfrm>
            <a:off x="7127574" y="1878712"/>
            <a:ext cx="107401" cy="109728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/>
          <p:cNvSpPr/>
          <p:nvPr/>
        </p:nvSpPr>
        <p:spPr>
          <a:xfrm>
            <a:off x="8128481" y="3030108"/>
            <a:ext cx="107401" cy="109728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 127"/>
          <p:cNvSpPr/>
          <p:nvPr/>
        </p:nvSpPr>
        <p:spPr>
          <a:xfrm>
            <a:off x="7465259" y="3307462"/>
            <a:ext cx="107401" cy="109728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val 128"/>
          <p:cNvSpPr/>
          <p:nvPr/>
        </p:nvSpPr>
        <p:spPr>
          <a:xfrm>
            <a:off x="6802037" y="3021712"/>
            <a:ext cx="107401" cy="109728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Oval 129"/>
          <p:cNvSpPr/>
          <p:nvPr/>
        </p:nvSpPr>
        <p:spPr>
          <a:xfrm>
            <a:off x="6138814" y="2734057"/>
            <a:ext cx="107401" cy="109728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Oval 130"/>
          <p:cNvSpPr/>
          <p:nvPr/>
        </p:nvSpPr>
        <p:spPr>
          <a:xfrm>
            <a:off x="6470425" y="2450211"/>
            <a:ext cx="107401" cy="109728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Oval 131"/>
          <p:cNvSpPr/>
          <p:nvPr/>
        </p:nvSpPr>
        <p:spPr>
          <a:xfrm>
            <a:off x="6802034" y="2164461"/>
            <a:ext cx="107401" cy="109728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69673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Пак да си поиграем</a:t>
            </a:r>
          </a:p>
          <a:p>
            <a:pPr lvl="1"/>
            <a:r>
              <a:rPr lang="bg-BG" dirty="0"/>
              <a:t>Какво става при вдлъбнатост?</a:t>
            </a:r>
          </a:p>
          <a:p>
            <a:pPr lvl="1"/>
            <a:r>
              <a:rPr lang="bg-BG" dirty="0"/>
              <a:t>Какво става при </a:t>
            </a:r>
            <a:r>
              <a:rPr lang="bg-BG" dirty="0" err="1"/>
              <a:t>самопресеченост</a:t>
            </a:r>
            <a:r>
              <a:rPr lang="bg-BG" dirty="0"/>
              <a:t>?</a:t>
            </a:r>
            <a:endParaRPr lang="en-US" dirty="0"/>
          </a:p>
          <a:p>
            <a:endParaRPr lang="bg-BG" dirty="0"/>
          </a:p>
        </p:txBody>
      </p:sp>
      <p:pic>
        <p:nvPicPr>
          <p:cNvPr id="4" name="Picture 2">
            <a:hlinkClick r:id="rId2" action="ppaction://hlinkfile"/>
            <a:extLst>
              <a:ext uri="{FF2B5EF4-FFF2-40B4-BE49-F238E27FC236}">
                <a16:creationId xmlns:a16="http://schemas.microsoft.com/office/drawing/2014/main" id="{8970DEF2-D4F4-465E-B93B-7F56E1762DA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093719" y="1733550"/>
            <a:ext cx="2926081" cy="1828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0112334"/>
      </p:ext>
    </p:extLst>
  </p:cSld>
  <p:clrMapOvr>
    <a:masterClrMapping/>
  </p:clrMapOvr>
  <p:transition>
    <p:push dir="u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Въпроси?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-22412" y="4859111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chemeClr val="tx1">
                      <a:lumMod val="65000"/>
                      <a:lumOff val="35000"/>
                      <a:alpha val="50000"/>
                    </a:schemeClr>
                  </a:outerShdw>
                </a:effectLst>
                <a:latin typeface="Arial Black" panose="020B0A04020102020204" pitchFamily="34" charset="0"/>
              </a:rPr>
              <a:t>0:55</a:t>
            </a:r>
            <a:endParaRPr lang="bg-BG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chemeClr val="tx1">
                    <a:lumMod val="65000"/>
                    <a:lumOff val="35000"/>
                    <a:alpha val="50000"/>
                  </a:schemeClr>
                </a:outerShdw>
              </a:effectLst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025012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Повече информация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295400" y="1200150"/>
            <a:ext cx="7848600" cy="3943350"/>
          </a:xfrm>
        </p:spPr>
        <p:txBody>
          <a:bodyPr>
            <a:normAutofit/>
          </a:bodyPr>
          <a:lstStyle/>
          <a:p>
            <a:pPr marL="1309688" indent="-1309688"/>
            <a:r>
              <a:rPr lang="en-US" sz="2400" b="0" dirty="0"/>
              <a:t>[</a:t>
            </a:r>
            <a:r>
              <a:rPr lang="en-US" sz="2400" dirty="0" err="1">
                <a:solidFill>
                  <a:srgbClr val="0070C0"/>
                </a:solidFill>
              </a:rPr>
              <a:t>VINC</a:t>
            </a:r>
            <a:r>
              <a:rPr lang="en-US" sz="2400" b="0" dirty="0"/>
              <a:t>]	</a:t>
            </a:r>
            <a:r>
              <a:rPr lang="bg-BG" sz="2400" b="0" dirty="0"/>
              <a:t>стр. 25-27, </a:t>
            </a:r>
            <a:r>
              <a:rPr lang="en-US" sz="2400" b="0" dirty="0"/>
              <a:t>156-1</a:t>
            </a:r>
            <a:r>
              <a:rPr lang="bg-BG" sz="2400" b="0" dirty="0"/>
              <a:t>6</a:t>
            </a:r>
            <a:r>
              <a:rPr lang="en-US" sz="2400" b="0" dirty="0"/>
              <a:t>7</a:t>
            </a:r>
          </a:p>
          <a:p>
            <a:pPr marL="1309688" indent="-1309688"/>
            <a:r>
              <a:rPr lang="en-US" sz="2400" b="0" dirty="0"/>
              <a:t>[</a:t>
            </a:r>
            <a:r>
              <a:rPr lang="en-US" sz="2400" dirty="0" err="1">
                <a:solidFill>
                  <a:srgbClr val="0070C0"/>
                </a:solidFill>
              </a:rPr>
              <a:t>LASZ</a:t>
            </a:r>
            <a:r>
              <a:rPr lang="en-US" sz="2400" b="0" dirty="0"/>
              <a:t>]	</a:t>
            </a:r>
            <a:r>
              <a:rPr lang="bg-BG" sz="2400" b="0" dirty="0"/>
              <a:t>стр. </a:t>
            </a:r>
            <a:r>
              <a:rPr lang="en-US" sz="2400" b="0" dirty="0"/>
              <a:t>90-</a:t>
            </a:r>
            <a:r>
              <a:rPr lang="bg-BG" sz="2400" b="0" dirty="0"/>
              <a:t>102</a:t>
            </a:r>
          </a:p>
          <a:p>
            <a:pPr marL="1309688" indent="-1309688"/>
            <a:r>
              <a:rPr lang="en-US" sz="2400" b="0" dirty="0"/>
              <a:t>[</a:t>
            </a:r>
            <a:r>
              <a:rPr lang="en-US" sz="2400" dirty="0" err="1">
                <a:solidFill>
                  <a:srgbClr val="0070C0"/>
                </a:solidFill>
              </a:rPr>
              <a:t>LUKI</a:t>
            </a:r>
            <a:r>
              <a:rPr lang="en-US" sz="2400" b="0" dirty="0"/>
              <a:t>]	</a:t>
            </a:r>
            <a:r>
              <a:rPr lang="bg-BG" sz="2400" b="0" dirty="0"/>
              <a:t>стр. </a:t>
            </a:r>
            <a:r>
              <a:rPr lang="en-US" sz="2400" b="0" dirty="0"/>
              <a:t>220-227</a:t>
            </a:r>
          </a:p>
          <a:p>
            <a:pPr marL="1309688" indent="-1309688"/>
            <a:r>
              <a:rPr lang="en-US" sz="2400" b="0" dirty="0"/>
              <a:t>[</a:t>
            </a:r>
            <a:r>
              <a:rPr lang="en-US" sz="2400" dirty="0">
                <a:solidFill>
                  <a:srgbClr val="0070C0"/>
                </a:solidFill>
              </a:rPr>
              <a:t>MORT</a:t>
            </a:r>
            <a:r>
              <a:rPr lang="en-US" sz="2400" b="0" dirty="0"/>
              <a:t>]	</a:t>
            </a:r>
            <a:r>
              <a:rPr lang="bg-BG" sz="2400" b="0" dirty="0"/>
              <a:t>стр. </a:t>
            </a:r>
            <a:r>
              <a:rPr lang="en-US" sz="2400" b="0" dirty="0"/>
              <a:t>14-16, 174-184, 195-200, 202-203</a:t>
            </a:r>
          </a:p>
          <a:p>
            <a:pPr marL="1309688" indent="-1309688"/>
            <a:r>
              <a:rPr lang="en-US" sz="2400" b="0" dirty="0"/>
              <a:t>[</a:t>
            </a:r>
            <a:r>
              <a:rPr lang="en-US" sz="2400" dirty="0">
                <a:solidFill>
                  <a:srgbClr val="0070C0"/>
                </a:solidFill>
              </a:rPr>
              <a:t>PARE</a:t>
            </a:r>
            <a:r>
              <a:rPr lang="en-US" sz="2400" b="0" dirty="0"/>
              <a:t>]	</a:t>
            </a:r>
            <a:r>
              <a:rPr lang="bg-BG" sz="2400" b="0" dirty="0"/>
              <a:t>стр. </a:t>
            </a:r>
            <a:r>
              <a:rPr lang="en-US" sz="2400" b="0" dirty="0"/>
              <a:t>428-430</a:t>
            </a:r>
          </a:p>
        </p:txBody>
      </p:sp>
    </p:spTree>
    <p:extLst>
      <p:ext uri="{BB962C8B-B14F-4D97-AF65-F5344CB8AC3E}">
        <p14:creationId xmlns:p14="http://schemas.microsoft.com/office/powerpoint/2010/main" val="142092230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А също и:</a:t>
            </a:r>
          </a:p>
          <a:p>
            <a:pPr lvl="1"/>
            <a:r>
              <a:rPr lang="en-US" dirty="0"/>
              <a:t>Line</a:t>
            </a:r>
          </a:p>
          <a:p>
            <a:pPr lvl="2"/>
            <a:r>
              <a:rPr lang="en-US" dirty="0">
                <a:hlinkClick r:id="rId3"/>
              </a:rPr>
              <a:t>http://mathworld.wolfram.com/Line.html</a:t>
            </a:r>
            <a:endParaRPr lang="bg-BG" dirty="0"/>
          </a:p>
          <a:p>
            <a:pPr lvl="1"/>
            <a:r>
              <a:rPr lang="en-US" dirty="0"/>
              <a:t>Point-Line Distance--2-Dimensional</a:t>
            </a:r>
          </a:p>
          <a:p>
            <a:pPr lvl="2"/>
            <a:r>
              <a:rPr lang="en-US" dirty="0">
                <a:hlinkClick r:id="rId4"/>
              </a:rPr>
              <a:t>http://mathworld.wolfram.com/Point-LineDistance2-Dimensional.html</a:t>
            </a:r>
            <a:endParaRPr lang="bg-BG" dirty="0"/>
          </a:p>
          <a:p>
            <a:pPr lvl="1"/>
            <a:r>
              <a:rPr lang="en-US" dirty="0"/>
              <a:t>Determining if a point lies on the interior of a polygon</a:t>
            </a:r>
          </a:p>
          <a:p>
            <a:pPr lvl="2"/>
            <a:r>
              <a:rPr lang="en-US" dirty="0">
                <a:hlinkClick r:id="rId5"/>
              </a:rPr>
              <a:t>http://local.wasp.uwa.edu.au/~pbourke/geometry/insidepoly/</a:t>
            </a:r>
            <a:endParaRPr lang="en-US" dirty="0"/>
          </a:p>
          <a:p>
            <a:pPr lvl="1"/>
            <a:r>
              <a:rPr lang="en-US" dirty="0"/>
              <a:t>Pick’s Theorem</a:t>
            </a:r>
          </a:p>
          <a:p>
            <a:pPr lvl="2"/>
            <a:r>
              <a:rPr lang="en-US" dirty="0">
                <a:hlinkClick r:id="rId6"/>
              </a:rPr>
              <a:t>http://www.geometer.org/mathcircles/pick.pdf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5034214"/>
      </p:ext>
    </p:extLst>
  </p:cSld>
  <p:clrMapOvr>
    <a:masterClrMapping/>
  </p:clrMapOvr>
  <p:transition>
    <p:push dir="u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Край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649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Прави в 2</a:t>
            </a:r>
            <a:r>
              <a:rPr lang="en-US" dirty="0"/>
              <a:t>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Прави в 2</a:t>
            </a:r>
            <a:r>
              <a:rPr lang="en-US" dirty="0"/>
              <a:t>D </a:t>
            </a:r>
            <a:r>
              <a:rPr lang="bg-BG" dirty="0"/>
              <a:t>чрез точка и наклон</a:t>
            </a:r>
          </a:p>
          <a:p>
            <a:pPr lvl="1"/>
            <a:r>
              <a:rPr lang="bg-BG" dirty="0"/>
              <a:t>Проблем при вертикални прави</a:t>
            </a:r>
            <a:endParaRPr lang="en-US" dirty="0"/>
          </a:p>
        </p:txBody>
      </p:sp>
      <p:sp>
        <p:nvSpPr>
          <p:cNvPr id="37" name="Content Placeholder 2"/>
          <p:cNvSpPr txBox="1">
            <a:spLocks/>
          </p:cNvSpPr>
          <p:nvPr/>
        </p:nvSpPr>
        <p:spPr>
          <a:xfrm>
            <a:off x="3733800" y="2190750"/>
            <a:ext cx="609600" cy="4476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342900" marR="0" lvl="0" indent="-342900" algn="ctr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400">
                <a:latin typeface="Calibri"/>
              </a:defRPr>
            </a:lvl1pPr>
          </a:lstStyle>
          <a:p>
            <a:r>
              <a:rPr lang="en-US" dirty="0"/>
              <a:t>Y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4245374" y="2305051"/>
            <a:ext cx="0" cy="2108377"/>
          </a:xfrm>
          <a:prstGeom prst="straightConnector1">
            <a:avLst/>
          </a:prstGeom>
          <a:ln w="38100">
            <a:solidFill>
              <a:schemeClr val="tx1"/>
            </a:solidFill>
            <a:headEnd type="oval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4241800" y="4419600"/>
            <a:ext cx="2997200" cy="0"/>
          </a:xfrm>
          <a:prstGeom prst="straightConnector1">
            <a:avLst/>
          </a:prstGeom>
          <a:ln w="38100">
            <a:solidFill>
              <a:schemeClr val="tx1"/>
            </a:solidFill>
            <a:headEnd type="oval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3619390" y="2305051"/>
            <a:ext cx="3619610" cy="1790699"/>
            <a:chOff x="2463910" y="2190751"/>
            <a:chExt cx="5346700" cy="1790699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6718410" y="2533650"/>
              <a:ext cx="25400" cy="80010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4381610" y="3333750"/>
              <a:ext cx="2362200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 flipV="1">
              <a:off x="2463910" y="2190751"/>
              <a:ext cx="5346700" cy="1790699"/>
            </a:xfrm>
            <a:prstGeom prst="straightConnector1">
              <a:avLst/>
            </a:prstGeom>
            <a:ln w="38100">
              <a:solidFill>
                <a:srgbClr val="0070C0"/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TextBox 55"/>
          <p:cNvSpPr txBox="1"/>
          <p:nvPr/>
        </p:nvSpPr>
        <p:spPr>
          <a:xfrm>
            <a:off x="6460511" y="2816052"/>
            <a:ext cx="5116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sz="2400" dirty="0">
                <a:solidFill>
                  <a:srgbClr val="FF0000"/>
                </a:solidFill>
                <a:latin typeface="Calibri"/>
                <a:sym typeface="Symbol"/>
              </a:rPr>
              <a:t>y</a:t>
            </a:r>
            <a:endParaRPr lang="en-US" sz="2400" dirty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448190" y="3409950"/>
            <a:ext cx="5052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sz="2400" dirty="0">
                <a:solidFill>
                  <a:srgbClr val="FF0000"/>
                </a:solidFill>
                <a:latin typeface="Calibri"/>
                <a:sym typeface="Symbol"/>
              </a:rPr>
              <a:t>x</a:t>
            </a:r>
            <a:endParaRPr lang="en-US" sz="2400" dirty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71" name="Content Placeholder 2"/>
          <p:cNvSpPr txBox="1">
            <a:spLocks/>
          </p:cNvSpPr>
          <p:nvPr/>
        </p:nvSpPr>
        <p:spPr>
          <a:xfrm>
            <a:off x="4305190" y="2898892"/>
            <a:ext cx="1981200" cy="5110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342900" marR="0" lvl="0" indent="-34290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400" b="1">
                <a:solidFill>
                  <a:srgbClr val="0070C0"/>
                </a:solidFill>
                <a:latin typeface="Calibri"/>
              </a:defRPr>
            </a:lvl1pPr>
          </a:lstStyle>
          <a:p>
            <a:r>
              <a:rPr lang="en-US" b="0" dirty="0">
                <a:solidFill>
                  <a:srgbClr val="FF0000"/>
                </a:solidFill>
              </a:rPr>
              <a:t>P(</a:t>
            </a:r>
            <a:r>
              <a:rPr lang="en-US" b="0" dirty="0" err="1">
                <a:solidFill>
                  <a:srgbClr val="FF0000"/>
                </a:solidFill>
              </a:rPr>
              <a:t>x,y</a:t>
            </a:r>
            <a:r>
              <a:rPr lang="en-US" b="0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74" name="Content Placeholder 2"/>
          <p:cNvSpPr txBox="1">
            <a:spLocks/>
          </p:cNvSpPr>
          <p:nvPr/>
        </p:nvSpPr>
        <p:spPr>
          <a:xfrm>
            <a:off x="6781800" y="4419600"/>
            <a:ext cx="609600" cy="2857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342900" marR="0" lvl="0" indent="-342900" algn="ctr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400">
                <a:latin typeface="Calibri"/>
              </a:defRPr>
            </a:lvl1pPr>
          </a:lstStyle>
          <a:p>
            <a:r>
              <a:rPr lang="en-US" dirty="0"/>
              <a:t>X</a:t>
            </a:r>
          </a:p>
        </p:txBody>
      </p:sp>
      <p:sp>
        <p:nvSpPr>
          <p:cNvPr id="22" name="Oval 21"/>
          <p:cNvSpPr/>
          <p:nvPr/>
        </p:nvSpPr>
        <p:spPr>
          <a:xfrm>
            <a:off x="4859812" y="3393094"/>
            <a:ext cx="107401" cy="109728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411213" y="2898892"/>
                <a:ext cx="2413000" cy="8700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  <a:cs typeface="Lucida Sans Unicode" panose="020B0602030504020204" pitchFamily="34" charset="0"/>
                      </a:rPr>
                      <m:t>𝑦</m:t>
                    </m:r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  <a:cs typeface="Lucida Sans Unicode" panose="020B0602030504020204" pitchFamily="34" charset="0"/>
                      </a:rPr>
                      <m:t>−</m:t>
                    </m:r>
                    <m:sSub>
                      <m:sSubPr>
                        <m:ctrlPr>
                          <a:rPr lang="en-US" sz="20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Lucida Sans Unicode" panose="020B0602030504020204" pitchFamily="34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solidFill>
                              <a:srgbClr val="0070C0"/>
                            </a:solidFill>
                            <a:latin typeface="Cambria Math"/>
                            <a:cs typeface="Lucida Sans Unicode" panose="020B0602030504020204" pitchFamily="34" charset="0"/>
                          </a:rPr>
                          <m:t>𝑝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rgbClr val="0070C0"/>
                            </a:solidFill>
                            <a:latin typeface="Cambria Math"/>
                            <a:cs typeface="Lucida Sans Unicode" panose="020B0602030504020204" pitchFamily="34" charset="0"/>
                          </a:rPr>
                          <m:t>𝑦</m:t>
                        </m:r>
                      </m:sub>
                    </m:sSub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  <a:cs typeface="Lucida Sans Unicode" panose="020B0602030504020204" pitchFamily="34" charset="0"/>
                      </a:rPr>
                      <m:t>=</m:t>
                    </m:r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  <a:cs typeface="Lucida Sans Unicode" panose="020B0602030504020204" pitchFamily="34" charset="0"/>
                      </a:rPr>
                      <m:t>𝑚</m:t>
                    </m:r>
                    <m:d>
                      <m:dPr>
                        <m:ctrlPr>
                          <a:rPr lang="en-US" sz="20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Lucida Sans Unicode" panose="020B0602030504020204" pitchFamily="34" charset="0"/>
                          </a:rPr>
                        </m:ctrlPr>
                      </m:dPr>
                      <m:e>
                        <m:r>
                          <a:rPr lang="en-US" sz="2000" b="0" i="1" dirty="0" smtClean="0">
                            <a:solidFill>
                              <a:srgbClr val="0070C0"/>
                            </a:solidFill>
                            <a:latin typeface="Cambria Math"/>
                            <a:cs typeface="Lucida Sans Unicode" panose="020B0602030504020204" pitchFamily="34" charset="0"/>
                          </a:rPr>
                          <m:t>𝑥</m:t>
                        </m:r>
                        <m:r>
                          <a:rPr lang="en-US" sz="2000" b="0" i="1" dirty="0" smtClean="0">
                            <a:solidFill>
                              <a:srgbClr val="0070C0"/>
                            </a:solidFill>
                            <a:latin typeface="Cambria Math"/>
                            <a:cs typeface="Lucida Sans Unicode" panose="020B0602030504020204" pitchFamily="34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cs typeface="Lucida Sans Unicode" panose="020B0602030504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  <a:cs typeface="Lucida Sans Unicode" panose="020B0602030504020204" pitchFamily="34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000" b="0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  <a:cs typeface="Lucida Sans Unicode" panose="020B0602030504020204" pitchFamily="34" charset="0"/>
                              </a:rPr>
                              <m:t>𝑥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dirty="0">
                    <a:solidFill>
                      <a:srgbClr val="0070C0"/>
                    </a:solidFill>
                    <a:latin typeface="+mj-lt"/>
                    <a:cs typeface="Lucida Sans Unicode" panose="020B0602030504020204" pitchFamily="34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  <a:cs typeface="Lucida Sans Unicode" panose="020B0602030504020204" pitchFamily="34" charset="0"/>
                      </a:rPr>
                      <m:t>𝑚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  <a:cs typeface="Lucida Sans Unicode" panose="020B0602030504020204" pitchFamily="34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Lucida Sans Unicode" panose="020B0602030504020204" pitchFamily="34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rgbClr val="0070C0"/>
                            </a:solidFill>
                            <a:latin typeface="Cambria Math"/>
                            <a:cs typeface="Lucida Sans Unicode" panose="020B0602030504020204" pitchFamily="34" charset="0"/>
                          </a:rPr>
                          <m:t>Δ</m:t>
                        </m:r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  <a:cs typeface="Lucida Sans Unicode" panose="020B0602030504020204" pitchFamily="34" charset="0"/>
                          </a:rPr>
                          <m:t>𝑦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rgbClr val="0070C0"/>
                            </a:solidFill>
                            <a:latin typeface="Cambria Math"/>
                            <a:cs typeface="Lucida Sans Unicode" panose="020B0602030504020204" pitchFamily="34" charset="0"/>
                          </a:rPr>
                          <m:t>Δ</m:t>
                        </m:r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  <a:cs typeface="Lucida Sans Unicode" panose="020B0602030504020204" pitchFamily="34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sz="2000" dirty="0">
                    <a:solidFill>
                      <a:srgbClr val="0070C0"/>
                    </a:solidFill>
                    <a:latin typeface="+mj-lt"/>
                    <a:cs typeface="Lucida Sans Unicode" panose="020B0602030504020204" pitchFamily="34" charset="0"/>
                  </a:rPr>
                  <a:t> </a:t>
                </a:r>
                <a:endParaRPr lang="bg-BG" sz="2000" dirty="0">
                  <a:solidFill>
                    <a:srgbClr val="0070C0"/>
                  </a:solidFill>
                  <a:latin typeface="+mj-lt"/>
                  <a:cs typeface="Lucida Sans Unicode" panose="020B0602030504020204" pitchFamily="34" charset="0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1213" y="2898892"/>
                <a:ext cx="2413000" cy="87004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3925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e 32"/>
          <p:cNvSpPr/>
          <p:nvPr/>
        </p:nvSpPr>
        <p:spPr>
          <a:xfrm>
            <a:off x="4344889" y="1845909"/>
            <a:ext cx="1137404" cy="1070497"/>
          </a:xfrm>
          <a:prstGeom prst="pie">
            <a:avLst>
              <a:gd name="adj1" fmla="val 19995744"/>
              <a:gd name="adj2" fmla="val 21581827"/>
            </a:avLst>
          </a:prstGeom>
          <a:solidFill>
            <a:srgbClr val="FF0000">
              <a:alpha val="20000"/>
            </a:srgb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Права в 2</a:t>
            </a:r>
            <a:r>
              <a:rPr lang="en-US" dirty="0"/>
              <a:t>D </a:t>
            </a:r>
            <a:r>
              <a:rPr lang="bg-BG" dirty="0"/>
              <a:t>чрез точка и ъгъл</a:t>
            </a:r>
          </a:p>
          <a:p>
            <a:pPr lvl="1"/>
            <a:r>
              <a:rPr lang="bg-BG" dirty="0"/>
              <a:t>Полярни координати + транслация</a:t>
            </a:r>
            <a:endParaRPr lang="en-US" dirty="0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3733800" y="1123950"/>
            <a:ext cx="609600" cy="4476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342900" marR="0" lvl="0" indent="-342900" algn="ctr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400">
                <a:latin typeface="Calibri"/>
              </a:defRPr>
            </a:lvl1pPr>
          </a:lstStyle>
          <a:p>
            <a:r>
              <a:rPr lang="en-US" dirty="0"/>
              <a:t>Y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4245374" y="1238251"/>
            <a:ext cx="0" cy="2108377"/>
          </a:xfrm>
          <a:prstGeom prst="straightConnector1">
            <a:avLst/>
          </a:prstGeom>
          <a:ln w="38100">
            <a:solidFill>
              <a:schemeClr val="tx1"/>
            </a:solidFill>
            <a:headEnd type="oval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241800" y="3352800"/>
            <a:ext cx="2997200" cy="0"/>
          </a:xfrm>
          <a:prstGeom prst="straightConnector1">
            <a:avLst/>
          </a:prstGeom>
          <a:ln w="38100">
            <a:solidFill>
              <a:schemeClr val="tx1"/>
            </a:solidFill>
            <a:headEnd type="oval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4429482" y="2381250"/>
            <a:ext cx="2575469" cy="0"/>
          </a:xfrm>
          <a:prstGeom prst="line">
            <a:avLst/>
          </a:prstGeom>
          <a:ln>
            <a:solidFill>
              <a:srgbClr val="0070C0"/>
            </a:solidFill>
            <a:prstDash val="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3619390" y="1238251"/>
            <a:ext cx="3619610" cy="1790699"/>
          </a:xfrm>
          <a:prstGeom prst="straightConnector1">
            <a:avLst/>
          </a:prstGeom>
          <a:ln w="38100">
            <a:solidFill>
              <a:srgbClr val="0070C0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ontent Placeholder 2"/>
          <p:cNvSpPr txBox="1">
            <a:spLocks/>
          </p:cNvSpPr>
          <p:nvPr/>
        </p:nvSpPr>
        <p:spPr>
          <a:xfrm>
            <a:off x="4305190" y="1832092"/>
            <a:ext cx="1981200" cy="5110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342900" marR="0" lvl="0" indent="-34290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400" b="1">
                <a:solidFill>
                  <a:srgbClr val="0070C0"/>
                </a:solidFill>
                <a:latin typeface="Calibri"/>
              </a:defRPr>
            </a:lvl1pPr>
          </a:lstStyle>
          <a:p>
            <a:r>
              <a:rPr lang="en-US" b="0" dirty="0">
                <a:solidFill>
                  <a:srgbClr val="FF0000"/>
                </a:solidFill>
              </a:rPr>
              <a:t>P(</a:t>
            </a:r>
            <a:r>
              <a:rPr lang="en-US" b="0" dirty="0" err="1">
                <a:solidFill>
                  <a:srgbClr val="FF0000"/>
                </a:solidFill>
              </a:rPr>
              <a:t>x,y</a:t>
            </a:r>
            <a:r>
              <a:rPr lang="en-US" b="0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31" name="Content Placeholder 2"/>
          <p:cNvSpPr txBox="1">
            <a:spLocks/>
          </p:cNvSpPr>
          <p:nvPr/>
        </p:nvSpPr>
        <p:spPr>
          <a:xfrm>
            <a:off x="6781800" y="3352800"/>
            <a:ext cx="609600" cy="2857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342900" marR="0" lvl="0" indent="-342900" algn="ctr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400">
                <a:latin typeface="Calibri"/>
              </a:defRPr>
            </a:lvl1pPr>
          </a:lstStyle>
          <a:p>
            <a:r>
              <a:rPr lang="en-US" dirty="0"/>
              <a:t>X</a:t>
            </a:r>
          </a:p>
        </p:txBody>
      </p:sp>
      <p:sp>
        <p:nvSpPr>
          <p:cNvPr id="32" name="Oval 31"/>
          <p:cNvSpPr/>
          <p:nvPr/>
        </p:nvSpPr>
        <p:spPr>
          <a:xfrm>
            <a:off x="4859812" y="2326294"/>
            <a:ext cx="107401" cy="109728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Content Placeholder 2"/>
          <p:cNvSpPr txBox="1">
            <a:spLocks/>
          </p:cNvSpPr>
          <p:nvPr/>
        </p:nvSpPr>
        <p:spPr>
          <a:xfrm>
            <a:off x="5376694" y="2039477"/>
            <a:ext cx="407808" cy="3313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342900" marR="0" lvl="0" indent="-342900" algn="ctr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400">
                <a:solidFill>
                  <a:srgbClr val="4F81BD"/>
                </a:solidFill>
                <a:latin typeface="Calibri"/>
              </a:defRPr>
            </a:lvl1pPr>
          </a:lstStyle>
          <a:p>
            <a:r>
              <a:rPr lang="el-GR" sz="1800" dirty="0">
                <a:solidFill>
                  <a:srgbClr val="FF0000"/>
                </a:solidFill>
              </a:rPr>
              <a:t>α</a:t>
            </a:r>
            <a:endParaRPr lang="en-US" sz="18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430001" y="1636690"/>
                <a:ext cx="2413000" cy="10398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  <a:cs typeface="Lucida Sans Unicode" panose="020B0602030504020204" pitchFamily="34" charset="0"/>
                      </a:rPr>
                      <m:t>𝑥</m:t>
                    </m:r>
                    <m:d>
                      <m:dPr>
                        <m:ctrlPr>
                          <a:rPr lang="en-US" sz="20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Lucida Sans Unicode" panose="020B0602030504020204" pitchFamily="34" charset="0"/>
                          </a:rPr>
                        </m:ctrlPr>
                      </m:dPr>
                      <m:e>
                        <m:r>
                          <a:rPr lang="en-US" sz="2000" b="0" i="1" dirty="0" smtClean="0">
                            <a:solidFill>
                              <a:srgbClr val="0070C0"/>
                            </a:solidFill>
                            <a:latin typeface="Cambria Math"/>
                            <a:cs typeface="Lucida Sans Unicode" panose="020B0602030504020204" pitchFamily="34" charset="0"/>
                          </a:rPr>
                          <m:t>𝑡</m:t>
                        </m:r>
                      </m:e>
                    </m:d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  <a:cs typeface="Lucida Sans Unicode" panose="020B0602030504020204" pitchFamily="34" charset="0"/>
                      </a:rPr>
                      <m:t>=</m:t>
                    </m:r>
                    <m:sSub>
                      <m:sSubPr>
                        <m:ctrlPr>
                          <a:rPr lang="en-US" sz="20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Lucida Sans Unicode" panose="020B0602030504020204" pitchFamily="34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solidFill>
                              <a:srgbClr val="0070C0"/>
                            </a:solidFill>
                            <a:latin typeface="Cambria Math"/>
                            <a:cs typeface="Lucida Sans Unicode" panose="020B0602030504020204" pitchFamily="34" charset="0"/>
                          </a:rPr>
                          <m:t>𝑝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rgbClr val="0070C0"/>
                            </a:solidFill>
                            <a:latin typeface="Cambria Math"/>
                            <a:cs typeface="Lucida Sans Unicode" panose="020B0602030504020204" pitchFamily="34" charset="0"/>
                          </a:rPr>
                          <m:t>𝑥</m:t>
                        </m:r>
                      </m:sub>
                    </m:sSub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  <a:cs typeface="Lucida Sans Unicode" panose="020B0602030504020204" pitchFamily="34" charset="0"/>
                      </a:rPr>
                      <m:t>+</m:t>
                    </m:r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  <a:cs typeface="Lucida Sans Unicode" panose="020B0602030504020204" pitchFamily="34" charset="0"/>
                      </a:rPr>
                      <m:t>𝑡</m:t>
                    </m:r>
                    <m:func>
                      <m:funcPr>
                        <m:ctrlPr>
                          <a:rPr lang="en-US" sz="20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Lucida Sans Unicode" panose="020B0602030504020204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dirty="0" smtClean="0">
                            <a:solidFill>
                              <a:srgbClr val="0070C0"/>
                            </a:solidFill>
                            <a:latin typeface="Cambria Math"/>
                            <a:cs typeface="Lucida Sans Unicode" panose="020B0602030504020204" pitchFamily="34" charset="0"/>
                          </a:rPr>
                          <m:t>cos</m:t>
                        </m:r>
                      </m:fName>
                      <m:e>
                        <m:r>
                          <a:rPr lang="en-US" sz="2000" b="0" i="1" dirty="0" smtClean="0">
                            <a:solidFill>
                              <a:srgbClr val="0070C0"/>
                            </a:solidFill>
                            <a:latin typeface="Cambria Math"/>
                            <a:cs typeface="Lucida Sans Unicode" panose="020B0602030504020204" pitchFamily="34" charset="0"/>
                          </a:rPr>
                          <m:t>𝛼</m:t>
                        </m:r>
                      </m:e>
                    </m:func>
                  </m:oMath>
                </a14:m>
                <a:r>
                  <a:rPr lang="en-US" sz="2000" b="0" dirty="0">
                    <a:solidFill>
                      <a:srgbClr val="0070C0"/>
                    </a:solidFill>
                    <a:latin typeface="+mj-lt"/>
                    <a:cs typeface="Lucida Sans Unicode" panose="020B0602030504020204" pitchFamily="34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  <a:cs typeface="Lucida Sans Unicode" panose="020B0602030504020204" pitchFamily="34" charset="0"/>
                      </a:rPr>
                      <m:t>𝑦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Lucida Sans Unicode" panose="020B0602030504020204" pitchFamily="34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  <a:cs typeface="Lucida Sans Unicode" panose="020B0602030504020204" pitchFamily="34" charset="0"/>
                          </a:rPr>
                          <m:t>𝑡</m:t>
                        </m:r>
                      </m:e>
                    </m:d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  <a:cs typeface="Lucida Sans Unicode" panose="020B0602030504020204" pitchFamily="34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Lucida Sans Unicode" panose="020B0602030504020204" pitchFamily="34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  <a:cs typeface="Lucida Sans Unicode" panose="020B0602030504020204" pitchFamily="34" charset="0"/>
                          </a:rPr>
                          <m:t>𝑝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  <a:cs typeface="Lucida Sans Unicode" panose="020B0602030504020204" pitchFamily="34" charset="0"/>
                          </a:rPr>
                          <m:t>𝑦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  <a:cs typeface="Lucida Sans Unicode" panose="020B0602030504020204" pitchFamily="34" charset="0"/>
                      </a:rPr>
                      <m:t>+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  <a:cs typeface="Lucida Sans Unicode" panose="020B0602030504020204" pitchFamily="34" charset="0"/>
                      </a:rPr>
                      <m:t>𝑡</m:t>
                    </m:r>
                    <m:func>
                      <m:funcPr>
                        <m:ctrl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Lucida Sans Unicode" panose="020B0602030504020204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rgbClr val="0070C0"/>
                            </a:solidFill>
                            <a:latin typeface="Cambria Math"/>
                            <a:cs typeface="Lucida Sans Unicode" panose="020B0602030504020204" pitchFamily="34" charset="0"/>
                          </a:rPr>
                          <m:t>sin</m:t>
                        </m:r>
                      </m:fName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  <a:cs typeface="Lucida Sans Unicode" panose="020B0602030504020204" pitchFamily="34" charset="0"/>
                          </a:rPr>
                          <m:t>𝛼</m:t>
                        </m:r>
                      </m:e>
                    </m:func>
                  </m:oMath>
                </a14:m>
                <a:r>
                  <a:rPr lang="en-US" sz="2000" dirty="0">
                    <a:solidFill>
                      <a:srgbClr val="0070C0"/>
                    </a:solidFill>
                    <a:latin typeface="+mj-lt"/>
                    <a:cs typeface="Lucida Sans Unicode" panose="020B0602030504020204" pitchFamily="34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  <a:cs typeface="Lucida Sans Unicode" panose="020B0602030504020204" pitchFamily="34" charset="0"/>
                      </a:rPr>
                      <m:t>𝑡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  <a:cs typeface="Lucida Sans Unicode" panose="020B0602030504020204" pitchFamily="34" charset="0"/>
                      </a:rPr>
                      <m:t>∈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Lucida Sans Unicode" panose="020B0602030504020204" pitchFamily="34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  <a:cs typeface="Lucida Sans Unicode" panose="020B0602030504020204" pitchFamily="34" charset="0"/>
                          </a:rPr>
                          <m:t>−</m:t>
                        </m:r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  <a:cs typeface="Lucida Sans Unicode" panose="020B0602030504020204" pitchFamily="34" charset="0"/>
                          </a:rPr>
                          <m:t>∞,+∞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srgbClr val="0070C0"/>
                    </a:solidFill>
                    <a:latin typeface="+mj-lt"/>
                    <a:cs typeface="Lucida Sans Unicode" panose="020B0602030504020204" pitchFamily="34" charset="0"/>
                  </a:rPr>
                  <a:t> </a:t>
                </a:r>
                <a:endParaRPr lang="bg-BG" sz="2000" dirty="0">
                  <a:solidFill>
                    <a:srgbClr val="0070C0"/>
                  </a:solidFill>
                  <a:latin typeface="+mj-lt"/>
                  <a:cs typeface="Lucida Sans Unicode" panose="020B0602030504020204" pitchFamily="34" charset="0"/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0001" y="1636690"/>
                <a:ext cx="2413000" cy="103983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6440736"/>
      </p:ext>
    </p:extLst>
  </p:cSld>
  <p:clrMapOvr>
    <a:masterClrMapping/>
  </p:clrMapOvr>
  <p:transition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Права в 2</a:t>
            </a:r>
            <a:r>
              <a:rPr lang="en-US" dirty="0"/>
              <a:t>D </a:t>
            </a:r>
            <a:r>
              <a:rPr lang="bg-BG" dirty="0"/>
              <a:t>чрез точка и вектор</a:t>
            </a:r>
          </a:p>
          <a:p>
            <a:pPr lvl="1"/>
            <a:r>
              <a:rPr lang="bg-BG" dirty="0"/>
              <a:t>Елементарно</a:t>
            </a:r>
            <a:endParaRPr lang="en-US" dirty="0"/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3733800" y="1123950"/>
            <a:ext cx="609600" cy="4476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342900" marR="0" lvl="0" indent="-342900" algn="ctr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400">
                <a:latin typeface="Calibri"/>
              </a:defRPr>
            </a:lvl1pPr>
          </a:lstStyle>
          <a:p>
            <a:r>
              <a:rPr lang="en-US" dirty="0"/>
              <a:t>Y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4245374" y="1238251"/>
            <a:ext cx="0" cy="2108377"/>
          </a:xfrm>
          <a:prstGeom prst="straightConnector1">
            <a:avLst/>
          </a:prstGeom>
          <a:ln w="38100">
            <a:solidFill>
              <a:schemeClr val="tx1"/>
            </a:solidFill>
            <a:headEnd type="oval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4241800" y="3352800"/>
            <a:ext cx="2997200" cy="0"/>
          </a:xfrm>
          <a:prstGeom prst="straightConnector1">
            <a:avLst/>
          </a:prstGeom>
          <a:ln w="38100">
            <a:solidFill>
              <a:schemeClr val="tx1"/>
            </a:solidFill>
            <a:headEnd type="oval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3619390" y="1238251"/>
            <a:ext cx="3619610" cy="1790699"/>
          </a:xfrm>
          <a:prstGeom prst="straightConnector1">
            <a:avLst/>
          </a:prstGeom>
          <a:ln w="38100">
            <a:solidFill>
              <a:srgbClr val="0070C0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ontent Placeholder 2"/>
          <p:cNvSpPr txBox="1">
            <a:spLocks/>
          </p:cNvSpPr>
          <p:nvPr/>
        </p:nvSpPr>
        <p:spPr>
          <a:xfrm>
            <a:off x="4305190" y="1832092"/>
            <a:ext cx="1275408" cy="5110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342900" marR="0" lvl="0" indent="-34290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400" b="1">
                <a:solidFill>
                  <a:srgbClr val="0070C0"/>
                </a:solidFill>
                <a:latin typeface="Calibri"/>
              </a:defRPr>
            </a:lvl1pPr>
          </a:lstStyle>
          <a:p>
            <a:r>
              <a:rPr lang="en-US" b="0" dirty="0">
                <a:solidFill>
                  <a:srgbClr val="FF0000"/>
                </a:solidFill>
              </a:rPr>
              <a:t>P(</a:t>
            </a:r>
            <a:r>
              <a:rPr lang="en-US" b="0" dirty="0" err="1">
                <a:solidFill>
                  <a:srgbClr val="FF0000"/>
                </a:solidFill>
              </a:rPr>
              <a:t>x,y</a:t>
            </a:r>
            <a:r>
              <a:rPr lang="en-US" b="0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26" name="Content Placeholder 2"/>
          <p:cNvSpPr txBox="1">
            <a:spLocks/>
          </p:cNvSpPr>
          <p:nvPr/>
        </p:nvSpPr>
        <p:spPr>
          <a:xfrm>
            <a:off x="6781800" y="3352800"/>
            <a:ext cx="609600" cy="2857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342900" marR="0" lvl="0" indent="-342900" algn="ctr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400">
                <a:latin typeface="Calibri"/>
              </a:defRPr>
            </a:lvl1pPr>
          </a:lstStyle>
          <a:p>
            <a:r>
              <a:rPr lang="en-US" dirty="0"/>
              <a:t>X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 flipV="1">
            <a:off x="4931603" y="1989307"/>
            <a:ext cx="787940" cy="389106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4859812" y="2326294"/>
            <a:ext cx="107401" cy="109728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5173557" y="2190750"/>
            <a:ext cx="3241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sz="2400" dirty="0">
                <a:solidFill>
                  <a:srgbClr val="FF0000"/>
                </a:solidFill>
                <a:latin typeface="Calibri"/>
                <a:sym typeface="Symbol"/>
              </a:rPr>
              <a:t>v</a:t>
            </a:r>
            <a:endParaRPr lang="en-US" sz="2400" dirty="0">
              <a:solidFill>
                <a:srgbClr val="FF0000"/>
              </a:solidFill>
              <a:latin typeface="Calibri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5257800" y="2324009"/>
            <a:ext cx="171395" cy="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828800" y="1657350"/>
                <a:ext cx="214364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  <a:cs typeface="Lucida Sans Unicode" panose="020B0602030504020204" pitchFamily="34" charset="0"/>
                      </a:rPr>
                      <m:t>𝑝</m:t>
                    </m:r>
                    <m:d>
                      <m:dPr>
                        <m:ctrlPr>
                          <a:rPr lang="en-US" sz="20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Lucida Sans Unicode" panose="020B0602030504020204" pitchFamily="34" charset="0"/>
                          </a:rPr>
                        </m:ctrlPr>
                      </m:dPr>
                      <m:e>
                        <m:r>
                          <a:rPr lang="en-US" sz="2000" b="0" i="1" dirty="0" smtClean="0">
                            <a:solidFill>
                              <a:srgbClr val="0070C0"/>
                            </a:solidFill>
                            <a:latin typeface="Cambria Math"/>
                            <a:cs typeface="Lucida Sans Unicode" panose="020B0602030504020204" pitchFamily="34" charset="0"/>
                          </a:rPr>
                          <m:t>𝑡</m:t>
                        </m:r>
                      </m:e>
                    </m:d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  <a:cs typeface="Lucida Sans Unicode" panose="020B0602030504020204" pitchFamily="34" charset="0"/>
                      </a:rPr>
                      <m:t>=</m:t>
                    </m:r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  <a:cs typeface="Lucida Sans Unicode" panose="020B0602030504020204" pitchFamily="34" charset="0"/>
                      </a:rPr>
                      <m:t>𝑃</m:t>
                    </m:r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  <a:cs typeface="Lucida Sans Unicode" panose="020B0602030504020204" pitchFamily="34" charset="0"/>
                      </a:rPr>
                      <m:t>+</m:t>
                    </m:r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  <a:cs typeface="Lucida Sans Unicode" panose="020B0602030504020204" pitchFamily="34" charset="0"/>
                      </a:rPr>
                      <m:t>𝑡</m:t>
                    </m:r>
                    <m:acc>
                      <m:accPr>
                        <m:chr m:val="⃗"/>
                        <m:ctrlPr>
                          <a:rPr lang="en-US" sz="20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Lucida Sans Unicode" panose="020B0602030504020204" pitchFamily="34" charset="0"/>
                          </a:rPr>
                        </m:ctrlPr>
                      </m:accPr>
                      <m:e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  <a:cs typeface="Lucida Sans Unicode" panose="020B0602030504020204" pitchFamily="34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en-US" sz="2000" b="0" dirty="0">
                    <a:solidFill>
                      <a:srgbClr val="0070C0"/>
                    </a:solidFill>
                    <a:latin typeface="+mj-lt"/>
                    <a:cs typeface="Lucida Sans Unicode" panose="020B060203050402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0" y="1657350"/>
                <a:ext cx="2143648" cy="400110"/>
              </a:xfrm>
              <a:prstGeom prst="rect">
                <a:avLst/>
              </a:prstGeom>
              <a:blipFill rotWithShape="1">
                <a:blip r:embed="rId3"/>
                <a:stretch>
                  <a:fillRect t="-18182" b="-6061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6098487"/>
      </p:ext>
    </p:extLst>
  </p:cSld>
  <p:clrMapOvr>
    <a:masterClrMapping/>
  </p:clrMapOvr>
  <p:transition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bg-BG" dirty="0"/>
                  <a:t>Права в 2</a:t>
                </a:r>
                <a:r>
                  <a:rPr lang="en-US" dirty="0"/>
                  <a:t>D </a:t>
                </a:r>
                <a:r>
                  <a:rPr lang="bg-BG" dirty="0"/>
                  <a:t>чрез отрязъци</a:t>
                </a:r>
              </a:p>
              <a:p>
                <a:pPr lvl="1"/>
                <a:r>
                  <a:rPr lang="bg-BG" dirty="0"/>
                  <a:t>Проблем при радиални прави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  <a:cs typeface="Times New Roman" panose="02020603050405020304" pitchFamily="18" charset="0"/>
                      </a:rPr>
                      <m:t>𝑎𝑏</m:t>
                    </m:r>
                    <m:r>
                      <a:rPr lang="en-US" i="1" dirty="0" smtClean="0">
                        <a:latin typeface="Cambria Math"/>
                      </a:rPr>
                      <m:t>=0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632" t="-1161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Content Placeholder 2"/>
          <p:cNvSpPr txBox="1">
            <a:spLocks/>
          </p:cNvSpPr>
          <p:nvPr/>
        </p:nvSpPr>
        <p:spPr>
          <a:xfrm>
            <a:off x="3733800" y="1123950"/>
            <a:ext cx="609600" cy="4476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342900" marR="0" lvl="0" indent="-342900" algn="ctr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400">
                <a:latin typeface="Calibri"/>
              </a:defRPr>
            </a:lvl1pPr>
          </a:lstStyle>
          <a:p>
            <a:r>
              <a:rPr lang="en-US" dirty="0"/>
              <a:t>Y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4245374" y="1238251"/>
            <a:ext cx="0" cy="2108377"/>
          </a:xfrm>
          <a:prstGeom prst="straightConnector1">
            <a:avLst/>
          </a:prstGeom>
          <a:ln w="38100">
            <a:solidFill>
              <a:schemeClr val="tx1"/>
            </a:solidFill>
            <a:headEnd type="oval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241800" y="3352800"/>
            <a:ext cx="2997200" cy="0"/>
          </a:xfrm>
          <a:prstGeom prst="straightConnector1">
            <a:avLst/>
          </a:prstGeom>
          <a:ln w="38100">
            <a:solidFill>
              <a:schemeClr val="tx1"/>
            </a:solidFill>
            <a:headEnd type="oval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ontent Placeholder 2"/>
          <p:cNvSpPr txBox="1">
            <a:spLocks/>
          </p:cNvSpPr>
          <p:nvPr/>
        </p:nvSpPr>
        <p:spPr>
          <a:xfrm>
            <a:off x="6781800" y="3352800"/>
            <a:ext cx="609600" cy="2857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342900" marR="0" lvl="0" indent="-342900" algn="ctr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400">
                <a:latin typeface="Calibri"/>
              </a:defRPr>
            </a:lvl1pPr>
          </a:lstStyle>
          <a:p>
            <a:r>
              <a:rPr lang="en-US" dirty="0"/>
              <a:t>X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841543" y="2591035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sz="2400" dirty="0">
                <a:solidFill>
                  <a:srgbClr val="FF0000"/>
                </a:solidFill>
                <a:latin typeface="Calibri"/>
                <a:sym typeface="Symbol"/>
              </a:rPr>
              <a:t>b</a:t>
            </a:r>
            <a:endParaRPr lang="en-US" sz="2400" dirty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972282" y="3293918"/>
            <a:ext cx="3321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sz="2400" dirty="0">
                <a:solidFill>
                  <a:srgbClr val="FF0000"/>
                </a:solidFill>
                <a:latin typeface="Calibri"/>
                <a:sym typeface="Symbol"/>
              </a:rPr>
              <a:t>a</a:t>
            </a:r>
            <a:endParaRPr lang="en-US" sz="2400" dirty="0">
              <a:solidFill>
                <a:srgbClr val="FF0000"/>
              </a:solidFill>
              <a:latin typeface="Calibri"/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 flipH="1">
            <a:off x="4249883" y="2265218"/>
            <a:ext cx="0" cy="1028700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 flipV="1">
            <a:off x="4319648" y="3352142"/>
            <a:ext cx="1576451" cy="2637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3619390" y="1832092"/>
            <a:ext cx="2781410" cy="1863843"/>
          </a:xfrm>
          <a:prstGeom prst="straightConnector1">
            <a:avLst/>
          </a:prstGeom>
          <a:ln w="38100">
            <a:solidFill>
              <a:srgbClr val="0070C0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828800" y="2038350"/>
                <a:ext cx="2143648" cy="6194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Lucida Sans Unicode" panose="020B0602030504020204" pitchFamily="34" charset="0"/>
                            </a:rPr>
                          </m:ctrlPr>
                        </m:fPr>
                        <m:num>
                          <m:r>
                            <a:rPr lang="en-US" sz="2000" b="0" i="1" dirty="0" smtClean="0">
                              <a:solidFill>
                                <a:srgbClr val="0070C0"/>
                              </a:solidFill>
                              <a:latin typeface="Cambria Math"/>
                              <a:cs typeface="Lucida Sans Unicode" panose="020B0602030504020204" pitchFamily="34" charset="0"/>
                            </a:rPr>
                            <m:t>𝑥</m:t>
                          </m:r>
                        </m:num>
                        <m:den>
                          <m:r>
                            <a:rPr lang="en-US" sz="2000" b="0" i="1" dirty="0" smtClean="0">
                              <a:solidFill>
                                <a:srgbClr val="0070C0"/>
                              </a:solidFill>
                              <a:latin typeface="Cambria Math"/>
                              <a:cs typeface="Lucida Sans Unicode" panose="020B0602030504020204" pitchFamily="34" charset="0"/>
                            </a:rPr>
                            <m:t>𝑎</m:t>
                          </m:r>
                        </m:den>
                      </m:f>
                      <m:r>
                        <a:rPr lang="en-US" sz="2000" b="0" i="1" dirty="0" smtClean="0">
                          <a:solidFill>
                            <a:srgbClr val="0070C0"/>
                          </a:solidFill>
                          <a:latin typeface="Cambria Math"/>
                          <a:cs typeface="Lucida Sans Unicode" panose="020B0602030504020204" pitchFamily="34" charset="0"/>
                        </a:rPr>
                        <m:t>+</m:t>
                      </m:r>
                      <m:f>
                        <m:fPr>
                          <m:ctrlPr>
                            <a:rPr lang="en-US" sz="20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Lucida Sans Unicode" panose="020B0602030504020204" pitchFamily="34" charset="0"/>
                            </a:rPr>
                          </m:ctrlPr>
                        </m:fPr>
                        <m:num>
                          <m:r>
                            <a:rPr lang="en-US" sz="2000" b="0" i="1" dirty="0" smtClean="0">
                              <a:solidFill>
                                <a:srgbClr val="0070C0"/>
                              </a:solidFill>
                              <a:latin typeface="Cambria Math"/>
                              <a:cs typeface="Lucida Sans Unicode" panose="020B0602030504020204" pitchFamily="34" charset="0"/>
                            </a:rPr>
                            <m:t>𝑦</m:t>
                          </m:r>
                        </m:num>
                        <m:den>
                          <m:r>
                            <a:rPr lang="en-US" sz="2000" b="0" i="1" dirty="0" smtClean="0">
                              <a:solidFill>
                                <a:srgbClr val="0070C0"/>
                              </a:solidFill>
                              <a:latin typeface="Cambria Math"/>
                              <a:cs typeface="Lucida Sans Unicode" panose="020B0602030504020204" pitchFamily="34" charset="0"/>
                            </a:rPr>
                            <m:t>𝑏</m:t>
                          </m:r>
                        </m:den>
                      </m:f>
                      <m:r>
                        <a:rPr lang="en-US" sz="2000" b="0" i="1" dirty="0" smtClean="0">
                          <a:solidFill>
                            <a:srgbClr val="0070C0"/>
                          </a:solidFill>
                          <a:latin typeface="Cambria Math"/>
                          <a:cs typeface="Lucida Sans Unicode" panose="020B0602030504020204" pitchFamily="34" charset="0"/>
                        </a:rPr>
                        <m:t>=1</m:t>
                      </m:r>
                    </m:oMath>
                  </m:oMathPara>
                </a14:m>
                <a:endParaRPr lang="en-US" sz="2000" b="0" dirty="0">
                  <a:solidFill>
                    <a:srgbClr val="0070C0"/>
                  </a:solidFill>
                  <a:latin typeface="+mj-lt"/>
                  <a:cs typeface="Lucida Sans Unicode" panose="020B0602030504020204" pitchFamily="34" charset="0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0" y="2038350"/>
                <a:ext cx="2143648" cy="61946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3746525"/>
      </p:ext>
    </p:extLst>
  </p:cSld>
  <p:clrMapOvr>
    <a:masterClrMapping/>
  </p:clrMapOvr>
  <p:transition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bg-BG" dirty="0"/>
                  <a:t>Права в 2</a:t>
                </a:r>
                <a:r>
                  <a:rPr lang="en-US" dirty="0"/>
                  <a:t>D </a:t>
                </a:r>
                <a:r>
                  <a:rPr lang="bg-BG" dirty="0"/>
                  <a:t>чрез две точки</a:t>
                </a:r>
              </a:p>
              <a:p>
                <a:pPr lvl="1"/>
                <a:r>
                  <a:rPr lang="bg-BG" dirty="0"/>
                  <a:t>Линейна комбинация,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𝑃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a:rPr lang="en-US" i="1" dirty="0" smtClean="0">
                        <a:latin typeface="Cambria Math"/>
                      </a:rPr>
                      <m:t>𝑡</m:t>
                    </m:r>
                    <m:r>
                      <a:rPr lang="en-US" i="1" dirty="0" smtClean="0">
                        <a:latin typeface="Cambria Math"/>
                      </a:rPr>
                      <m:t>=0)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𝑄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a:rPr lang="en-US" i="1" dirty="0" smtClean="0">
                        <a:latin typeface="Cambria Math"/>
                      </a:rPr>
                      <m:t>𝑡</m:t>
                    </m:r>
                    <m:r>
                      <a:rPr lang="en-US" i="1" dirty="0" smtClean="0">
                        <a:latin typeface="Cambria Math"/>
                      </a:rPr>
                      <m:t>=1)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632" t="-1161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Content Placeholder 2"/>
          <p:cNvSpPr txBox="1">
            <a:spLocks/>
          </p:cNvSpPr>
          <p:nvPr/>
        </p:nvSpPr>
        <p:spPr>
          <a:xfrm>
            <a:off x="3733800" y="1123950"/>
            <a:ext cx="609600" cy="4476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342900" marR="0" lvl="0" indent="-342900" algn="ctr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400">
                <a:latin typeface="Calibri"/>
              </a:defRPr>
            </a:lvl1pPr>
          </a:lstStyle>
          <a:p>
            <a:r>
              <a:rPr lang="en-US" dirty="0"/>
              <a:t>Y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4245374" y="1238251"/>
            <a:ext cx="0" cy="2108377"/>
          </a:xfrm>
          <a:prstGeom prst="straightConnector1">
            <a:avLst/>
          </a:prstGeom>
          <a:ln w="38100">
            <a:solidFill>
              <a:schemeClr val="tx1"/>
            </a:solidFill>
            <a:headEnd type="oval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4241800" y="3352800"/>
            <a:ext cx="2997200" cy="0"/>
          </a:xfrm>
          <a:prstGeom prst="straightConnector1">
            <a:avLst/>
          </a:prstGeom>
          <a:ln w="38100">
            <a:solidFill>
              <a:schemeClr val="tx1"/>
            </a:solidFill>
            <a:headEnd type="oval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3619390" y="1238251"/>
            <a:ext cx="3619610" cy="1790699"/>
          </a:xfrm>
          <a:prstGeom prst="straightConnector1">
            <a:avLst/>
          </a:prstGeom>
          <a:ln w="38100">
            <a:solidFill>
              <a:srgbClr val="0070C0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ontent Placeholder 2"/>
          <p:cNvSpPr txBox="1">
            <a:spLocks/>
          </p:cNvSpPr>
          <p:nvPr/>
        </p:nvSpPr>
        <p:spPr>
          <a:xfrm>
            <a:off x="4305190" y="1832092"/>
            <a:ext cx="990600" cy="5110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342900" marR="0" lvl="0" indent="-34290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400" b="1">
                <a:solidFill>
                  <a:srgbClr val="0070C0"/>
                </a:solidFill>
                <a:latin typeface="Calibri"/>
              </a:defRPr>
            </a:lvl1pPr>
          </a:lstStyle>
          <a:p>
            <a:r>
              <a:rPr lang="en-US" b="0" dirty="0">
                <a:solidFill>
                  <a:srgbClr val="FF0000"/>
                </a:solidFill>
              </a:rPr>
              <a:t>P(</a:t>
            </a:r>
            <a:r>
              <a:rPr lang="en-US" b="0" dirty="0" err="1">
                <a:solidFill>
                  <a:srgbClr val="FF0000"/>
                </a:solidFill>
              </a:rPr>
              <a:t>x,y</a:t>
            </a:r>
            <a:r>
              <a:rPr lang="en-US" b="0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25" name="Content Placeholder 2"/>
          <p:cNvSpPr txBox="1">
            <a:spLocks/>
          </p:cNvSpPr>
          <p:nvPr/>
        </p:nvSpPr>
        <p:spPr>
          <a:xfrm>
            <a:off x="6781800" y="3352800"/>
            <a:ext cx="609600" cy="2857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342900" marR="0" lvl="0" indent="-342900" algn="ctr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400">
                <a:latin typeface="Calibri"/>
              </a:defRPr>
            </a:lvl1pPr>
          </a:lstStyle>
          <a:p>
            <a:r>
              <a:rPr lang="en-US" dirty="0"/>
              <a:t>X</a:t>
            </a:r>
          </a:p>
        </p:txBody>
      </p:sp>
      <p:sp>
        <p:nvSpPr>
          <p:cNvPr id="29" name="Content Placeholder 2"/>
          <p:cNvSpPr txBox="1">
            <a:spLocks/>
          </p:cNvSpPr>
          <p:nvPr/>
        </p:nvSpPr>
        <p:spPr>
          <a:xfrm>
            <a:off x="5286664" y="1347787"/>
            <a:ext cx="990600" cy="5110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342900" marR="0" lvl="0" indent="-34290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400" b="1">
                <a:solidFill>
                  <a:srgbClr val="0070C0"/>
                </a:solidFill>
                <a:latin typeface="Calibri"/>
              </a:defRPr>
            </a:lvl1pPr>
          </a:lstStyle>
          <a:p>
            <a:r>
              <a:rPr lang="en-US" b="0" dirty="0">
                <a:solidFill>
                  <a:srgbClr val="FF0000"/>
                </a:solidFill>
              </a:rPr>
              <a:t>Q(</a:t>
            </a:r>
            <a:r>
              <a:rPr lang="en-US" b="0" dirty="0" err="1">
                <a:solidFill>
                  <a:srgbClr val="FF0000"/>
                </a:solidFill>
              </a:rPr>
              <a:t>x,y</a:t>
            </a:r>
            <a:r>
              <a:rPr lang="en-US" b="0" dirty="0">
                <a:solidFill>
                  <a:srgbClr val="FF0000"/>
                </a:solidFill>
              </a:rPr>
              <a:t>)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 flipV="1">
            <a:off x="4931603" y="1899424"/>
            <a:ext cx="967392" cy="478989"/>
          </a:xfrm>
          <a:prstGeom prst="straightConnector1">
            <a:avLst/>
          </a:prstGeom>
          <a:ln w="38100">
            <a:solidFill>
              <a:schemeClr val="bg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4899102" y="1918376"/>
            <a:ext cx="967392" cy="478989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4859812" y="2326294"/>
            <a:ext cx="107401" cy="109728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5841286" y="1841989"/>
            <a:ext cx="107401" cy="109728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1371600" y="1657350"/>
                <a:ext cx="287020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  <a:cs typeface="Lucida Sans Unicode" panose="020B0602030504020204" pitchFamily="34" charset="0"/>
                      </a:rPr>
                      <m:t>𝑝</m:t>
                    </m:r>
                    <m:d>
                      <m:dPr>
                        <m:ctrlPr>
                          <a:rPr lang="en-US" sz="20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Lucida Sans Unicode" panose="020B0602030504020204" pitchFamily="34" charset="0"/>
                          </a:rPr>
                        </m:ctrlPr>
                      </m:dPr>
                      <m:e>
                        <m:r>
                          <a:rPr lang="en-US" sz="2000" b="0" i="1" dirty="0" smtClean="0">
                            <a:solidFill>
                              <a:srgbClr val="0070C0"/>
                            </a:solidFill>
                            <a:latin typeface="Cambria Math"/>
                            <a:cs typeface="Lucida Sans Unicode" panose="020B0602030504020204" pitchFamily="34" charset="0"/>
                          </a:rPr>
                          <m:t>𝑡</m:t>
                        </m:r>
                      </m:e>
                    </m:d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  <a:cs typeface="Lucida Sans Unicode" panose="020B0602030504020204" pitchFamily="34" charset="0"/>
                      </a:rPr>
                      <m:t>=</m:t>
                    </m:r>
                    <m:d>
                      <m:dPr>
                        <m:ctrlPr>
                          <a:rPr lang="en-US" sz="20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Lucida Sans Unicode" panose="020B0602030504020204" pitchFamily="34" charset="0"/>
                          </a:rPr>
                        </m:ctrlPr>
                      </m:dPr>
                      <m:e>
                        <m:r>
                          <a:rPr lang="en-US" sz="2000" b="0" i="1" dirty="0" smtClean="0">
                            <a:solidFill>
                              <a:srgbClr val="0070C0"/>
                            </a:solidFill>
                            <a:latin typeface="Cambria Math"/>
                            <a:cs typeface="Lucida Sans Unicode" panose="020B0602030504020204" pitchFamily="34" charset="0"/>
                          </a:rPr>
                          <m:t>1−</m:t>
                        </m:r>
                        <m:r>
                          <a:rPr lang="en-US" sz="2000" b="0" i="1" dirty="0" smtClean="0">
                            <a:solidFill>
                              <a:srgbClr val="0070C0"/>
                            </a:solidFill>
                            <a:latin typeface="Cambria Math"/>
                            <a:cs typeface="Lucida Sans Unicode" panose="020B0602030504020204" pitchFamily="34" charset="0"/>
                          </a:rPr>
                          <m:t>𝑡</m:t>
                        </m:r>
                      </m:e>
                    </m:d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  <a:cs typeface="Lucida Sans Unicode" panose="020B0602030504020204" pitchFamily="34" charset="0"/>
                      </a:rPr>
                      <m:t>𝑃</m:t>
                    </m:r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  <a:cs typeface="Lucida Sans Unicode" panose="020B0602030504020204" pitchFamily="34" charset="0"/>
                      </a:rPr>
                      <m:t>+</m:t>
                    </m:r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  <a:cs typeface="Lucida Sans Unicode" panose="020B0602030504020204" pitchFamily="34" charset="0"/>
                      </a:rPr>
                      <m:t>𝑡𝑄</m:t>
                    </m:r>
                  </m:oMath>
                </a14:m>
                <a:r>
                  <a:rPr lang="en-US" sz="2000" b="0" dirty="0">
                    <a:solidFill>
                      <a:srgbClr val="0070C0"/>
                    </a:solidFill>
                    <a:latin typeface="+mj-lt"/>
                    <a:cs typeface="Lucida Sans Unicode" panose="020B0602030504020204" pitchFamily="34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/>
                        <a:cs typeface="Lucida Sans Unicode" panose="020B0602030504020204" pitchFamily="34" charset="0"/>
                      </a:rPr>
                      <m:t>𝑡</m:t>
                    </m:r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  <a:cs typeface="Lucida Sans Unicode" panose="020B0602030504020204" pitchFamily="34" charset="0"/>
                      </a:rPr>
                      <m:t>∈</m:t>
                    </m:r>
                    <m:d>
                      <m:dPr>
                        <m:ctrlPr>
                          <a:rPr lang="en-US" sz="20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Lucida Sans Unicode" panose="020B0602030504020204" pitchFamily="34" charset="0"/>
                          </a:rPr>
                        </m:ctrlPr>
                      </m:dPr>
                      <m:e>
                        <m:r>
                          <a:rPr lang="en-US" sz="2000" b="0" i="1" dirty="0" smtClean="0">
                            <a:solidFill>
                              <a:srgbClr val="0070C0"/>
                            </a:solidFill>
                            <a:latin typeface="Cambria Math"/>
                            <a:cs typeface="Lucida Sans Unicode" panose="020B0602030504020204" pitchFamily="34" charset="0"/>
                          </a:rPr>
                          <m:t>−∞,+∞</m:t>
                        </m:r>
                      </m:e>
                    </m:d>
                  </m:oMath>
                </a14:m>
                <a:r>
                  <a:rPr lang="en-US" sz="2000" b="0" dirty="0">
                    <a:solidFill>
                      <a:srgbClr val="0070C0"/>
                    </a:solidFill>
                    <a:latin typeface="+mj-lt"/>
                    <a:cs typeface="Lucida Sans Unicode" panose="020B060203050402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1657350"/>
                <a:ext cx="2870200" cy="70788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2645497"/>
      </p:ext>
    </p:extLst>
  </p:cSld>
  <p:clrMapOvr>
    <a:masterClrMapping/>
  </p:clrMapOvr>
  <p:transition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1592</Words>
  <Application>Microsoft Office PowerPoint</Application>
  <PresentationFormat>On-screen Show (16:9)</PresentationFormat>
  <Paragraphs>355</Paragraphs>
  <Slides>46</Slides>
  <Notes>41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6" baseType="lpstr">
      <vt:lpstr>Arial</vt:lpstr>
      <vt:lpstr>Arial Black</vt:lpstr>
      <vt:lpstr>Calibri</vt:lpstr>
      <vt:lpstr>Calibri Light</vt:lpstr>
      <vt:lpstr>Cambria Math</vt:lpstr>
      <vt:lpstr>Candara</vt:lpstr>
      <vt:lpstr>Lucida Sans Unicode</vt:lpstr>
      <vt:lpstr>Symbol</vt:lpstr>
      <vt:lpstr>Times New Roman</vt:lpstr>
      <vt:lpstr>Office Theme</vt:lpstr>
      <vt:lpstr>PowerPoint Presentation</vt:lpstr>
      <vt:lpstr>Съдържание</vt:lpstr>
      <vt:lpstr>Прави</vt:lpstr>
      <vt:lpstr>Дефиниции</vt:lpstr>
      <vt:lpstr>Прави в 2D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Но защо беше цялата тази мъка !!!</vt:lpstr>
      <vt:lpstr>PowerPoint Presentation</vt:lpstr>
      <vt:lpstr>Използване на уравнението на права</vt:lpstr>
      <vt:lpstr>Използване на прави</vt:lpstr>
      <vt:lpstr>Разстояние до права</vt:lpstr>
      <vt:lpstr>PowerPoint Presentation</vt:lpstr>
      <vt:lpstr>PowerPoint Presentation</vt:lpstr>
      <vt:lpstr>PowerPoint Presentation</vt:lpstr>
      <vt:lpstr>Примери</vt:lpstr>
      <vt:lpstr>Прави в 3D</vt:lpstr>
      <vt:lpstr>Многоъгълници (полигони)</vt:lpstr>
      <vt:lpstr>Дефиниция</vt:lpstr>
      <vt:lpstr>Операции</vt:lpstr>
      <vt:lpstr>Разлики при многоъгълниците</vt:lpstr>
      <vt:lpstr>Вътрешна точка</vt:lpstr>
      <vt:lpstr>PowerPoint Presentation</vt:lpstr>
      <vt:lpstr>Бонус</vt:lpstr>
      <vt:lpstr>Два проблема</vt:lpstr>
      <vt:lpstr>Алгоритъм</vt:lpstr>
      <vt:lpstr>Примери</vt:lpstr>
      <vt:lpstr>PowerPoint Presentation</vt:lpstr>
      <vt:lpstr>Лице на многоъгълник</vt:lpstr>
      <vt:lpstr>Илюстрация</vt:lpstr>
      <vt:lpstr>                     Положителни лица                      Отрицателни лица          |Сумата| е търсеното лице</vt:lpstr>
      <vt:lpstr>PowerPoint Presentation</vt:lpstr>
      <vt:lpstr>PowerPoint Presentation</vt:lpstr>
      <vt:lpstr>Теорема на Пик</vt:lpstr>
      <vt:lpstr>PowerPoint Presentation</vt:lpstr>
      <vt:lpstr>Въпроси?</vt:lpstr>
      <vt:lpstr>Повече информация</vt:lpstr>
      <vt:lpstr>PowerPoint Presentation</vt:lpstr>
      <vt:lpstr>Край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2012-07-22T14:27:25Z</dcterms:created>
  <dcterms:modified xsi:type="dcterms:W3CDTF">2022-10-19T14:21:15Z</dcterms:modified>
</cp:coreProperties>
</file>