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8" r:id="rId30"/>
    <p:sldId id="289" r:id="rId31"/>
    <p:sldId id="290" r:id="rId32"/>
    <p:sldId id="291" r:id="rId33"/>
    <p:sldId id="292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21" r:id="rId59"/>
    <p:sldId id="322" r:id="rId60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FF00"/>
    <a:srgbClr val="0000CC"/>
    <a:srgbClr val="000099"/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538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4EB6DA-7CFD-4DCF-860C-DD69EFC267B2}" type="datetimeFigureOut">
              <a:rPr lang="en-US" smtClean="0"/>
              <a:pPr/>
              <a:t>21-Oct-22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2BD2-1FFC-4068-BCFA-24F7ECC9F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6AF7-F617-4F28-BA44-DC07823FA28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07.%20Colours\AniLogo\AniLogo.wmv" TargetMode="External"/><Relationship Id="rId1" Type="http://schemas.microsoft.com/office/2007/relationships/media" Target="file:///D:\Pavel\Courses\Materials\Course.OKG%202021\Lectures%202021\07.%20Colours\AniLogo\AniLogo.wmv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07.%20Colours\AniLogo\AniLogo.wmv" TargetMode="External"/><Relationship Id="rId1" Type="http://schemas.microsoft.com/office/2007/relationships/media" Target="file:///D:\Pavel\Courses\Materials\Course.OKG%202021\Lectures%202021\07.%20Colours\AniLogo\AniLogo.wmv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spc="0" dirty="0">
                <a:effectLst/>
              </a:rPr>
              <a:t>О</a:t>
            </a:r>
            <a:r>
              <a:rPr lang="bg-BG" sz="1200" spc="0" dirty="0">
                <a:effectLst/>
              </a:rPr>
              <a:t>СНОВИ</a:t>
            </a:r>
            <a:r>
              <a:rPr lang="bg-BG" sz="1400" spc="0" dirty="0">
                <a:effectLst/>
              </a:rPr>
              <a:t> </a:t>
            </a:r>
            <a:r>
              <a:rPr lang="bg-BG" sz="1200" spc="0" dirty="0">
                <a:effectLst/>
              </a:rPr>
              <a:t>НА</a:t>
            </a:r>
            <a:r>
              <a:rPr lang="bg-BG" sz="1400" spc="0" dirty="0">
                <a:effectLst/>
              </a:rPr>
              <a:t> К</a:t>
            </a:r>
            <a:r>
              <a:rPr lang="bg-BG" sz="1200" spc="0" dirty="0">
                <a:effectLst/>
              </a:rPr>
              <a:t>ОМПЮТЪРНАТА</a:t>
            </a:r>
            <a:r>
              <a:rPr lang="bg-BG" sz="1400" spc="0" dirty="0">
                <a:effectLst/>
              </a:rPr>
              <a:t> Г</a:t>
            </a:r>
            <a:r>
              <a:rPr lang="bg-BG" sz="1200" spc="0" dirty="0">
                <a:effectLst/>
              </a:rPr>
              <a:t>РАФИКА</a:t>
            </a:r>
            <a:r>
              <a:rPr lang="bg-BG" sz="1400" spc="0" dirty="0">
                <a:effectLst/>
              </a:rPr>
              <a:t>   •   проф. д-р П</a:t>
            </a:r>
            <a:r>
              <a:rPr lang="bg-BG" sz="1200" spc="0" dirty="0">
                <a:effectLst/>
              </a:rPr>
              <a:t>АВЕЛ</a:t>
            </a:r>
            <a:r>
              <a:rPr lang="bg-BG" sz="1400" spc="0" dirty="0">
                <a:effectLst/>
              </a:rPr>
              <a:t> Б</a:t>
            </a:r>
            <a:r>
              <a:rPr lang="bg-BG" sz="1200" spc="0" dirty="0">
                <a:effectLst/>
              </a:rPr>
              <a:t>ОЙЧЕВ</a:t>
            </a:r>
            <a:r>
              <a:rPr lang="bg-BG" sz="1400" spc="0" dirty="0">
                <a:effectLst/>
              </a:rPr>
              <a:t>   •   КИТ-ФМИ-СУ   •   202</a:t>
            </a:r>
            <a:r>
              <a:rPr lang="en-US" sz="1400" spc="0" dirty="0">
                <a:effectLst/>
              </a:rPr>
              <a:t>2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0" y="361950"/>
            <a:ext cx="9144000" cy="457200"/>
          </a:xfrm>
        </p:spPr>
        <p:txBody>
          <a:bodyPr/>
          <a:lstStyle>
            <a:lvl1pPr algn="ctr">
              <a:buNone/>
              <a:defRPr b="0">
                <a:solidFill>
                  <a:srgbClr val="0070C0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0" y="819150"/>
            <a:ext cx="9144000" cy="800100"/>
          </a:xfrm>
        </p:spPr>
        <p:txBody>
          <a:bodyPr>
            <a:noAutofit/>
          </a:bodyPr>
          <a:lstStyle>
            <a:lvl1pPr algn="ctr">
              <a:buNone/>
              <a:defRPr sz="66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  <p:pic>
        <p:nvPicPr>
          <p:cNvPr id="2" name="AniLogo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3352800" y="2190750"/>
            <a:ext cx="2438400" cy="18288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3352800" y="2190750"/>
            <a:ext cx="2438400" cy="1828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7848600" cy="37338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j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j-lt"/>
              </a:defRPr>
            </a:lvl4pPr>
            <a:lvl5pPr>
              <a:defRPr sz="2000">
                <a:effectLst/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133350"/>
            <a:ext cx="7848600" cy="781050"/>
          </a:xfrm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lt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5" name="AniLogo.wm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0" y="63776"/>
            <a:ext cx="1219200" cy="914400"/>
          </a:xfrm>
          <a:prstGeom prst="rect">
            <a:avLst/>
          </a:prstGeom>
        </p:spPr>
      </p:pic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0" y="63776"/>
            <a:ext cx="12192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47244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n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n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n-lt"/>
              </a:defRPr>
            </a:lvl4pPr>
            <a:lvl5pPr>
              <a:defRPr sz="2000">
                <a:effectLst/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8351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algn="ctr">
              <a:defRPr sz="54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solidFill>
            <a:schemeClr val="tx1"/>
          </a:solidFill>
          <a:effectLst/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46125" indent="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JZWgOzdmFa0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hyperlink" Target="../../Media/Videos/Reuleaux%20triangle%20with%20additive%20RGB%20colours.avi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Demos/m07351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_nRMtOmCj4A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hyperlink" Target="../../Media/Videos/Reuleaux%20triangle%20with%20subtractive%20CMY%20colours.avi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Demos/m07411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Demos/m07451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Demos/m07452.html" TargetMode="External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Demos/m07461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Demos/m07471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Demos/m07501.html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Demos/m07351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Demos/m07581.html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Demos/m07591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Demos/m07592.html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oleObject" Target="../embeddings/oleObject1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syrgb.com/index.php?X=MATH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tvarsity.com/35-inspiring-color-palettes-from-master-painters" TargetMode="External"/><Relationship Id="rId4" Type="http://schemas.openxmlformats.org/officeDocument/2006/relationships/hyperlink" Target="http://www.tigercolor.com/color-lab/color-theory/color-theory-intro.htm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/>
              <a:t>ТЕМА №</a:t>
            </a:r>
            <a:r>
              <a:rPr lang="en-US"/>
              <a:t>7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bg-BG"/>
              <a:t>Цветове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96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най-цветно виждане</a:t>
            </a:r>
          </a:p>
          <a:p>
            <a:pPr lvl="1"/>
            <a:r>
              <a:rPr lang="en-GB" dirty="0" err="1"/>
              <a:t>Odontodactylus</a:t>
            </a:r>
            <a:r>
              <a:rPr lang="en-GB" dirty="0"/>
              <a:t> </a:t>
            </a:r>
            <a:r>
              <a:rPr lang="en-GB" dirty="0" err="1"/>
              <a:t>scyllarus</a:t>
            </a:r>
            <a:r>
              <a:rPr lang="bg-BG" dirty="0"/>
              <a:t> / скарида-богомолка</a:t>
            </a:r>
          </a:p>
          <a:p>
            <a:pPr lvl="2"/>
            <a:r>
              <a:rPr lang="bg-BG" dirty="0"/>
              <a:t>(скарида, която прилича на богомолка)</a:t>
            </a:r>
          </a:p>
          <a:p>
            <a:pPr lvl="1"/>
            <a:r>
              <a:rPr lang="bg-BG" dirty="0" err="1"/>
              <a:t>Додекахроматизъм</a:t>
            </a:r>
            <a:r>
              <a:rPr lang="bg-BG" dirty="0"/>
              <a:t> с рецептори за 12 цвята</a:t>
            </a:r>
          </a:p>
          <a:p>
            <a:pPr lvl="1"/>
            <a:endParaRPr lang="bg-BG" dirty="0"/>
          </a:p>
          <a:p>
            <a:r>
              <a:rPr lang="bg-BG" dirty="0"/>
              <a:t>Да я видим: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Рекордьор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6563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le:Mantis shrimp (Odontodactylus scyllarus)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75205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Хроматизъм при хората</a:t>
            </a:r>
          </a:p>
          <a:p>
            <a:pPr lvl="1"/>
            <a:r>
              <a:rPr lang="bg-BG" dirty="0"/>
              <a:t>Хората са принципно </a:t>
            </a:r>
            <a:r>
              <a:rPr lang="bg-BG" dirty="0" err="1"/>
              <a:t>трихромати</a:t>
            </a:r>
            <a:endParaRPr lang="bg-BG" dirty="0"/>
          </a:p>
          <a:p>
            <a:pPr lvl="2"/>
            <a:r>
              <a:rPr lang="bg-BG" dirty="0"/>
              <a:t>(основни цветове: червено, зелено, синьо)</a:t>
            </a:r>
          </a:p>
          <a:p>
            <a:pPr lvl="1"/>
            <a:r>
              <a:rPr lang="bg-BG" dirty="0"/>
              <a:t>Случва се </a:t>
            </a:r>
            <a:r>
              <a:rPr lang="bg-BG" dirty="0" err="1"/>
              <a:t>дихроматизъм</a:t>
            </a:r>
            <a:r>
              <a:rPr lang="bg-BG" dirty="0"/>
              <a:t> или </a:t>
            </a:r>
            <a:r>
              <a:rPr lang="bg-BG" dirty="0" err="1"/>
              <a:t>монохроматизъм</a:t>
            </a:r>
            <a:endParaRPr lang="bg-BG" dirty="0"/>
          </a:p>
          <a:p>
            <a:pPr lvl="1"/>
            <a:r>
              <a:rPr lang="bg-BG" dirty="0"/>
              <a:t>Някои хора са частично </a:t>
            </a:r>
            <a:r>
              <a:rPr lang="bg-BG" dirty="0" err="1"/>
              <a:t>тетрахромати</a:t>
            </a:r>
            <a:endParaRPr lang="bg-BG" dirty="0"/>
          </a:p>
          <a:p>
            <a:pPr lvl="2"/>
            <a:r>
              <a:rPr lang="bg-BG" dirty="0"/>
              <a:t>(най-често се среща при жените)</a:t>
            </a:r>
          </a:p>
          <a:p>
            <a:pPr lvl="1"/>
            <a:endParaRPr lang="bg-BG" dirty="0"/>
          </a:p>
          <a:p>
            <a:pPr marL="1084263" lvl="1" indent="-627063">
              <a:buNone/>
            </a:pPr>
            <a:r>
              <a:rPr lang="bg-BG" dirty="0" err="1"/>
              <a:t>Заб</a:t>
            </a:r>
            <a:r>
              <a:rPr lang="bg-BG" dirty="0"/>
              <a:t>: Има </a:t>
            </a:r>
            <a:r>
              <a:rPr lang="bg-BG" dirty="0" err="1"/>
              <a:t>трихроматни</a:t>
            </a:r>
            <a:r>
              <a:rPr lang="bg-BG" dirty="0"/>
              <a:t> насекоми с друг набор от три основни цвята  – зелено, синьо, ултравиолетово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Хората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9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Възприятието за цвят</a:t>
            </a:r>
          </a:p>
          <a:p>
            <a:pPr lvl="1"/>
            <a:r>
              <a:rPr lang="bg-BG" dirty="0"/>
              <a:t>Конструира се от мозъка</a:t>
            </a:r>
          </a:p>
          <a:p>
            <a:pPr lvl="1"/>
            <a:r>
              <a:rPr lang="bg-BG" dirty="0"/>
              <a:t>Субективно чувство – зависи от физическото здраве, генетични особености, околна среда …</a:t>
            </a:r>
          </a:p>
          <a:p>
            <a:r>
              <a:rPr lang="bg-BG" dirty="0"/>
              <a:t>… и дори от културната среда</a:t>
            </a:r>
          </a:p>
          <a:p>
            <a:pPr lvl="1"/>
            <a:r>
              <a:rPr lang="bg-BG" dirty="0"/>
              <a:t>В някои далекоизточни култури зеленото и синьото са оттенъци на един цвят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Психологична основа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Околна светлина</a:t>
            </a:r>
          </a:p>
          <a:p>
            <a:pPr lvl="1"/>
            <a:r>
              <a:rPr lang="bg-BG" dirty="0"/>
              <a:t> Осветеността влияе на цветовото възприятие</a:t>
            </a:r>
          </a:p>
          <a:p>
            <a:r>
              <a:rPr lang="bg-BG" dirty="0"/>
              <a:t>Околни цветове</a:t>
            </a:r>
          </a:p>
          <a:p>
            <a:pPr lvl="1"/>
            <a:r>
              <a:rPr lang="bg-BG" dirty="0"/>
              <a:t>Цветовете в мозъка се интерпретират относително спрямо околните цветове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Влияние на околна среда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04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Светлосиньо и червено</a:t>
            </a:r>
            <a:endParaRPr lang="en-US" dirty="0"/>
          </a:p>
        </p:txBody>
      </p:sp>
      <p:grpSp>
        <p:nvGrpSpPr>
          <p:cNvPr id="2" name="Group 17"/>
          <p:cNvGrpSpPr/>
          <p:nvPr/>
        </p:nvGrpSpPr>
        <p:grpSpPr>
          <a:xfrm>
            <a:off x="1513952" y="1200150"/>
            <a:ext cx="6115050" cy="3143250"/>
            <a:chOff x="-381000" y="1219200"/>
            <a:chExt cx="9525000" cy="4762500"/>
          </a:xfrm>
        </p:grpSpPr>
        <p:pic>
          <p:nvPicPr>
            <p:cNvPr id="109574" name="Picture 6" descr="C:\Pavel\Courses\Materials\Course.OKG 2012-13\OKG-07. Colours\cubes1.jp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1500" y="1219200"/>
              <a:ext cx="4762500" cy="4762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109575" name="Picture 7" descr="C:\Pavel\Courses\Materials\Course.OKG 2012-13\OKG-07. Colours\cubes.jp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1000" y="1219200"/>
              <a:ext cx="4762500" cy="4762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</p:grpSp>
      <p:grpSp>
        <p:nvGrpSpPr>
          <p:cNvPr id="16" name="Group 15"/>
          <p:cNvGrpSpPr/>
          <p:nvPr/>
        </p:nvGrpSpPr>
        <p:grpSpPr>
          <a:xfrm>
            <a:off x="3285603" y="1671102"/>
            <a:ext cx="2870515" cy="672048"/>
            <a:chOff x="2895600" y="2819400"/>
            <a:chExt cx="3827353" cy="896064"/>
          </a:xfrm>
          <a:solidFill>
            <a:schemeClr val="bg1"/>
          </a:solidFill>
          <a:effectLst/>
        </p:grpSpPr>
        <p:sp>
          <p:nvSpPr>
            <p:cNvPr id="17" name="Down Arrow 16"/>
            <p:cNvSpPr/>
            <p:nvPr/>
          </p:nvSpPr>
          <p:spPr>
            <a:xfrm>
              <a:off x="2895600" y="2819400"/>
              <a:ext cx="474553" cy="819864"/>
            </a:xfrm>
            <a:prstGeom prst="downArrow">
              <a:avLst>
                <a:gd name="adj1" fmla="val 37077"/>
                <a:gd name="adj2" fmla="val 86282"/>
              </a:avLst>
            </a:prstGeom>
            <a:grpFill/>
            <a:ln w="317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6248400" y="2895600"/>
              <a:ext cx="474553" cy="819864"/>
            </a:xfrm>
            <a:prstGeom prst="downArrow">
              <a:avLst>
                <a:gd name="adj1" fmla="val 37077"/>
                <a:gd name="adj2" fmla="val 86282"/>
              </a:avLst>
            </a:prstGeom>
            <a:grpFill/>
            <a:ln w="317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4556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А това е сиво</a:t>
            </a:r>
          </a:p>
        </p:txBody>
      </p:sp>
      <p:pic>
        <p:nvPicPr>
          <p:cNvPr id="22" name="Picture 5" descr="C:\Pavel\Courses\Materials\Course.OKG 2012-13\OKG-07. Colours\cubes2.jp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0" y="1600201"/>
            <a:ext cx="9144000" cy="11930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6795734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Дотук бяхме със светлосиньото и червеното</a:t>
            </a:r>
            <a:endParaRPr lang="en-US" dirty="0"/>
          </a:p>
        </p:txBody>
      </p:sp>
      <p:grpSp>
        <p:nvGrpSpPr>
          <p:cNvPr id="11" name="Group 17"/>
          <p:cNvGrpSpPr/>
          <p:nvPr/>
        </p:nvGrpSpPr>
        <p:grpSpPr>
          <a:xfrm>
            <a:off x="1513952" y="1200150"/>
            <a:ext cx="6115050" cy="3143250"/>
            <a:chOff x="-381000" y="1219200"/>
            <a:chExt cx="9525000" cy="4762500"/>
          </a:xfrm>
        </p:grpSpPr>
        <p:pic>
          <p:nvPicPr>
            <p:cNvPr id="12" name="Picture 6" descr="C:\Pavel\Courses\Materials\Course.OKG 2012-13\OKG-07. Colours\cubes1.jp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1500" y="1219200"/>
              <a:ext cx="4762500" cy="4762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13" name="Picture 7" descr="C:\Pavel\Courses\Materials\Course.OKG 2012-13\OKG-07. Colours\cubes.jp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1000" y="1219200"/>
              <a:ext cx="4762500" cy="4762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</p:grpSp>
      <p:pic>
        <p:nvPicPr>
          <p:cNvPr id="109573" name="Picture 5" descr="C:\Pavel\Courses\Materials\Course.OKG 2012-13\OKG-07. Colours\cubes2.jpg"/>
          <p:cNvPicPr>
            <a:picLocks noChangeAspect="1" noChangeArrowheads="1"/>
          </p:cNvPicPr>
          <p:nvPr/>
        </p:nvPicPr>
        <p:blipFill>
          <a:blip r:embed="rId5" cstate="screen"/>
          <a:stretch>
            <a:fillRect/>
          </a:stretch>
        </p:blipFill>
        <p:spPr bwMode="auto">
          <a:xfrm>
            <a:off x="0" y="1226344"/>
            <a:ext cx="9144000" cy="11930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/>
          <p:cNvGrpSpPr/>
          <p:nvPr/>
        </p:nvGrpSpPr>
        <p:grpSpPr>
          <a:xfrm>
            <a:off x="3285603" y="1671102"/>
            <a:ext cx="2870515" cy="672048"/>
            <a:chOff x="2895600" y="2819400"/>
            <a:chExt cx="3827353" cy="896064"/>
          </a:xfrm>
          <a:solidFill>
            <a:schemeClr val="bg1"/>
          </a:solidFill>
          <a:effectLst/>
        </p:grpSpPr>
        <p:sp>
          <p:nvSpPr>
            <p:cNvPr id="15" name="Down Arrow 14"/>
            <p:cNvSpPr/>
            <p:nvPr/>
          </p:nvSpPr>
          <p:spPr>
            <a:xfrm>
              <a:off x="2895600" y="2819400"/>
              <a:ext cx="474553" cy="819864"/>
            </a:xfrm>
            <a:prstGeom prst="downArrow">
              <a:avLst>
                <a:gd name="adj1" fmla="val 37077"/>
                <a:gd name="adj2" fmla="val 86282"/>
              </a:avLst>
            </a:prstGeom>
            <a:grpFill/>
            <a:ln w="317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6248400" y="2895600"/>
              <a:ext cx="474553" cy="819864"/>
            </a:xfrm>
            <a:prstGeom prst="downArrow">
              <a:avLst>
                <a:gd name="adj1" fmla="val 37077"/>
                <a:gd name="adj2" fmla="val 86282"/>
              </a:avLst>
            </a:prstGeom>
            <a:grpFill/>
            <a:ln w="317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38365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3000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Тъмно или светло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Още един трик</a:t>
            </a:r>
            <a:endParaRPr lang="bg-BG" dirty="0"/>
          </a:p>
        </p:txBody>
      </p:sp>
      <p:grpSp>
        <p:nvGrpSpPr>
          <p:cNvPr id="17" name="Group 16"/>
          <p:cNvGrpSpPr/>
          <p:nvPr/>
        </p:nvGrpSpPr>
        <p:grpSpPr>
          <a:xfrm>
            <a:off x="2773344" y="1657350"/>
            <a:ext cx="3590453" cy="3045685"/>
            <a:chOff x="2810348" y="1828800"/>
            <a:chExt cx="3590453" cy="3045685"/>
          </a:xfrm>
        </p:grpSpPr>
        <p:sp>
          <p:nvSpPr>
            <p:cNvPr id="4" name="Round Same Side Corner Rectangle 3"/>
            <p:cNvSpPr/>
            <p:nvPr/>
          </p:nvSpPr>
          <p:spPr>
            <a:xfrm rot="10800000">
              <a:off x="2810349" y="3356645"/>
              <a:ext cx="3581401" cy="1517840"/>
            </a:xfrm>
            <a:prstGeom prst="round2SameRect">
              <a:avLst>
                <a:gd name="adj1" fmla="val 9087"/>
                <a:gd name="adj2" fmla="val 0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Round Same Side Corner Rectangle 4"/>
            <p:cNvSpPr/>
            <p:nvPr/>
          </p:nvSpPr>
          <p:spPr>
            <a:xfrm>
              <a:off x="2846207" y="1878845"/>
              <a:ext cx="3502078" cy="1507981"/>
            </a:xfrm>
            <a:prstGeom prst="round2SameRect">
              <a:avLst>
                <a:gd name="adj1" fmla="val 9087"/>
                <a:gd name="adj2" fmla="val 0"/>
              </a:avLst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" name="Round Same Side Corner Rectangle 5"/>
            <p:cNvSpPr/>
            <p:nvPr/>
          </p:nvSpPr>
          <p:spPr>
            <a:xfrm rot="10800000">
              <a:off x="2810348" y="3329676"/>
              <a:ext cx="3581401" cy="1457324"/>
            </a:xfrm>
            <a:prstGeom prst="round2SameRect">
              <a:avLst>
                <a:gd name="adj1" fmla="val 9087"/>
                <a:gd name="adj2" fmla="val 0"/>
              </a:avLst>
            </a:prstGeom>
            <a:gradFill flip="none" rotWithShape="1">
              <a:gsLst>
                <a:gs pos="0">
                  <a:schemeClr val="tx1">
                    <a:alpha val="81000"/>
                  </a:schemeClr>
                </a:gs>
                <a:gs pos="60000">
                  <a:schemeClr val="accent5">
                    <a:lumMod val="50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2819400" y="1828800"/>
              <a:ext cx="3581401" cy="1537856"/>
            </a:xfrm>
            <a:prstGeom prst="round2SameRect">
              <a:avLst>
                <a:gd name="adj1" fmla="val 9087"/>
                <a:gd name="adj2" fmla="val 0"/>
              </a:avLst>
            </a:prstGeom>
            <a:gradFill flip="none" rotWithShape="1">
              <a:gsLst>
                <a:gs pos="0">
                  <a:schemeClr val="bg1">
                    <a:alpha val="63000"/>
                  </a:schemeClr>
                </a:gs>
                <a:gs pos="60000">
                  <a:srgbClr val="0070C0">
                    <a:alpha val="48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Trapezoid 8"/>
            <p:cNvSpPr/>
            <p:nvPr/>
          </p:nvSpPr>
          <p:spPr>
            <a:xfrm>
              <a:off x="3625660" y="2508164"/>
              <a:ext cx="1938528" cy="912114"/>
            </a:xfrm>
            <a:prstGeom prst="trapezoid">
              <a:avLst/>
            </a:prstGeom>
            <a:gradFill>
              <a:gsLst>
                <a:gs pos="78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0"/>
            </a:gradFill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Trapezoid 9"/>
            <p:cNvSpPr/>
            <p:nvPr/>
          </p:nvSpPr>
          <p:spPr>
            <a:xfrm>
              <a:off x="3074808" y="3958326"/>
              <a:ext cx="3007747" cy="857249"/>
            </a:xfrm>
            <a:prstGeom prst="trapezoid">
              <a:avLst>
                <a:gd name="adj" fmla="val 70333"/>
              </a:avLst>
            </a:prstGeom>
            <a:gradFill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Trapezoid 10"/>
            <p:cNvSpPr/>
            <p:nvPr/>
          </p:nvSpPr>
          <p:spPr>
            <a:xfrm rot="10800000">
              <a:off x="3644154" y="3389111"/>
              <a:ext cx="1905000" cy="912114"/>
            </a:xfrm>
            <a:prstGeom prst="trapezoid">
              <a:avLst/>
            </a:prstGeom>
            <a:gradFill>
              <a:gsLst>
                <a:gs pos="79000">
                  <a:schemeClr val="tx1">
                    <a:lumMod val="50000"/>
                    <a:lumOff val="50000"/>
                  </a:schemeClr>
                </a:gs>
                <a:gs pos="99000">
                  <a:schemeClr val="bg1"/>
                </a:gs>
              </a:gsLst>
              <a:lin ang="5400000" scaled="0"/>
            </a:gradFill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46207" y="1878845"/>
              <a:ext cx="3502078" cy="2908156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89671" y="1932748"/>
              <a:ext cx="3434929" cy="2813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425489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Цветът на цвета (</a:t>
            </a:r>
            <a:r>
              <a:rPr lang="en-US" dirty="0"/>
              <a:t>hue)</a:t>
            </a:r>
          </a:p>
          <a:p>
            <a:pPr lvl="1"/>
            <a:r>
              <a:rPr lang="bg-BG" dirty="0"/>
              <a:t>Определя дали цвят е жълт, зелен, …</a:t>
            </a:r>
          </a:p>
          <a:p>
            <a:pPr lvl="1"/>
            <a:endParaRPr lang="bg-BG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виждаме в цвета?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4171950" y="361950"/>
            <a:ext cx="1028700" cy="8305800"/>
          </a:xfrm>
          <a:prstGeom prst="rect">
            <a:avLst/>
          </a:prstGeom>
          <a:gradFill flip="none" rotWithShape="1">
            <a:gsLst>
              <a:gs pos="10000">
                <a:srgbClr val="A603AB"/>
              </a:gs>
              <a:gs pos="17000">
                <a:srgbClr val="0819FB"/>
              </a:gs>
              <a:gs pos="27000">
                <a:srgbClr val="33CCFF"/>
              </a:gs>
              <a:gs pos="38000">
                <a:srgbClr val="00FF00"/>
              </a:gs>
              <a:gs pos="49000">
                <a:srgbClr val="FFFF00"/>
              </a:gs>
              <a:gs pos="55000">
                <a:srgbClr val="FFCC00"/>
              </a:gs>
              <a:gs pos="71000">
                <a:srgbClr val="FF0000"/>
              </a:gs>
              <a:gs pos="90000">
                <a:srgbClr val="800000"/>
              </a:gs>
            </a:gsLst>
            <a:lin ang="540000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6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Тема 7: Цветове</a:t>
            </a:r>
          </a:p>
          <a:p>
            <a:pPr lvl="1"/>
            <a:r>
              <a:rPr lang="bg-BG"/>
              <a:t>Какво е цветът</a:t>
            </a:r>
          </a:p>
          <a:p>
            <a:pPr lvl="1"/>
            <a:r>
              <a:rPr lang="bg-BG"/>
              <a:t>Цветови пространства</a:t>
            </a:r>
            <a:endParaRPr lang="en-US"/>
          </a:p>
          <a:p>
            <a:pPr lvl="1"/>
            <a:r>
              <a:rPr lang="bg-BG"/>
              <a:t>Конвертиране на цветове</a:t>
            </a:r>
          </a:p>
          <a:p>
            <a:pPr lvl="1"/>
            <a:r>
              <a:rPr lang="bg-BG"/>
              <a:t>Избор на цветове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35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Интензитет, яркост, светлост</a:t>
            </a:r>
            <a:br>
              <a:rPr lang="bg-BG"/>
            </a:br>
            <a:r>
              <a:rPr lang="bg-BG"/>
              <a:t>(</a:t>
            </a:r>
            <a:r>
              <a:rPr lang="en-US"/>
              <a:t>intensity, brightness, lightness)</a:t>
            </a:r>
          </a:p>
          <a:p>
            <a:pPr lvl="1"/>
            <a:r>
              <a:rPr lang="bg-BG"/>
              <a:t>Определя колко ярък/светъл е цвят</a:t>
            </a:r>
          </a:p>
          <a:p>
            <a:pPr lvl="1"/>
            <a:r>
              <a:rPr lang="bg-BG"/>
              <a:t>Светлост (светъл, тъмен) при отразена светлина</a:t>
            </a:r>
          </a:p>
          <a:p>
            <a:pPr lvl="1"/>
            <a:r>
              <a:rPr lang="bg-BG"/>
              <a:t>Яркост при излъчвана светлина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4171950" y="361950"/>
            <a:ext cx="1028700" cy="830580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19000"/>
                </a:srgbClr>
              </a:gs>
              <a:gs pos="50000">
                <a:srgbClr val="FF0000"/>
              </a:gs>
              <a:gs pos="100000">
                <a:srgbClr val="860000"/>
              </a:gs>
            </a:gsLst>
            <a:lin ang="5400000" scaled="0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45887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Наситеност (</a:t>
            </a:r>
            <a:r>
              <a:rPr lang="en-US" dirty="0"/>
              <a:t>saturation)</a:t>
            </a:r>
          </a:p>
          <a:p>
            <a:pPr lvl="1"/>
            <a:r>
              <a:rPr lang="bg-BG" dirty="0"/>
              <a:t>Определя колко наситен/цветен е цветът</a:t>
            </a:r>
          </a:p>
          <a:p>
            <a:pPr lvl="1"/>
            <a:r>
              <a:rPr lang="bg-BG" dirty="0"/>
              <a:t>Примери – наситено жълт, </a:t>
            </a:r>
            <a:r>
              <a:rPr lang="bg-BG" dirty="0" err="1"/>
              <a:t>сивосин</a:t>
            </a:r>
            <a:r>
              <a:rPr lang="bg-BG" dirty="0"/>
              <a:t>, …</a:t>
            </a:r>
          </a:p>
          <a:p>
            <a:pPr lvl="1"/>
            <a:r>
              <a:rPr lang="bg-BG" dirty="0"/>
              <a:t>Сивият цвят е липса на наситеност</a:t>
            </a:r>
            <a:endParaRPr lang="en-US" dirty="0"/>
          </a:p>
          <a:p>
            <a:pPr lvl="1"/>
            <a:endParaRPr lang="bg-BG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4457700" y="647700"/>
            <a:ext cx="457200" cy="8305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0000"/>
              </a:gs>
            </a:gsLst>
            <a:lin ang="5400000" scaled="0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7700" y="76200"/>
            <a:ext cx="457200" cy="8305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FF00"/>
              </a:gs>
            </a:gsLst>
            <a:lin ang="5400000" scaled="0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30588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Други характеристики</a:t>
            </a:r>
            <a:endParaRPr lang="en-US" dirty="0"/>
          </a:p>
          <a:p>
            <a:pPr lvl="1"/>
            <a:r>
              <a:rPr lang="bg-BG" dirty="0"/>
              <a:t>Не са характеристики на самия цвят</a:t>
            </a:r>
          </a:p>
          <a:p>
            <a:r>
              <a:rPr lang="bg-BG" dirty="0"/>
              <a:t>Примери</a:t>
            </a:r>
          </a:p>
          <a:p>
            <a:pPr lvl="1"/>
            <a:r>
              <a:rPr lang="bg-BG" dirty="0" err="1"/>
              <a:t>Електрикавожълто</a:t>
            </a:r>
            <a:endParaRPr lang="bg-BG" dirty="0"/>
          </a:p>
          <a:p>
            <a:pPr lvl="1"/>
            <a:r>
              <a:rPr lang="bg-BG" dirty="0" err="1"/>
              <a:t>Сребристосиво</a:t>
            </a:r>
            <a:endParaRPr lang="bg-BG" dirty="0"/>
          </a:p>
          <a:p>
            <a:pPr lvl="1"/>
            <a:r>
              <a:rPr lang="bg-BG" dirty="0" err="1"/>
              <a:t>Златистокафяво</a:t>
            </a:r>
            <a:endParaRPr lang="bg-BG" dirty="0"/>
          </a:p>
          <a:p>
            <a:pPr lvl="1"/>
            <a:r>
              <a:rPr lang="bg-BG" dirty="0" err="1"/>
              <a:t>Фосфориращозелено</a:t>
            </a:r>
            <a:endParaRPr lang="en-US" dirty="0"/>
          </a:p>
          <a:p>
            <a:pPr lvl="1"/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6964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Цветови</a:t>
            </a:r>
            <a:br>
              <a:rPr lang="bg-BG"/>
            </a:br>
            <a:r>
              <a:rPr lang="bg-BG"/>
              <a:t>пространства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98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Проблеми при определянето на цвят</a:t>
            </a:r>
          </a:p>
          <a:p>
            <a:pPr lvl="1"/>
            <a:r>
              <a:rPr lang="bg-BG" dirty="0"/>
              <a:t>Физически цветът е част от спектъра</a:t>
            </a:r>
          </a:p>
          <a:p>
            <a:pPr lvl="1"/>
            <a:r>
              <a:rPr lang="bg-BG" dirty="0"/>
              <a:t>Биологически човек е чувствителен към три основни компонента</a:t>
            </a:r>
          </a:p>
          <a:p>
            <a:pPr lvl="1"/>
            <a:r>
              <a:rPr lang="bg-BG" dirty="0"/>
              <a:t>Психологически описанието на цвета е по много различен начин</a:t>
            </a:r>
          </a:p>
          <a:p>
            <a:pPr lvl="1"/>
            <a:r>
              <a:rPr lang="bg-BG" dirty="0"/>
              <a:t>Технологично, понякога нито един от горните три модела не върши работа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Основен проблем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41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Решение с цветови пространства</a:t>
            </a:r>
          </a:p>
          <a:p>
            <a:pPr lvl="1"/>
            <a:r>
              <a:rPr lang="bg-BG" dirty="0"/>
              <a:t>Както и да го задаваме, цветът зависи от няколко параметъра</a:t>
            </a:r>
          </a:p>
          <a:p>
            <a:pPr lvl="1"/>
            <a:r>
              <a:rPr lang="bg-BG" dirty="0"/>
              <a:t>Всеки от тях е отделна ос в цветовото пространство</a:t>
            </a:r>
          </a:p>
          <a:p>
            <a:r>
              <a:rPr lang="bg-BG" dirty="0"/>
              <a:t>И като следствие</a:t>
            </a:r>
          </a:p>
          <a:p>
            <a:pPr lvl="1"/>
            <a:r>
              <a:rPr lang="bg-BG" dirty="0"/>
              <a:t>Съществуват много модели на цветови пространства</a:t>
            </a:r>
          </a:p>
        </p:txBody>
      </p:sp>
    </p:spTree>
    <p:extLst>
      <p:ext uri="{BB962C8B-B14F-4D97-AF65-F5344CB8AC3E}">
        <p14:creationId xmlns:p14="http://schemas.microsoft.com/office/powerpoint/2010/main" val="1777386728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Проблеми на решението </a:t>
            </a:r>
          </a:p>
          <a:p>
            <a:pPr lvl="1"/>
            <a:r>
              <a:rPr lang="bg-BG" dirty="0"/>
              <a:t>Преобразуването на цвят от едно пространство в друго не винаги е възможно</a:t>
            </a:r>
          </a:p>
          <a:p>
            <a:pPr lvl="1"/>
            <a:r>
              <a:rPr lang="bg-BG" dirty="0"/>
              <a:t>Някои цветове не могат да се представят в някои пространства</a:t>
            </a:r>
          </a:p>
          <a:p>
            <a:pPr lvl="1"/>
            <a:r>
              <a:rPr lang="bg-BG" dirty="0"/>
              <a:t>Всеки принтер, всеки монитор, всеки комплект мастила</a:t>
            </a:r>
            <a:r>
              <a:rPr lang="en-US" dirty="0"/>
              <a:t>, </a:t>
            </a:r>
            <a:r>
              <a:rPr lang="bg-BG" dirty="0"/>
              <a:t>всяко око си имат собствено уникално пространство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61699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Модели на цветови пространства</a:t>
            </a:r>
          </a:p>
          <a:p>
            <a:pPr lvl="1"/>
            <a:r>
              <a:rPr lang="en-US" dirty="0" err="1"/>
              <a:t>RGB</a:t>
            </a:r>
            <a:r>
              <a:rPr lang="bg-BG" dirty="0"/>
              <a:t>  при </a:t>
            </a:r>
            <a:r>
              <a:rPr lang="bg-BG" dirty="0" err="1"/>
              <a:t>излъчвни</a:t>
            </a:r>
            <a:r>
              <a:rPr lang="bg-BG" dirty="0"/>
              <a:t> цветове (напр. от дисплеи)</a:t>
            </a:r>
          </a:p>
          <a:p>
            <a:pPr lvl="1"/>
            <a:r>
              <a:rPr lang="en-US" dirty="0" err="1"/>
              <a:t>CMYK</a:t>
            </a:r>
            <a:r>
              <a:rPr lang="bg-BG" dirty="0"/>
              <a:t> при отпечатвани цветове (напр. на хартия)</a:t>
            </a:r>
          </a:p>
          <a:p>
            <a:pPr lvl="1"/>
            <a:r>
              <a:rPr lang="en-US" dirty="0" err="1"/>
              <a:t>HSB</a:t>
            </a:r>
            <a:r>
              <a:rPr lang="bg-BG" dirty="0"/>
              <a:t> при хуманно боравене с щастливи цветове</a:t>
            </a:r>
            <a:endParaRPr lang="en-US" dirty="0"/>
          </a:p>
          <a:p>
            <a:pPr lvl="1"/>
            <a:r>
              <a:rPr lang="bg-BG" dirty="0"/>
              <a:t>И разбира се – </a:t>
            </a:r>
            <a:r>
              <a:rPr lang="en-US" dirty="0"/>
              <a:t>grayscale (</a:t>
            </a:r>
            <a:r>
              <a:rPr lang="bg-BG" dirty="0"/>
              <a:t>черно-бяло)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Най-масови модели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05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Grayscale </a:t>
            </a:r>
            <a:r>
              <a:rPr lang="bg-BG" dirty="0"/>
              <a:t>модел</a:t>
            </a:r>
          </a:p>
          <a:p>
            <a:pPr lvl="1"/>
            <a:r>
              <a:rPr lang="bg-BG" dirty="0"/>
              <a:t>Черно-бели (т.е. неутрални) цветове</a:t>
            </a:r>
          </a:p>
          <a:p>
            <a:pPr lvl="1"/>
            <a:r>
              <a:rPr lang="bg-BG" dirty="0"/>
              <a:t>Емулира монохроматично възприемане</a:t>
            </a:r>
          </a:p>
          <a:p>
            <a:pPr lvl="1"/>
            <a:r>
              <a:rPr lang="bg-BG" dirty="0"/>
              <a:t>Представя се като 1 байт – степен на сивото, като 0=черно, 255=бяло</a:t>
            </a:r>
          </a:p>
          <a:p>
            <a:pPr lvl="2"/>
            <a:r>
              <a:rPr lang="bg-BG" dirty="0"/>
              <a:t>(може и с дробно – 0.0=черно, 0.5=сиво, 1.0=бяло)</a:t>
            </a:r>
          </a:p>
          <a:p>
            <a:pPr lvl="1"/>
            <a:r>
              <a:rPr lang="bg-BG" dirty="0"/>
              <a:t>Като граничен случай в 1 бит, като 0=черно, 1=бяло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Grayscale </a:t>
            </a:r>
            <a:r>
              <a:rPr lang="bg-BG"/>
              <a:t>модел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33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RGB</a:t>
            </a:r>
            <a:r>
              <a:rPr lang="bg-BG" dirty="0"/>
              <a:t> модел</a:t>
            </a:r>
          </a:p>
          <a:p>
            <a:pPr lvl="1"/>
            <a:r>
              <a:rPr lang="bg-BG" dirty="0"/>
              <a:t>Представя цвета с комбинация от три основни цвята:</a:t>
            </a:r>
          </a:p>
          <a:p>
            <a:pPr marL="1381125" lvl="1" indent="0">
              <a:buNone/>
            </a:pPr>
            <a:r>
              <a:rPr lang="bg-BG" dirty="0"/>
              <a:t>червено (</a:t>
            </a:r>
            <a:r>
              <a:rPr lang="en-US" dirty="0"/>
              <a:t>R, red)</a:t>
            </a:r>
            <a:endParaRPr lang="bg-BG" dirty="0"/>
          </a:p>
          <a:p>
            <a:pPr marL="1381125" lvl="1" indent="0">
              <a:buNone/>
            </a:pPr>
            <a:r>
              <a:rPr lang="bg-BG" dirty="0"/>
              <a:t>зелено </a:t>
            </a:r>
            <a:r>
              <a:rPr lang="en-US" dirty="0"/>
              <a:t>(G, green)</a:t>
            </a:r>
            <a:endParaRPr lang="bg-BG" dirty="0"/>
          </a:p>
          <a:p>
            <a:pPr marL="1381125" lvl="1" indent="0">
              <a:buNone/>
            </a:pPr>
            <a:r>
              <a:rPr lang="bg-BG" dirty="0"/>
              <a:t>синьо</a:t>
            </a:r>
            <a:r>
              <a:rPr lang="en-US" dirty="0"/>
              <a:t> (B, blue)</a:t>
            </a:r>
          </a:p>
          <a:p>
            <a:pPr lvl="1"/>
            <a:r>
              <a:rPr lang="bg-BG" dirty="0"/>
              <a:t>Моделът е заимстван от биологичното възприемане на цветовете при хората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133991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Дефинициите се простират</a:t>
            </a:r>
          </a:p>
          <a:p>
            <a:pPr lvl="1"/>
            <a:r>
              <a:rPr lang="bg-BG" dirty="0"/>
              <a:t>От физиката: честота на електро-магнитни вълни</a:t>
            </a:r>
          </a:p>
          <a:p>
            <a:pPr lvl="1"/>
            <a:r>
              <a:rPr lang="bg-BG" dirty="0"/>
              <a:t>През биологията: трите цветови рецептора в човешкото око</a:t>
            </a:r>
          </a:p>
          <a:p>
            <a:pPr lvl="1"/>
            <a:r>
              <a:rPr lang="bg-BG" dirty="0"/>
              <a:t>До психологията: цветът е интерпретация в човешкия мозък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е цветът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61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 </a:t>
            </a:r>
            <a:r>
              <a:rPr lang="en-US" dirty="0" err="1"/>
              <a:t>RGB</a:t>
            </a:r>
            <a:endParaRPr lang="bg-BG" dirty="0"/>
          </a:p>
          <a:p>
            <a:pPr lvl="1"/>
            <a:r>
              <a:rPr lang="bg-BG" dirty="0"/>
              <a:t>При изображения, които ще се показват чрез излъчване на светлина</a:t>
            </a:r>
            <a:endParaRPr lang="en-US" dirty="0"/>
          </a:p>
          <a:p>
            <a:pPr lvl="1"/>
            <a:r>
              <a:rPr lang="bg-BG" dirty="0"/>
              <a:t>При съхраняване на цветови данни</a:t>
            </a:r>
          </a:p>
          <a:p>
            <a:pPr lvl="1"/>
            <a:r>
              <a:rPr lang="bg-BG" dirty="0"/>
              <a:t>По време на всички лекции по </a:t>
            </a:r>
            <a:r>
              <a:rPr lang="bg-BG" dirty="0" err="1"/>
              <a:t>ОКГ</a:t>
            </a:r>
            <a:endParaRPr lang="bg-BG" dirty="0"/>
          </a:p>
          <a:p>
            <a:r>
              <a:rPr lang="bg-BG" dirty="0"/>
              <a:t>Формат</a:t>
            </a:r>
          </a:p>
          <a:p>
            <a:pPr lvl="1"/>
            <a:r>
              <a:rPr lang="bg-BG" dirty="0"/>
              <a:t>Най-често като три байта</a:t>
            </a:r>
          </a:p>
          <a:p>
            <a:pPr lvl="1"/>
            <a:r>
              <a:rPr lang="bg-BG" dirty="0"/>
              <a:t>256 степени на всеки основен цвят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56628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RGB</a:t>
            </a:r>
            <a:r>
              <a:rPr lang="bg-BG" dirty="0"/>
              <a:t> е адитивен модел</a:t>
            </a:r>
          </a:p>
          <a:p>
            <a:pPr lvl="1"/>
            <a:r>
              <a:rPr lang="bg-BG" dirty="0"/>
              <a:t>Цветовете се добавят към черното</a:t>
            </a:r>
          </a:p>
          <a:p>
            <a:pPr lvl="1"/>
            <a:r>
              <a:rPr lang="bg-BG" dirty="0"/>
              <a:t>Максималната степен на основните цветове генерира бял цвят</a:t>
            </a:r>
          </a:p>
          <a:p>
            <a:pPr lvl="1"/>
            <a:r>
              <a:rPr lang="bg-BG" dirty="0"/>
              <a:t>Липсата на цветове генерира черен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134222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</a:t>
            </a:r>
            <a:r>
              <a:rPr lang="en-US" sz="1400" dirty="0" err="1"/>
              <a:t>Reuleaux</a:t>
            </a:r>
            <a:r>
              <a:rPr lang="en-US" sz="1400" dirty="0"/>
              <a:t> triangle with additive RGB </a:t>
            </a:r>
            <a:r>
              <a:rPr lang="en-US" sz="1400" dirty="0" err="1"/>
              <a:t>colours</a:t>
            </a:r>
            <a:r>
              <a:rPr lang="en-US" sz="1400" dirty="0"/>
              <a:t>”</a:t>
            </a:r>
          </a:p>
          <a:p>
            <a:pPr algn="ctr"/>
            <a:r>
              <a:rPr lang="en-US" sz="1400" dirty="0">
                <a:hlinkClick r:id="rId3"/>
              </a:rPr>
              <a:t>http://youtu.be/JZWgOzdmFa0</a:t>
            </a:r>
            <a:endParaRPr lang="en-US" sz="1400" dirty="0"/>
          </a:p>
        </p:txBody>
      </p:sp>
      <p:pic>
        <p:nvPicPr>
          <p:cNvPr id="119810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162" y="2495550"/>
            <a:ext cx="2633472" cy="16459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09205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RGB</a:t>
            </a:r>
            <a:r>
              <a:rPr lang="bg-BG" dirty="0"/>
              <a:t> пространство</a:t>
            </a:r>
          </a:p>
          <a:p>
            <a:pPr lvl="1"/>
            <a:r>
              <a:rPr lang="bg-BG" dirty="0"/>
              <a:t>Събиране на цветове е като събиране на вектори</a:t>
            </a:r>
          </a:p>
          <a:p>
            <a:pPr lvl="1"/>
            <a:r>
              <a:rPr lang="bg-BG" dirty="0"/>
              <a:t>Синьо + червено = лилаво</a:t>
            </a:r>
            <a:br>
              <a:rPr lang="bg-BG" dirty="0"/>
            </a:br>
            <a:r>
              <a:rPr lang="bg-BG" dirty="0"/>
              <a:t>(0,</a:t>
            </a:r>
            <a:r>
              <a:rPr lang="bg-BG" dirty="0" err="1"/>
              <a:t>0</a:t>
            </a:r>
            <a:r>
              <a:rPr lang="bg-BG" dirty="0"/>
              <a:t>,255) + (</a:t>
            </a:r>
            <a:r>
              <a:rPr lang="bg-BG" dirty="0" err="1"/>
              <a:t>255</a:t>
            </a:r>
            <a:r>
              <a:rPr lang="bg-BG" dirty="0"/>
              <a:t>,0,</a:t>
            </a:r>
            <a:r>
              <a:rPr lang="bg-BG" dirty="0" err="1"/>
              <a:t>0</a:t>
            </a:r>
            <a:r>
              <a:rPr lang="bg-BG" dirty="0"/>
              <a:t>) = (255,0,255)</a:t>
            </a:r>
            <a:br>
              <a:rPr lang="bg-BG" dirty="0"/>
            </a:br>
            <a:r>
              <a:rPr lang="bg-BG" dirty="0"/>
              <a:t>                 +     </a:t>
            </a:r>
            <a:r>
              <a:rPr lang="bg-BG" sz="1400" dirty="0"/>
              <a:t> </a:t>
            </a:r>
            <a:r>
              <a:rPr lang="bg-BG" sz="2000" dirty="0"/>
              <a:t> </a:t>
            </a:r>
            <a:r>
              <a:rPr lang="bg-BG" dirty="0"/>
              <a:t>            =</a:t>
            </a:r>
          </a:p>
          <a:p>
            <a:pPr lvl="1"/>
            <a:r>
              <a:rPr lang="bg-BG" dirty="0"/>
              <a:t>Между жълто и червено е оранжево</a:t>
            </a:r>
            <a:br>
              <a:rPr lang="bg-BG" dirty="0"/>
            </a:br>
            <a:r>
              <a:rPr lang="bg-BG" dirty="0"/>
              <a:t>(255,</a:t>
            </a:r>
            <a:r>
              <a:rPr lang="bg-BG" dirty="0" err="1"/>
              <a:t>255</a:t>
            </a:r>
            <a:r>
              <a:rPr lang="bg-BG" dirty="0"/>
              <a:t>,0)</a:t>
            </a:r>
            <a:r>
              <a:rPr lang="en-US" dirty="0"/>
              <a:t>/2</a:t>
            </a:r>
            <a:r>
              <a:rPr lang="bg-BG" dirty="0"/>
              <a:t> + (255,0,</a:t>
            </a:r>
            <a:r>
              <a:rPr lang="bg-BG" dirty="0" err="1"/>
              <a:t>0</a:t>
            </a:r>
            <a:r>
              <a:rPr lang="bg-BG" dirty="0"/>
              <a:t>)</a:t>
            </a:r>
            <a:r>
              <a:rPr lang="en-US" dirty="0"/>
              <a:t>/2</a:t>
            </a:r>
            <a:r>
              <a:rPr lang="bg-BG" dirty="0"/>
              <a:t> = (255, 127,0)</a:t>
            </a:r>
            <a:br>
              <a:rPr lang="bg-BG" dirty="0"/>
            </a:br>
            <a:r>
              <a:rPr lang="bg-BG" dirty="0"/>
              <a:t>                      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bg-BG" sz="1600" dirty="0"/>
              <a:t> </a:t>
            </a:r>
            <a:r>
              <a:rPr lang="bg-BG" dirty="0"/>
              <a:t>+  </a:t>
            </a:r>
            <a:r>
              <a:rPr lang="bg-BG" sz="1800" dirty="0"/>
              <a:t>   </a:t>
            </a:r>
            <a:r>
              <a:rPr lang="en-US" dirty="0"/>
              <a:t>      </a:t>
            </a:r>
            <a:r>
              <a:rPr lang="bg-BG" dirty="0"/>
              <a:t>            =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53946" y="3057525"/>
            <a:ext cx="1256254" cy="2857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53696" y="3057525"/>
            <a:ext cx="1580104" cy="2857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11296" y="3057525"/>
            <a:ext cx="1351504" cy="285750"/>
          </a:xfrm>
          <a:prstGeom prst="rect">
            <a:avLst/>
          </a:prstGeom>
          <a:solidFill>
            <a:srgbClr val="FF7F00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53696" y="1885950"/>
            <a:ext cx="1046704" cy="28575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25296" y="1885950"/>
            <a:ext cx="1085850" cy="2857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54046" y="1885950"/>
            <a:ext cx="1371600" cy="285750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09531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Неутрални цветове (черно-бели)</a:t>
            </a:r>
          </a:p>
          <a:p>
            <a:pPr lvl="1"/>
            <a:r>
              <a:rPr lang="bg-BG" dirty="0"/>
              <a:t>Трите компоненти са с еднаква стойност</a:t>
            </a:r>
          </a:p>
          <a:p>
            <a:r>
              <a:rPr lang="en-US" dirty="0"/>
              <a:t>RGB</a:t>
            </a:r>
            <a:r>
              <a:rPr lang="bg-BG" dirty="0"/>
              <a:t> куб</a:t>
            </a:r>
          </a:p>
          <a:p>
            <a:pPr lvl="1"/>
            <a:r>
              <a:rPr lang="bg-BG" dirty="0"/>
              <a:t>Илюстрира </a:t>
            </a:r>
            <a:r>
              <a:rPr lang="en-US" dirty="0"/>
              <a:t>RGB </a:t>
            </a:r>
            <a:r>
              <a:rPr lang="bg-BG" dirty="0"/>
              <a:t>пространството</a:t>
            </a:r>
          </a:p>
        </p:txBody>
      </p:sp>
      <p:pic>
        <p:nvPicPr>
          <p:cNvPr id="120834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95678" y="2190750"/>
            <a:ext cx="2924122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143394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CMYK</a:t>
            </a:r>
            <a:r>
              <a:rPr lang="bg-BG" dirty="0"/>
              <a:t> модел</a:t>
            </a:r>
          </a:p>
          <a:p>
            <a:pPr lvl="1"/>
            <a:r>
              <a:rPr lang="bg-BG" dirty="0"/>
              <a:t>Представя цвета като комбинация от три (на практика – четири) основни цвята:</a:t>
            </a:r>
          </a:p>
          <a:p>
            <a:pPr marL="1381125" lvl="1" indent="0">
              <a:buNone/>
            </a:pPr>
            <a:r>
              <a:rPr lang="bg-BG" dirty="0"/>
              <a:t>светлосиньо (</a:t>
            </a:r>
            <a:r>
              <a:rPr lang="en-US" dirty="0"/>
              <a:t>C, cyan)</a:t>
            </a:r>
            <a:br>
              <a:rPr lang="bg-BG" dirty="0"/>
            </a:br>
            <a:r>
              <a:rPr lang="bg-BG" dirty="0"/>
              <a:t>пурпурно </a:t>
            </a:r>
            <a:r>
              <a:rPr lang="en-US" dirty="0"/>
              <a:t>(M, magenta)</a:t>
            </a:r>
            <a:br>
              <a:rPr lang="bg-BG" dirty="0"/>
            </a:br>
            <a:r>
              <a:rPr lang="bg-BG" dirty="0"/>
              <a:t>жълто</a:t>
            </a:r>
            <a:r>
              <a:rPr lang="en-US" dirty="0"/>
              <a:t> (Y, yellow)</a:t>
            </a:r>
            <a:br>
              <a:rPr lang="en-US" dirty="0"/>
            </a:br>
            <a:r>
              <a:rPr lang="bg-BG" dirty="0"/>
              <a:t>черно</a:t>
            </a:r>
            <a:r>
              <a:rPr lang="en-US" dirty="0"/>
              <a:t> (K, black)</a:t>
            </a:r>
          </a:p>
          <a:p>
            <a:pPr lvl="1"/>
            <a:r>
              <a:rPr lang="bg-BG" dirty="0"/>
              <a:t>С черното се пести боя и се постига по-черно черно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CMYK</a:t>
            </a:r>
          </a:p>
        </p:txBody>
      </p:sp>
    </p:spTree>
    <p:extLst>
      <p:ext uri="{BB962C8B-B14F-4D97-AF65-F5344CB8AC3E}">
        <p14:creationId xmlns:p14="http://schemas.microsoft.com/office/powerpoint/2010/main" val="2930396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 </a:t>
            </a:r>
            <a:r>
              <a:rPr lang="en-US" dirty="0" err="1"/>
              <a:t>CMYK</a:t>
            </a:r>
            <a:endParaRPr lang="bg-BG" dirty="0"/>
          </a:p>
          <a:p>
            <a:pPr lvl="1"/>
            <a:r>
              <a:rPr lang="bg-BG" dirty="0"/>
              <a:t>При изображения, които ще се печатат на хартия или друга повърхност</a:t>
            </a:r>
          </a:p>
          <a:p>
            <a:pPr lvl="1"/>
            <a:r>
              <a:rPr lang="bg-BG" dirty="0"/>
              <a:t>При предпечатна подготовка</a:t>
            </a:r>
          </a:p>
          <a:p>
            <a:r>
              <a:rPr lang="bg-BG" dirty="0"/>
              <a:t>Формат</a:t>
            </a:r>
          </a:p>
          <a:p>
            <a:pPr lvl="1"/>
            <a:r>
              <a:rPr lang="bg-BG" dirty="0"/>
              <a:t>Четири байта с 256 степени на основните цветове</a:t>
            </a:r>
          </a:p>
          <a:p>
            <a:pPr lvl="1"/>
            <a:r>
              <a:rPr lang="bg-BG" dirty="0"/>
              <a:t>Четири дробни числа с проценти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33530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CMYK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 err="1"/>
              <a:t>субтрактивен</a:t>
            </a:r>
            <a:r>
              <a:rPr lang="bg-BG" dirty="0"/>
              <a:t> модел</a:t>
            </a:r>
          </a:p>
          <a:p>
            <a:pPr lvl="1"/>
            <a:r>
              <a:rPr lang="bg-BG" dirty="0"/>
              <a:t>Цветове се изваждат от бялото</a:t>
            </a:r>
          </a:p>
          <a:p>
            <a:pPr lvl="1"/>
            <a:r>
              <a:rPr lang="bg-BG" dirty="0"/>
              <a:t>Максималната степен на основните цветове генерира черен цвят</a:t>
            </a:r>
          </a:p>
          <a:p>
            <a:pPr lvl="1"/>
            <a:r>
              <a:rPr lang="bg-BG" dirty="0"/>
              <a:t>Липсата на цветове генерира бял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144648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</a:t>
            </a:r>
            <a:r>
              <a:rPr lang="en-US" sz="1400" dirty="0" err="1"/>
              <a:t>Reuleaux</a:t>
            </a:r>
            <a:r>
              <a:rPr lang="en-US" sz="1400" dirty="0"/>
              <a:t> triangle with subtractive CMY </a:t>
            </a:r>
            <a:r>
              <a:rPr lang="en-US" sz="1400" dirty="0" err="1"/>
              <a:t>colours</a:t>
            </a:r>
            <a:r>
              <a:rPr lang="en-US" sz="1400" dirty="0"/>
              <a:t>”</a:t>
            </a:r>
            <a:endParaRPr lang="bg-BG" sz="1400" dirty="0"/>
          </a:p>
          <a:p>
            <a:pPr algn="ctr"/>
            <a:r>
              <a:rPr lang="en-US" sz="1400" dirty="0">
                <a:hlinkClick r:id="rId3"/>
              </a:rPr>
              <a:t>http://youtu.be/_nRMtOmCj4A</a:t>
            </a:r>
            <a:endParaRPr lang="en-US" sz="1400" dirty="0"/>
          </a:p>
        </p:txBody>
      </p:sp>
      <p:pic>
        <p:nvPicPr>
          <p:cNvPr id="121858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86984" y="2495550"/>
            <a:ext cx="2560320" cy="16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568763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CMYK</a:t>
            </a:r>
            <a:r>
              <a:rPr lang="bg-BG" dirty="0"/>
              <a:t> и печатане</a:t>
            </a:r>
          </a:p>
          <a:p>
            <a:pPr lvl="1"/>
            <a:r>
              <a:rPr lang="bg-BG" dirty="0"/>
              <a:t>Може да се печата без </a:t>
            </a:r>
            <a:r>
              <a:rPr lang="en-US" dirty="0" err="1"/>
              <a:t>CMYK</a:t>
            </a:r>
            <a:endParaRPr lang="bg-BG" dirty="0"/>
          </a:p>
          <a:p>
            <a:pPr lvl="1"/>
            <a:r>
              <a:rPr lang="bg-BG" dirty="0"/>
              <a:t>Всеки цвят е отделна боя (</a:t>
            </a:r>
            <a:r>
              <a:rPr lang="bg-BG" dirty="0" err="1"/>
              <a:t>спот-цветове</a:t>
            </a:r>
            <a:r>
              <a:rPr lang="bg-BG" dirty="0"/>
              <a:t>)</a:t>
            </a:r>
          </a:p>
          <a:p>
            <a:r>
              <a:rPr lang="bg-BG" dirty="0"/>
              <a:t>Но често се ползва </a:t>
            </a:r>
            <a:r>
              <a:rPr lang="en-US" dirty="0" err="1"/>
              <a:t>CMYK</a:t>
            </a:r>
            <a:endParaRPr lang="en-US" dirty="0"/>
          </a:p>
          <a:p>
            <a:pPr lvl="1"/>
            <a:r>
              <a:rPr lang="bg-BG" dirty="0"/>
              <a:t>Чрез цветоотделка на 4 слоя</a:t>
            </a:r>
          </a:p>
          <a:p>
            <a:pPr lvl="2"/>
            <a:r>
              <a:rPr lang="bg-BG" dirty="0"/>
              <a:t>(или на 6 слоя с две степени на светлосиньото и пурпурното)</a:t>
            </a:r>
          </a:p>
          <a:p>
            <a:pPr lvl="1"/>
            <a:r>
              <a:rPr lang="bg-BG" dirty="0"/>
              <a:t>Понякога с допълнителни </a:t>
            </a:r>
            <a:r>
              <a:rPr lang="bg-BG" dirty="0" err="1"/>
              <a:t>спот-цветове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89116823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Връзка на</a:t>
            </a:r>
            <a:r>
              <a:rPr lang="en-US" dirty="0"/>
              <a:t> </a:t>
            </a:r>
            <a:r>
              <a:rPr lang="en-US" dirty="0" err="1"/>
              <a:t>RGB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 err="1"/>
              <a:t>CMY</a:t>
            </a:r>
            <a:endParaRPr lang="bg-BG" dirty="0"/>
          </a:p>
          <a:p>
            <a:pPr lvl="1"/>
            <a:r>
              <a:rPr lang="bg-BG" dirty="0"/>
              <a:t>На теория са противоположни, но взаимно допълващи се модели</a:t>
            </a:r>
            <a:endParaRPr lang="en-US" dirty="0"/>
          </a:p>
          <a:p>
            <a:pPr lvl="1"/>
            <a:r>
              <a:rPr lang="bg-BG" dirty="0"/>
              <a:t>На практика има проблеми в прехода </a:t>
            </a:r>
            <a:r>
              <a:rPr lang="en-US" dirty="0" err="1"/>
              <a:t>RGB→CMYK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CMYK</a:t>
            </a:r>
            <a:r>
              <a:rPr lang="bg-BG"/>
              <a:t> и </a:t>
            </a:r>
            <a:r>
              <a:rPr lang="en-US"/>
              <a:t>RGB</a:t>
            </a:r>
            <a:endParaRPr lang="en-US" dirty="0"/>
          </a:p>
        </p:txBody>
      </p:sp>
      <p:pic>
        <p:nvPicPr>
          <p:cNvPr id="122882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400" y="3028950"/>
            <a:ext cx="2743200" cy="171452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081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Ето двата модела един до друг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pPr lvl="1"/>
            <a:r>
              <a:rPr lang="en-US" dirty="0" err="1"/>
              <a:t>CMYK</a:t>
            </a:r>
            <a:r>
              <a:rPr lang="bg-BG" dirty="0"/>
              <a:t> не е лош модел</a:t>
            </a:r>
          </a:p>
          <a:p>
            <a:pPr lvl="1"/>
            <a:r>
              <a:rPr lang="bg-BG" dirty="0"/>
              <a:t>Преходът </a:t>
            </a:r>
            <a:r>
              <a:rPr lang="en-US" dirty="0" err="1"/>
              <a:t>RGB→CMYK</a:t>
            </a:r>
            <a:r>
              <a:rPr lang="bg-BG" dirty="0"/>
              <a:t> разваля цвета</a:t>
            </a:r>
          </a:p>
          <a:p>
            <a:pPr lvl="1"/>
            <a:r>
              <a:rPr lang="bg-BG" dirty="0"/>
              <a:t>Пък и сега гледате четворен преход</a:t>
            </a:r>
          </a:p>
          <a:p>
            <a:pPr lvl="2"/>
            <a:r>
              <a:rPr lang="bg-BG" dirty="0"/>
              <a:t>(тези, които са тук в залата)</a:t>
            </a:r>
            <a:endParaRPr lang="en-US" dirty="0"/>
          </a:p>
        </p:txBody>
      </p:sp>
      <p:pic>
        <p:nvPicPr>
          <p:cNvPr id="10" name="Picture 2" descr="C:\Pavel\Courses\Materials\Course.OKG 2012-13\OKG-07. Colours\rgb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>
            <a:off x="5124451" y="-2247900"/>
            <a:ext cx="571500" cy="68580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1" name="Picture 4" descr="C:\Pavel\Courses\Materials\Course.OKG 2012-13\OKG-07. Colours\cmyk2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5400000">
            <a:off x="5124451" y="-1676398"/>
            <a:ext cx="571501" cy="68580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990600" y="950269"/>
            <a:ext cx="1371600" cy="461665"/>
          </a:xfrm>
          <a:prstGeom prst="rect">
            <a:avLst/>
          </a:prstGeom>
          <a:noFill/>
          <a:effectLst/>
        </p:spPr>
        <p:txBody>
          <a:bodyPr wrap="square" lIns="91440" rIns="91440" rtlCol="0" anchor="ctr">
            <a:spAutoFit/>
          </a:bodyPr>
          <a:lstStyle/>
          <a:p>
            <a:pPr marL="0" lvl="1"/>
            <a:r>
              <a:rPr lang="en-US" sz="2400" dirty="0">
                <a:solidFill>
                  <a:srgbClr val="0070C0"/>
                </a:solidFill>
                <a:latin typeface="+mj-lt"/>
                <a:cs typeface="Lucida Sans Unicode" panose="020B0602030504020204" pitchFamily="34" charset="0"/>
              </a:rPr>
              <a:t>RGB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1521769"/>
            <a:ext cx="1371600" cy="461665"/>
          </a:xfrm>
          <a:prstGeom prst="rect">
            <a:avLst/>
          </a:prstGeom>
          <a:noFill/>
          <a:effectLst/>
        </p:spPr>
        <p:txBody>
          <a:bodyPr wrap="square" lIns="91440" rIns="91440" rtlCol="0" anchor="ctr">
            <a:spAutoFit/>
          </a:bodyPr>
          <a:lstStyle/>
          <a:p>
            <a:pPr marL="0" lvl="1"/>
            <a:r>
              <a:rPr lang="en-US" sz="2400" dirty="0">
                <a:solidFill>
                  <a:srgbClr val="0070C0"/>
                </a:solidFill>
                <a:latin typeface="+mj-lt"/>
                <a:cs typeface="Lucida Sans Unicode" panose="020B0602030504020204" pitchFamily="34" charset="0"/>
              </a:rPr>
              <a:t>CMYK</a:t>
            </a:r>
          </a:p>
        </p:txBody>
      </p:sp>
    </p:spTree>
    <p:extLst>
      <p:ext uri="{BB962C8B-B14F-4D97-AF65-F5344CB8AC3E}">
        <p14:creationId xmlns:p14="http://schemas.microsoft.com/office/powerpoint/2010/main" val="71393978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Електромагнитен спектър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Физическа основа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4229100" y="1714500"/>
            <a:ext cx="0" cy="3429000"/>
          </a:xfrm>
          <a:prstGeom prst="line">
            <a:avLst/>
          </a:prstGeom>
          <a:ln w="38100">
            <a:solidFill>
              <a:schemeClr val="tx1"/>
            </a:solidFill>
            <a:headEnd type="triangle" w="med" len="lg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>
            <a:off x="4133850" y="5038725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6200000">
            <a:off x="4324350" y="2476500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>
            <a:off x="4133850" y="4305300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>
            <a:off x="4133850" y="3905250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>
            <a:off x="4133850" y="3162300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>
            <a:off x="4133850" y="3390900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>
            <a:off x="4324350" y="3333750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>
            <a:off x="4324350" y="4019550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>
            <a:off x="4324350" y="4705350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981200" y="1714500"/>
            <a:ext cx="2209800" cy="15430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rIns="182880" rtlCol="0" anchor="ctr">
            <a:noAutofit/>
          </a:bodyPr>
          <a:lstStyle/>
          <a:p>
            <a:pPr algn="r"/>
            <a:r>
              <a:rPr lang="bg-BG" sz="2400" dirty="0"/>
              <a:t>Нискочестотно</a:t>
            </a:r>
            <a:br>
              <a:rPr lang="bg-BG" sz="2400" dirty="0"/>
            </a:br>
            <a:r>
              <a:rPr lang="bg-BG" sz="2400" dirty="0"/>
              <a:t>радио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1981200" y="3257550"/>
            <a:ext cx="2209800" cy="2286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rIns="182880" rtlCol="0" anchor="ctr">
            <a:noAutofit/>
          </a:bodyPr>
          <a:lstStyle/>
          <a:p>
            <a:pPr algn="r"/>
            <a:r>
              <a:rPr lang="bg-BG" sz="2400" dirty="0"/>
              <a:t>АМ радио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1981200" y="3486150"/>
            <a:ext cx="2209800" cy="5143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rIns="182880" rtlCol="0" anchor="ctr">
            <a:noAutofit/>
          </a:bodyPr>
          <a:lstStyle/>
          <a:p>
            <a:pPr algn="r"/>
            <a:r>
              <a:rPr lang="bg-BG" sz="2400" dirty="0"/>
              <a:t>Къси радио вълни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1981200" y="4000500"/>
            <a:ext cx="2209800" cy="4000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rIns="182880" rtlCol="0" anchor="ctr">
            <a:noAutofit/>
          </a:bodyPr>
          <a:lstStyle/>
          <a:p>
            <a:pPr algn="r"/>
            <a:r>
              <a:rPr lang="bg-BG" sz="2400" dirty="0"/>
              <a:t>ТВ и </a:t>
            </a:r>
            <a:r>
              <a:rPr lang="en-US" sz="2400" dirty="0"/>
              <a:t>FM</a:t>
            </a:r>
            <a:r>
              <a:rPr lang="bg-BG" sz="2400" dirty="0"/>
              <a:t> радио вълни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1981200" y="4400550"/>
            <a:ext cx="2209800" cy="6858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rIns="182880" rtlCol="0" anchor="ctr">
            <a:noAutofit/>
          </a:bodyPr>
          <a:lstStyle/>
          <a:p>
            <a:pPr algn="r"/>
            <a:r>
              <a:rPr lang="bg-BG" sz="2400" dirty="0"/>
              <a:t>Радари</a:t>
            </a:r>
          </a:p>
          <a:p>
            <a:pPr algn="r"/>
            <a:r>
              <a:rPr lang="bg-BG" sz="2400" dirty="0"/>
              <a:t>(и микровълнови печки)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4495800" y="2400300"/>
            <a:ext cx="1295400" cy="3429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2880" rIns="182880" rtlCol="0" anchor="ctr">
            <a:noAutofit/>
          </a:bodyPr>
          <a:lstStyle/>
          <a:p>
            <a:r>
              <a:rPr lang="bg-BG" sz="2400" dirty="0"/>
              <a:t>1000 м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4495800" y="3257550"/>
            <a:ext cx="1295400" cy="3429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2880" rIns="182880" rtlCol="0" anchor="ctr">
            <a:noAutofit/>
          </a:bodyPr>
          <a:lstStyle/>
          <a:p>
            <a:r>
              <a:rPr lang="bg-BG" sz="2400" dirty="0"/>
              <a:t>100 м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4495800" y="3943350"/>
            <a:ext cx="1295400" cy="3429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2880" rIns="182880" rtlCol="0" anchor="ctr">
            <a:noAutofit/>
          </a:bodyPr>
          <a:lstStyle/>
          <a:p>
            <a:r>
              <a:rPr lang="bg-BG" sz="2400" dirty="0"/>
              <a:t>1 м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4495800" y="4629150"/>
            <a:ext cx="1295400" cy="3429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2880" rIns="182880" rtlCol="0" anchor="ctr">
            <a:noAutofit/>
          </a:bodyPr>
          <a:lstStyle/>
          <a:p>
            <a:r>
              <a:rPr lang="bg-BG" sz="2400" dirty="0"/>
              <a:t>1 см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4046538" y="1890713"/>
            <a:ext cx="771525" cy="4572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2880" rIns="182880" rtlCol="0" anchor="ctr">
            <a:noAutofit/>
          </a:bodyPr>
          <a:lstStyle/>
          <a:p>
            <a:pPr algn="ctr">
              <a:lnSpc>
                <a:spcPts val="1000"/>
              </a:lnSpc>
            </a:pPr>
            <a:r>
              <a:rPr lang="bg-BG" sz="1200" dirty="0"/>
              <a:t>Дължина</a:t>
            </a:r>
            <a:br>
              <a:rPr lang="bg-BG" sz="1200" dirty="0"/>
            </a:br>
            <a:r>
              <a:rPr lang="bg-BG" sz="1200" dirty="0"/>
              <a:t>на вълната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456445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Защо четворен проход?</a:t>
            </a:r>
            <a:endParaRPr lang="en-US" dirty="0"/>
          </a:p>
          <a:p>
            <a:pPr marL="749300" lvl="1" indent="-292100">
              <a:buFont typeface="Calibri" pitchFamily="34" charset="0"/>
              <a:buChar char="–"/>
            </a:pPr>
            <a:r>
              <a:rPr lang="en-US" dirty="0"/>
              <a:t>RGB</a:t>
            </a:r>
            <a:r>
              <a:rPr lang="en-US" baseline="30000" dirty="0"/>
              <a:t>1</a:t>
            </a:r>
            <a:r>
              <a:rPr lang="en-US" dirty="0"/>
              <a:t>→CMYK</a:t>
            </a:r>
            <a:r>
              <a:rPr lang="en-US" baseline="30000" dirty="0"/>
              <a:t>2</a:t>
            </a:r>
            <a:r>
              <a:rPr lang="en-US" dirty="0"/>
              <a:t>→RGB</a:t>
            </a:r>
            <a:r>
              <a:rPr lang="en-US" baseline="30000" dirty="0"/>
              <a:t>3</a:t>
            </a:r>
            <a:r>
              <a:rPr lang="en-US" dirty="0"/>
              <a:t>→CMYK</a:t>
            </a:r>
            <a:r>
              <a:rPr lang="en-US" baseline="30000" dirty="0"/>
              <a:t>4</a:t>
            </a:r>
            <a:r>
              <a:rPr lang="en-US" dirty="0"/>
              <a:t>→RGB</a:t>
            </a:r>
            <a:r>
              <a:rPr lang="en-US" baseline="30000" dirty="0"/>
              <a:t>5</a:t>
            </a:r>
            <a:endParaRPr lang="en-US" dirty="0"/>
          </a:p>
          <a:p>
            <a:r>
              <a:rPr lang="bg-BG" dirty="0"/>
              <a:t>Ето защо</a:t>
            </a:r>
          </a:p>
          <a:p>
            <a:pPr lvl="1">
              <a:buFont typeface="Calibri" pitchFamily="34" charset="0"/>
              <a:buChar char="–"/>
            </a:pPr>
            <a:r>
              <a:rPr lang="bg-BG" dirty="0"/>
              <a:t>Оригиналът е в </a:t>
            </a:r>
            <a:r>
              <a:rPr lang="en-US" dirty="0"/>
              <a:t>RGB</a:t>
            </a:r>
            <a:r>
              <a:rPr lang="en-US" baseline="30000" dirty="0"/>
              <a:t>1</a:t>
            </a:r>
            <a:endParaRPr lang="en-US" dirty="0"/>
          </a:p>
          <a:p>
            <a:pPr lvl="1">
              <a:buFont typeface="Calibri" pitchFamily="34" charset="0"/>
              <a:buChar char="–"/>
            </a:pPr>
            <a:r>
              <a:rPr lang="bg-BG" dirty="0"/>
              <a:t>Прехвърлен е в </a:t>
            </a:r>
            <a:r>
              <a:rPr lang="en-US" dirty="0" err="1"/>
              <a:t>CMYK</a:t>
            </a:r>
            <a:r>
              <a:rPr lang="bg-BG" baseline="30000" dirty="0"/>
              <a:t>2</a:t>
            </a:r>
            <a:r>
              <a:rPr lang="bg-BG" dirty="0"/>
              <a:t>, за да се покаже загубата на турско синьо</a:t>
            </a:r>
          </a:p>
          <a:p>
            <a:pPr lvl="1">
              <a:buFont typeface="Calibri" pitchFamily="34" charset="0"/>
              <a:buChar char="–"/>
            </a:pPr>
            <a:r>
              <a:rPr lang="bg-BG" dirty="0"/>
              <a:t>Слайдът се прожектира, т.е. отново е става </a:t>
            </a:r>
            <a:r>
              <a:rPr lang="en-US" dirty="0"/>
              <a:t>RGB</a:t>
            </a:r>
            <a:r>
              <a:rPr lang="bg-BG" baseline="30000" dirty="0"/>
              <a:t>3</a:t>
            </a:r>
            <a:endParaRPr lang="en-US" dirty="0"/>
          </a:p>
          <a:p>
            <a:pPr lvl="1">
              <a:buFont typeface="Calibri" pitchFamily="34" charset="0"/>
              <a:buChar char="–"/>
            </a:pPr>
            <a:r>
              <a:rPr lang="bg-BG" dirty="0"/>
              <a:t>От екрана се отразява в </a:t>
            </a:r>
            <a:r>
              <a:rPr lang="en-US" dirty="0"/>
              <a:t>CMYK</a:t>
            </a:r>
            <a:r>
              <a:rPr lang="bg-BG" baseline="30000" dirty="0"/>
              <a:t>4</a:t>
            </a:r>
            <a:endParaRPr lang="en-US" dirty="0"/>
          </a:p>
          <a:p>
            <a:pPr lvl="1">
              <a:buFont typeface="Calibri" pitchFamily="34" charset="0"/>
              <a:buChar char="–"/>
            </a:pPr>
            <a:r>
              <a:rPr lang="bg-BG" dirty="0"/>
              <a:t>В очите ви се конвертира до </a:t>
            </a:r>
            <a:r>
              <a:rPr lang="en-US" dirty="0"/>
              <a:t>RGB</a:t>
            </a:r>
            <a:r>
              <a:rPr lang="bg-BG" baseline="30000" dirty="0"/>
              <a:t>5</a:t>
            </a:r>
            <a:endParaRPr lang="bg-BG" dirty="0"/>
          </a:p>
          <a:p>
            <a:pPr lvl="1">
              <a:buFont typeface="Calibri" pitchFamily="34" charset="0"/>
              <a:buChar char="–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54579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куб</a:t>
            </a:r>
          </a:p>
          <a:p>
            <a:pPr lvl="1"/>
            <a:r>
              <a:rPr lang="en-US" dirty="0" err="1"/>
              <a:t>YIQ</a:t>
            </a:r>
            <a:r>
              <a:rPr lang="en-US" dirty="0"/>
              <a:t> (NTSC</a:t>
            </a:r>
            <a:r>
              <a:rPr lang="bg-BG" dirty="0"/>
              <a:t> телевизия</a:t>
            </a:r>
            <a:r>
              <a:rPr lang="en-US" dirty="0"/>
              <a:t>)</a:t>
            </a:r>
            <a:r>
              <a:rPr lang="bg-BG" dirty="0"/>
              <a:t>: яркост </a:t>
            </a:r>
            <a:r>
              <a:rPr lang="en-US" dirty="0"/>
              <a:t>Y</a:t>
            </a:r>
            <a:r>
              <a:rPr lang="bg-BG" dirty="0"/>
              <a:t>, фаза </a:t>
            </a:r>
            <a:r>
              <a:rPr lang="en-US" dirty="0"/>
              <a:t>I</a:t>
            </a:r>
            <a:r>
              <a:rPr lang="bg-BG" dirty="0"/>
              <a:t>, квадратура</a:t>
            </a:r>
            <a:r>
              <a:rPr lang="en-US" dirty="0"/>
              <a:t> Q</a:t>
            </a:r>
            <a:endParaRPr lang="bg-BG" dirty="0"/>
          </a:p>
          <a:p>
            <a:pPr lvl="1"/>
            <a:r>
              <a:rPr lang="en-US" dirty="0" err="1"/>
              <a:t>YUV</a:t>
            </a:r>
            <a:r>
              <a:rPr lang="bg-BG" dirty="0"/>
              <a:t> (при модел на човешкото зрение)</a:t>
            </a:r>
            <a:r>
              <a:rPr lang="en-US" dirty="0"/>
              <a:t>: </a:t>
            </a:r>
            <a:r>
              <a:rPr lang="bg-BG" dirty="0"/>
              <a:t>яркост</a:t>
            </a:r>
            <a:r>
              <a:rPr lang="en-US" dirty="0"/>
              <a:t> Y</a:t>
            </a:r>
            <a:r>
              <a:rPr lang="bg-BG" dirty="0"/>
              <a:t>, цветност </a:t>
            </a:r>
            <a:r>
              <a:rPr lang="en-US" dirty="0"/>
              <a:t>U</a:t>
            </a:r>
            <a:r>
              <a:rPr lang="bg-BG" dirty="0"/>
              <a:t> и </a:t>
            </a:r>
            <a:r>
              <a:rPr lang="en-US" dirty="0"/>
              <a:t>V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 още други пространства</a:t>
            </a:r>
            <a:endParaRPr lang="en-US" dirty="0"/>
          </a:p>
        </p:txBody>
      </p:sp>
      <p:pic>
        <p:nvPicPr>
          <p:cNvPr id="12390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66749" y="2952750"/>
            <a:ext cx="2729051" cy="170569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3907" name="Picture 3">
            <a:hlinkClick r:id="rId5" action="ppaction://hlinkfile"/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48200" y="2952750"/>
            <a:ext cx="2698898" cy="1686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5671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HSV</a:t>
            </a:r>
            <a:endParaRPr lang="en-US" dirty="0"/>
          </a:p>
          <a:p>
            <a:pPr lvl="1"/>
            <a:r>
              <a:rPr lang="en-US" dirty="0"/>
              <a:t>H (hue) – 0 </a:t>
            </a:r>
            <a:r>
              <a:rPr lang="bg-BG" dirty="0"/>
              <a:t>до 360 градуса (0=</a:t>
            </a:r>
            <a:r>
              <a:rPr lang="en-US" dirty="0"/>
              <a:t>R, 120=G)</a:t>
            </a:r>
            <a:endParaRPr lang="bg-BG" dirty="0"/>
          </a:p>
          <a:p>
            <a:pPr lvl="1"/>
            <a:r>
              <a:rPr lang="en-US" dirty="0"/>
              <a:t>S (saturation)</a:t>
            </a:r>
            <a:r>
              <a:rPr lang="bg-BG" dirty="0"/>
              <a:t> наситеност от 0 до 1</a:t>
            </a:r>
          </a:p>
          <a:p>
            <a:pPr lvl="1"/>
            <a:r>
              <a:rPr lang="en-US" dirty="0"/>
              <a:t>V (value) </a:t>
            </a:r>
            <a:r>
              <a:rPr lang="bg-BG" dirty="0"/>
              <a:t>стойност от 0=черно до</a:t>
            </a:r>
            <a:r>
              <a:rPr lang="en-US" dirty="0"/>
              <a:t> </a:t>
            </a:r>
            <a:r>
              <a:rPr lang="bg-BG" dirty="0"/>
              <a:t>1=нормална яркост</a:t>
            </a:r>
            <a:endParaRPr lang="en-US" dirty="0"/>
          </a:p>
        </p:txBody>
      </p:sp>
      <p:pic>
        <p:nvPicPr>
          <p:cNvPr id="124930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78428" y="2114550"/>
            <a:ext cx="2765172" cy="1728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352736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HSL</a:t>
            </a:r>
          </a:p>
          <a:p>
            <a:pPr lvl="1"/>
            <a:r>
              <a:rPr lang="en-US"/>
              <a:t>H (hue) – 0 </a:t>
            </a:r>
            <a:r>
              <a:rPr lang="bg-BG"/>
              <a:t>до 360 градуса (0=</a:t>
            </a:r>
            <a:r>
              <a:rPr lang="en-US"/>
              <a:t>R, 120=G)</a:t>
            </a:r>
            <a:endParaRPr lang="bg-BG"/>
          </a:p>
          <a:p>
            <a:pPr lvl="1"/>
            <a:r>
              <a:rPr lang="en-US"/>
              <a:t>S (saturation)</a:t>
            </a:r>
            <a:r>
              <a:rPr lang="bg-BG"/>
              <a:t> наситеност от 0 до 1</a:t>
            </a:r>
          </a:p>
          <a:p>
            <a:pPr lvl="1"/>
            <a:r>
              <a:rPr lang="en-US"/>
              <a:t>L (lightness) </a:t>
            </a:r>
            <a:r>
              <a:rPr lang="bg-BG"/>
              <a:t>светлост от 0=черно</a:t>
            </a:r>
            <a:r>
              <a:rPr lang="en-US"/>
              <a:t> </a:t>
            </a:r>
            <a:r>
              <a:rPr lang="bg-BG"/>
              <a:t>до 1=бяло</a:t>
            </a:r>
            <a:endParaRPr lang="en-US" dirty="0"/>
          </a:p>
        </p:txBody>
      </p:sp>
      <p:pic>
        <p:nvPicPr>
          <p:cNvPr id="125954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400" y="2114550"/>
            <a:ext cx="2734293" cy="17100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687683"/>
      </p:ext>
    </p:extLst>
  </p:cSld>
  <p:clrMapOvr>
    <a:masterClrMapping/>
  </p:clrMapOvr>
  <p:transition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Конвертиране</a:t>
            </a:r>
            <a:br>
              <a:rPr lang="bg-BG"/>
            </a:br>
            <a:r>
              <a:rPr lang="bg-BG"/>
              <a:t>на цветове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73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Има различни преходи</a:t>
                </a:r>
              </a:p>
              <a:p>
                <a:pPr lvl="1"/>
                <a:r>
                  <a:rPr lang="bg-BG" dirty="0"/>
                  <a:t>Средно аритметично на цветовете</a:t>
                </a: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𝐺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Чрез специфични тегла на цветовете</a:t>
                </a:r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=0.299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</a:rPr>
                        <m:t>+0.587</m:t>
                      </m:r>
                      <m:r>
                        <a:rPr lang="en-US" b="0" i="1" smtClean="0">
                          <a:latin typeface="Cambria Math"/>
                        </a:rPr>
                        <m:t>𝐺</m:t>
                      </m:r>
                      <m:r>
                        <a:rPr lang="en-US" b="0" i="1" smtClean="0">
                          <a:latin typeface="Cambria Math"/>
                        </a:rPr>
                        <m:t>+0.114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Чрез симулирана яркост</a:t>
                </a:r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𝐺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bg-BG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RGB →Grayscale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08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Да ги видим на живо</a:t>
            </a:r>
          </a:p>
          <a:p>
            <a:pPr lvl="1"/>
            <a:r>
              <a:rPr lang="bg-BG"/>
              <a:t>И най-вече „дефектите“</a:t>
            </a:r>
          </a:p>
          <a:p>
            <a:pPr lvl="1"/>
            <a:r>
              <a:rPr lang="bg-BG"/>
              <a:t>При фотографии не си личат</a:t>
            </a:r>
            <a:endParaRPr lang="bg-BG" dirty="0"/>
          </a:p>
        </p:txBody>
      </p:sp>
      <p:pic>
        <p:nvPicPr>
          <p:cNvPr id="12697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14063" y="1733550"/>
            <a:ext cx="2729537" cy="170471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656056"/>
      </p:ext>
    </p:extLst>
  </p:cSld>
  <p:clrMapOvr>
    <a:masterClrMapping/>
  </p:clrMapOvr>
  <p:transition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Допълващи се цветове</a:t>
                </a:r>
                <a:endParaRPr lang="en-US" dirty="0"/>
              </a:p>
              <a:p>
                <a:pPr marL="747713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𝑅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𝐺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</m:eqAr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𝑀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</m:eqAr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255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255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255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bg-BG" dirty="0"/>
                  <a:t>  или</a:t>
                </a:r>
                <a:r>
                  <a:rPr lang="en-US" dirty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𝑅</m:t>
                            </m:r>
                          </m:e>
                          <m:e>
                            <m:r>
                              <a:rPr lang="en-US" sz="2000" i="1">
                                <a:latin typeface="Cambria Math"/>
                              </a:rPr>
                              <m:t>𝐺</m:t>
                            </m:r>
                          </m:e>
                          <m:e>
                            <m:r>
                              <a:rPr lang="en-US" sz="2000" i="1">
                                <a:latin typeface="Cambria Math"/>
                              </a:rPr>
                              <m:t>𝐵</m:t>
                            </m:r>
                          </m:e>
                        </m:eqArr>
                      </m:e>
                    </m:d>
                    <m:r>
                      <a:rPr lang="en-US" sz="20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𝐶</m:t>
                            </m:r>
                          </m: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𝑀</m:t>
                            </m:r>
                          </m: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𝑌</m:t>
                            </m:r>
                          </m:e>
                        </m:eqAr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bg-BG" sz="2000" b="0" i="1" smtClean="0">
                                <a:latin typeface="Cambria Math" panose="02040503050406030204" pitchFamily="18" charset="0"/>
                              </a:rPr>
                              <m:t>.0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bg-BG" sz="2000" b="0" i="1" smtClean="0">
                                <a:latin typeface="Cambria Math" panose="02040503050406030204" pitchFamily="18" charset="0"/>
                              </a:rPr>
                              <m:t>.0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bg-BG" sz="2000" b="0" i="1" smtClean="0">
                                <a:latin typeface="Cambria Math" panose="02040503050406030204" pitchFamily="18" charset="0"/>
                              </a:rPr>
                              <m:t>.0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bg-BG" dirty="0"/>
                  <a:t>Интересна връзка</a:t>
                </a:r>
              </a:p>
              <a:p>
                <a:pPr marL="747713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bg-BG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𝐺</m:t>
                            </m:r>
                            <m:r>
                              <a:rPr lang="bg-BG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𝐶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bg-BG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𝑅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𝑀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𝑅</m:t>
                            </m:r>
                            <m:r>
                              <a:rPr lang="bg-BG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𝐺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𝑌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  </a:t>
                </a:r>
                <a:r>
                  <a:rPr lang="bg-BG" dirty="0"/>
                  <a:t>и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dirty="0" smtClean="0">
                                <a:latin typeface="Cambria Math"/>
                              </a:rPr>
                              <m:t>𝑀</m:t>
                            </m:r>
                            <m:r>
                              <a:rPr lang="bg-BG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𝑌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𝑌</m:t>
                            </m:r>
                            <m:r>
                              <a:rPr lang="bg-BG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𝐺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  <m:r>
                              <a:rPr lang="bg-BG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RGB ↔ CMYK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905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Чрез трансформационна матрица</a:t>
                </a:r>
              </a:p>
              <a:p>
                <a:pPr lvl="1"/>
                <a:r>
                  <a:rPr lang="bg-BG" dirty="0"/>
                  <a:t>Тук представена с голямо закръгляне</a:t>
                </a: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.3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−0.3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−0.3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−0.5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Преходът към</a:t>
                </a:r>
                <a:r>
                  <a:rPr lang="en-US" dirty="0"/>
                  <a:t> </a:t>
                </a:r>
                <a:r>
                  <a:rPr lang="en-US" dirty="0" err="1"/>
                  <a:t>RGB</a:t>
                </a:r>
                <a:r>
                  <a:rPr lang="bg-BG" dirty="0"/>
                  <a:t> е аналогично, но с друга матрица</a:t>
                </a:r>
              </a:p>
              <a:p>
                <a:pPr lvl="1"/>
                <a:r>
                  <a:rPr lang="bg-BG" dirty="0"/>
                  <a:t>Първия ред е като при </a:t>
                </a:r>
                <a:r>
                  <a:rPr lang="en-US" dirty="0" err="1"/>
                  <a:t>RGB→Grayscale</a:t>
                </a:r>
                <a:endParaRPr lang="bg-BG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RGB ↔ YIQ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029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HSV</a:t>
            </a:r>
            <a:r>
              <a:rPr lang="bg-BG" dirty="0"/>
              <a:t> е „диагонална“ проекция на </a:t>
            </a:r>
            <a:r>
              <a:rPr lang="en-US" dirty="0" err="1"/>
              <a:t>RGB</a:t>
            </a:r>
            <a:endParaRPr lang="bg-BG" dirty="0"/>
          </a:p>
          <a:p>
            <a:pPr lvl="1"/>
            <a:r>
              <a:rPr lang="bg-BG" dirty="0"/>
              <a:t>Често се представя с цилиндрични координати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RGB ↔ HSV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95800" y="2123721"/>
            <a:ext cx="3200400" cy="2429229"/>
            <a:chOff x="4191000" y="2069471"/>
            <a:chExt cx="3581400" cy="2718423"/>
          </a:xfrm>
        </p:grpSpPr>
        <p:grpSp>
          <p:nvGrpSpPr>
            <p:cNvPr id="7" name="Group 6"/>
            <p:cNvGrpSpPr/>
            <p:nvPr/>
          </p:nvGrpSpPr>
          <p:grpSpPr>
            <a:xfrm rot="2764997">
              <a:off x="4850912" y="2380632"/>
              <a:ext cx="2400300" cy="2414224"/>
              <a:chOff x="4937033" y="3334235"/>
              <a:chExt cx="3200400" cy="3218965"/>
            </a:xfrm>
          </p:grpSpPr>
          <p:pic>
            <p:nvPicPr>
              <p:cNvPr id="115715" name="Picture 3"/>
              <p:cNvPicPr>
                <a:picLocks noChangeAspect="1" noChangeArrowheads="1"/>
              </p:cNvPicPr>
              <p:nvPr/>
            </p:nvPicPr>
            <p:blipFill>
              <a:blip r:embed="rId3" cstate="email">
                <a:clrChange>
                  <a:clrFrom>
                    <a:srgbClr val="646464"/>
                  </a:clrFrom>
                  <a:clrTo>
                    <a:srgbClr val="646464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2465856">
                <a:off x="4941630" y="3334235"/>
                <a:ext cx="3104829" cy="31048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Oval 5"/>
              <p:cNvSpPr/>
              <p:nvPr/>
            </p:nvSpPr>
            <p:spPr>
              <a:xfrm>
                <a:off x="4937033" y="3352800"/>
                <a:ext cx="3200400" cy="32004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6800850" y="4396934"/>
              <a:ext cx="971550" cy="34290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182880" rIns="182880" rtlCol="0" anchor="ctr">
              <a:noAutofit/>
            </a:bodyPr>
            <a:lstStyle/>
            <a:p>
              <a:r>
                <a:rPr lang="bg-BG" dirty="0"/>
                <a:t>0</a:t>
              </a:r>
              <a:r>
                <a:rPr lang="bg-BG" baseline="30000" dirty="0"/>
                <a:t>о</a:t>
              </a:r>
              <a:endParaRPr lang="en-US" baseline="30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91000" y="3828795"/>
              <a:ext cx="971550" cy="34290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182880" rIns="182880" rtlCol="0" anchor="ctr">
              <a:noAutofit/>
            </a:bodyPr>
            <a:lstStyle/>
            <a:p>
              <a:r>
                <a:rPr lang="bg-BG" dirty="0"/>
                <a:t>240</a:t>
              </a:r>
              <a:r>
                <a:rPr lang="bg-BG" baseline="30000" dirty="0"/>
                <a:t>о</a:t>
              </a:r>
              <a:endParaRPr lang="en-US" baseline="30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46045" y="2069471"/>
              <a:ext cx="971550" cy="34290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182880" rIns="182880" rtlCol="0" anchor="ctr">
              <a:noAutofit/>
            </a:bodyPr>
            <a:lstStyle/>
            <a:p>
              <a:r>
                <a:rPr lang="bg-BG" dirty="0"/>
                <a:t>120</a:t>
              </a:r>
              <a:r>
                <a:rPr lang="bg-BG" baseline="30000" dirty="0"/>
                <a:t>о</a:t>
              </a:r>
              <a:endParaRPr lang="en-US" baseline="30000" dirty="0"/>
            </a:p>
          </p:txBody>
        </p:sp>
      </p:grpSp>
      <p:pic>
        <p:nvPicPr>
          <p:cNvPr id="22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03001" y="2647950"/>
            <a:ext cx="2743200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86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99"/>
          <p:cNvSpPr/>
          <p:nvPr/>
        </p:nvSpPr>
        <p:spPr>
          <a:xfrm>
            <a:off x="444137" y="917372"/>
            <a:ext cx="8309338" cy="2991450"/>
          </a:xfrm>
          <a:custGeom>
            <a:avLst/>
            <a:gdLst>
              <a:gd name="connsiteX0" fmla="*/ 527050 w 2879725"/>
              <a:gd name="connsiteY0" fmla="*/ 323850 h 3311525"/>
              <a:gd name="connsiteX1" fmla="*/ 2841625 w 2879725"/>
              <a:gd name="connsiteY1" fmla="*/ 2809875 h 3311525"/>
              <a:gd name="connsiteX2" fmla="*/ 298450 w 2879725"/>
              <a:gd name="connsiteY2" fmla="*/ 3105150 h 3311525"/>
              <a:gd name="connsiteX3" fmla="*/ 1050925 w 2879725"/>
              <a:gd name="connsiteY3" fmla="*/ 1571625 h 3311525"/>
              <a:gd name="connsiteX4" fmla="*/ 165100 w 2879725"/>
              <a:gd name="connsiteY4" fmla="*/ 866775 h 3311525"/>
              <a:gd name="connsiteX5" fmla="*/ 527050 w 2879725"/>
              <a:gd name="connsiteY5" fmla="*/ 323850 h 3311525"/>
              <a:gd name="connsiteX0" fmla="*/ 446087 w 5011737"/>
              <a:gd name="connsiteY0" fmla="*/ 323850 h 3444875"/>
              <a:gd name="connsiteX1" fmla="*/ 4722812 w 5011737"/>
              <a:gd name="connsiteY1" fmla="*/ 2943225 h 3444875"/>
              <a:gd name="connsiteX2" fmla="*/ 2179637 w 5011737"/>
              <a:gd name="connsiteY2" fmla="*/ 3238500 h 3444875"/>
              <a:gd name="connsiteX3" fmla="*/ 2932112 w 5011737"/>
              <a:gd name="connsiteY3" fmla="*/ 1704975 h 3444875"/>
              <a:gd name="connsiteX4" fmla="*/ 2046287 w 5011737"/>
              <a:gd name="connsiteY4" fmla="*/ 1000125 h 3444875"/>
              <a:gd name="connsiteX5" fmla="*/ 446087 w 5011737"/>
              <a:gd name="connsiteY5" fmla="*/ 323850 h 3444875"/>
              <a:gd name="connsiteX0" fmla="*/ 717550 w 5283200"/>
              <a:gd name="connsiteY0" fmla="*/ 377825 h 3498850"/>
              <a:gd name="connsiteX1" fmla="*/ 4994275 w 5283200"/>
              <a:gd name="connsiteY1" fmla="*/ 2997200 h 3498850"/>
              <a:gd name="connsiteX2" fmla="*/ 2451100 w 5283200"/>
              <a:gd name="connsiteY2" fmla="*/ 3292475 h 3498850"/>
              <a:gd name="connsiteX3" fmla="*/ 3203575 w 5283200"/>
              <a:gd name="connsiteY3" fmla="*/ 1758950 h 3498850"/>
              <a:gd name="connsiteX4" fmla="*/ 688975 w 5283200"/>
              <a:gd name="connsiteY4" fmla="*/ 730250 h 3498850"/>
              <a:gd name="connsiteX5" fmla="*/ 717550 w 5283200"/>
              <a:gd name="connsiteY5" fmla="*/ 377825 h 3498850"/>
              <a:gd name="connsiteX0" fmla="*/ 722312 w 5316537"/>
              <a:gd name="connsiteY0" fmla="*/ 506412 h 4383087"/>
              <a:gd name="connsiteX1" fmla="*/ 5027612 w 5316537"/>
              <a:gd name="connsiteY1" fmla="*/ 3897312 h 4383087"/>
              <a:gd name="connsiteX2" fmla="*/ 2455862 w 5316537"/>
              <a:gd name="connsiteY2" fmla="*/ 3421062 h 4383087"/>
              <a:gd name="connsiteX3" fmla="*/ 3208337 w 5316537"/>
              <a:gd name="connsiteY3" fmla="*/ 1887537 h 4383087"/>
              <a:gd name="connsiteX4" fmla="*/ 693737 w 5316537"/>
              <a:gd name="connsiteY4" fmla="*/ 858837 h 4383087"/>
              <a:gd name="connsiteX5" fmla="*/ 722312 w 5316537"/>
              <a:gd name="connsiteY5" fmla="*/ 506412 h 4383087"/>
              <a:gd name="connsiteX0" fmla="*/ 4284662 w 9253537"/>
              <a:gd name="connsiteY0" fmla="*/ 506412 h 4460874"/>
              <a:gd name="connsiteX1" fmla="*/ 8589962 w 9253537"/>
              <a:gd name="connsiteY1" fmla="*/ 3897312 h 4460874"/>
              <a:gd name="connsiteX2" fmla="*/ 303212 w 9253537"/>
              <a:gd name="connsiteY2" fmla="*/ 3887787 h 4460874"/>
              <a:gd name="connsiteX3" fmla="*/ 6770687 w 9253537"/>
              <a:gd name="connsiteY3" fmla="*/ 1887537 h 4460874"/>
              <a:gd name="connsiteX4" fmla="*/ 4256087 w 9253537"/>
              <a:gd name="connsiteY4" fmla="*/ 858837 h 4460874"/>
              <a:gd name="connsiteX5" fmla="*/ 4284662 w 9253537"/>
              <a:gd name="connsiteY5" fmla="*/ 506412 h 4460874"/>
              <a:gd name="connsiteX0" fmla="*/ 4284662 w 9253537"/>
              <a:gd name="connsiteY0" fmla="*/ 506412 h 4460874"/>
              <a:gd name="connsiteX1" fmla="*/ 8589962 w 9253537"/>
              <a:gd name="connsiteY1" fmla="*/ 3897312 h 4460874"/>
              <a:gd name="connsiteX2" fmla="*/ 303212 w 9253537"/>
              <a:gd name="connsiteY2" fmla="*/ 3887787 h 4460874"/>
              <a:gd name="connsiteX3" fmla="*/ 6770687 w 9253537"/>
              <a:gd name="connsiteY3" fmla="*/ 1887537 h 4460874"/>
              <a:gd name="connsiteX4" fmla="*/ 4256087 w 9253537"/>
              <a:gd name="connsiteY4" fmla="*/ 858837 h 4460874"/>
              <a:gd name="connsiteX5" fmla="*/ 4284662 w 9253537"/>
              <a:gd name="connsiteY5" fmla="*/ 506412 h 4460874"/>
              <a:gd name="connsiteX0" fmla="*/ 4284662 w 9253537"/>
              <a:gd name="connsiteY0" fmla="*/ 7938 h 3962400"/>
              <a:gd name="connsiteX1" fmla="*/ 8589962 w 9253537"/>
              <a:gd name="connsiteY1" fmla="*/ 3398838 h 3962400"/>
              <a:gd name="connsiteX2" fmla="*/ 303212 w 9253537"/>
              <a:gd name="connsiteY2" fmla="*/ 3389313 h 3962400"/>
              <a:gd name="connsiteX3" fmla="*/ 6770687 w 9253537"/>
              <a:gd name="connsiteY3" fmla="*/ 1389063 h 3962400"/>
              <a:gd name="connsiteX4" fmla="*/ 4256087 w 9253537"/>
              <a:gd name="connsiteY4" fmla="*/ 360363 h 3962400"/>
              <a:gd name="connsiteX5" fmla="*/ 4284662 w 9253537"/>
              <a:gd name="connsiteY5" fmla="*/ 7938 h 3962400"/>
              <a:gd name="connsiteX0" fmla="*/ 4284662 w 9253537"/>
              <a:gd name="connsiteY0" fmla="*/ 7938 h 3962400"/>
              <a:gd name="connsiteX1" fmla="*/ 8589962 w 9253537"/>
              <a:gd name="connsiteY1" fmla="*/ 3398838 h 3962400"/>
              <a:gd name="connsiteX2" fmla="*/ 303212 w 9253537"/>
              <a:gd name="connsiteY2" fmla="*/ 3389313 h 3962400"/>
              <a:gd name="connsiteX3" fmla="*/ 6770687 w 9253537"/>
              <a:gd name="connsiteY3" fmla="*/ 1389063 h 3962400"/>
              <a:gd name="connsiteX4" fmla="*/ 4256087 w 9253537"/>
              <a:gd name="connsiteY4" fmla="*/ 360363 h 3962400"/>
              <a:gd name="connsiteX5" fmla="*/ 4284662 w 9253537"/>
              <a:gd name="connsiteY5" fmla="*/ 7938 h 3962400"/>
              <a:gd name="connsiteX0" fmla="*/ 4284662 w 9253537"/>
              <a:gd name="connsiteY0" fmla="*/ 7938 h 3962400"/>
              <a:gd name="connsiteX1" fmla="*/ 8589962 w 9253537"/>
              <a:gd name="connsiteY1" fmla="*/ 3398838 h 3962400"/>
              <a:gd name="connsiteX2" fmla="*/ 303212 w 9253537"/>
              <a:gd name="connsiteY2" fmla="*/ 3389313 h 3962400"/>
              <a:gd name="connsiteX3" fmla="*/ 6770687 w 9253537"/>
              <a:gd name="connsiteY3" fmla="*/ 1389063 h 3962400"/>
              <a:gd name="connsiteX4" fmla="*/ 4256087 w 9253537"/>
              <a:gd name="connsiteY4" fmla="*/ 360363 h 3962400"/>
              <a:gd name="connsiteX5" fmla="*/ 4284662 w 9253537"/>
              <a:gd name="connsiteY5" fmla="*/ 7938 h 3962400"/>
              <a:gd name="connsiteX0" fmla="*/ 4284662 w 8589962"/>
              <a:gd name="connsiteY0" fmla="*/ 7938 h 3962400"/>
              <a:gd name="connsiteX1" fmla="*/ 8589962 w 8589962"/>
              <a:gd name="connsiteY1" fmla="*/ 3398838 h 3962400"/>
              <a:gd name="connsiteX2" fmla="*/ 303212 w 8589962"/>
              <a:gd name="connsiteY2" fmla="*/ 3389313 h 3962400"/>
              <a:gd name="connsiteX3" fmla="*/ 6770687 w 8589962"/>
              <a:gd name="connsiteY3" fmla="*/ 1389063 h 3962400"/>
              <a:gd name="connsiteX4" fmla="*/ 4256087 w 8589962"/>
              <a:gd name="connsiteY4" fmla="*/ 360363 h 3962400"/>
              <a:gd name="connsiteX5" fmla="*/ 4284662 w 8589962"/>
              <a:gd name="connsiteY5" fmla="*/ 7938 h 3962400"/>
              <a:gd name="connsiteX0" fmla="*/ 4284663 w 8589963"/>
              <a:gd name="connsiteY0" fmla="*/ 7938 h 3962400"/>
              <a:gd name="connsiteX1" fmla="*/ 8589963 w 8589963"/>
              <a:gd name="connsiteY1" fmla="*/ 3398838 h 3962400"/>
              <a:gd name="connsiteX2" fmla="*/ 303213 w 8589963"/>
              <a:gd name="connsiteY2" fmla="*/ 3389313 h 3962400"/>
              <a:gd name="connsiteX3" fmla="*/ 6770688 w 8589963"/>
              <a:gd name="connsiteY3" fmla="*/ 2027238 h 3962400"/>
              <a:gd name="connsiteX4" fmla="*/ 4256088 w 8589963"/>
              <a:gd name="connsiteY4" fmla="*/ 360363 h 3962400"/>
              <a:gd name="connsiteX5" fmla="*/ 4284663 w 8589963"/>
              <a:gd name="connsiteY5" fmla="*/ 7938 h 3962400"/>
              <a:gd name="connsiteX0" fmla="*/ 4284663 w 8589963"/>
              <a:gd name="connsiteY0" fmla="*/ 7938 h 3962400"/>
              <a:gd name="connsiteX1" fmla="*/ 8589963 w 8589963"/>
              <a:gd name="connsiteY1" fmla="*/ 3398838 h 3962400"/>
              <a:gd name="connsiteX2" fmla="*/ 303213 w 8589963"/>
              <a:gd name="connsiteY2" fmla="*/ 3389313 h 3962400"/>
              <a:gd name="connsiteX3" fmla="*/ 6770688 w 8589963"/>
              <a:gd name="connsiteY3" fmla="*/ 2027238 h 3962400"/>
              <a:gd name="connsiteX4" fmla="*/ 4256088 w 8589963"/>
              <a:gd name="connsiteY4" fmla="*/ 360363 h 3962400"/>
              <a:gd name="connsiteX5" fmla="*/ 4284663 w 8589963"/>
              <a:gd name="connsiteY5" fmla="*/ 7938 h 3962400"/>
              <a:gd name="connsiteX0" fmla="*/ 4284663 w 8589963"/>
              <a:gd name="connsiteY0" fmla="*/ 7938 h 3962400"/>
              <a:gd name="connsiteX1" fmla="*/ 8589963 w 8589963"/>
              <a:gd name="connsiteY1" fmla="*/ 3398838 h 3962400"/>
              <a:gd name="connsiteX2" fmla="*/ 303213 w 8589963"/>
              <a:gd name="connsiteY2" fmla="*/ 3389313 h 3962400"/>
              <a:gd name="connsiteX3" fmla="*/ 6770688 w 8589963"/>
              <a:gd name="connsiteY3" fmla="*/ 2027238 h 3962400"/>
              <a:gd name="connsiteX4" fmla="*/ 4256088 w 8589963"/>
              <a:gd name="connsiteY4" fmla="*/ 360363 h 3962400"/>
              <a:gd name="connsiteX5" fmla="*/ 4284663 w 8589963"/>
              <a:gd name="connsiteY5" fmla="*/ 7938 h 3962400"/>
              <a:gd name="connsiteX0" fmla="*/ 4284663 w 8589963"/>
              <a:gd name="connsiteY0" fmla="*/ 7938 h 3962400"/>
              <a:gd name="connsiteX1" fmla="*/ 8589963 w 8589963"/>
              <a:gd name="connsiteY1" fmla="*/ 3398838 h 3962400"/>
              <a:gd name="connsiteX2" fmla="*/ 303213 w 8589963"/>
              <a:gd name="connsiteY2" fmla="*/ 3389313 h 3962400"/>
              <a:gd name="connsiteX3" fmla="*/ 6770688 w 8589963"/>
              <a:gd name="connsiteY3" fmla="*/ 2027238 h 3962400"/>
              <a:gd name="connsiteX4" fmla="*/ 4256088 w 8589963"/>
              <a:gd name="connsiteY4" fmla="*/ 360363 h 3962400"/>
              <a:gd name="connsiteX5" fmla="*/ 4284663 w 8589963"/>
              <a:gd name="connsiteY5" fmla="*/ 7938 h 3962400"/>
              <a:gd name="connsiteX0" fmla="*/ 3981450 w 8286750"/>
              <a:gd name="connsiteY0" fmla="*/ 7938 h 3962400"/>
              <a:gd name="connsiteX1" fmla="*/ 8286750 w 8286750"/>
              <a:gd name="connsiteY1" fmla="*/ 3398838 h 3962400"/>
              <a:gd name="connsiteX2" fmla="*/ 0 w 8286750"/>
              <a:gd name="connsiteY2" fmla="*/ 3389313 h 3962400"/>
              <a:gd name="connsiteX3" fmla="*/ 6467475 w 8286750"/>
              <a:gd name="connsiteY3" fmla="*/ 2027238 h 3962400"/>
              <a:gd name="connsiteX4" fmla="*/ 3952875 w 8286750"/>
              <a:gd name="connsiteY4" fmla="*/ 360363 h 3962400"/>
              <a:gd name="connsiteX5" fmla="*/ 3981450 w 8286750"/>
              <a:gd name="connsiteY5" fmla="*/ 7938 h 3962400"/>
              <a:gd name="connsiteX0" fmla="*/ 3981450 w 8286750"/>
              <a:gd name="connsiteY0" fmla="*/ 7938 h 3962400"/>
              <a:gd name="connsiteX1" fmla="*/ 8286750 w 8286750"/>
              <a:gd name="connsiteY1" fmla="*/ 3398838 h 3962400"/>
              <a:gd name="connsiteX2" fmla="*/ 0 w 8286750"/>
              <a:gd name="connsiteY2" fmla="*/ 3389313 h 3962400"/>
              <a:gd name="connsiteX3" fmla="*/ 5781675 w 8286750"/>
              <a:gd name="connsiteY3" fmla="*/ 1493838 h 3962400"/>
              <a:gd name="connsiteX4" fmla="*/ 3952875 w 8286750"/>
              <a:gd name="connsiteY4" fmla="*/ 360363 h 3962400"/>
              <a:gd name="connsiteX5" fmla="*/ 3981450 w 8286750"/>
              <a:gd name="connsiteY5" fmla="*/ 7938 h 3962400"/>
              <a:gd name="connsiteX0" fmla="*/ 3981450 w 8286750"/>
              <a:gd name="connsiteY0" fmla="*/ 7938 h 3962400"/>
              <a:gd name="connsiteX1" fmla="*/ 8286750 w 8286750"/>
              <a:gd name="connsiteY1" fmla="*/ 3398838 h 3962400"/>
              <a:gd name="connsiteX2" fmla="*/ 0 w 8286750"/>
              <a:gd name="connsiteY2" fmla="*/ 3389313 h 3962400"/>
              <a:gd name="connsiteX3" fmla="*/ 5781675 w 8286750"/>
              <a:gd name="connsiteY3" fmla="*/ 1493838 h 3962400"/>
              <a:gd name="connsiteX4" fmla="*/ 3952875 w 8286750"/>
              <a:gd name="connsiteY4" fmla="*/ 360363 h 3962400"/>
              <a:gd name="connsiteX5" fmla="*/ 3981450 w 8286750"/>
              <a:gd name="connsiteY5" fmla="*/ 7938 h 3962400"/>
              <a:gd name="connsiteX0" fmla="*/ 3981450 w 8286750"/>
              <a:gd name="connsiteY0" fmla="*/ 7938 h 3962400"/>
              <a:gd name="connsiteX1" fmla="*/ 8286750 w 8286750"/>
              <a:gd name="connsiteY1" fmla="*/ 3398838 h 3962400"/>
              <a:gd name="connsiteX2" fmla="*/ 0 w 8286750"/>
              <a:gd name="connsiteY2" fmla="*/ 3389313 h 3962400"/>
              <a:gd name="connsiteX3" fmla="*/ 5781675 w 8286750"/>
              <a:gd name="connsiteY3" fmla="*/ 1493838 h 3962400"/>
              <a:gd name="connsiteX4" fmla="*/ 3952875 w 8286750"/>
              <a:gd name="connsiteY4" fmla="*/ 360363 h 3962400"/>
              <a:gd name="connsiteX5" fmla="*/ 3981450 w 8286750"/>
              <a:gd name="connsiteY5" fmla="*/ 7938 h 3962400"/>
              <a:gd name="connsiteX0" fmla="*/ 3980231 w 8286750"/>
              <a:gd name="connsiteY0" fmla="*/ 7938 h 3959962"/>
              <a:gd name="connsiteX1" fmla="*/ 8286750 w 8286750"/>
              <a:gd name="connsiteY1" fmla="*/ 3396400 h 3959962"/>
              <a:gd name="connsiteX2" fmla="*/ 0 w 8286750"/>
              <a:gd name="connsiteY2" fmla="*/ 3386875 h 3959962"/>
              <a:gd name="connsiteX3" fmla="*/ 5781675 w 8286750"/>
              <a:gd name="connsiteY3" fmla="*/ 1491400 h 3959962"/>
              <a:gd name="connsiteX4" fmla="*/ 3952875 w 8286750"/>
              <a:gd name="connsiteY4" fmla="*/ 357925 h 3959962"/>
              <a:gd name="connsiteX5" fmla="*/ 3980231 w 8286750"/>
              <a:gd name="connsiteY5" fmla="*/ 7938 h 3959962"/>
              <a:gd name="connsiteX0" fmla="*/ 3965601 w 8286750"/>
              <a:gd name="connsiteY0" fmla="*/ 7938 h 3996538"/>
              <a:gd name="connsiteX1" fmla="*/ 8286750 w 8286750"/>
              <a:gd name="connsiteY1" fmla="*/ 3432976 h 3996538"/>
              <a:gd name="connsiteX2" fmla="*/ 0 w 8286750"/>
              <a:gd name="connsiteY2" fmla="*/ 3423451 h 3996538"/>
              <a:gd name="connsiteX3" fmla="*/ 5781675 w 8286750"/>
              <a:gd name="connsiteY3" fmla="*/ 1527976 h 3996538"/>
              <a:gd name="connsiteX4" fmla="*/ 3952875 w 8286750"/>
              <a:gd name="connsiteY4" fmla="*/ 394501 h 3996538"/>
              <a:gd name="connsiteX5" fmla="*/ 3965601 w 8286750"/>
              <a:gd name="connsiteY5" fmla="*/ 7938 h 3996538"/>
              <a:gd name="connsiteX0" fmla="*/ 3965601 w 8286750"/>
              <a:gd name="connsiteY0" fmla="*/ 7938 h 3996538"/>
              <a:gd name="connsiteX1" fmla="*/ 8286750 w 8286750"/>
              <a:gd name="connsiteY1" fmla="*/ 3432976 h 3996538"/>
              <a:gd name="connsiteX2" fmla="*/ 0 w 8286750"/>
              <a:gd name="connsiteY2" fmla="*/ 3423451 h 3996538"/>
              <a:gd name="connsiteX3" fmla="*/ 5781675 w 8286750"/>
              <a:gd name="connsiteY3" fmla="*/ 1527976 h 3996538"/>
              <a:gd name="connsiteX4" fmla="*/ 3945560 w 8286750"/>
              <a:gd name="connsiteY4" fmla="*/ 379871 h 3996538"/>
              <a:gd name="connsiteX5" fmla="*/ 3965601 w 8286750"/>
              <a:gd name="connsiteY5" fmla="*/ 7938 h 3996538"/>
              <a:gd name="connsiteX0" fmla="*/ 3965601 w 8286750"/>
              <a:gd name="connsiteY0" fmla="*/ 0 h 3988600"/>
              <a:gd name="connsiteX1" fmla="*/ 8286750 w 8286750"/>
              <a:gd name="connsiteY1" fmla="*/ 3425038 h 3988600"/>
              <a:gd name="connsiteX2" fmla="*/ 0 w 8286750"/>
              <a:gd name="connsiteY2" fmla="*/ 3415513 h 3988600"/>
              <a:gd name="connsiteX3" fmla="*/ 5781675 w 8286750"/>
              <a:gd name="connsiteY3" fmla="*/ 1520038 h 3988600"/>
              <a:gd name="connsiteX4" fmla="*/ 3945560 w 8286750"/>
              <a:gd name="connsiteY4" fmla="*/ 371933 h 3988600"/>
              <a:gd name="connsiteX5" fmla="*/ 3965601 w 8286750"/>
              <a:gd name="connsiteY5" fmla="*/ 0 h 398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86750" h="3988600">
                <a:moveTo>
                  <a:pt x="3965601" y="0"/>
                </a:moveTo>
                <a:cubicBezTo>
                  <a:pt x="6454677" y="13833"/>
                  <a:pt x="8235950" y="1308901"/>
                  <a:pt x="8286750" y="3425038"/>
                </a:cubicBezTo>
                <a:cubicBezTo>
                  <a:pt x="7623175" y="3988600"/>
                  <a:pt x="303213" y="3644113"/>
                  <a:pt x="0" y="3415513"/>
                </a:cubicBezTo>
                <a:cubicBezTo>
                  <a:pt x="11112" y="2720188"/>
                  <a:pt x="4970463" y="3063088"/>
                  <a:pt x="5781675" y="1520038"/>
                </a:cubicBezTo>
                <a:cubicBezTo>
                  <a:pt x="6059488" y="758038"/>
                  <a:pt x="4998072" y="411620"/>
                  <a:pt x="3945560" y="371933"/>
                </a:cubicBezTo>
                <a:cubicBezTo>
                  <a:pt x="3616948" y="360821"/>
                  <a:pt x="3910039" y="103188"/>
                  <a:pt x="3965601" y="0"/>
                </a:cubicBezTo>
                <a:close/>
              </a:path>
            </a:pathLst>
          </a:custGeom>
          <a:gradFill flip="none" rotWithShape="1">
            <a:gsLst>
              <a:gs pos="0">
                <a:srgbClr val="FF0000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D60093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04800" y="742950"/>
            <a:ext cx="8458200" cy="2857500"/>
          </a:xfrm>
          <a:prstGeom prst="rect">
            <a:avLst/>
          </a:prstGeom>
          <a:gradFill flip="none" rotWithShape="1">
            <a:gsLst>
              <a:gs pos="1000">
                <a:schemeClr val="bg1">
                  <a:alpha val="35000"/>
                </a:schemeClr>
              </a:gs>
              <a:gs pos="100000">
                <a:schemeClr val="bg1">
                  <a:alpha val="5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981200" y="0"/>
            <a:ext cx="2209800" cy="9144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rIns="182880" rtlCol="0" anchor="ctr">
            <a:noAutofit/>
          </a:bodyPr>
          <a:lstStyle/>
          <a:p>
            <a:pPr algn="r"/>
            <a:r>
              <a:rPr lang="bg-BG" sz="2400" dirty="0"/>
              <a:t>Инфрачервени</a:t>
            </a:r>
          </a:p>
          <a:p>
            <a:pPr algn="r"/>
            <a:r>
              <a:rPr lang="bg-BG" sz="2400" dirty="0"/>
              <a:t>(топлинни) лъчи</a:t>
            </a:r>
            <a:endParaRPr lang="en-US" sz="2400" dirty="0"/>
          </a:p>
        </p:txBody>
      </p:sp>
      <p:cxnSp>
        <p:nvCxnSpPr>
          <p:cNvPr id="33" name="Straight Connector 32"/>
          <p:cNvCxnSpPr/>
          <p:nvPr/>
        </p:nvCxnSpPr>
        <p:spPr>
          <a:xfrm rot="16200000">
            <a:off x="4133850" y="2076450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229100" y="0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>
            <a:off x="4133850" y="1447800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>
            <a:off x="4133850" y="1104900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>
            <a:off x="4133850" y="819150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6200000">
            <a:off x="4324350" y="704850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>
            <a:off x="4324350" y="1276350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>
            <a:off x="4324350" y="2019300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981200" y="914400"/>
            <a:ext cx="2209800" cy="2857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rIns="182880" rtlCol="0" anchor="ctr">
            <a:noAutofit/>
          </a:bodyPr>
          <a:lstStyle/>
          <a:p>
            <a:pPr algn="r"/>
            <a:r>
              <a:rPr lang="bg-BG" sz="2400" dirty="0"/>
              <a:t>Видим спектър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1981200" y="1689099"/>
            <a:ext cx="2209800" cy="3429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rIns="182880" rtlCol="0" anchor="ctr">
            <a:noAutofit/>
          </a:bodyPr>
          <a:lstStyle/>
          <a:p>
            <a:pPr algn="r"/>
            <a:r>
              <a:rPr lang="bg-BG" sz="2400" dirty="0"/>
              <a:t>Рентгенови лъчи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1066800" y="1028700"/>
            <a:ext cx="3124200" cy="6286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rIns="182880" rtlCol="0" anchor="ctr">
            <a:noAutofit/>
          </a:bodyPr>
          <a:lstStyle/>
          <a:p>
            <a:pPr algn="r"/>
            <a:r>
              <a:rPr lang="bg-BG" sz="2400" dirty="0"/>
              <a:t>Ултравиолетови лъчи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1066800" y="2171700"/>
            <a:ext cx="3124200" cy="6286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rIns="182880" rtlCol="0" anchor="ctr">
            <a:noAutofit/>
          </a:bodyPr>
          <a:lstStyle/>
          <a:p>
            <a:pPr algn="r"/>
            <a:r>
              <a:rPr lang="bg-BG" sz="2400" dirty="0"/>
              <a:t>Гама лъчи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4419600" y="628650"/>
            <a:ext cx="1295400" cy="3429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2880" rIns="182880" rtlCol="0" anchor="ctr">
            <a:noAutofit/>
          </a:bodyPr>
          <a:lstStyle/>
          <a:p>
            <a:r>
              <a:rPr lang="bg-BG" sz="2400" dirty="0"/>
              <a:t>1000 </a:t>
            </a:r>
            <a:r>
              <a:rPr lang="bg-BG" sz="2400" dirty="0" err="1"/>
              <a:t>нм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4419600" y="1200150"/>
            <a:ext cx="1295400" cy="3429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2880" rIns="182880" rtlCol="0" anchor="ctr">
            <a:noAutofit/>
          </a:bodyPr>
          <a:lstStyle/>
          <a:p>
            <a:r>
              <a:rPr lang="bg-BG" sz="2400" dirty="0"/>
              <a:t>100 </a:t>
            </a:r>
            <a:r>
              <a:rPr lang="bg-BG" sz="2400" dirty="0" err="1"/>
              <a:t>нм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4419600" y="1943100"/>
            <a:ext cx="1295400" cy="3429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2880" rIns="182880" rtlCol="0" anchor="ctr">
            <a:noAutofit/>
          </a:bodyPr>
          <a:lstStyle/>
          <a:p>
            <a:r>
              <a:rPr lang="bg-BG" sz="2400" dirty="0"/>
              <a:t>0.1 </a:t>
            </a:r>
            <a:r>
              <a:rPr lang="bg-BG" sz="2400" dirty="0" err="1"/>
              <a:t>нм</a:t>
            </a:r>
            <a:endParaRPr lang="en-US" sz="2400" dirty="0"/>
          </a:p>
        </p:txBody>
      </p:sp>
      <p:sp>
        <p:nvSpPr>
          <p:cNvPr id="80" name="Rectangle 79"/>
          <p:cNvSpPr/>
          <p:nvPr/>
        </p:nvSpPr>
        <p:spPr>
          <a:xfrm rot="10800000">
            <a:off x="4038600" y="914400"/>
            <a:ext cx="381000" cy="285750"/>
          </a:xfrm>
          <a:prstGeom prst="rect">
            <a:avLst/>
          </a:prstGeom>
          <a:gradFill flip="none" rotWithShape="1">
            <a:gsLst>
              <a:gs pos="5000">
                <a:schemeClr val="tx1"/>
              </a:gs>
              <a:gs pos="20000">
                <a:srgbClr val="A603AB"/>
              </a:gs>
              <a:gs pos="35000">
                <a:srgbClr val="0819FB"/>
              </a:gs>
              <a:gs pos="50000">
                <a:srgbClr val="1A8D48"/>
              </a:gs>
              <a:gs pos="65000">
                <a:srgbClr val="FFFF00"/>
              </a:gs>
              <a:gs pos="80000">
                <a:srgbClr val="FF0000"/>
              </a:gs>
              <a:gs pos="95000">
                <a:schemeClr val="tx1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rot="16200000">
            <a:off x="4227992" y="-295275"/>
            <a:ext cx="742950" cy="8305800"/>
          </a:xfrm>
          <a:prstGeom prst="rect">
            <a:avLst/>
          </a:prstGeom>
          <a:gradFill flip="none" rotWithShape="1">
            <a:gsLst>
              <a:gs pos="10000">
                <a:srgbClr val="A603AB"/>
              </a:gs>
              <a:gs pos="17000">
                <a:srgbClr val="0819FB"/>
              </a:gs>
              <a:gs pos="27000">
                <a:srgbClr val="33CCFF"/>
              </a:gs>
              <a:gs pos="38000">
                <a:srgbClr val="00FF00"/>
              </a:gs>
              <a:gs pos="49000">
                <a:srgbClr val="FFFF00"/>
              </a:gs>
              <a:gs pos="55000">
                <a:srgbClr val="FFCC00"/>
              </a:gs>
              <a:gs pos="71000">
                <a:srgbClr val="FF0000"/>
              </a:gs>
              <a:gs pos="90000">
                <a:srgbClr val="80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838200" y="4229100"/>
            <a:ext cx="0" cy="171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2895600" y="4229100"/>
            <a:ext cx="0" cy="171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953000" y="4229100"/>
            <a:ext cx="0" cy="171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7010400" y="4229100"/>
            <a:ext cx="0" cy="171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28600" y="4400550"/>
            <a:ext cx="1219200" cy="3429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2880" rIns="182880" rtlCol="0" anchor="ctr">
            <a:noAutofit/>
          </a:bodyPr>
          <a:lstStyle/>
          <a:p>
            <a:r>
              <a:rPr lang="bg-BG" sz="2400" dirty="0"/>
              <a:t>400 </a:t>
            </a:r>
            <a:r>
              <a:rPr lang="bg-BG" sz="2400" dirty="0" err="1"/>
              <a:t>нм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2286000" y="4400550"/>
            <a:ext cx="1219200" cy="3429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2880" rIns="182880" rtlCol="0" anchor="ctr">
            <a:noAutofit/>
          </a:bodyPr>
          <a:lstStyle/>
          <a:p>
            <a:r>
              <a:rPr lang="bg-BG" sz="2400" dirty="0"/>
              <a:t>500 </a:t>
            </a:r>
            <a:r>
              <a:rPr lang="bg-BG" sz="2400" dirty="0" err="1"/>
              <a:t>нм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4343400" y="4400550"/>
            <a:ext cx="1219200" cy="3429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2880" rIns="182880" rtlCol="0" anchor="ctr">
            <a:noAutofit/>
          </a:bodyPr>
          <a:lstStyle/>
          <a:p>
            <a:r>
              <a:rPr lang="bg-BG" sz="2400" dirty="0"/>
              <a:t>600 </a:t>
            </a:r>
            <a:r>
              <a:rPr lang="bg-BG" sz="2400" dirty="0" err="1"/>
              <a:t>нм</a:t>
            </a:r>
            <a:endParaRPr lang="en-US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6400800" y="4400550"/>
            <a:ext cx="1219200" cy="3429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2880" rIns="182880" rtlCol="0" anchor="ctr">
            <a:noAutofit/>
          </a:bodyPr>
          <a:lstStyle/>
          <a:p>
            <a:r>
              <a:rPr lang="bg-BG" sz="2400" dirty="0"/>
              <a:t>700 </a:t>
            </a:r>
            <a:r>
              <a:rPr lang="bg-BG" sz="2400" dirty="0" err="1"/>
              <a:t>нм</a:t>
            </a:r>
            <a:endParaRPr lang="en-US" sz="2400" dirty="0"/>
          </a:p>
        </p:txBody>
      </p:sp>
      <p:cxnSp>
        <p:nvCxnSpPr>
          <p:cNvPr id="102" name="Straight Connector 101"/>
          <p:cNvCxnSpPr/>
          <p:nvPr/>
        </p:nvCxnSpPr>
        <p:spPr>
          <a:xfrm rot="16200000">
            <a:off x="4133850" y="-85725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124608"/>
      </p:ext>
    </p:extLst>
  </p:cSld>
  <p:clrMapOvr>
    <a:masterClrMapping/>
  </p:clrMapOvr>
  <p:transition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Избор на цветове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52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Избор при съчетаване на цветове</a:t>
            </a:r>
          </a:p>
          <a:p>
            <a:pPr lvl="1"/>
            <a:r>
              <a:rPr lang="bg-BG"/>
              <a:t>При принцип е строго индивидуален</a:t>
            </a:r>
          </a:p>
          <a:p>
            <a:pPr lvl="1"/>
            <a:r>
              <a:rPr lang="bg-BG"/>
              <a:t>Въпреки това има практики, помагащи при избор на комбинации от цветове</a:t>
            </a:r>
          </a:p>
          <a:p>
            <a:pPr lvl="1"/>
            <a:r>
              <a:rPr lang="bg-BG"/>
              <a:t>Съчетаване не само на два цвята, а на палитра от няколко цвята</a:t>
            </a:r>
            <a:endParaRPr lang="en-US"/>
          </a:p>
          <a:p>
            <a:pPr lvl="1"/>
            <a:r>
              <a:rPr lang="bg-BG"/>
              <a:t>Понякога един от цветовете е доминантен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Избор на цветове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297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Цветно колело</a:t>
            </a:r>
          </a:p>
          <a:p>
            <a:pPr lvl="1"/>
            <a:r>
              <a:rPr lang="bg-BG" dirty="0"/>
              <a:t>Заимствано от цветовите модели </a:t>
            </a:r>
            <a:r>
              <a:rPr lang="en-US" dirty="0" err="1"/>
              <a:t>HSV</a:t>
            </a:r>
            <a:r>
              <a:rPr lang="bg-BG" dirty="0"/>
              <a:t> и </a:t>
            </a:r>
            <a:r>
              <a:rPr lang="en-US" dirty="0" err="1"/>
              <a:t>HSL</a:t>
            </a:r>
            <a:r>
              <a:rPr lang="bg-BG" dirty="0"/>
              <a:t>, но всъщност е </a:t>
            </a:r>
            <a:r>
              <a:rPr lang="en-US" dirty="0" err="1"/>
              <a:t>RBY</a:t>
            </a:r>
            <a:endParaRPr lang="bg-BG" dirty="0"/>
          </a:p>
          <a:p>
            <a:pPr lvl="1"/>
            <a:r>
              <a:rPr lang="bg-BG" dirty="0"/>
              <a:t>С него</a:t>
            </a:r>
            <a:r>
              <a:rPr lang="en-US"/>
              <a:t> </a:t>
            </a:r>
            <a:r>
              <a:rPr lang="bg-BG"/>
              <a:t>се </a:t>
            </a:r>
            <a:r>
              <a:rPr lang="bg-BG" dirty="0"/>
              <a:t>определят „подходящи“ цветове и палитри</a:t>
            </a:r>
          </a:p>
          <a:p>
            <a:pPr lvl="1"/>
            <a:r>
              <a:rPr lang="bg-BG" dirty="0"/>
              <a:t>Поради своята ограниченост (2</a:t>
            </a:r>
            <a:r>
              <a:rPr lang="en-US" dirty="0"/>
              <a:t>D)</a:t>
            </a:r>
            <a:r>
              <a:rPr lang="bg-BG" dirty="0"/>
              <a:t>, не може да представи едновременно всички цветове (</a:t>
            </a:r>
            <a:r>
              <a:rPr lang="en-US" dirty="0"/>
              <a:t>3D)</a:t>
            </a:r>
          </a:p>
        </p:txBody>
      </p:sp>
    </p:spTree>
    <p:extLst>
      <p:ext uri="{BB962C8B-B14F-4D97-AF65-F5344CB8AC3E}">
        <p14:creationId xmlns:p14="http://schemas.microsoft.com/office/powerpoint/2010/main" val="2297519797"/>
      </p:ext>
    </p:extLst>
  </p:cSld>
  <p:clrMapOvr>
    <a:masterClrMapping/>
  </p:clrMapOvr>
  <p:transition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9CA32B-E342-46C8-8DA5-1DAA01FA9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Два варианта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78420" y="1047750"/>
            <a:ext cx="6570180" cy="3265379"/>
            <a:chOff x="-381000" y="1828800"/>
            <a:chExt cx="9525000" cy="4733925"/>
          </a:xfrm>
        </p:grpSpPr>
        <p:pic>
          <p:nvPicPr>
            <p:cNvPr id="117762" name="Picture 2" descr="C:\Pavel\Courses\Materials\Course.OKG 2012-13\OKG-07. Colours\wheel2.jp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0550" y="1828800"/>
              <a:ext cx="4743450" cy="4733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763" name="Picture 3" descr="C:\Pavel\Courses\Materials\Course.OKG 2012-13\OKG-07. Colours\wheel1.jp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1000" y="1828800"/>
              <a:ext cx="4743450" cy="47339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78056143"/>
      </p:ext>
    </p:extLst>
  </p:cSld>
  <p:clrMapOvr>
    <a:masterClrMapping/>
  </p:clrMapOvr>
  <p:transition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Равномерно разпределени</a:t>
            </a:r>
          </a:p>
          <a:p>
            <a:pPr lvl="1"/>
            <a:r>
              <a:rPr lang="bg-BG"/>
              <a:t>Два срещуположни цвята</a:t>
            </a:r>
          </a:p>
          <a:p>
            <a:pPr lvl="1"/>
            <a:r>
              <a:rPr lang="bg-BG"/>
              <a:t>Три цвята през 120°</a:t>
            </a:r>
          </a:p>
          <a:p>
            <a:pPr lvl="1"/>
            <a:r>
              <a:rPr lang="bg-BG"/>
              <a:t>Четири цвята през 90°</a:t>
            </a:r>
          </a:p>
          <a:p>
            <a:pPr lvl="1"/>
            <a:endParaRPr lang="bg-BG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Идеи за избор на цветове</a:t>
            </a:r>
            <a:endParaRPr lang="bg-BG" dirty="0"/>
          </a:p>
        </p:txBody>
      </p:sp>
      <p:pic>
        <p:nvPicPr>
          <p:cNvPr id="5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BC626421-00F8-492A-9F74-EA753F42E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397" t="24332" r="12397" b="14706"/>
          <a:stretch/>
        </p:blipFill>
        <p:spPr bwMode="auto">
          <a:xfrm>
            <a:off x="3179720" y="3056968"/>
            <a:ext cx="2759331" cy="17245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775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Други идеи</a:t>
            </a:r>
          </a:p>
          <a:p>
            <a:pPr lvl="1"/>
            <a:r>
              <a:rPr lang="bg-BG"/>
              <a:t>Разклонени цветове</a:t>
            </a:r>
          </a:p>
          <a:p>
            <a:pPr lvl="1"/>
            <a:r>
              <a:rPr lang="bg-BG"/>
              <a:t>Съседни цветове</a:t>
            </a:r>
            <a:endParaRPr lang="bg-BG" dirty="0"/>
          </a:p>
        </p:txBody>
      </p:sp>
      <p:pic>
        <p:nvPicPr>
          <p:cNvPr id="5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BB3CD358-AB1C-4F54-A530-CEE570F64A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394" t="20748" r="9589" b="14389"/>
          <a:stretch/>
        </p:blipFill>
        <p:spPr bwMode="auto">
          <a:xfrm>
            <a:off x="1755674" y="1697372"/>
            <a:ext cx="2740126" cy="171257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>
            <a:hlinkClick r:id="rId4" action="ppaction://hlinkfile"/>
            <a:extLst>
              <a:ext uri="{FF2B5EF4-FFF2-40B4-BE49-F238E27FC236}">
                <a16:creationId xmlns:a16="http://schemas.microsoft.com/office/drawing/2014/main" id="{28985DF2-777F-48D5-BA75-26E86C4716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395" t="20748" r="9588" b="14389"/>
          <a:stretch/>
        </p:blipFill>
        <p:spPr bwMode="auto">
          <a:xfrm>
            <a:off x="4648200" y="1697372"/>
            <a:ext cx="2740125" cy="171257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962666"/>
      </p:ext>
    </p:extLst>
  </p:cSld>
  <p:clrMapOvr>
    <a:masterClrMapping/>
  </p:clrMapOvr>
  <p:transition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„Голямата вълна от </a:t>
            </a:r>
            <a:r>
              <a:rPr lang="bg-BG" dirty="0" err="1"/>
              <a:t>Канагава</a:t>
            </a:r>
            <a:r>
              <a:rPr lang="bg-BG" dirty="0"/>
              <a:t>“</a:t>
            </a:r>
          </a:p>
          <a:p>
            <a:pPr lvl="1"/>
            <a:r>
              <a:rPr lang="bg-BG" dirty="0"/>
              <a:t>Нарисувана от </a:t>
            </a:r>
            <a:r>
              <a:rPr lang="bg-BG" dirty="0" err="1"/>
              <a:t>Хокусаи</a:t>
            </a:r>
            <a:r>
              <a:rPr lang="bg-BG" dirty="0"/>
              <a:t> преди два века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31156" y="2190750"/>
            <a:ext cx="6217444" cy="2581275"/>
            <a:chOff x="473075" y="2333625"/>
            <a:chExt cx="8289925" cy="2581275"/>
          </a:xfrm>
        </p:grpSpPr>
        <p:graphicFrame>
          <p:nvGraphicFramePr>
            <p:cNvPr id="11878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0134902"/>
                </p:ext>
              </p:extLst>
            </p:nvPr>
          </p:nvGraphicFramePr>
          <p:xfrm>
            <a:off x="6684962" y="2902744"/>
            <a:ext cx="2078038" cy="1558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2" name="Image" r:id="rId4" imgW="2539683" imgH="2539683" progId="Photoshop.Image.8">
                    <p:embed/>
                  </p:oleObj>
                </mc:Choice>
                <mc:Fallback>
                  <p:oleObj name="Image" r:id="rId4" imgW="2539683" imgH="2539683" progId="Photoshop.Imag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FDFDFD"/>
                            </a:clrFrom>
                            <a:clrTo>
                              <a:srgbClr val="FDFDFD">
                                <a:alpha val="0"/>
                              </a:srgbClr>
                            </a:clrTo>
                          </a:clrChange>
                          <a:lum bright="6000" contrast="-1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4962" y="2902744"/>
                          <a:ext cx="2078038" cy="1558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18787" name="Picture 3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75" y="2333625"/>
              <a:ext cx="5033962" cy="2581275"/>
            </a:xfrm>
            <a:prstGeom prst="rect">
              <a:avLst/>
            </a:prstGeom>
            <a:ln w="12700" cap="sq">
              <a:solidFill>
                <a:schemeClr val="tx1"/>
              </a:solidFill>
              <a:prstDash val="solid"/>
              <a:miter lim="800000"/>
            </a:ln>
            <a:effectLst/>
          </p:spPr>
        </p:pic>
        <p:sp>
          <p:nvSpPr>
            <p:cNvPr id="118790" name="Oval 6"/>
            <p:cNvSpPr>
              <a:spLocks noChangeArrowheads="1"/>
            </p:cNvSpPr>
            <p:nvPr/>
          </p:nvSpPr>
          <p:spPr bwMode="auto">
            <a:xfrm flipV="1">
              <a:off x="7343775" y="3831431"/>
              <a:ext cx="215900" cy="161925"/>
            </a:xfrm>
            <a:prstGeom prst="ellipse">
              <a:avLst/>
            </a:prstGeom>
            <a:solidFill>
              <a:srgbClr val="212C61"/>
            </a:solidFill>
            <a:ln w="28575">
              <a:solidFill>
                <a:srgbClr val="C8A56E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91" name="Oval 7"/>
            <p:cNvSpPr>
              <a:spLocks noChangeArrowheads="1"/>
            </p:cNvSpPr>
            <p:nvPr/>
          </p:nvSpPr>
          <p:spPr bwMode="auto">
            <a:xfrm>
              <a:off x="7961312" y="3251597"/>
              <a:ext cx="215900" cy="161925"/>
            </a:xfrm>
            <a:prstGeom prst="ellipse">
              <a:avLst/>
            </a:prstGeom>
            <a:solidFill>
              <a:srgbClr val="AB7833"/>
            </a:solidFill>
            <a:ln w="28575">
              <a:solidFill>
                <a:srgbClr val="1A2A4A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92" name="Freeform 8"/>
            <p:cNvSpPr>
              <a:spLocks/>
            </p:cNvSpPr>
            <p:nvPr/>
          </p:nvSpPr>
          <p:spPr bwMode="auto">
            <a:xfrm>
              <a:off x="5576888" y="2677715"/>
              <a:ext cx="2409825" cy="588169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996" y="60"/>
                </a:cxn>
                <a:cxn ang="0">
                  <a:pos x="1660" y="520"/>
                </a:cxn>
              </a:cxnLst>
              <a:rect l="0" t="0" r="r" b="b"/>
              <a:pathLst>
                <a:path w="1660" h="520">
                  <a:moveTo>
                    <a:pt x="0" y="428"/>
                  </a:moveTo>
                  <a:cubicBezTo>
                    <a:pt x="166" y="366"/>
                    <a:pt x="592" y="0"/>
                    <a:pt x="996" y="60"/>
                  </a:cubicBezTo>
                  <a:cubicBezTo>
                    <a:pt x="1400" y="120"/>
                    <a:pt x="1522" y="424"/>
                    <a:pt x="1660" y="520"/>
                  </a:cubicBezTo>
                </a:path>
              </a:pathLst>
            </a:custGeom>
            <a:noFill/>
            <a:ln w="57150" cmpd="sng">
              <a:solidFill>
                <a:srgbClr val="1A2A4A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93" name="Oval 9"/>
            <p:cNvSpPr>
              <a:spLocks noChangeArrowheads="1"/>
            </p:cNvSpPr>
            <p:nvPr/>
          </p:nvSpPr>
          <p:spPr bwMode="auto">
            <a:xfrm>
              <a:off x="5154612" y="2872978"/>
              <a:ext cx="863600" cy="647700"/>
            </a:xfrm>
            <a:prstGeom prst="ellipse">
              <a:avLst/>
            </a:prstGeom>
            <a:solidFill>
              <a:srgbClr val="C8A56E"/>
            </a:solidFill>
            <a:ln w="38100">
              <a:solidFill>
                <a:srgbClr val="1A2A4A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94" name="Freeform 10"/>
            <p:cNvSpPr>
              <a:spLocks/>
            </p:cNvSpPr>
            <p:nvPr/>
          </p:nvSpPr>
          <p:spPr bwMode="auto">
            <a:xfrm>
              <a:off x="5526087" y="3981451"/>
              <a:ext cx="1849438" cy="305990"/>
            </a:xfrm>
            <a:custGeom>
              <a:avLst/>
              <a:gdLst/>
              <a:ahLst/>
              <a:cxnLst>
                <a:cxn ang="0">
                  <a:pos x="0" y="164"/>
                </a:cxn>
                <a:cxn ang="0">
                  <a:pos x="596" y="300"/>
                </a:cxn>
                <a:cxn ang="0">
                  <a:pos x="1120" y="0"/>
                </a:cxn>
              </a:cxnLst>
              <a:rect l="0" t="0" r="r" b="b"/>
              <a:pathLst>
                <a:path w="1120" h="308">
                  <a:moveTo>
                    <a:pt x="0" y="164"/>
                  </a:moveTo>
                  <a:cubicBezTo>
                    <a:pt x="99" y="187"/>
                    <a:pt x="292" y="308"/>
                    <a:pt x="596" y="300"/>
                  </a:cubicBezTo>
                  <a:cubicBezTo>
                    <a:pt x="900" y="292"/>
                    <a:pt x="1011" y="62"/>
                    <a:pt x="1120" y="0"/>
                  </a:cubicBezTo>
                </a:path>
              </a:pathLst>
            </a:custGeom>
            <a:noFill/>
            <a:ln w="57150" cmpd="sng">
              <a:solidFill>
                <a:srgbClr val="C8A56E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95" name="Oval 11"/>
            <p:cNvSpPr>
              <a:spLocks noChangeArrowheads="1"/>
            </p:cNvSpPr>
            <p:nvPr/>
          </p:nvSpPr>
          <p:spPr bwMode="auto">
            <a:xfrm>
              <a:off x="5129212" y="3792140"/>
              <a:ext cx="863600" cy="647700"/>
            </a:xfrm>
            <a:prstGeom prst="ellipse">
              <a:avLst/>
            </a:prstGeom>
            <a:solidFill>
              <a:srgbClr val="1A2A4A"/>
            </a:solidFill>
            <a:ln w="38100">
              <a:solidFill>
                <a:srgbClr val="C8A56E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62151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Въпроси?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0:55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5033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AGO2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294-306</a:t>
            </a:r>
            <a:endParaRPr lang="bg-BG" b="0" dirty="0"/>
          </a:p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LEVK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6-11, 17-22, 31-40, 45-55</a:t>
            </a:r>
            <a:endParaRPr lang="bg-BG" b="0" dirty="0"/>
          </a:p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BAGL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202-209</a:t>
            </a:r>
            <a:endParaRPr lang="bg-BG" b="0" dirty="0"/>
          </a:p>
          <a:p>
            <a:r>
              <a:rPr lang="bg-BG" dirty="0"/>
              <a:t>А също и:</a:t>
            </a:r>
          </a:p>
          <a:p>
            <a:pPr lvl="1"/>
            <a:r>
              <a:rPr lang="en-US" dirty="0"/>
              <a:t>Color conversion math and formulas</a:t>
            </a:r>
            <a:endParaRPr lang="bg-BG" dirty="0"/>
          </a:p>
          <a:p>
            <a:pPr lvl="2"/>
            <a:r>
              <a:rPr lang="en-US" dirty="0">
                <a:hlinkClick r:id="rId3"/>
              </a:rPr>
              <a:t>http://www.easyrgb.com/index.php?X=MATH</a:t>
            </a:r>
            <a:endParaRPr lang="en-US" dirty="0"/>
          </a:p>
          <a:p>
            <a:pPr lvl="1"/>
            <a:r>
              <a:rPr lang="en-US" dirty="0"/>
              <a:t>Basic color schemes: Color Theory Introduction</a:t>
            </a:r>
            <a:endParaRPr lang="bg-BG" dirty="0"/>
          </a:p>
          <a:p>
            <a:pPr lvl="2"/>
            <a:r>
              <a:rPr lang="en-US" dirty="0">
                <a:hlinkClick r:id="rId4"/>
              </a:rPr>
              <a:t>http://www.tigercolor.com/color-lab/color-theory/color-theory-intro.htm</a:t>
            </a:r>
            <a:endParaRPr lang="en-US" dirty="0"/>
          </a:p>
          <a:p>
            <a:pPr lvl="1"/>
            <a:r>
              <a:rPr lang="en-US" dirty="0"/>
              <a:t>35 Inspiring Color Palettes from Master Painters</a:t>
            </a:r>
            <a:endParaRPr lang="bg-BG" dirty="0"/>
          </a:p>
          <a:p>
            <a:pPr lvl="2"/>
            <a:r>
              <a:rPr lang="en-US" dirty="0">
                <a:hlinkClick r:id="rId5"/>
              </a:rPr>
              <a:t>http://artvarsity.com/35-inspiring-color-palettes-from-master-painters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Повече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826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Край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2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Хиперкратка</a:t>
            </a:r>
            <a:r>
              <a:rPr lang="bg-BG" dirty="0"/>
              <a:t> анатомия на окото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Биологична основа</a:t>
            </a:r>
            <a:endParaRPr lang="en-US" dirty="0"/>
          </a:p>
        </p:txBody>
      </p:sp>
      <p:pic>
        <p:nvPicPr>
          <p:cNvPr id="103426" name="Picture 2" descr="C:\Pavel\Courses\Materials\Course.OKG 2012-13\OKG-07. Colours\eye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26255" y="1711842"/>
            <a:ext cx="2849243" cy="277509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20701" y="2076450"/>
            <a:ext cx="971550" cy="34290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lIns="91440" rIns="91440" rtlCol="0" anchor="ctr">
            <a:noAutofit/>
          </a:bodyPr>
          <a:lstStyle/>
          <a:p>
            <a:pPr lvl="1" algn="r"/>
            <a:r>
              <a:rPr lang="bg-BG" sz="2000" dirty="0"/>
              <a:t>Ирис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720701" y="2781300"/>
            <a:ext cx="971550" cy="34290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lIns="91440" rIns="91440" rtlCol="0" anchor="ctr">
            <a:noAutofit/>
          </a:bodyPr>
          <a:lstStyle/>
          <a:p>
            <a:pPr lvl="1" algn="r"/>
            <a:r>
              <a:rPr lang="bg-BG" sz="2000" dirty="0"/>
              <a:t>Зеница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292201" y="4019550"/>
            <a:ext cx="1257300" cy="34290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lIns="91440" rIns="91440" rtlCol="0" anchor="ctr">
            <a:noAutofit/>
          </a:bodyPr>
          <a:lstStyle/>
          <a:p>
            <a:pPr lvl="1" algn="r"/>
            <a:r>
              <a:rPr lang="bg-BG" sz="2000" dirty="0" err="1"/>
              <a:t>Кристалин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856767" y="2578239"/>
            <a:ext cx="1600200" cy="707886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91440" rIns="91440" rtlCol="0" anchor="ctr">
            <a:spAutoFit/>
          </a:bodyPr>
          <a:lstStyle/>
          <a:p>
            <a:pPr marL="0" lvl="1"/>
            <a:r>
              <a:rPr lang="bg-BG" sz="2000" dirty="0"/>
              <a:t>Оптичен нерв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721201" y="3933795"/>
            <a:ext cx="1257300" cy="4001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91440" rIns="91440" rtlCol="0" anchor="ctr">
            <a:spAutoFit/>
          </a:bodyPr>
          <a:lstStyle/>
          <a:p>
            <a:pPr marL="0" lvl="1" algn="ctr"/>
            <a:r>
              <a:rPr lang="bg-BG" sz="2000" dirty="0"/>
              <a:t>Ретина</a:t>
            </a:r>
            <a:endParaRPr lang="en-US" sz="20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721201" y="3276600"/>
            <a:ext cx="685800" cy="171450"/>
          </a:xfrm>
          <a:prstGeom prst="line">
            <a:avLst/>
          </a:prstGeom>
          <a:ln w="19050">
            <a:solidFill>
              <a:schemeClr val="tx1"/>
            </a:solidFill>
            <a:headEnd type="oval" w="lg" len="lg"/>
            <a:tailEnd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11626" y="3571875"/>
            <a:ext cx="771525" cy="381000"/>
          </a:xfrm>
          <a:prstGeom prst="line">
            <a:avLst/>
          </a:prstGeom>
          <a:ln w="19050">
            <a:solidFill>
              <a:schemeClr val="tx1"/>
            </a:solidFill>
            <a:headEnd type="oval" w="lg" len="lg"/>
            <a:tailEnd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292326" y="3286125"/>
            <a:ext cx="390525" cy="733425"/>
          </a:xfrm>
          <a:prstGeom prst="line">
            <a:avLst/>
          </a:prstGeom>
          <a:ln w="19050">
            <a:solidFill>
              <a:schemeClr val="tx1"/>
            </a:solidFill>
            <a:headEnd type="oval" w="lg" len="lg"/>
            <a:tailEnd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2711919" y="2272640"/>
            <a:ext cx="828675" cy="533400"/>
          </a:xfrm>
          <a:prstGeom prst="line">
            <a:avLst/>
          </a:prstGeom>
          <a:ln w="19050">
            <a:solidFill>
              <a:schemeClr val="tx1"/>
            </a:solidFill>
            <a:headEnd type="oval" w="lg" len="lg"/>
            <a:tailEnd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2711301" y="2962275"/>
            <a:ext cx="790575" cy="19050"/>
          </a:xfrm>
          <a:prstGeom prst="line">
            <a:avLst/>
          </a:prstGeom>
          <a:ln w="19050">
            <a:solidFill>
              <a:schemeClr val="tx1"/>
            </a:solidFill>
            <a:headEnd type="oval" w="lg" len="lg"/>
            <a:tailEnd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1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Човешкото око възприема</a:t>
            </a:r>
          </a:p>
          <a:p>
            <a:pPr lvl="1"/>
            <a:r>
              <a:rPr lang="bg-BG" dirty="0"/>
              <a:t>Тесен диапазон от електромагнитния спектър</a:t>
            </a:r>
          </a:p>
          <a:p>
            <a:r>
              <a:rPr lang="bg-BG" dirty="0"/>
              <a:t>Ретината</a:t>
            </a:r>
          </a:p>
          <a:p>
            <a:pPr lvl="1"/>
            <a:r>
              <a:rPr lang="bg-BG" dirty="0"/>
              <a:t>Около 140 милиона нервни клетки</a:t>
            </a:r>
          </a:p>
          <a:p>
            <a:pPr lvl="1"/>
            <a:r>
              <a:rPr lang="bg-BG" dirty="0"/>
              <a:t>От тях 7 милиона са наречени „</a:t>
            </a:r>
            <a:r>
              <a:rPr lang="bg-BG" dirty="0" err="1"/>
              <a:t>колбички</a:t>
            </a:r>
            <a:r>
              <a:rPr lang="bg-BG" dirty="0"/>
              <a:t>“</a:t>
            </a:r>
          </a:p>
          <a:p>
            <a:pPr lvl="1"/>
            <a:r>
              <a:rPr lang="bg-BG" dirty="0"/>
              <a:t>Цветът се усеща от „</a:t>
            </a:r>
            <a:r>
              <a:rPr lang="bg-BG" dirty="0" err="1"/>
              <a:t>колбичките</a:t>
            </a:r>
            <a:r>
              <a:rPr lang="bg-BG" dirty="0"/>
              <a:t>“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Още биология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5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Три вида „</a:t>
            </a:r>
            <a:r>
              <a:rPr lang="bg-BG" dirty="0" err="1"/>
              <a:t>колбички</a:t>
            </a:r>
            <a:r>
              <a:rPr lang="bg-BG" dirty="0"/>
              <a:t>“</a:t>
            </a:r>
          </a:p>
          <a:p>
            <a:pPr lvl="1"/>
            <a:r>
              <a:rPr lang="bg-BG" dirty="0" err="1"/>
              <a:t>Еритролаби</a:t>
            </a:r>
            <a:r>
              <a:rPr lang="bg-BG" dirty="0"/>
              <a:t> (червен цвят, </a:t>
            </a:r>
            <a:r>
              <a:rPr lang="bg-BG" dirty="0" err="1"/>
              <a:t>макс</a:t>
            </a:r>
            <a:r>
              <a:rPr lang="bg-BG" dirty="0"/>
              <a:t> 570 </a:t>
            </a:r>
            <a:r>
              <a:rPr lang="bg-BG" dirty="0" err="1"/>
              <a:t>нм</a:t>
            </a:r>
            <a:r>
              <a:rPr lang="bg-BG" dirty="0"/>
              <a:t>)</a:t>
            </a:r>
          </a:p>
          <a:p>
            <a:pPr lvl="1"/>
            <a:r>
              <a:rPr lang="bg-BG" dirty="0" err="1"/>
              <a:t>Хлоролаби</a:t>
            </a:r>
            <a:r>
              <a:rPr lang="bg-BG" dirty="0"/>
              <a:t> (зелен цвят, </a:t>
            </a:r>
            <a:r>
              <a:rPr lang="bg-BG" dirty="0" err="1"/>
              <a:t>макс</a:t>
            </a:r>
            <a:r>
              <a:rPr lang="bg-BG" dirty="0"/>
              <a:t> 535 </a:t>
            </a:r>
            <a:r>
              <a:rPr lang="bg-BG" dirty="0" err="1"/>
              <a:t>нм</a:t>
            </a:r>
            <a:r>
              <a:rPr lang="bg-BG" dirty="0"/>
              <a:t>)</a:t>
            </a:r>
          </a:p>
          <a:p>
            <a:pPr lvl="1"/>
            <a:r>
              <a:rPr lang="bg-BG" dirty="0" err="1"/>
              <a:t>Цианолаби</a:t>
            </a:r>
            <a:r>
              <a:rPr lang="bg-BG" dirty="0"/>
              <a:t> (син цвят, </a:t>
            </a:r>
            <a:r>
              <a:rPr lang="bg-BG" dirty="0" err="1"/>
              <a:t>макс</a:t>
            </a:r>
            <a:r>
              <a:rPr lang="bg-BG" dirty="0"/>
              <a:t> 445 </a:t>
            </a:r>
            <a:r>
              <a:rPr lang="bg-BG" dirty="0" err="1"/>
              <a:t>нм</a:t>
            </a:r>
            <a:r>
              <a:rPr lang="bg-BG" dirty="0"/>
              <a:t>)</a:t>
            </a:r>
          </a:p>
          <a:p>
            <a:r>
              <a:rPr lang="bg-BG" dirty="0"/>
              <a:t>Данни до мозъка</a:t>
            </a:r>
          </a:p>
          <a:p>
            <a:pPr lvl="1"/>
            <a:r>
              <a:rPr lang="bg-BG" dirty="0"/>
              <a:t>Единствено за активността на трите вида „</a:t>
            </a:r>
            <a:r>
              <a:rPr lang="bg-BG" dirty="0" err="1"/>
              <a:t>колбички</a:t>
            </a:r>
            <a:r>
              <a:rPr lang="bg-BG" dirty="0"/>
              <a:t>“</a:t>
            </a:r>
          </a:p>
          <a:p>
            <a:pPr lvl="1"/>
            <a:r>
              <a:rPr lang="bg-BG" dirty="0"/>
              <a:t>Няма пряк усет за оранжев цвят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Различна чувствителност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8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Възможност за усещане на цвета чрез различни цветови канали</a:t>
            </a:r>
          </a:p>
          <a:p>
            <a:pPr lvl="1"/>
            <a:r>
              <a:rPr lang="bg-BG" dirty="0" err="1"/>
              <a:t>Монохромати</a:t>
            </a:r>
            <a:r>
              <a:rPr lang="en-US" dirty="0"/>
              <a:t> – </a:t>
            </a:r>
            <a:r>
              <a:rPr lang="bg-BG" dirty="0"/>
              <a:t>без усет за цвят</a:t>
            </a:r>
          </a:p>
          <a:p>
            <a:pPr lvl="1"/>
            <a:r>
              <a:rPr lang="bg-BG" dirty="0" err="1"/>
              <a:t>Бихромати</a:t>
            </a:r>
            <a:r>
              <a:rPr lang="bg-BG" dirty="0"/>
              <a:t> – два основни цвята</a:t>
            </a:r>
          </a:p>
          <a:p>
            <a:pPr lvl="1"/>
            <a:r>
              <a:rPr lang="bg-BG" dirty="0" err="1"/>
              <a:t>Трихромати</a:t>
            </a:r>
            <a:r>
              <a:rPr lang="bg-BG" dirty="0"/>
              <a:t> – три основни цвята</a:t>
            </a:r>
          </a:p>
          <a:p>
            <a:pPr lvl="1"/>
            <a:r>
              <a:rPr lang="bg-BG" dirty="0" err="1"/>
              <a:t>Тетрахромати</a:t>
            </a:r>
            <a:r>
              <a:rPr lang="bg-BG" dirty="0"/>
              <a:t> – четири цвята</a:t>
            </a:r>
          </a:p>
          <a:p>
            <a:pPr lvl="1"/>
            <a:r>
              <a:rPr lang="bg-BG" dirty="0" err="1"/>
              <a:t>Пентахромати</a:t>
            </a:r>
            <a:r>
              <a:rPr lang="bg-BG" dirty="0"/>
              <a:t> – пет цвята</a:t>
            </a:r>
          </a:p>
          <a:p>
            <a:pPr lvl="2"/>
            <a:r>
              <a:rPr lang="bg-BG" dirty="0"/>
              <a:t>(гълъби, пеперуди)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Хроматизъм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6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1741</Words>
  <Application>Microsoft Office PowerPoint</Application>
  <PresentationFormat>On-screen Show (16:9)</PresentationFormat>
  <Paragraphs>354</Paragraphs>
  <Slides>59</Slides>
  <Notes>54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Arial Black</vt:lpstr>
      <vt:lpstr>Calibri</vt:lpstr>
      <vt:lpstr>Calibri Light</vt:lpstr>
      <vt:lpstr>Cambria Math</vt:lpstr>
      <vt:lpstr>Lucida Sans Unicode</vt:lpstr>
      <vt:lpstr>Office Theme</vt:lpstr>
      <vt:lpstr>Image</vt:lpstr>
      <vt:lpstr>PowerPoint Presentation</vt:lpstr>
      <vt:lpstr>Съдържание</vt:lpstr>
      <vt:lpstr>Какво е цветът</vt:lpstr>
      <vt:lpstr>Физическа основа</vt:lpstr>
      <vt:lpstr>PowerPoint Presentation</vt:lpstr>
      <vt:lpstr>Биологична основа</vt:lpstr>
      <vt:lpstr>Още биология</vt:lpstr>
      <vt:lpstr>Различна чувствителност</vt:lpstr>
      <vt:lpstr>Хроматизъм</vt:lpstr>
      <vt:lpstr>Рекордьор</vt:lpstr>
      <vt:lpstr>PowerPoint Presentation</vt:lpstr>
      <vt:lpstr>Хората</vt:lpstr>
      <vt:lpstr>Психологична основа</vt:lpstr>
      <vt:lpstr>Влияние на околна среда</vt:lpstr>
      <vt:lpstr>Светлосиньо и червено</vt:lpstr>
      <vt:lpstr>PowerPoint Presentation</vt:lpstr>
      <vt:lpstr>PowerPoint Presentation</vt:lpstr>
      <vt:lpstr>Още един трик</vt:lpstr>
      <vt:lpstr>Какво виждаме в цвета?</vt:lpstr>
      <vt:lpstr>PowerPoint Presentation</vt:lpstr>
      <vt:lpstr>PowerPoint Presentation</vt:lpstr>
      <vt:lpstr>PowerPoint Presentation</vt:lpstr>
      <vt:lpstr>Цветови пространства</vt:lpstr>
      <vt:lpstr>Основен проблем</vt:lpstr>
      <vt:lpstr>PowerPoint Presentation</vt:lpstr>
      <vt:lpstr>PowerPoint Presentation</vt:lpstr>
      <vt:lpstr>Най-масови модели</vt:lpstr>
      <vt:lpstr>Grayscale модел</vt:lpstr>
      <vt:lpstr>RGB</vt:lpstr>
      <vt:lpstr>PowerPoint Presentation</vt:lpstr>
      <vt:lpstr>PowerPoint Presentation</vt:lpstr>
      <vt:lpstr>PowerPoint Presentation</vt:lpstr>
      <vt:lpstr>PowerPoint Presentation</vt:lpstr>
      <vt:lpstr>CMYK</vt:lpstr>
      <vt:lpstr>PowerPoint Presentation</vt:lpstr>
      <vt:lpstr>PowerPoint Presentation</vt:lpstr>
      <vt:lpstr>PowerPoint Presentation</vt:lpstr>
      <vt:lpstr>CMYK и RGB</vt:lpstr>
      <vt:lpstr>PowerPoint Presentation</vt:lpstr>
      <vt:lpstr>PowerPoint Presentation</vt:lpstr>
      <vt:lpstr>И още други пространства</vt:lpstr>
      <vt:lpstr>PowerPoint Presentation</vt:lpstr>
      <vt:lpstr>PowerPoint Presentation</vt:lpstr>
      <vt:lpstr>Конвертиране на цветове</vt:lpstr>
      <vt:lpstr>RGB →Grayscale</vt:lpstr>
      <vt:lpstr>PowerPoint Presentation</vt:lpstr>
      <vt:lpstr>RGB ↔ CMYK</vt:lpstr>
      <vt:lpstr>RGB ↔ YIQ</vt:lpstr>
      <vt:lpstr>RGB ↔ HSV</vt:lpstr>
      <vt:lpstr>Избор на цветове</vt:lpstr>
      <vt:lpstr>Избор на цветове</vt:lpstr>
      <vt:lpstr>PowerPoint Presentation</vt:lpstr>
      <vt:lpstr>PowerPoint Presentation</vt:lpstr>
      <vt:lpstr>Идеи за избор на цветове</vt:lpstr>
      <vt:lpstr>PowerPoint Presentation</vt:lpstr>
      <vt:lpstr>Пример</vt:lpstr>
      <vt:lpstr>Въпроси?</vt:lpstr>
      <vt:lpstr>Повече информация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2012-07-22T14:27:25Z</dcterms:created>
  <dcterms:modified xsi:type="dcterms:W3CDTF">2022-10-21T06:18:45Z</dcterms:modified>
</cp:coreProperties>
</file>