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5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8" r:id="rId52"/>
    <p:sldId id="307" r:id="rId53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4F81BD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60" autoAdjust="0"/>
    <p:restoredTop sz="94660"/>
  </p:normalViewPr>
  <p:slideViewPr>
    <p:cSldViewPr>
      <p:cViewPr varScale="1">
        <p:scale>
          <a:sx n="112" d="100"/>
          <a:sy n="112" d="100"/>
        </p:scale>
        <p:origin x="624" y="6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06-Oct-21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5F2DB0-B490-4B71-886B-D4923F088891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4.%20Orientation\AniLogo\AniLogo.wmv" TargetMode="External"/><Relationship Id="rId1" Type="http://schemas.microsoft.com/office/2007/relationships/media" Target="file:///D:\Pavel\Courses\Materials\Course.OKG%202021\Lectures%202021\14.%20Orientation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14.%20Orientation\AniLogo\AniLogo.wmv" TargetMode="External"/><Relationship Id="rId1" Type="http://schemas.microsoft.com/office/2007/relationships/media" Target="file:///D:\Pavel\Courses\Materials\Course.OKG%202021\Lectures%202021\14.%20Orientation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2021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2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3352800" y="2114550"/>
            <a:ext cx="2438400" cy="18288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3352800" y="2114550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9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6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7" name="Rectangle 6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249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inu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4300"/>
            <a:ext cx="7848600" cy="4914900"/>
          </a:xfrm>
        </p:spPr>
        <p:txBody>
          <a:bodyPr/>
          <a:lstStyle>
            <a:lvl2pPr>
              <a:buFont typeface="Calibri" pitchFamily="34" charset="0"/>
              <a:buChar char="–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36541842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  <p:sldLayoutId id="2147483657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Demos/m14171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Demos/m14201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Demos/m14231.htm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Demos/m1435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0.png"/><Relationship Id="rId4" Type="http://schemas.openxmlformats.org/officeDocument/2006/relationships/hyperlink" Target="Demos/m14352.html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Demos/m14371.html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3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Demos/m14381.html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Demos/m14391.html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Demos/m14421.htm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Demos/m14431.html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hyperlink" Target="Demos/m14441.html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Demos/m14461.html" TargetMode="Externa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hyperlink" Target="Demos/m14491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hyperlink" Target="Demos/m14492.html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Demos/m14501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Demos/m14502.html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://spider.seds.org/spider/ScholarX/coords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howthingsfly.si.edu/flight-dynamics/roll-pitch-and-yaw" TargetMode="External"/><Relationship Id="rId4" Type="http://schemas.openxmlformats.org/officeDocument/2006/relationships/hyperlink" Target="http://www.euclideanspace.com/maths/geometry/rotations/euler/index.htm" TargetMode="Externa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microsoft.com/office/2007/relationships/media" Target="file:///D:\Pavel\Courses\Materials\Course.OKG%202021\Lectures%202021\14.%20Orientation\AniLogo\AniLogo26.wmv" TargetMode="External"/><Relationship Id="rId7" Type="http://schemas.openxmlformats.org/officeDocument/2006/relationships/image" Target="../media/image3.png"/><Relationship Id="rId2" Type="http://schemas.openxmlformats.org/officeDocument/2006/relationships/video" Target="file:///D:\Pavel\Courses\Materials\Course.OKG%202021\Lectures%202021\14.%20Orientation\AniLogo\AniLogo19.wmv" TargetMode="External"/><Relationship Id="rId1" Type="http://schemas.microsoft.com/office/2007/relationships/media" Target="file:///D:\Pavel\Courses\Materials\Course.OKG%202021\Lectures%202021\14.%20Orientation\AniLogo\AniLogo19.wmv" TargetMode="Externa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3.xml"/><Relationship Id="rId4" Type="http://schemas.openxmlformats.org/officeDocument/2006/relationships/video" Target="file:///D:\Pavel\Courses\Materials\Course.OKG%202021\Lectures%202021\14.%20Orientation\AniLogo\AniLogo26.wmv" TargetMode="External"/><Relationship Id="rId9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://youtu.be/cCxduRWjoRM" TargetMode="External"/><Relationship Id="rId7" Type="http://schemas.openxmlformats.org/officeDocument/2006/relationships/hyperlink" Target="../../Media/Videos/Turtle%20Land.avi" TargetMode="External"/><Relationship Id="rId2" Type="http://schemas.openxmlformats.org/officeDocument/2006/relationships/hyperlink" Target="http://youtu.be/HhlUgQKwc1o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hyperlink" Target="../../Media/Videos/Around%20The%20Word.avi" TargetMode="External"/><Relationship Id="rId10" Type="http://schemas.openxmlformats.org/officeDocument/2006/relationships/image" Target="../media/image8.png"/><Relationship Id="rId4" Type="http://schemas.openxmlformats.org/officeDocument/2006/relationships/hyperlink" Target="http://youtu.be/Acx9Pa14dkk" TargetMode="External"/><Relationship Id="rId9" Type="http://schemas.openxmlformats.org/officeDocument/2006/relationships/hyperlink" Target="../../Media/Videos/Slalom.avi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</a:t>
            </a:r>
            <a:r>
              <a:rPr lang="en-US"/>
              <a:t>1</a:t>
            </a:r>
            <a:r>
              <a:rPr lang="bg-BG"/>
              <a:t>4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Ориентация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717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Пример с комплект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𝑍𝑋𝑍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1200150"/>
                <a:ext cx="7848600" cy="1543050"/>
              </a:xfrm>
            </p:spPr>
            <p:txBody>
              <a:bodyPr/>
              <a:lstStyle/>
              <a:p>
                <a:r>
                  <a:rPr lang="bg-BG" dirty="0"/>
                  <a:t>Начално и крайно положение</a:t>
                </a:r>
              </a:p>
              <a:p>
                <a:pPr lvl="1"/>
                <a:r>
                  <a:rPr lang="bg-BG" dirty="0"/>
                  <a:t>Две координатни системи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𝑋𝑌𝑍</m:t>
                    </m:r>
                    <m:r>
                      <a:rPr lang="en-US" i="1" dirty="0" err="1" smtClean="0">
                        <a:latin typeface="Cambria Math"/>
                        <a:sym typeface="Symbol"/>
                      </a:rPr>
                      <m:t>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err="1" smtClean="0"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′′</m:t>
                        </m:r>
                      </m:sup>
                    </m:sSup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/>
                          </a:rPr>
                          <m:t>𝑌</m:t>
                        </m:r>
                      </m:e>
                      <m:sup>
                        <m:r>
                          <a:rPr lang="en-US" b="0" i="1" dirty="0" smtClean="0">
                            <a:latin typeface="Cambria Math"/>
                          </a:rPr>
                          <m:t>′′</m:t>
                        </m:r>
                      </m:sup>
                    </m:sSup>
                    <m:r>
                      <a:rPr lang="en-US" b="0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′′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Общо начало (т.е. без транслация)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1200150"/>
                <a:ext cx="7848600" cy="1543050"/>
              </a:xfrm>
              <a:blipFill rotWithShape="1">
                <a:blip r:embed="rId3"/>
                <a:stretch>
                  <a:fillRect l="-1632" t="-3557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/>
          <p:cNvCxnSpPr/>
          <p:nvPr/>
        </p:nvCxnSpPr>
        <p:spPr>
          <a:xfrm>
            <a:off x="4563772" y="3951755"/>
            <a:ext cx="382861" cy="855582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679048" y="4610040"/>
            <a:ext cx="30489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702084" y="3943350"/>
            <a:ext cx="31771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190581" y="2521643"/>
            <a:ext cx="34496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sz="2000" dirty="0"/>
              <a:t>Y</a:t>
            </a:r>
          </a:p>
        </p:txBody>
      </p:sp>
      <p:sp>
        <p:nvSpPr>
          <p:cNvPr id="33" name="TextBox 32"/>
          <p:cNvSpPr txBox="1"/>
          <p:nvPr/>
        </p:nvSpPr>
        <p:spPr>
          <a:xfrm flipH="1">
            <a:off x="5036824" y="2763589"/>
            <a:ext cx="50844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bg-BG" dirty="0">
                <a:solidFill>
                  <a:srgbClr val="0070C0"/>
                </a:solidFill>
              </a:rPr>
              <a:t>"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420603" y="3460173"/>
            <a:ext cx="412292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Y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35" name="TextBox 34"/>
          <p:cNvSpPr txBox="1"/>
          <p:nvPr/>
        </p:nvSpPr>
        <p:spPr>
          <a:xfrm>
            <a:off x="4586422" y="4682952"/>
            <a:ext cx="407483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Z</a:t>
            </a:r>
            <a:r>
              <a:rPr lang="bg-BG" dirty="0"/>
              <a:t>"</a:t>
            </a:r>
            <a:endParaRPr lang="en-US" dirty="0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4558496" y="2827252"/>
            <a:ext cx="564822" cy="1102652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H="1" flipV="1">
            <a:off x="3392615" y="3838575"/>
            <a:ext cx="1155185" cy="108392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4554665" y="2571750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H="1">
            <a:off x="3868865" y="3943350"/>
            <a:ext cx="6858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4554665" y="3943350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79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Обща права</a:t>
                </a:r>
              </a:p>
              <a:p>
                <a:pPr lvl="1"/>
                <a:r>
                  <a:rPr lang="bg-BG" dirty="0"/>
                  <a:t>Обща права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на равнините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′′</m:t>
                    </m:r>
                    <m:r>
                      <a:rPr lang="en-US" b="0" i="1" dirty="0" smtClean="0">
                        <a:latin typeface="Cambria Math"/>
                      </a:rPr>
                      <m:t>𝑌</m:t>
                    </m:r>
                    <m:r>
                      <a:rPr lang="en-US" b="0" i="1" dirty="0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𝑋𝑌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Правата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bg-BG" dirty="0"/>
                  <a:t> е перпендикулярна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bg-BG" b="0" i="1" dirty="0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Правата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bg-BG" dirty="0"/>
                  <a:t> ще е ориентир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3087908" y="2070143"/>
            <a:ext cx="3281948" cy="2635207"/>
            <a:chOff x="3087908" y="2070143"/>
            <a:chExt cx="3281948" cy="2635207"/>
          </a:xfrm>
        </p:grpSpPr>
        <p:sp>
          <p:nvSpPr>
            <p:cNvPr id="40" name="TextBox 39"/>
            <p:cNvSpPr txBox="1"/>
            <p:nvPr/>
          </p:nvSpPr>
          <p:spPr>
            <a:xfrm rot="19500000">
              <a:off x="5980006" y="2070143"/>
              <a:ext cx="389850" cy="400110"/>
            </a:xfrm>
            <a:prstGeom prst="rect">
              <a:avLst/>
            </a:prstGeom>
            <a:noFill/>
            <a:effectLst>
              <a:outerShdw blurRad="63500" sx="102000" sy="102000" algn="ctr" rotWithShape="0">
                <a:srgbClr val="FF0000">
                  <a:alpha val="40000"/>
                </a:srgbClr>
              </a:outerShdw>
            </a:effectLst>
          </p:spPr>
          <p:txBody>
            <a:bodyPr wrap="none" rtlCol="0">
              <a:spAutoFit/>
            </a:bodyPr>
            <a:lstStyle/>
            <a:p>
              <a:pPr marL="342900" indent="-342900" algn="ctr">
                <a:spcBef>
                  <a:spcPct val="20000"/>
                </a:spcBef>
              </a:pPr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m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3087908" y="2342090"/>
              <a:ext cx="3236692" cy="2227189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4563772" y="3574043"/>
              <a:ext cx="382861" cy="85558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3679048" y="4232328"/>
              <a:ext cx="304891" cy="4001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0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702084" y="3565638"/>
              <a:ext cx="317716" cy="4001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0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190581" y="2143931"/>
              <a:ext cx="344966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sz="2000" dirty="0"/>
                <a:t>Y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 flipH="1">
              <a:off x="5036824" y="2385877"/>
              <a:ext cx="508441" cy="4001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000">
                  <a:latin typeface="Calibri"/>
                </a:defRPr>
              </a:lvl1pPr>
            </a:lstStyle>
            <a:p>
              <a:r>
                <a:rPr lang="en-US" dirty="0">
                  <a:solidFill>
                    <a:srgbClr val="0070C0"/>
                  </a:solidFill>
                </a:rPr>
                <a:t>X</a:t>
              </a:r>
              <a:r>
                <a:rPr lang="bg-BG" dirty="0">
                  <a:solidFill>
                    <a:srgbClr val="0070C0"/>
                  </a:solidFill>
                </a:rPr>
                <a:t>"</a:t>
              </a:r>
              <a:endParaRPr lang="en-US" dirty="0">
                <a:solidFill>
                  <a:srgbClr val="0070C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0603" y="3082461"/>
              <a:ext cx="412292" cy="4001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000">
                  <a:solidFill>
                    <a:srgbClr val="0070C0"/>
                  </a:solidFill>
                  <a:latin typeface="Calibri"/>
                </a:defRPr>
              </a:lvl1pPr>
            </a:lstStyle>
            <a:p>
              <a:r>
                <a:rPr lang="en-US" dirty="0"/>
                <a:t>Y</a:t>
              </a:r>
              <a:r>
                <a:rPr lang="bg-BG" dirty="0"/>
                <a:t>"</a:t>
              </a:r>
              <a:endParaRPr lang="en-US" dirty="0"/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586422" y="4305240"/>
              <a:ext cx="407483" cy="40011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000">
                  <a:solidFill>
                    <a:srgbClr val="0070C0"/>
                  </a:solidFill>
                  <a:latin typeface="Calibri"/>
                </a:defRPr>
              </a:lvl1pPr>
            </a:lstStyle>
            <a:p>
              <a:r>
                <a:rPr lang="en-US" dirty="0"/>
                <a:t>Z</a:t>
              </a:r>
              <a:r>
                <a:rPr lang="bg-BG" dirty="0"/>
                <a:t>"</a:t>
              </a:r>
              <a:endParaRPr lang="en-US" dirty="0"/>
            </a:p>
          </p:txBody>
        </p:sp>
        <p:cxnSp>
          <p:nvCxnSpPr>
            <p:cNvPr id="42" name="Straight Arrow Connector 41"/>
            <p:cNvCxnSpPr/>
            <p:nvPr/>
          </p:nvCxnSpPr>
          <p:spPr>
            <a:xfrm flipV="1">
              <a:off x="4558496" y="2449540"/>
              <a:ext cx="564822" cy="110265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 flipV="1">
              <a:off x="3392615" y="3460863"/>
              <a:ext cx="1155185" cy="10839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4554665" y="2194038"/>
              <a:ext cx="0" cy="13716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 flipH="1">
              <a:off x="3868865" y="3565638"/>
              <a:ext cx="685800" cy="68580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/>
            <p:nvPr/>
          </p:nvCxnSpPr>
          <p:spPr>
            <a:xfrm>
              <a:off x="4554665" y="3565638"/>
              <a:ext cx="137160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6787365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rc 4"/>
          <p:cNvSpPr/>
          <p:nvPr/>
        </p:nvSpPr>
        <p:spPr>
          <a:xfrm>
            <a:off x="4008067" y="2998663"/>
            <a:ext cx="1116760" cy="1131627"/>
          </a:xfrm>
          <a:prstGeom prst="arc">
            <a:avLst>
              <a:gd name="adj1" fmla="val 3988508"/>
              <a:gd name="adj2" fmla="val 8108721"/>
            </a:avLst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2" name="Arc 61"/>
          <p:cNvSpPr/>
          <p:nvPr/>
        </p:nvSpPr>
        <p:spPr>
          <a:xfrm>
            <a:off x="4008067" y="2998663"/>
            <a:ext cx="1116760" cy="1131627"/>
          </a:xfrm>
          <a:prstGeom prst="arc">
            <a:avLst>
              <a:gd name="adj1" fmla="val 19567075"/>
              <a:gd name="adj2" fmla="val 21548822"/>
            </a:avLst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64" name="Arc 63"/>
          <p:cNvSpPr/>
          <p:nvPr/>
        </p:nvSpPr>
        <p:spPr>
          <a:xfrm>
            <a:off x="3748923" y="2736068"/>
            <a:ext cx="1635049" cy="1656816"/>
          </a:xfrm>
          <a:prstGeom prst="arc">
            <a:avLst>
              <a:gd name="adj1" fmla="val 17810580"/>
              <a:gd name="adj2" fmla="val 19553510"/>
            </a:avLst>
          </a:prstGeom>
          <a:solidFill>
            <a:srgbClr val="FF0000">
              <a:alpha val="30196"/>
            </a:srgbClr>
          </a:solidFill>
          <a:ln>
            <a:solidFill>
              <a:srgbClr val="FF0000"/>
            </a:solidFill>
            <a:headEnd type="triangle" w="med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Да видим </a:t>
                </a:r>
                <a:r>
                  <a:rPr lang="bg-BG" dirty="0" err="1"/>
                  <a:t>ойлеровите</a:t>
                </a:r>
                <a:r>
                  <a:rPr lang="bg-BG" dirty="0"/>
                  <a:t> ъгли </a:t>
                </a:r>
                <a:r>
                  <a:rPr lang="en-US" dirty="0" err="1"/>
                  <a:t>ZXZ</a:t>
                </a:r>
                <a:endParaRPr lang="bg-BG" dirty="0"/>
              </a:p>
              <a:p>
                <a:pPr lvl="1"/>
                <a:r>
                  <a:rPr lang="bg-BG" dirty="0"/>
                  <a:t>Ъгъл №1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𝑋𝑚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Ъгъл №2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𝑍𝑍</m:t>
                    </m:r>
                    <m:r>
                      <a:rPr lang="bg-BG" b="0" i="1" dirty="0" smtClean="0">
                        <a:latin typeface="Cambria Math"/>
                      </a:rPr>
                      <m:t>′′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Ъгъл №3 –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𝑚𝑋</m:t>
                    </m:r>
                    <m:r>
                      <a:rPr lang="bg-BG" b="0" i="1" dirty="0" smtClean="0">
                        <a:latin typeface="Cambria Math"/>
                      </a:rPr>
                      <m:t>′′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/>
          <p:cNvSpPr txBox="1"/>
          <p:nvPr/>
        </p:nvSpPr>
        <p:spPr>
          <a:xfrm rot="19500000">
            <a:off x="5980006" y="2070143"/>
            <a:ext cx="389850" cy="400110"/>
          </a:xfrm>
          <a:prstGeom prst="rect">
            <a:avLst/>
          </a:prstGeom>
          <a:noFill/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m</a:t>
            </a:r>
          </a:p>
        </p:txBody>
      </p:sp>
      <p:cxnSp>
        <p:nvCxnSpPr>
          <p:cNvPr id="47" name="Straight Arrow Connector 46"/>
          <p:cNvCxnSpPr/>
          <p:nvPr/>
        </p:nvCxnSpPr>
        <p:spPr>
          <a:xfrm flipV="1">
            <a:off x="3087908" y="2342090"/>
            <a:ext cx="3236692" cy="222718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4563772" y="3574043"/>
            <a:ext cx="382861" cy="855582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3679048" y="4232328"/>
            <a:ext cx="30489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5702084" y="3565638"/>
            <a:ext cx="31771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4190581" y="2143931"/>
            <a:ext cx="34496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sz="2000" dirty="0"/>
              <a:t>Y</a:t>
            </a:r>
          </a:p>
        </p:txBody>
      </p:sp>
      <p:sp>
        <p:nvSpPr>
          <p:cNvPr id="52" name="TextBox 51"/>
          <p:cNvSpPr txBox="1"/>
          <p:nvPr/>
        </p:nvSpPr>
        <p:spPr>
          <a:xfrm flipH="1">
            <a:off x="4706254" y="2249485"/>
            <a:ext cx="50844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>
                <a:solidFill>
                  <a:srgbClr val="0070C0"/>
                </a:solidFill>
              </a:rPr>
              <a:t>X</a:t>
            </a:r>
            <a:r>
              <a:rPr lang="bg-BG" dirty="0">
                <a:solidFill>
                  <a:srgbClr val="0070C0"/>
                </a:solidFill>
              </a:rPr>
              <a:t>"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3420603" y="3082461"/>
            <a:ext cx="412292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Y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54" name="TextBox 53"/>
          <p:cNvSpPr txBox="1"/>
          <p:nvPr/>
        </p:nvSpPr>
        <p:spPr>
          <a:xfrm>
            <a:off x="4586422" y="4305240"/>
            <a:ext cx="407483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/>
              <a:t>Z</a:t>
            </a:r>
            <a:r>
              <a:rPr lang="bg-BG" dirty="0"/>
              <a:t>"</a:t>
            </a:r>
            <a:endParaRPr lang="en-US" dirty="0"/>
          </a:p>
        </p:txBody>
      </p:sp>
      <p:cxnSp>
        <p:nvCxnSpPr>
          <p:cNvPr id="55" name="Straight Arrow Connector 54"/>
          <p:cNvCxnSpPr/>
          <p:nvPr/>
        </p:nvCxnSpPr>
        <p:spPr>
          <a:xfrm flipV="1">
            <a:off x="4558496" y="2449540"/>
            <a:ext cx="564822" cy="1102652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3392615" y="3460863"/>
            <a:ext cx="1155185" cy="108392"/>
          </a:xfrm>
          <a:prstGeom prst="straightConnector1">
            <a:avLst/>
          </a:prstGeom>
          <a:ln w="38100">
            <a:solidFill>
              <a:srgbClr val="0070C0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V="1">
            <a:off x="4554665" y="2194038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3868865" y="3565638"/>
            <a:ext cx="6858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>
            <a:off x="4554665" y="3565638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/>
          <p:cNvSpPr txBox="1"/>
          <p:nvPr/>
        </p:nvSpPr>
        <p:spPr>
          <a:xfrm>
            <a:off x="4073612" y="4042399"/>
            <a:ext cx="626935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ZZ</a:t>
            </a:r>
            <a:r>
              <a:rPr lang="bg-BG" dirty="0">
                <a:solidFill>
                  <a:srgbClr val="FF0000"/>
                </a:solidFill>
              </a:rPr>
              <a:t>"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3" name="TextBox 62"/>
          <p:cNvSpPr txBox="1"/>
          <p:nvPr/>
        </p:nvSpPr>
        <p:spPr>
          <a:xfrm>
            <a:off x="5088065" y="3155936"/>
            <a:ext cx="626935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Xm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4922857" y="2581743"/>
            <a:ext cx="736373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 err="1">
                <a:solidFill>
                  <a:srgbClr val="FF0000"/>
                </a:solidFill>
              </a:rPr>
              <a:t>mX</a:t>
            </a:r>
            <a:r>
              <a:rPr lang="en-US" dirty="0">
                <a:solidFill>
                  <a:srgbClr val="FF0000"/>
                </a:solidFill>
              </a:rPr>
              <a:t>''</a:t>
            </a:r>
          </a:p>
        </p:txBody>
      </p:sp>
    </p:spTree>
    <p:extLst>
      <p:ext uri="{BB962C8B-B14F-4D97-AF65-F5344CB8AC3E}">
        <p14:creationId xmlns:p14="http://schemas.microsoft.com/office/powerpoint/2010/main" val="1949313015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Построение чрез комплект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𝑍𝑋𝑍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Въртене около локалната ос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Въртене около локалната ос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Въртене около локалната ос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Редът на ротациите е фиксиран</a:t>
                </a:r>
              </a:p>
              <a:p>
                <a:r>
                  <a:rPr lang="bg-BG" dirty="0"/>
                  <a:t>Локалните оси</a:t>
                </a:r>
                <a:r>
                  <a:rPr lang="en-US" dirty="0"/>
                  <a:t> </a:t>
                </a:r>
                <a:r>
                  <a:rPr lang="bg-BG" dirty="0"/>
                  <a:t>кръщаваме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/>
                      </a:rPr>
                      <m:t>𝑍</m:t>
                    </m:r>
                    <m:r>
                      <a:rPr lang="en-US" i="1" dirty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Първоначално съвпадат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Накрая ще съвпадат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b="0" i="1" dirty="0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′′</m:t>
                    </m:r>
                  </m:oMath>
                </a14:m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 b="-179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Построение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847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Ъгъл №</a:t>
                </a:r>
                <a:r>
                  <a:rPr lang="en-US" dirty="0"/>
                  <a:t>1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𝑋𝑚</m:t>
                    </m:r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Въртим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(</a:t>
                </a:r>
                <a:r>
                  <a:rPr lang="bg-BG" dirty="0"/>
                  <a:t>съвпада със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</m:oMath>
                </a14:m>
                <a:r>
                  <a:rPr lang="bg-BG" dirty="0"/>
                  <a:t>) </a:t>
                </a:r>
                <a:endParaRPr lang="en-US" dirty="0"/>
              </a:p>
              <a:p>
                <a:pPr lvl="1"/>
                <a:r>
                  <a:rPr lang="bg-BG" dirty="0"/>
                  <a:t>Целта 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да отиде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</m:oMath>
                </a14:m>
                <a:r>
                  <a:rPr lang="bg-BG" dirty="0"/>
                  <a:t>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Така координатна ос става обща права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TextBox 137"/>
          <p:cNvSpPr txBox="1"/>
          <p:nvPr/>
        </p:nvSpPr>
        <p:spPr>
          <a:xfrm rot="19500000">
            <a:off x="4263698" y="1962150"/>
            <a:ext cx="389850" cy="400110"/>
          </a:xfrm>
          <a:prstGeom prst="rect">
            <a:avLst/>
          </a:prstGeom>
          <a:noFill/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m</a:t>
            </a:r>
          </a:p>
        </p:txBody>
      </p:sp>
      <p:cxnSp>
        <p:nvCxnSpPr>
          <p:cNvPr id="139" name="Straight Arrow Connector 138"/>
          <p:cNvCxnSpPr/>
          <p:nvPr/>
        </p:nvCxnSpPr>
        <p:spPr>
          <a:xfrm flipV="1">
            <a:off x="2842281" y="2234098"/>
            <a:ext cx="1766011" cy="1215203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2847464" y="3466050"/>
            <a:ext cx="382861" cy="85558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1962740" y="4124335"/>
            <a:ext cx="30489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3985776" y="3457645"/>
            <a:ext cx="31771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143" name="TextBox 142"/>
          <p:cNvSpPr txBox="1"/>
          <p:nvPr/>
        </p:nvSpPr>
        <p:spPr>
          <a:xfrm>
            <a:off x="2474273" y="2035938"/>
            <a:ext cx="34496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sz="2000" dirty="0"/>
              <a:t>Y</a:t>
            </a:r>
          </a:p>
        </p:txBody>
      </p:sp>
      <p:sp>
        <p:nvSpPr>
          <p:cNvPr id="144" name="TextBox 143"/>
          <p:cNvSpPr txBox="1"/>
          <p:nvPr/>
        </p:nvSpPr>
        <p:spPr>
          <a:xfrm flipH="1">
            <a:off x="3320516" y="2277884"/>
            <a:ext cx="50844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704295" y="2974468"/>
            <a:ext cx="412292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2870114" y="4197247"/>
            <a:ext cx="407483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7" name="Straight Arrow Connector 146"/>
          <p:cNvCxnSpPr/>
          <p:nvPr/>
        </p:nvCxnSpPr>
        <p:spPr>
          <a:xfrm flipV="1">
            <a:off x="2842188" y="2341547"/>
            <a:ext cx="564822" cy="110265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 flipH="1" flipV="1">
            <a:off x="1676307" y="3352870"/>
            <a:ext cx="1155185" cy="10839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traight Arrow Connector 148"/>
          <p:cNvCxnSpPr/>
          <p:nvPr/>
        </p:nvCxnSpPr>
        <p:spPr>
          <a:xfrm flipV="1">
            <a:off x="2838357" y="2086045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>
            <a:off x="2152557" y="3457645"/>
            <a:ext cx="6858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2838357" y="3457645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 rot="19500000">
            <a:off x="7763550" y="1962150"/>
            <a:ext cx="389850" cy="400110"/>
          </a:xfrm>
          <a:prstGeom prst="rect">
            <a:avLst/>
          </a:prstGeom>
          <a:noFill/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m</a:t>
            </a:r>
          </a:p>
        </p:txBody>
      </p:sp>
      <p:cxnSp>
        <p:nvCxnSpPr>
          <p:cNvPr id="154" name="Straight Arrow Connector 153"/>
          <p:cNvCxnSpPr/>
          <p:nvPr/>
        </p:nvCxnSpPr>
        <p:spPr>
          <a:xfrm flipV="1">
            <a:off x="6347316" y="2234098"/>
            <a:ext cx="1760828" cy="12116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>
            <a:off x="6347316" y="3466050"/>
            <a:ext cx="382861" cy="85558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/>
          <p:cNvSpPr txBox="1"/>
          <p:nvPr/>
        </p:nvSpPr>
        <p:spPr>
          <a:xfrm>
            <a:off x="5462592" y="4124335"/>
            <a:ext cx="30489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7485628" y="3457645"/>
            <a:ext cx="31771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5974125" y="2035938"/>
            <a:ext cx="34496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sz="2000" dirty="0"/>
              <a:t>Y</a:t>
            </a:r>
          </a:p>
        </p:txBody>
      </p:sp>
      <p:sp>
        <p:nvSpPr>
          <p:cNvPr id="159" name="TextBox 158"/>
          <p:cNvSpPr txBox="1"/>
          <p:nvPr/>
        </p:nvSpPr>
        <p:spPr>
          <a:xfrm flipH="1">
            <a:off x="6820368" y="2277884"/>
            <a:ext cx="50844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0" name="TextBox 159"/>
          <p:cNvSpPr txBox="1"/>
          <p:nvPr/>
        </p:nvSpPr>
        <p:spPr>
          <a:xfrm>
            <a:off x="5204147" y="2974468"/>
            <a:ext cx="412292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6369966" y="4197247"/>
            <a:ext cx="407483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62" name="Straight Arrow Connector 161"/>
          <p:cNvCxnSpPr/>
          <p:nvPr/>
        </p:nvCxnSpPr>
        <p:spPr>
          <a:xfrm flipV="1">
            <a:off x="6342040" y="2341547"/>
            <a:ext cx="564822" cy="110265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 flipH="1" flipV="1">
            <a:off x="5176159" y="3352870"/>
            <a:ext cx="1155185" cy="10839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 flipV="1">
            <a:off x="6338209" y="2086045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5652409" y="3457645"/>
            <a:ext cx="6858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>
            <a:off x="6338209" y="3457645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2270234" y="2319219"/>
            <a:ext cx="1700331" cy="1700331"/>
            <a:chOff x="2304957" y="2238445"/>
            <a:chExt cx="2057400" cy="2057400"/>
          </a:xfrm>
        </p:grpSpPr>
        <p:cxnSp>
          <p:nvCxnSpPr>
            <p:cNvPr id="167" name="Straight Arrow Connector 166"/>
            <p:cNvCxnSpPr/>
            <p:nvPr/>
          </p:nvCxnSpPr>
          <p:spPr>
            <a:xfrm flipV="1">
              <a:off x="2990757" y="2238445"/>
              <a:ext cx="0" cy="137160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Arrow Connector 167"/>
            <p:cNvCxnSpPr/>
            <p:nvPr/>
          </p:nvCxnSpPr>
          <p:spPr>
            <a:xfrm flipH="1">
              <a:off x="2304957" y="3610045"/>
              <a:ext cx="685800" cy="68580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/>
            <p:cNvCxnSpPr/>
            <p:nvPr/>
          </p:nvCxnSpPr>
          <p:spPr>
            <a:xfrm>
              <a:off x="2990757" y="3610045"/>
              <a:ext cx="1371600" cy="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TextBox 169"/>
          <p:cNvSpPr txBox="1"/>
          <p:nvPr/>
        </p:nvSpPr>
        <p:spPr>
          <a:xfrm>
            <a:off x="2853957" y="2277884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Y'</a:t>
            </a:r>
          </a:p>
        </p:txBody>
      </p:sp>
      <p:sp>
        <p:nvSpPr>
          <p:cNvPr id="171" name="TextBox 170"/>
          <p:cNvSpPr txBox="1"/>
          <p:nvPr/>
        </p:nvSpPr>
        <p:spPr>
          <a:xfrm>
            <a:off x="3593313" y="3046895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X'</a:t>
            </a:r>
          </a:p>
        </p:txBody>
      </p:sp>
      <p:sp>
        <p:nvSpPr>
          <p:cNvPr id="172" name="TextBox 171"/>
          <p:cNvSpPr txBox="1"/>
          <p:nvPr/>
        </p:nvSpPr>
        <p:spPr>
          <a:xfrm>
            <a:off x="2279994" y="3916602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Z'</a:t>
            </a:r>
          </a:p>
        </p:txBody>
      </p:sp>
      <p:sp>
        <p:nvSpPr>
          <p:cNvPr id="173" name="Arc 172"/>
          <p:cNvSpPr/>
          <p:nvPr/>
        </p:nvSpPr>
        <p:spPr>
          <a:xfrm rot="2733812" flipH="1">
            <a:off x="2364022" y="3531070"/>
            <a:ext cx="450886" cy="343058"/>
          </a:xfrm>
          <a:prstGeom prst="arc">
            <a:avLst>
              <a:gd name="adj1" fmla="val 6736852"/>
              <a:gd name="adj2" fmla="val 4381342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4" name="Group 173"/>
          <p:cNvGrpSpPr/>
          <p:nvPr/>
        </p:nvGrpSpPr>
        <p:grpSpPr>
          <a:xfrm>
            <a:off x="5705518" y="2574647"/>
            <a:ext cx="1524622" cy="1444903"/>
            <a:chOff x="2230238" y="2547513"/>
            <a:chExt cx="1844792" cy="1748332"/>
          </a:xfrm>
        </p:grpSpPr>
        <p:cxnSp>
          <p:nvCxnSpPr>
            <p:cNvPr id="175" name="Straight Arrow Connector 174"/>
            <p:cNvCxnSpPr/>
            <p:nvPr/>
          </p:nvCxnSpPr>
          <p:spPr>
            <a:xfrm flipH="1" flipV="1">
              <a:off x="2230238" y="2547513"/>
              <a:ext cx="760518" cy="106253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Arrow Connector 175"/>
            <p:cNvCxnSpPr/>
            <p:nvPr/>
          </p:nvCxnSpPr>
          <p:spPr>
            <a:xfrm flipH="1">
              <a:off x="2304957" y="3610045"/>
              <a:ext cx="685800" cy="68580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Arrow Connector 176"/>
            <p:cNvCxnSpPr/>
            <p:nvPr/>
          </p:nvCxnSpPr>
          <p:spPr>
            <a:xfrm flipV="1">
              <a:off x="2990757" y="2867250"/>
              <a:ext cx="1084273" cy="75566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1" name="TextBox 180"/>
          <p:cNvSpPr txBox="1"/>
          <p:nvPr/>
        </p:nvSpPr>
        <p:spPr>
          <a:xfrm>
            <a:off x="7104519" y="2876550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X'</a:t>
            </a:r>
          </a:p>
        </p:txBody>
      </p:sp>
      <p:sp>
        <p:nvSpPr>
          <p:cNvPr id="182" name="TextBox 181"/>
          <p:cNvSpPr txBox="1"/>
          <p:nvPr/>
        </p:nvSpPr>
        <p:spPr>
          <a:xfrm>
            <a:off x="5791200" y="3919923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Z'</a:t>
            </a:r>
          </a:p>
        </p:txBody>
      </p:sp>
      <p:sp>
        <p:nvSpPr>
          <p:cNvPr id="186" name="TextBox 185"/>
          <p:cNvSpPr txBox="1"/>
          <p:nvPr/>
        </p:nvSpPr>
        <p:spPr>
          <a:xfrm>
            <a:off x="5715000" y="2343150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Y'</a:t>
            </a:r>
          </a:p>
        </p:txBody>
      </p:sp>
      <p:sp>
        <p:nvSpPr>
          <p:cNvPr id="187" name="Arc 186"/>
          <p:cNvSpPr/>
          <p:nvPr/>
        </p:nvSpPr>
        <p:spPr>
          <a:xfrm rot="21404361" flipH="1">
            <a:off x="2375086" y="2920303"/>
            <a:ext cx="1030856" cy="1030856"/>
          </a:xfrm>
          <a:prstGeom prst="arc">
            <a:avLst>
              <a:gd name="adj1" fmla="val 10454143"/>
              <a:gd name="adj2" fmla="val 12652495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Arc 187"/>
          <p:cNvSpPr/>
          <p:nvPr/>
        </p:nvSpPr>
        <p:spPr>
          <a:xfrm flipH="1">
            <a:off x="2080145" y="2697350"/>
            <a:ext cx="1509277" cy="1509277"/>
          </a:xfrm>
          <a:prstGeom prst="arc">
            <a:avLst>
              <a:gd name="adj1" fmla="val 16308028"/>
              <a:gd name="adj2" fmla="val 18252105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308657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Ъгъл №</a:t>
                </a:r>
                <a:r>
                  <a:rPr lang="en-US" dirty="0"/>
                  <a:t>2 (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/>
                      </a:rPr>
                      <m:t>𝑍𝑍</m:t>
                    </m:r>
                    <m:r>
                      <a:rPr lang="en-US" dirty="0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Въртим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(</a:t>
                </a:r>
                <a:r>
                  <a:rPr lang="bg-BG" dirty="0"/>
                  <a:t>съвпада с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bg-BG" dirty="0"/>
                  <a:t>)</a:t>
                </a:r>
                <a:endParaRPr lang="en-US" dirty="0"/>
              </a:p>
              <a:p>
                <a:pPr lvl="1"/>
                <a:r>
                  <a:rPr lang="bg-BG" dirty="0"/>
                  <a:t>Целта 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да отиде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b="0" i="1" dirty="0" smtClean="0">
                        <a:latin typeface="Cambria Math"/>
                      </a:rPr>
                      <m:t>′′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Така двете равнини се слепват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Box 64"/>
          <p:cNvSpPr txBox="1"/>
          <p:nvPr/>
        </p:nvSpPr>
        <p:spPr>
          <a:xfrm rot="19500000">
            <a:off x="7763550" y="1962150"/>
            <a:ext cx="389850" cy="400110"/>
          </a:xfrm>
          <a:prstGeom prst="rect">
            <a:avLst/>
          </a:prstGeom>
          <a:noFill/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m</a:t>
            </a:r>
          </a:p>
        </p:txBody>
      </p:sp>
      <p:cxnSp>
        <p:nvCxnSpPr>
          <p:cNvPr id="66" name="Straight Arrow Connector 65"/>
          <p:cNvCxnSpPr/>
          <p:nvPr/>
        </p:nvCxnSpPr>
        <p:spPr>
          <a:xfrm flipV="1">
            <a:off x="6347316" y="2234098"/>
            <a:ext cx="1760828" cy="12116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347316" y="3466050"/>
            <a:ext cx="382861" cy="85558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5462592" y="4124335"/>
            <a:ext cx="30489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7485628" y="3457645"/>
            <a:ext cx="31771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974125" y="2035938"/>
            <a:ext cx="34496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sz="2000" dirty="0"/>
              <a:t>Y</a:t>
            </a:r>
          </a:p>
        </p:txBody>
      </p:sp>
      <p:sp>
        <p:nvSpPr>
          <p:cNvPr id="72" name="TextBox 71"/>
          <p:cNvSpPr txBox="1"/>
          <p:nvPr/>
        </p:nvSpPr>
        <p:spPr>
          <a:xfrm flipH="1">
            <a:off x="6820368" y="2277884"/>
            <a:ext cx="50844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5204147" y="2974468"/>
            <a:ext cx="412292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6369966" y="4197247"/>
            <a:ext cx="407483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5" name="Straight Arrow Connector 74"/>
          <p:cNvCxnSpPr/>
          <p:nvPr/>
        </p:nvCxnSpPr>
        <p:spPr>
          <a:xfrm flipV="1">
            <a:off x="6342040" y="2341547"/>
            <a:ext cx="564822" cy="110265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/>
          <p:nvPr/>
        </p:nvCxnSpPr>
        <p:spPr>
          <a:xfrm flipH="1" flipV="1">
            <a:off x="5176159" y="3352870"/>
            <a:ext cx="1155185" cy="10839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 flipV="1">
            <a:off x="6338209" y="2086045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652409" y="3457645"/>
            <a:ext cx="6858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>
            <a:off x="6338209" y="3457645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/>
          <p:cNvGrpSpPr/>
          <p:nvPr/>
        </p:nvGrpSpPr>
        <p:grpSpPr>
          <a:xfrm>
            <a:off x="5506498" y="2838893"/>
            <a:ext cx="1723643" cy="1282731"/>
            <a:chOff x="1989423" y="2867250"/>
            <a:chExt cx="2085607" cy="1552104"/>
          </a:xfrm>
        </p:grpSpPr>
        <p:cxnSp>
          <p:nvCxnSpPr>
            <p:cNvPr id="89" name="Straight Arrow Connector 88"/>
            <p:cNvCxnSpPr/>
            <p:nvPr/>
          </p:nvCxnSpPr>
          <p:spPr>
            <a:xfrm flipH="1" flipV="1">
              <a:off x="1989423" y="3043264"/>
              <a:ext cx="1001334" cy="56678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/>
            <p:nvPr/>
          </p:nvCxnSpPr>
          <p:spPr>
            <a:xfrm>
              <a:off x="2990758" y="3610045"/>
              <a:ext cx="378020" cy="809309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/>
            <p:nvPr/>
          </p:nvCxnSpPr>
          <p:spPr>
            <a:xfrm flipV="1">
              <a:off x="2990757" y="2867250"/>
              <a:ext cx="1084273" cy="75566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TextBox 91"/>
          <p:cNvSpPr txBox="1"/>
          <p:nvPr/>
        </p:nvSpPr>
        <p:spPr>
          <a:xfrm>
            <a:off x="7104519" y="2876550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X'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6630436" y="3786485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Z'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506498" y="2634068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Y'</a:t>
            </a:r>
          </a:p>
        </p:txBody>
      </p:sp>
      <p:sp>
        <p:nvSpPr>
          <p:cNvPr id="95" name="TextBox 94"/>
          <p:cNvSpPr txBox="1"/>
          <p:nvPr/>
        </p:nvSpPr>
        <p:spPr>
          <a:xfrm rot="19500000">
            <a:off x="4263791" y="1961575"/>
            <a:ext cx="389850" cy="400110"/>
          </a:xfrm>
          <a:prstGeom prst="rect">
            <a:avLst/>
          </a:prstGeom>
          <a:noFill/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m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2847557" y="2233523"/>
            <a:ext cx="1760828" cy="12116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>
            <a:off x="2847557" y="3465475"/>
            <a:ext cx="382861" cy="85558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/>
          <p:cNvSpPr txBox="1"/>
          <p:nvPr/>
        </p:nvSpPr>
        <p:spPr>
          <a:xfrm>
            <a:off x="1962833" y="4123760"/>
            <a:ext cx="30489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118" name="TextBox 117"/>
          <p:cNvSpPr txBox="1"/>
          <p:nvPr/>
        </p:nvSpPr>
        <p:spPr>
          <a:xfrm>
            <a:off x="3985869" y="3457070"/>
            <a:ext cx="31771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138" name="TextBox 137"/>
          <p:cNvSpPr txBox="1"/>
          <p:nvPr/>
        </p:nvSpPr>
        <p:spPr>
          <a:xfrm>
            <a:off x="2474366" y="2035363"/>
            <a:ext cx="34496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sz="2000" dirty="0"/>
              <a:t>Y</a:t>
            </a:r>
          </a:p>
        </p:txBody>
      </p:sp>
      <p:sp>
        <p:nvSpPr>
          <p:cNvPr id="141" name="TextBox 140"/>
          <p:cNvSpPr txBox="1"/>
          <p:nvPr/>
        </p:nvSpPr>
        <p:spPr>
          <a:xfrm flipH="1">
            <a:off x="3320609" y="2277309"/>
            <a:ext cx="50844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4" name="TextBox 143"/>
          <p:cNvSpPr txBox="1"/>
          <p:nvPr/>
        </p:nvSpPr>
        <p:spPr>
          <a:xfrm>
            <a:off x="1704388" y="2973893"/>
            <a:ext cx="412292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2870207" y="4196672"/>
            <a:ext cx="407483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6" name="Straight Arrow Connector 145"/>
          <p:cNvCxnSpPr/>
          <p:nvPr/>
        </p:nvCxnSpPr>
        <p:spPr>
          <a:xfrm flipV="1">
            <a:off x="2842281" y="2340972"/>
            <a:ext cx="564822" cy="110265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1676400" y="3352295"/>
            <a:ext cx="1155185" cy="10839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2838450" y="2085470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152650" y="3457070"/>
            <a:ext cx="6858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838450" y="3457070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205759" y="2574072"/>
            <a:ext cx="1524622" cy="1444903"/>
            <a:chOff x="2230238" y="2547513"/>
            <a:chExt cx="1844792" cy="1748332"/>
          </a:xfrm>
        </p:grpSpPr>
        <p:cxnSp>
          <p:nvCxnSpPr>
            <p:cNvPr id="155" name="Straight Arrow Connector 154"/>
            <p:cNvCxnSpPr/>
            <p:nvPr/>
          </p:nvCxnSpPr>
          <p:spPr>
            <a:xfrm flipH="1" flipV="1">
              <a:off x="2230238" y="2547513"/>
              <a:ext cx="760518" cy="1062532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 flipH="1">
              <a:off x="2304957" y="3610045"/>
              <a:ext cx="685800" cy="685800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2990757" y="2867250"/>
              <a:ext cx="1084273" cy="75566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3604760" y="2875975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X'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2291441" y="3919348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Z'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215241" y="2342575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Y'</a:t>
            </a:r>
          </a:p>
        </p:txBody>
      </p:sp>
      <p:sp>
        <p:nvSpPr>
          <p:cNvPr id="161" name="Arc 160"/>
          <p:cNvSpPr/>
          <p:nvPr/>
        </p:nvSpPr>
        <p:spPr>
          <a:xfrm rot="19887526">
            <a:off x="3955665" y="2383309"/>
            <a:ext cx="236686" cy="501519"/>
          </a:xfrm>
          <a:prstGeom prst="arc">
            <a:avLst>
              <a:gd name="adj1" fmla="val 12973570"/>
              <a:gd name="adj2" fmla="val 8218566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Arc 161"/>
          <p:cNvSpPr/>
          <p:nvPr/>
        </p:nvSpPr>
        <p:spPr>
          <a:xfrm rot="21404361" flipH="1">
            <a:off x="2321543" y="2927448"/>
            <a:ext cx="1030856" cy="1030856"/>
          </a:xfrm>
          <a:prstGeom prst="arc">
            <a:avLst>
              <a:gd name="adj1" fmla="val 2734229"/>
              <a:gd name="adj2" fmla="val 6542145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c 163"/>
          <p:cNvSpPr/>
          <p:nvPr/>
        </p:nvSpPr>
        <p:spPr>
          <a:xfrm rot="21584361" flipH="1">
            <a:off x="2166858" y="2784483"/>
            <a:ext cx="1372070" cy="1372070"/>
          </a:xfrm>
          <a:prstGeom prst="arc">
            <a:avLst>
              <a:gd name="adj1" fmla="val 18357000"/>
              <a:gd name="adj2" fmla="val 19688808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727571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Ъгъл №3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𝑚𝑋</m:t>
                    </m:r>
                    <m:r>
                      <a:rPr lang="en-US" i="1" dirty="0" smtClean="0">
                        <a:latin typeface="Cambria Math"/>
                      </a:rPr>
                      <m:t>"</m:t>
                    </m:r>
                  </m:oMath>
                </a14:m>
                <a:r>
                  <a:rPr lang="en-US" dirty="0"/>
                  <a:t>)</a:t>
                </a:r>
                <a:endParaRPr lang="bg-BG" dirty="0"/>
              </a:p>
              <a:p>
                <a:pPr lvl="1"/>
                <a:r>
                  <a:rPr lang="bg-BG" dirty="0"/>
                  <a:t>Въртим отново около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𝑍</m:t>
                    </m:r>
                    <m:r>
                      <a:rPr lang="en-US" i="1" dirty="0" smtClean="0">
                        <a:latin typeface="Cambria Math"/>
                      </a:rPr>
                      <m:t>′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Целта 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да отиде от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𝑋</m:t>
                    </m:r>
                    <m:r>
                      <a:rPr lang="en-US" b="0" i="1" dirty="0" smtClean="0">
                        <a:latin typeface="Cambria Math"/>
                      </a:rPr>
                      <m:t>′′</m:t>
                    </m:r>
                  </m:oMath>
                </a14:m>
                <a:endParaRPr lang="bg-BG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bg-BG" i="1" dirty="0" smtClean="0">
                        <a:latin typeface="Cambria Math"/>
                      </a:rPr>
                      <m:t>′</m:t>
                    </m:r>
                  </m:oMath>
                </a14:m>
                <a:r>
                  <a:rPr lang="bg-BG" dirty="0"/>
                  <a:t> няма къде да ходи освен в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𝑌</m:t>
                    </m:r>
                    <m:r>
                      <a:rPr lang="en-US" b="0" i="1" dirty="0" smtClean="0">
                        <a:latin typeface="Cambria Math"/>
                      </a:rPr>
                      <m:t>′′</m:t>
                    </m:r>
                  </m:oMath>
                </a14:m>
                <a:r>
                  <a:rPr lang="bg-BG" dirty="0"/>
                  <a:t> (Защо?)</a:t>
                </a:r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/>
          <p:cNvSpPr txBox="1"/>
          <p:nvPr/>
        </p:nvSpPr>
        <p:spPr>
          <a:xfrm rot="19500000">
            <a:off x="7763550" y="1962150"/>
            <a:ext cx="389850" cy="400110"/>
          </a:xfrm>
          <a:prstGeom prst="rect">
            <a:avLst/>
          </a:prstGeom>
          <a:noFill/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m</a:t>
            </a:r>
          </a:p>
        </p:txBody>
      </p:sp>
      <p:cxnSp>
        <p:nvCxnSpPr>
          <p:cNvPr id="51" name="Straight Arrow Connector 50"/>
          <p:cNvCxnSpPr/>
          <p:nvPr/>
        </p:nvCxnSpPr>
        <p:spPr>
          <a:xfrm flipV="1">
            <a:off x="6347316" y="2234098"/>
            <a:ext cx="1760828" cy="12116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6347316" y="3466050"/>
            <a:ext cx="382861" cy="85558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5462592" y="4124335"/>
            <a:ext cx="30489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7485628" y="3457645"/>
            <a:ext cx="31771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5974125" y="2035938"/>
            <a:ext cx="34496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sz="2000" dirty="0"/>
              <a:t>Y</a:t>
            </a:r>
          </a:p>
        </p:txBody>
      </p:sp>
      <p:sp>
        <p:nvSpPr>
          <p:cNvPr id="58" name="TextBox 57"/>
          <p:cNvSpPr txBox="1"/>
          <p:nvPr/>
        </p:nvSpPr>
        <p:spPr>
          <a:xfrm flipH="1">
            <a:off x="6820368" y="2277884"/>
            <a:ext cx="50844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5204147" y="2974468"/>
            <a:ext cx="412292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369966" y="4197247"/>
            <a:ext cx="407483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6342040" y="2341547"/>
            <a:ext cx="564822" cy="110265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 flipV="1">
            <a:off x="5176159" y="3352870"/>
            <a:ext cx="1155185" cy="10839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V="1">
            <a:off x="6338209" y="2086045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>
            <a:off x="5652409" y="3457645"/>
            <a:ext cx="6858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6338209" y="3457645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/>
          <p:cNvGrpSpPr/>
          <p:nvPr/>
        </p:nvGrpSpPr>
        <p:grpSpPr>
          <a:xfrm>
            <a:off x="5410293" y="2610197"/>
            <a:ext cx="1359592" cy="1511428"/>
            <a:chOff x="1873015" y="2590527"/>
            <a:chExt cx="1645106" cy="1828827"/>
          </a:xfrm>
        </p:grpSpPr>
        <p:cxnSp>
          <p:nvCxnSpPr>
            <p:cNvPr id="67" name="Straight Arrow Connector 66"/>
            <p:cNvCxnSpPr>
              <a:endCxn id="59" idx="2"/>
            </p:cNvCxnSpPr>
            <p:nvPr/>
          </p:nvCxnSpPr>
          <p:spPr>
            <a:xfrm flipH="1" flipV="1">
              <a:off x="1873015" y="3515429"/>
              <a:ext cx="1117743" cy="94616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/>
            <p:cNvCxnSpPr/>
            <p:nvPr/>
          </p:nvCxnSpPr>
          <p:spPr>
            <a:xfrm>
              <a:off x="2990758" y="3610045"/>
              <a:ext cx="378020" cy="809309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 flipV="1">
              <a:off x="2990757" y="2590527"/>
              <a:ext cx="527364" cy="1032385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/>
          <p:cNvSpPr txBox="1"/>
          <p:nvPr/>
        </p:nvSpPr>
        <p:spPr>
          <a:xfrm>
            <a:off x="6705600" y="2569517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X'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630436" y="3786485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Z'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339806" y="3395515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Y'</a:t>
            </a:r>
          </a:p>
        </p:txBody>
      </p:sp>
      <p:sp>
        <p:nvSpPr>
          <p:cNvPr id="137" name="Arc 136"/>
          <p:cNvSpPr/>
          <p:nvPr/>
        </p:nvSpPr>
        <p:spPr>
          <a:xfrm rot="14691669" flipH="1">
            <a:off x="2864597" y="3517965"/>
            <a:ext cx="236686" cy="501519"/>
          </a:xfrm>
          <a:prstGeom prst="arc">
            <a:avLst>
              <a:gd name="adj1" fmla="val 12973570"/>
              <a:gd name="adj2" fmla="val 8218566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Arc 137"/>
          <p:cNvSpPr/>
          <p:nvPr/>
        </p:nvSpPr>
        <p:spPr>
          <a:xfrm rot="21404361" flipH="1">
            <a:off x="2291399" y="2946429"/>
            <a:ext cx="1030856" cy="1030856"/>
          </a:xfrm>
          <a:prstGeom prst="arc">
            <a:avLst>
              <a:gd name="adj1" fmla="val 12625542"/>
              <a:gd name="adj2" fmla="val 14107642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Arc 138"/>
          <p:cNvSpPr/>
          <p:nvPr/>
        </p:nvSpPr>
        <p:spPr>
          <a:xfrm rot="21584361" flipH="1">
            <a:off x="2136714" y="2803464"/>
            <a:ext cx="1372070" cy="1372070"/>
          </a:xfrm>
          <a:prstGeom prst="arc">
            <a:avLst>
              <a:gd name="adj1" fmla="val 19629697"/>
              <a:gd name="adj2" fmla="val 21045401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TextBox 139"/>
          <p:cNvSpPr txBox="1"/>
          <p:nvPr/>
        </p:nvSpPr>
        <p:spPr>
          <a:xfrm rot="19500000">
            <a:off x="4263791" y="1961575"/>
            <a:ext cx="389850" cy="400110"/>
          </a:xfrm>
          <a:prstGeom prst="rect">
            <a:avLst/>
          </a:prstGeom>
          <a:noFill/>
          <a:effectLst>
            <a:outerShdw blurRad="63500" sx="102000" sy="102000" algn="ctr" rotWithShape="0">
              <a:srgbClr val="FF0000">
                <a:alpha val="40000"/>
              </a:srgbClr>
            </a:outerShdw>
          </a:effectLst>
        </p:spPr>
        <p:txBody>
          <a:bodyPr wrap="none" rtlCol="0">
            <a:spAutoFit/>
          </a:bodyPr>
          <a:lstStyle/>
          <a:p>
            <a:pPr marL="342900" indent="-342900" algn="ctr">
              <a:spcBef>
                <a:spcPct val="20000"/>
              </a:spcBef>
            </a:pPr>
            <a:r>
              <a:rPr lang="en-US" sz="2000" dirty="0">
                <a:solidFill>
                  <a:srgbClr val="FF0000"/>
                </a:solidFill>
                <a:latin typeface="Calibri"/>
              </a:rPr>
              <a:t>m</a:t>
            </a:r>
          </a:p>
        </p:txBody>
      </p:sp>
      <p:cxnSp>
        <p:nvCxnSpPr>
          <p:cNvPr id="141" name="Straight Arrow Connector 140"/>
          <p:cNvCxnSpPr/>
          <p:nvPr/>
        </p:nvCxnSpPr>
        <p:spPr>
          <a:xfrm flipV="1">
            <a:off x="2847557" y="2233523"/>
            <a:ext cx="1760828" cy="12116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/>
          <p:cNvCxnSpPr/>
          <p:nvPr/>
        </p:nvCxnSpPr>
        <p:spPr>
          <a:xfrm>
            <a:off x="2847557" y="3465475"/>
            <a:ext cx="382861" cy="85558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TextBox 142"/>
          <p:cNvSpPr txBox="1"/>
          <p:nvPr/>
        </p:nvSpPr>
        <p:spPr>
          <a:xfrm>
            <a:off x="1962833" y="4123760"/>
            <a:ext cx="30489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3985869" y="3457070"/>
            <a:ext cx="317716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474366" y="2035363"/>
            <a:ext cx="34496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sz="2000" dirty="0"/>
              <a:t>Y</a:t>
            </a:r>
          </a:p>
        </p:txBody>
      </p:sp>
      <p:sp>
        <p:nvSpPr>
          <p:cNvPr id="146" name="TextBox 145"/>
          <p:cNvSpPr txBox="1"/>
          <p:nvPr/>
        </p:nvSpPr>
        <p:spPr>
          <a:xfrm flipH="1">
            <a:off x="3320609" y="2277309"/>
            <a:ext cx="508441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X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7" name="TextBox 146"/>
          <p:cNvSpPr txBox="1"/>
          <p:nvPr/>
        </p:nvSpPr>
        <p:spPr>
          <a:xfrm>
            <a:off x="1704388" y="2973893"/>
            <a:ext cx="412292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Y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8" name="TextBox 147"/>
          <p:cNvSpPr txBox="1"/>
          <p:nvPr/>
        </p:nvSpPr>
        <p:spPr>
          <a:xfrm>
            <a:off x="2870207" y="4196672"/>
            <a:ext cx="407483" cy="40011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000">
                <a:solidFill>
                  <a:srgbClr val="0070C0"/>
                </a:solidFill>
                <a:latin typeface="Calibri"/>
              </a:defRPr>
            </a:lvl1pPr>
          </a:lstStyle>
          <a:p>
            <a:r>
              <a:rPr lang="en-US" dirty="0">
                <a:solidFill>
                  <a:schemeClr val="tx2">
                    <a:lumMod val="40000"/>
                    <a:lumOff val="60000"/>
                  </a:schemeClr>
                </a:solidFill>
              </a:rPr>
              <a:t>Z</a:t>
            </a:r>
            <a:r>
              <a:rPr lang="bg-BG" dirty="0">
                <a:solidFill>
                  <a:schemeClr val="tx2">
                    <a:lumMod val="40000"/>
                    <a:lumOff val="60000"/>
                  </a:schemeClr>
                </a:solidFill>
              </a:rPr>
              <a:t>"</a:t>
            </a:r>
            <a:endParaRPr lang="en-US" dirty="0">
              <a:solidFill>
                <a:schemeClr val="tx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49" name="Straight Arrow Connector 148"/>
          <p:cNvCxnSpPr/>
          <p:nvPr/>
        </p:nvCxnSpPr>
        <p:spPr>
          <a:xfrm flipV="1">
            <a:off x="2842281" y="2340972"/>
            <a:ext cx="564822" cy="110265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 flipH="1" flipV="1">
            <a:off x="1676400" y="3352295"/>
            <a:ext cx="1155185" cy="108392"/>
          </a:xfrm>
          <a:prstGeom prst="straightConnector1">
            <a:avLst/>
          </a:prstGeom>
          <a:ln w="38100">
            <a:solidFill>
              <a:schemeClr val="accent1">
                <a:lumMod val="40000"/>
                <a:lumOff val="60000"/>
              </a:schemeClr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 flipV="1">
            <a:off x="2838450" y="2085470"/>
            <a:ext cx="0" cy="13716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 flipH="1">
            <a:off x="2152650" y="3457070"/>
            <a:ext cx="685800" cy="68580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>
            <a:off x="2838450" y="3457070"/>
            <a:ext cx="1371600" cy="0"/>
          </a:xfrm>
          <a:prstGeom prst="straightConnector1">
            <a:avLst/>
          </a:prstGeom>
          <a:ln w="38100">
            <a:solidFill>
              <a:schemeClr val="tx1"/>
            </a:solidFill>
            <a:headEnd type="oval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4" name="Group 153"/>
          <p:cNvGrpSpPr/>
          <p:nvPr/>
        </p:nvGrpSpPr>
        <p:grpSpPr>
          <a:xfrm>
            <a:off x="2006739" y="2838318"/>
            <a:ext cx="1723643" cy="1282731"/>
            <a:chOff x="1989423" y="2867250"/>
            <a:chExt cx="2085607" cy="1552104"/>
          </a:xfrm>
        </p:grpSpPr>
        <p:cxnSp>
          <p:nvCxnSpPr>
            <p:cNvPr id="155" name="Straight Arrow Connector 154"/>
            <p:cNvCxnSpPr/>
            <p:nvPr/>
          </p:nvCxnSpPr>
          <p:spPr>
            <a:xfrm flipH="1" flipV="1">
              <a:off x="1989423" y="3043264"/>
              <a:ext cx="1001334" cy="56678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Arrow Connector 155"/>
            <p:cNvCxnSpPr/>
            <p:nvPr/>
          </p:nvCxnSpPr>
          <p:spPr>
            <a:xfrm>
              <a:off x="2990758" y="3610045"/>
              <a:ext cx="378020" cy="809309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Arrow Connector 156"/>
            <p:cNvCxnSpPr/>
            <p:nvPr/>
          </p:nvCxnSpPr>
          <p:spPr>
            <a:xfrm flipV="1">
              <a:off x="2990757" y="2867250"/>
              <a:ext cx="1084273" cy="755661"/>
            </a:xfrm>
            <a:prstGeom prst="straightConnector1">
              <a:avLst/>
            </a:prstGeom>
            <a:ln w="38100">
              <a:solidFill>
                <a:srgbClr val="0070C0"/>
              </a:solidFill>
              <a:headEnd type="oval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8" name="TextBox 157"/>
          <p:cNvSpPr txBox="1"/>
          <p:nvPr/>
        </p:nvSpPr>
        <p:spPr>
          <a:xfrm>
            <a:off x="3604760" y="2875975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X'</a:t>
            </a:r>
          </a:p>
        </p:txBody>
      </p:sp>
      <p:sp>
        <p:nvSpPr>
          <p:cNvPr id="159" name="TextBox 158"/>
          <p:cNvSpPr txBox="1"/>
          <p:nvPr/>
        </p:nvSpPr>
        <p:spPr>
          <a:xfrm>
            <a:off x="3130677" y="3785910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Z'</a:t>
            </a:r>
          </a:p>
        </p:txBody>
      </p:sp>
      <p:sp>
        <p:nvSpPr>
          <p:cNvPr id="160" name="TextBox 159"/>
          <p:cNvSpPr txBox="1"/>
          <p:nvPr/>
        </p:nvSpPr>
        <p:spPr>
          <a:xfrm>
            <a:off x="2006739" y="2633493"/>
            <a:ext cx="53236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pPr algn="l"/>
            <a:r>
              <a:rPr lang="en-US" sz="2000" dirty="0">
                <a:solidFill>
                  <a:srgbClr val="0070C0"/>
                </a:solidFill>
              </a:rPr>
              <a:t>Y'</a:t>
            </a:r>
          </a:p>
        </p:txBody>
      </p:sp>
    </p:spTree>
    <p:extLst>
      <p:ext uri="{BB962C8B-B14F-4D97-AF65-F5344CB8AC3E}">
        <p14:creationId xmlns:p14="http://schemas.microsoft.com/office/powerpoint/2010/main" val="81639731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Стъпки с </a:t>
            </a:r>
            <a:r>
              <a:rPr lang="bg-BG" dirty="0" err="1"/>
              <a:t>ойлерови</a:t>
            </a:r>
            <a:r>
              <a:rPr lang="bg-BG" dirty="0"/>
              <a:t> ъгли</a:t>
            </a:r>
          </a:p>
          <a:p>
            <a:pPr lvl="1"/>
            <a:r>
              <a:rPr lang="bg-BG" dirty="0"/>
              <a:t>Обща права</a:t>
            </a:r>
          </a:p>
          <a:p>
            <a:pPr lvl="1"/>
            <a:r>
              <a:rPr lang="bg-BG" dirty="0"/>
              <a:t>Обща равнина</a:t>
            </a:r>
          </a:p>
          <a:p>
            <a:pPr lvl="1"/>
            <a:r>
              <a:rPr lang="bg-BG" dirty="0"/>
              <a:t>Общо пространство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Демонстрация</a:t>
            </a:r>
            <a:endParaRPr lang="en-US" dirty="0"/>
          </a:p>
        </p:txBody>
      </p:sp>
      <p:pic>
        <p:nvPicPr>
          <p:cNvPr id="5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BEB44F13-6F2B-4B5B-8B97-B435DF85E2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7996" y="3105150"/>
            <a:ext cx="2748009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5624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Астрономически</a:t>
            </a:r>
            <a:br>
              <a:rPr lang="en-US" dirty="0"/>
            </a:br>
            <a:r>
              <a:rPr lang="bg-BG" dirty="0"/>
              <a:t>координати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8518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Астрономически координати</a:t>
            </a:r>
          </a:p>
          <a:p>
            <a:pPr lvl="1"/>
            <a:r>
              <a:rPr lang="bg-BG" dirty="0"/>
              <a:t>Определяне на положението на обекти по небето</a:t>
            </a:r>
            <a:endParaRPr lang="en-US" dirty="0"/>
          </a:p>
          <a:p>
            <a:pPr lvl="2"/>
            <a:r>
              <a:rPr lang="bg-BG" dirty="0"/>
              <a:t>(звезди, планети, спътници, гарги)</a:t>
            </a:r>
          </a:p>
          <a:p>
            <a:pPr lvl="1"/>
            <a:r>
              <a:rPr lang="bg-BG" dirty="0"/>
              <a:t>Различни модели</a:t>
            </a:r>
            <a:endParaRPr lang="en-US" dirty="0"/>
          </a:p>
          <a:p>
            <a:pPr lvl="2"/>
            <a:r>
              <a:rPr lang="bg-BG" dirty="0"/>
              <a:t>(хоризонтален, екваториален, </a:t>
            </a:r>
            <a:r>
              <a:rPr lang="bg-BG" dirty="0" err="1"/>
              <a:t>еклиптичен</a:t>
            </a:r>
            <a:r>
              <a:rPr lang="bg-BG" dirty="0"/>
              <a:t> и </a:t>
            </a:r>
            <a:r>
              <a:rPr lang="bg-BG" dirty="0" err="1"/>
              <a:t>др</a:t>
            </a:r>
            <a:r>
              <a:rPr lang="bg-BG" dirty="0"/>
              <a:t>)</a:t>
            </a:r>
          </a:p>
          <a:p>
            <a:r>
              <a:rPr lang="bg-BG" dirty="0"/>
              <a:t>В компютърната графика</a:t>
            </a:r>
          </a:p>
          <a:p>
            <a:pPr lvl="1"/>
            <a:r>
              <a:rPr lang="bg-BG" dirty="0"/>
              <a:t>Най-често се среща хоризонталният метод или някоя негова модификация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Основни идеи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851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Тема 1</a:t>
            </a:r>
            <a:r>
              <a:rPr lang="en-US"/>
              <a:t>4</a:t>
            </a:r>
            <a:r>
              <a:rPr lang="bg-BG"/>
              <a:t>: Ориентация</a:t>
            </a:r>
            <a:endParaRPr lang="en-US"/>
          </a:p>
          <a:p>
            <a:pPr lvl="1"/>
            <a:r>
              <a:rPr lang="bg-BG"/>
              <a:t>Ойлерови ъгли</a:t>
            </a:r>
          </a:p>
          <a:p>
            <a:pPr lvl="1"/>
            <a:r>
              <a:rPr lang="bg-BG"/>
              <a:t>Астрономически координати</a:t>
            </a:r>
          </a:p>
          <a:p>
            <a:pPr lvl="1"/>
            <a:r>
              <a:rPr lang="bg-BG"/>
              <a:t>Динамика на полета</a:t>
            </a:r>
          </a:p>
          <a:p>
            <a:pPr lvl="1"/>
            <a:r>
              <a:rPr lang="bg-BG"/>
              <a:t>Клониране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240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Хоризонтален метод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Ориентация на телескоп</a:t>
            </a:r>
            <a:endParaRPr lang="en-US" dirty="0"/>
          </a:p>
          <a:p>
            <a:pPr lvl="1"/>
            <a:r>
              <a:rPr lang="bg-BG" dirty="0"/>
              <a:t>Хоризонтално въртене наляво-надясно</a:t>
            </a:r>
          </a:p>
          <a:p>
            <a:pPr lvl="1"/>
            <a:r>
              <a:rPr lang="bg-BG" dirty="0"/>
              <a:t>Вертикално въртене нагоре-надолу</a:t>
            </a:r>
            <a:endParaRPr lang="en-US" dirty="0"/>
          </a:p>
        </p:txBody>
      </p:sp>
      <p:pic>
        <p:nvPicPr>
          <p:cNvPr id="5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80BC6691-4D61-4DA2-A8FC-26F48F5374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7994" y="2683045"/>
            <a:ext cx="2748010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75574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 ориентацията на телескоп</a:t>
            </a:r>
          </a:p>
          <a:p>
            <a:pPr lvl="1"/>
            <a:r>
              <a:rPr lang="bg-BG" dirty="0"/>
              <a:t>Може да се завърти на всички посоки </a:t>
            </a:r>
          </a:p>
          <a:p>
            <a:pPr lvl="2"/>
            <a:r>
              <a:rPr lang="bg-BG" dirty="0"/>
              <a:t>(това, че не може надолу</a:t>
            </a:r>
            <a:r>
              <a:rPr lang="en-US" dirty="0"/>
              <a:t>,</a:t>
            </a:r>
            <a:r>
              <a:rPr lang="bg-BG" dirty="0"/>
              <a:t> е дизайнерско решение)</a:t>
            </a:r>
          </a:p>
          <a:p>
            <a:pPr lvl="1"/>
            <a:r>
              <a:rPr lang="bg-BG" dirty="0"/>
              <a:t>Ориентацията се определя от два ъгъла</a:t>
            </a:r>
          </a:p>
          <a:p>
            <a:pPr lvl="1"/>
            <a:r>
              <a:rPr lang="bg-BG" dirty="0"/>
              <a:t>Ойлер обаче твърди, че ни трябват три</a:t>
            </a:r>
          </a:p>
          <a:p>
            <a:r>
              <a:rPr lang="bg-BG" dirty="0"/>
              <a:t>На кого да вярваме</a:t>
            </a:r>
          </a:p>
          <a:p>
            <a:pPr lvl="1"/>
            <a:r>
              <a:rPr lang="bg-BG" dirty="0"/>
              <a:t>На очите си или на Ойлер?</a:t>
            </a:r>
          </a:p>
          <a:p>
            <a:pPr lvl="1"/>
            <a:r>
              <a:rPr lang="bg-BG" dirty="0"/>
              <a:t>Къде е разминаването?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Нещо липсва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289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Липсващото число</a:t>
            </a:r>
          </a:p>
          <a:p>
            <a:pPr lvl="1"/>
            <a:r>
              <a:rPr lang="bg-BG" dirty="0"/>
              <a:t>Без него ориентацията не е еднозначна</a:t>
            </a:r>
          </a:p>
          <a:p>
            <a:pPr lvl="1"/>
            <a:r>
              <a:rPr lang="bg-BG" dirty="0"/>
              <a:t>Галактика </a:t>
            </a:r>
            <a:r>
              <a:rPr lang="en-US" dirty="0"/>
              <a:t>NGC 3021</a:t>
            </a:r>
            <a:r>
              <a:rPr lang="bg-BG" dirty="0"/>
              <a:t> при една и съща ориентация на телескопа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Липсва фиксиране на въртенето на сцената около централната точка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486400" y="4900940"/>
            <a:ext cx="36576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 err="1">
                <a:solidFill>
                  <a:schemeClr val="bg1">
                    <a:lumMod val="50000"/>
                  </a:schemeClr>
                </a:solidFill>
              </a:rPr>
              <a:t>Снимк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a</a:t>
            </a:r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: НАСА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ЕКА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и А. </a:t>
            </a:r>
            <a:r>
              <a:rPr lang="bg-BG" sz="1100" dirty="0" err="1">
                <a:solidFill>
                  <a:schemeClr val="bg1">
                    <a:lumMod val="50000"/>
                  </a:schemeClr>
                </a:solidFill>
              </a:rPr>
              <a:t>Рийс</a:t>
            </a:r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STScI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/JHU)</a:t>
            </a:r>
          </a:p>
        </p:txBody>
      </p:sp>
      <p:pic>
        <p:nvPicPr>
          <p:cNvPr id="3075" name="Picture 3" descr="C:\Pavel\Courses\Materials\Course.OKG 2012-13\14. Orientation\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47800" y="1784747"/>
            <a:ext cx="1930004" cy="193000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076" name="Picture 4" descr="C:\Pavel\Courses\Materials\Course.OKG 2012-13\14. Orientation\1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3804" y="1784747"/>
            <a:ext cx="1930004" cy="193000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3077" name="Picture 5" descr="C:\Pavel\Courses\Materials\Course.OKG 2012-13\14. Orientation\2.jpg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549254" y="1784747"/>
            <a:ext cx="1930004" cy="1930003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8" name="Oval 7"/>
          <p:cNvSpPr/>
          <p:nvPr/>
        </p:nvSpPr>
        <p:spPr>
          <a:xfrm>
            <a:off x="2353979" y="2687324"/>
            <a:ext cx="114300" cy="1143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61854" y="2689124"/>
            <a:ext cx="114300" cy="1143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70779" y="2689124"/>
            <a:ext cx="114300" cy="1143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5641095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Виртуален механизъм</a:t>
            </a:r>
          </a:p>
          <a:p>
            <a:pPr lvl="1"/>
            <a:r>
              <a:rPr lang="bg-BG"/>
              <a:t>Вертикален ъгъл</a:t>
            </a:r>
          </a:p>
          <a:p>
            <a:pPr lvl="1"/>
            <a:r>
              <a:rPr lang="bg-BG"/>
              <a:t>Хоризонтален ъгъл</a:t>
            </a:r>
          </a:p>
          <a:p>
            <a:pPr lvl="1"/>
            <a:r>
              <a:rPr lang="bg-BG"/>
              <a:t>Ъгъл на въртене около собствената ос</a:t>
            </a:r>
            <a:endParaRPr lang="en-US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Приложение</a:t>
            </a:r>
            <a:endParaRPr lang="bg-BG" dirty="0"/>
          </a:p>
        </p:txBody>
      </p:sp>
      <p:pic>
        <p:nvPicPr>
          <p:cNvPr id="5" name="Picture 2">
            <a:hlinkClick r:id="rId2" action="ppaction://hlinkfile"/>
            <a:extLst>
              <a:ext uri="{FF2B5EF4-FFF2-40B4-BE49-F238E27FC236}">
                <a16:creationId xmlns:a16="http://schemas.microsoft.com/office/drawing/2014/main" id="{0EA6B566-34B6-47F2-B49E-BF858AA297A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71670" y="3064045"/>
            <a:ext cx="2748011" cy="171750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75477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Вектор за посока, ъгъл за </a:t>
            </a:r>
            <a:r>
              <a:rPr lang="bg-BG" dirty="0" err="1"/>
              <a:t>завъртяност</a:t>
            </a:r>
            <a:endParaRPr lang="bg-BG" dirty="0"/>
          </a:p>
          <a:p>
            <a:pPr lvl="1"/>
            <a:r>
              <a:rPr lang="bg-BG" dirty="0"/>
              <a:t>Интуитивна дефиниция на посока</a:t>
            </a:r>
          </a:p>
          <a:p>
            <a:r>
              <a:rPr lang="bg-BG" dirty="0"/>
              <a:t>Недостатък</a:t>
            </a:r>
          </a:p>
          <a:p>
            <a:pPr lvl="1"/>
            <a:r>
              <a:rPr lang="bg-BG" dirty="0"/>
              <a:t>Ойлер пак е недоволен от нас</a:t>
            </a:r>
          </a:p>
          <a:p>
            <a:pPr lvl="1"/>
            <a:r>
              <a:rPr lang="bg-BG" dirty="0"/>
              <a:t>Вектор и ъгъл са … четири числа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Ориентация с вектор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893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Кое число е излишното?</a:t>
                </a:r>
              </a:p>
              <a:p>
                <a:pPr lvl="1"/>
                <a:r>
                  <a:rPr lang="bg-BG" dirty="0"/>
                  <a:t>Определено не е ъгълът </a:t>
                </a:r>
                <a14:m>
                  <m:oMath xmlns:m="http://schemas.openxmlformats.org/officeDocument/2006/math">
                    <m:r>
                      <a:rPr lang="bg-BG" i="1" smtClean="0">
                        <a:latin typeface="Cambria Math"/>
                        <a:ea typeface="Cambria Math"/>
                      </a:rPr>
                      <m:t>𝛼</m:t>
                    </m:r>
                  </m:oMath>
                </a14:m>
                <a:endParaRPr lang="bg-BG" dirty="0"/>
              </a:p>
              <a:p>
                <a:pPr lvl="2"/>
                <a:r>
                  <a:rPr lang="bg-BG" dirty="0"/>
                  <a:t>(без него се губи еднозначността)</a:t>
                </a:r>
              </a:p>
              <a:p>
                <a:pPr lvl="1"/>
                <a:r>
                  <a:rPr lang="bg-BG" dirty="0"/>
                  <a:t>Не е и някоя от координатите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bg-BG" dirty="0"/>
                  <a:t> или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𝑧</m:t>
                    </m:r>
                  </m:oMath>
                </a14:m>
                <a:r>
                  <a:rPr lang="en-US" dirty="0"/>
                  <a:t> </a:t>
                </a:r>
                <a:r>
                  <a:rPr lang="bg-BG" dirty="0"/>
                  <a:t>на вектора</a:t>
                </a:r>
              </a:p>
              <a:p>
                <a:pPr lvl="2"/>
                <a:r>
                  <a:rPr lang="bg-BG" dirty="0"/>
                  <a:t>(той трябва да е тримерен)</a:t>
                </a:r>
              </a:p>
              <a:p>
                <a:r>
                  <a:rPr lang="bg-BG" dirty="0"/>
                  <a:t>Може ли някой да обясни парадокса</a:t>
                </a:r>
              </a:p>
              <a:p>
                <a:pPr lvl="1"/>
                <a:r>
                  <a:rPr lang="bg-BG" dirty="0"/>
                  <a:t>Хем има излишно число, хем всички са жизнено важни</a:t>
                </a:r>
              </a:p>
              <a:p>
                <a:r>
                  <a:rPr lang="bg-BG" dirty="0"/>
                  <a:t>Бонус-упражнение</a:t>
                </a:r>
                <a:r>
                  <a:rPr lang="en-US" dirty="0"/>
                  <a:t> </a:t>
                </a:r>
                <a:r>
                  <a:rPr lang="bg-BG" dirty="0"/>
                  <a:t>за 5 т.</a:t>
                </a:r>
              </a:p>
              <a:p>
                <a:pPr lvl="1"/>
                <a:r>
                  <a:rPr lang="bg-BG" dirty="0"/>
                  <a:t>Само за първия верен отговор във форума на курса</a:t>
                </a:r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32" t="-1290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52400" y="429611"/>
                <a:ext cx="1143000" cy="22945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bg-BG" sz="3200" i="1" smtClean="0">
                          <a:latin typeface="Cambria Math"/>
                          <a:ea typeface="Cambria Math"/>
                        </a:rPr>
                        <m:t>𝛼</m:t>
                      </m:r>
                    </m:oMath>
                  </m:oMathPara>
                </a14:m>
                <a:endParaRPr lang="en-US" sz="3200" i="1" dirty="0">
                  <a:latin typeface="Cambria Math"/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bg-BG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bg-BG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bg-BG" sz="3200" dirty="0"/>
              </a:p>
              <a:p>
                <a:endParaRPr lang="bg-BG" sz="32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" y="429611"/>
                <a:ext cx="1143000" cy="2294539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216982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Динамика на полета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1760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Статична роля</a:t>
            </a:r>
          </a:p>
          <a:p>
            <a:pPr lvl="1"/>
            <a:r>
              <a:rPr lang="bg-BG" dirty="0"/>
              <a:t>Определяне на </a:t>
            </a:r>
            <a:r>
              <a:rPr lang="bg-BG" dirty="0" err="1"/>
              <a:t>завъртяността</a:t>
            </a:r>
            <a:r>
              <a:rPr lang="bg-BG" dirty="0"/>
              <a:t> на обект</a:t>
            </a:r>
          </a:p>
          <a:p>
            <a:pPr lvl="1"/>
            <a:r>
              <a:rPr lang="bg-BG" dirty="0"/>
              <a:t>Подходящи са </a:t>
            </a:r>
            <a:r>
              <a:rPr lang="bg-BG" dirty="0" err="1"/>
              <a:t>ойлеровите</a:t>
            </a:r>
            <a:r>
              <a:rPr lang="bg-BG" dirty="0"/>
              <a:t> ъгли или астрономическите координати</a:t>
            </a:r>
          </a:p>
          <a:p>
            <a:r>
              <a:rPr lang="bg-BG" dirty="0"/>
              <a:t>Динамична роля</a:t>
            </a:r>
          </a:p>
          <a:p>
            <a:pPr lvl="1"/>
            <a:r>
              <a:rPr lang="bg-BG" dirty="0"/>
              <a:t>Завиване при движение в </a:t>
            </a:r>
            <a:r>
              <a:rPr lang="en-US" dirty="0"/>
              <a:t>3D</a:t>
            </a:r>
            <a:endParaRPr lang="bg-BG" dirty="0"/>
          </a:p>
          <a:p>
            <a:pPr lvl="1"/>
            <a:r>
              <a:rPr lang="bg-BG" dirty="0"/>
              <a:t>Заимстване на модели от </a:t>
            </a:r>
            <a:r>
              <a:rPr lang="bg-BG" dirty="0" err="1"/>
              <a:t>авиониката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Роли на ориентацията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66038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Координатна система</a:t>
            </a:r>
          </a:p>
          <a:p>
            <a:pPr lvl="1"/>
            <a:r>
              <a:rPr lang="bg-BG" dirty="0"/>
              <a:t>Декартова, локална</a:t>
            </a:r>
          </a:p>
          <a:p>
            <a:pPr lvl="1"/>
            <a:r>
              <a:rPr lang="bg-BG" dirty="0"/>
              <a:t>Движи се и се върти заедно с обекта</a:t>
            </a:r>
          </a:p>
          <a:p>
            <a:r>
              <a:rPr lang="bg-BG" dirty="0"/>
              <a:t>Въртене</a:t>
            </a:r>
          </a:p>
          <a:p>
            <a:pPr lvl="1"/>
            <a:r>
              <a:rPr lang="bg-BG" dirty="0"/>
              <a:t>Около локалните координатни оси</a:t>
            </a:r>
          </a:p>
          <a:p>
            <a:pPr lvl="1"/>
            <a:r>
              <a:rPr lang="bg-BG" dirty="0"/>
              <a:t>Сложното въртене се композира от няколко по-прости ротации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Модел на ориентацията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7796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в компютърната графика</a:t>
            </a:r>
          </a:p>
          <a:p>
            <a:pPr lvl="1"/>
            <a:r>
              <a:rPr lang="bg-BG" dirty="0"/>
              <a:t>Клониране</a:t>
            </a:r>
          </a:p>
          <a:p>
            <a:pPr lvl="2"/>
            <a:r>
              <a:rPr lang="bg-BG" dirty="0"/>
              <a:t>(подробности в тема 14)</a:t>
            </a:r>
          </a:p>
          <a:p>
            <a:pPr lvl="1"/>
            <a:r>
              <a:rPr lang="bg-BG" dirty="0"/>
              <a:t>Геометрично създаване на фрактали</a:t>
            </a:r>
          </a:p>
          <a:p>
            <a:pPr lvl="2"/>
            <a:r>
              <a:rPr lang="bg-BG" dirty="0"/>
              <a:t>(подробности в тема 22)</a:t>
            </a:r>
          </a:p>
          <a:p>
            <a:pPr lvl="1"/>
            <a:r>
              <a:rPr lang="bg-BG" dirty="0"/>
              <a:t>Сложни системи от свързани елементи</a:t>
            </a:r>
          </a:p>
          <a:p>
            <a:pPr lvl="2"/>
            <a:r>
              <a:rPr lang="bg-BG" dirty="0"/>
              <a:t>(подробности в тема 25)</a:t>
            </a:r>
          </a:p>
          <a:p>
            <a:pPr lvl="1"/>
            <a:r>
              <a:rPr lang="bg-BG" dirty="0"/>
              <a:t>Движения на части и на цели обекти</a:t>
            </a:r>
          </a:p>
          <a:p>
            <a:pPr lvl="2"/>
            <a:r>
              <a:rPr lang="bg-BG" dirty="0"/>
              <a:t>(подробности в тема 27)</a:t>
            </a:r>
          </a:p>
        </p:txBody>
      </p:sp>
    </p:spTree>
    <p:extLst>
      <p:ext uri="{BB962C8B-B14F-4D97-AF65-F5344CB8AC3E}">
        <p14:creationId xmlns:p14="http://schemas.microsoft.com/office/powerpoint/2010/main" val="3868683865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Ориентация в 3</a:t>
            </a:r>
            <a:r>
              <a:rPr lang="en-US"/>
              <a:t>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921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Преимущества</a:t>
            </a:r>
          </a:p>
          <a:p>
            <a:pPr lvl="1"/>
            <a:r>
              <a:rPr lang="bg-BG" dirty="0"/>
              <a:t>Движението не зависи от пространственото положение и ориентация</a:t>
            </a:r>
          </a:p>
          <a:p>
            <a:r>
              <a:rPr lang="bg-BG" dirty="0"/>
              <a:t>Недостатъци</a:t>
            </a:r>
          </a:p>
          <a:p>
            <a:pPr lvl="1"/>
            <a:r>
              <a:rPr lang="bg-BG" dirty="0"/>
              <a:t>По-лесна ориентация, ако се „вживеем“ в обекта</a:t>
            </a:r>
          </a:p>
          <a:p>
            <a:pPr lvl="1"/>
            <a:r>
              <a:rPr lang="bg-BG" dirty="0"/>
              <a:t>Завой наляво на екрана може да изглежда надясно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02761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Основни характеристики</a:t>
                </a:r>
              </a:p>
              <a:p>
                <a:pPr lvl="1"/>
                <a:r>
                  <a:rPr lang="bg-BG" dirty="0"/>
                  <a:t>Всичко се измерва спрямо </a:t>
                </a:r>
                <a:r>
                  <a:rPr lang="bg-BG" dirty="0" err="1"/>
                  <a:t>АЗ</a:t>
                </a:r>
                <a:r>
                  <a:rPr lang="bg-BG" baseline="30000" dirty="0" err="1"/>
                  <a:t>ът</a:t>
                </a:r>
                <a:endParaRPr lang="bg-BG" baseline="30000" dirty="0"/>
              </a:p>
              <a:p>
                <a:pPr lvl="1"/>
                <a:r>
                  <a:rPr lang="bg-BG" dirty="0"/>
                  <a:t>Няма глобална координатна система</a:t>
                </a:r>
              </a:p>
              <a:p>
                <a:pPr lvl="1"/>
                <a:r>
                  <a:rPr lang="bg-BG" dirty="0"/>
                  <a:t>Няма точка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(0,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,</m:t>
                    </m:r>
                    <m:r>
                      <a:rPr lang="bg-BG" i="1" dirty="0" err="1" smtClean="0">
                        <a:latin typeface="Cambria Math"/>
                      </a:rPr>
                      <m:t>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2"/>
                <a:r>
                  <a:rPr lang="bg-BG" dirty="0"/>
                  <a:t>(т.е. има, това съм АЗ</a:t>
                </a:r>
                <a:r>
                  <a:rPr lang="en-US" dirty="0"/>
                  <a:t>,</a:t>
                </a:r>
                <a:r>
                  <a:rPr lang="bg-BG" dirty="0"/>
                  <a:t> където и да съм)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3901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Роботи, оставящи следи по пода</a:t>
            </a:r>
          </a:p>
          <a:p>
            <a:pPr lvl="1"/>
            <a:r>
              <a:rPr lang="bg-BG" dirty="0"/>
              <a:t>Контролират се с програма</a:t>
            </a:r>
          </a:p>
          <a:p>
            <a:pPr lvl="1"/>
            <a:r>
              <a:rPr lang="bg-BG" dirty="0"/>
              <a:t>Наричали са се „костенурки“ заради ф</a:t>
            </a:r>
            <a:r>
              <a:rPr lang="en-GB" dirty="0"/>
              <a:t>ò</a:t>
            </a:r>
            <a:r>
              <a:rPr lang="bg-BG" dirty="0" err="1"/>
              <a:t>рмата</a:t>
            </a:r>
            <a:r>
              <a:rPr lang="bg-BG" dirty="0"/>
              <a:t> и скоростта на пълзене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История отпреди 40 г.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83258" y="3028950"/>
            <a:ext cx="1945742" cy="17145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07616" y="3028950"/>
            <a:ext cx="1751590" cy="17145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715000" y="3028950"/>
            <a:ext cx="1890993" cy="17145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7" name="Rectangle 6"/>
          <p:cNvSpPr/>
          <p:nvPr/>
        </p:nvSpPr>
        <p:spPr>
          <a:xfrm>
            <a:off x="0" y="4857750"/>
            <a:ext cx="91440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Снимки: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cyberneticzoo.com/?p=1711</a:t>
            </a:r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museum.mit.edu/150/entries/1158</a:t>
            </a:r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 и 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www.theoldrobots.com/turtle1.html</a:t>
            </a:r>
          </a:p>
          <a:p>
            <a:pPr algn="ctr"/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884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Команди</a:t>
            </a:r>
          </a:p>
          <a:p>
            <a:pPr lvl="1"/>
            <a:r>
              <a:rPr lang="bg-BG" dirty="0"/>
              <a:t>Движение напред и назад</a:t>
            </a:r>
          </a:p>
          <a:p>
            <a:pPr lvl="1"/>
            <a:r>
              <a:rPr lang="bg-BG" dirty="0"/>
              <a:t>Завой наляво и надясно</a:t>
            </a:r>
          </a:p>
          <a:p>
            <a:r>
              <a:rPr lang="bg-BG" dirty="0"/>
              <a:t>Използване на роботите</a:t>
            </a:r>
          </a:p>
          <a:p>
            <a:pPr lvl="1"/>
            <a:r>
              <a:rPr lang="bg-BG" dirty="0"/>
              <a:t>За образователни цели</a:t>
            </a:r>
          </a:p>
          <a:p>
            <a:pPr lvl="1"/>
            <a:r>
              <a:rPr lang="bg-BG" dirty="0"/>
              <a:t>Обучение по математика и информатика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Управление на роботите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4846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Наименование</a:t>
            </a:r>
            <a:endParaRPr lang="en-US" dirty="0"/>
          </a:p>
          <a:p>
            <a:pPr lvl="1"/>
            <a:r>
              <a:rPr lang="bg-BG" dirty="0"/>
              <a:t>На английски </a:t>
            </a:r>
            <a:r>
              <a:rPr lang="en-US" i="1" dirty="0"/>
              <a:t>turtle graphics</a:t>
            </a:r>
            <a:endParaRPr lang="bg-BG" i="1" dirty="0"/>
          </a:p>
          <a:p>
            <a:r>
              <a:rPr lang="bg-BG" dirty="0"/>
              <a:t>Език за програмиране Лого</a:t>
            </a:r>
          </a:p>
          <a:p>
            <a:pPr lvl="1"/>
            <a:r>
              <a:rPr lang="bg-BG" dirty="0"/>
              <a:t>Създаден преди 40</a:t>
            </a:r>
            <a:r>
              <a:rPr lang="en-US" dirty="0"/>
              <a:t>-50</a:t>
            </a:r>
            <a:r>
              <a:rPr lang="bg-BG" dirty="0"/>
              <a:t> години</a:t>
            </a:r>
          </a:p>
          <a:p>
            <a:pPr lvl="1"/>
            <a:r>
              <a:rPr lang="bg-BG" dirty="0"/>
              <a:t>Досега над 300 версии и диалекти</a:t>
            </a:r>
          </a:p>
          <a:p>
            <a:pPr lvl="1"/>
            <a:r>
              <a:rPr lang="bg-BG" dirty="0"/>
              <a:t>Имат костенуркова графика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Костенуркова графика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6976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Независимост от ориентацията</a:t>
            </a:r>
            <a:endParaRPr lang="en-US"/>
          </a:p>
          <a:p>
            <a:pPr lvl="1"/>
            <a:r>
              <a:rPr lang="bg-BG"/>
              <a:t>Елементарна къща</a:t>
            </a:r>
          </a:p>
          <a:p>
            <a:pPr lvl="1"/>
            <a:r>
              <a:rPr lang="bg-BG"/>
              <a:t>Петокъщие без основа</a:t>
            </a:r>
            <a:endParaRPr lang="en-US" dirty="0"/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84913" y="1695450"/>
            <a:ext cx="2734687" cy="171317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>
            <a:hlinkClick r:id="rId4" action="ppaction://hlinkfile"/>
          </p:cNvPr>
          <p:cNvPicPr>
            <a:picLocks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0" y="1695450"/>
            <a:ext cx="2743438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0462436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avel\Courses\Materials\Course.OKG 2012-13\14. Orientation\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9728" y="2190750"/>
            <a:ext cx="2169168" cy="258767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Оси на локална координатна система</a:t>
            </a:r>
          </a:p>
          <a:p>
            <a:pPr lvl="1"/>
            <a:r>
              <a:rPr lang="bg-BG"/>
              <a:t>Надлъжна, вертикална, напречна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Ориентация в </a:t>
            </a:r>
            <a:r>
              <a:rPr lang="en-US"/>
              <a:t>3D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00400" y="4019550"/>
            <a:ext cx="1964014" cy="4001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perspectiveContrastingRightFacing">
                <a:rot lat="900000" lon="18600000" rev="213211"/>
              </a:camera>
              <a:lightRig rig="threePt" dir="t"/>
            </a:scene3d>
          </a:bodyPr>
          <a:lstStyle/>
          <a:p>
            <a:r>
              <a:rPr lang="bg-BG" sz="2000" dirty="0"/>
              <a:t>Надлъжна</a:t>
            </a:r>
            <a:endParaRPr lang="en-US" sz="2000" dirty="0"/>
          </a:p>
        </p:txBody>
      </p:sp>
      <p:sp>
        <p:nvSpPr>
          <p:cNvPr id="7" name="TextBox 6"/>
          <p:cNvSpPr txBox="1"/>
          <p:nvPr/>
        </p:nvSpPr>
        <p:spPr>
          <a:xfrm>
            <a:off x="4953000" y="397810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perspectiveHeroicExtremeLeftFacing"/>
              <a:lightRig rig="threePt" dir="t"/>
            </a:scene3d>
          </a:bodyPr>
          <a:lstStyle/>
          <a:p>
            <a:r>
              <a:rPr lang="bg-BG" dirty="0"/>
              <a:t>Напречна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212243" y="2766596"/>
            <a:ext cx="1197957" cy="33855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>
                <a:rot lat="0" lon="0" rev="5400000"/>
              </a:camera>
              <a:lightRig rig="threePt" dir="t"/>
            </a:scene3d>
          </a:bodyPr>
          <a:lstStyle/>
          <a:p>
            <a:r>
              <a:rPr lang="bg-BG" sz="1600" dirty="0"/>
              <a:t>Вертикална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695952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avel\Courses\Materials\Course.OKG 2012-13\14. Orientation\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1352550"/>
            <a:ext cx="2628900" cy="313610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Въртене 1</a:t>
            </a:r>
          </a:p>
          <a:p>
            <a:pPr lvl="1"/>
            <a:r>
              <a:rPr lang="bg-BG" dirty="0"/>
              <a:t>Въртене около вертикалната ос</a:t>
            </a:r>
          </a:p>
          <a:p>
            <a:pPr lvl="1"/>
            <a:r>
              <a:rPr lang="bg-BG" dirty="0"/>
              <a:t>Отклонение от курса – </a:t>
            </a:r>
            <a:r>
              <a:rPr lang="bg-BG" i="1" dirty="0"/>
              <a:t>завой</a:t>
            </a:r>
            <a:r>
              <a:rPr lang="bg-BG" dirty="0"/>
              <a:t>, (</a:t>
            </a:r>
            <a:r>
              <a:rPr lang="bg-BG" dirty="0" err="1"/>
              <a:t>англ</a:t>
            </a:r>
            <a:r>
              <a:rPr lang="bg-BG" dirty="0"/>
              <a:t>. </a:t>
            </a:r>
            <a:r>
              <a:rPr lang="en-US" i="1" dirty="0"/>
              <a:t>yaw</a:t>
            </a:r>
            <a:r>
              <a:rPr lang="bg-BG" dirty="0"/>
              <a:t>)</a:t>
            </a:r>
          </a:p>
        </p:txBody>
      </p:sp>
      <p:sp>
        <p:nvSpPr>
          <p:cNvPr id="9" name="Arc 8"/>
          <p:cNvSpPr/>
          <p:nvPr/>
        </p:nvSpPr>
        <p:spPr>
          <a:xfrm rot="10800000" flipH="1">
            <a:off x="2971800" y="2145506"/>
            <a:ext cx="857250" cy="350693"/>
          </a:xfrm>
          <a:prstGeom prst="arc">
            <a:avLst>
              <a:gd name="adj1" fmla="val 8243196"/>
              <a:gd name="adj2" fmla="val 1887993"/>
            </a:avLst>
          </a:prstGeom>
          <a:ln w="12700">
            <a:solidFill>
              <a:srgbClr val="0070C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c 9"/>
          <p:cNvSpPr/>
          <p:nvPr/>
        </p:nvSpPr>
        <p:spPr>
          <a:xfrm rot="10800000" flipH="1">
            <a:off x="2981326" y="3668856"/>
            <a:ext cx="857250" cy="350693"/>
          </a:xfrm>
          <a:prstGeom prst="arc">
            <a:avLst>
              <a:gd name="adj1" fmla="val 8424995"/>
              <a:gd name="adj2" fmla="val 1887993"/>
            </a:avLst>
          </a:prstGeom>
          <a:ln w="12700">
            <a:solidFill>
              <a:srgbClr val="0070C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26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48200" y="2266949"/>
            <a:ext cx="274320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9937315"/>
      </p:ext>
    </p:extLst>
  </p:cSld>
  <p:clrMapOvr>
    <a:masterClrMapping/>
  </p:clrMapOvr>
  <p:transition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avel\Courses\Materials\Course.OKG 2012-13\14. Orientation\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1352550"/>
            <a:ext cx="2628900" cy="313610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Въртене 2</a:t>
            </a:r>
          </a:p>
          <a:p>
            <a:pPr lvl="1"/>
            <a:r>
              <a:rPr lang="bg-BG" dirty="0"/>
              <a:t>Въртене около напречната ос</a:t>
            </a:r>
          </a:p>
          <a:p>
            <a:pPr lvl="1"/>
            <a:r>
              <a:rPr lang="bg-BG" dirty="0"/>
              <a:t>Наклон на носа – </a:t>
            </a:r>
            <a:r>
              <a:rPr lang="bg-BG" i="1" dirty="0" err="1"/>
              <a:t>танграж</a:t>
            </a:r>
            <a:r>
              <a:rPr lang="bg-BG" dirty="0"/>
              <a:t> (</a:t>
            </a:r>
            <a:r>
              <a:rPr lang="bg-BG" dirty="0" err="1"/>
              <a:t>англ</a:t>
            </a:r>
            <a:r>
              <a:rPr lang="bg-BG" dirty="0"/>
              <a:t>. </a:t>
            </a:r>
            <a:r>
              <a:rPr lang="en-US" i="1" dirty="0"/>
              <a:t>pitch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 rot="16563209">
            <a:off x="2124571" y="3141735"/>
            <a:ext cx="857250" cy="350693"/>
          </a:xfrm>
          <a:prstGeom prst="arc">
            <a:avLst>
              <a:gd name="adj1" fmla="val 10838726"/>
              <a:gd name="adj2" fmla="val 1887993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 rot="16666809">
            <a:off x="3606818" y="3421747"/>
            <a:ext cx="857250" cy="350693"/>
          </a:xfrm>
          <a:prstGeom prst="arc">
            <a:avLst>
              <a:gd name="adj1" fmla="val 8243196"/>
              <a:gd name="adj2" fmla="val 1887993"/>
            </a:avLst>
          </a:prstGeom>
          <a:ln w="12700">
            <a:solidFill>
              <a:srgbClr val="0070C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648199" y="2266949"/>
            <a:ext cx="2743201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379655"/>
      </p:ext>
    </p:extLst>
  </p:cSld>
  <p:clrMapOvr>
    <a:masterClrMapping/>
  </p:clrMapOvr>
  <p:transition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Pavel\Courses\Materials\Course.OKG 2012-13\14. Orientation\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00200" y="1352550"/>
            <a:ext cx="2628900" cy="3136106"/>
          </a:xfrm>
          <a:prstGeom prst="rect">
            <a:avLst/>
          </a:prstGeom>
          <a:noFill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Въртене </a:t>
            </a:r>
            <a:r>
              <a:rPr lang="en-US" dirty="0"/>
              <a:t>3</a:t>
            </a:r>
            <a:endParaRPr lang="bg-BG" dirty="0"/>
          </a:p>
          <a:p>
            <a:pPr lvl="1"/>
            <a:r>
              <a:rPr lang="bg-BG" dirty="0"/>
              <a:t>Въртене около надлъжната ос</a:t>
            </a:r>
          </a:p>
          <a:p>
            <a:pPr lvl="1"/>
            <a:r>
              <a:rPr lang="bg-BG" dirty="0"/>
              <a:t>Наклон на крилата – </a:t>
            </a:r>
            <a:r>
              <a:rPr lang="bg-BG" i="1" dirty="0" err="1"/>
              <a:t>крен</a:t>
            </a:r>
            <a:r>
              <a:rPr lang="bg-BG" i="1" dirty="0"/>
              <a:t> </a:t>
            </a:r>
            <a:r>
              <a:rPr lang="bg-BG" dirty="0"/>
              <a:t>(</a:t>
            </a:r>
            <a:r>
              <a:rPr lang="bg-BG" dirty="0" err="1"/>
              <a:t>англ</a:t>
            </a:r>
            <a:r>
              <a:rPr lang="bg-BG" dirty="0"/>
              <a:t>. </a:t>
            </a:r>
            <a:r>
              <a:rPr lang="en-US" i="1" dirty="0"/>
              <a:t>roll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9" name="Arc 8"/>
          <p:cNvSpPr/>
          <p:nvPr/>
        </p:nvSpPr>
        <p:spPr>
          <a:xfrm rot="4419377" flipH="1">
            <a:off x="1848345" y="3868583"/>
            <a:ext cx="857250" cy="350693"/>
          </a:xfrm>
          <a:prstGeom prst="arc">
            <a:avLst>
              <a:gd name="adj1" fmla="val 8793173"/>
              <a:gd name="adj2" fmla="val 3471390"/>
            </a:avLst>
          </a:prstGeom>
          <a:ln w="12700">
            <a:solidFill>
              <a:srgbClr val="0070C0"/>
            </a:solidFill>
            <a:prstDash val="sysDash"/>
            <a:headEnd type="triangl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4419377" flipH="1">
            <a:off x="3289250" y="3002307"/>
            <a:ext cx="857250" cy="350693"/>
          </a:xfrm>
          <a:prstGeom prst="arc">
            <a:avLst>
              <a:gd name="adj1" fmla="val 15636920"/>
              <a:gd name="adj2" fmla="val 2506361"/>
            </a:avLst>
          </a:prstGeom>
          <a:ln w="12700">
            <a:solidFill>
              <a:srgbClr val="0070C0"/>
            </a:solidFill>
            <a:prstDash val="sysDash"/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4419377" flipH="1">
            <a:off x="3289251" y="3002307"/>
            <a:ext cx="857250" cy="350693"/>
          </a:xfrm>
          <a:prstGeom prst="arc">
            <a:avLst>
              <a:gd name="adj1" fmla="val 8324831"/>
              <a:gd name="adj2" fmla="val 14208179"/>
            </a:avLst>
          </a:prstGeom>
          <a:ln w="12700">
            <a:solidFill>
              <a:srgbClr val="0070C0"/>
            </a:solidFill>
            <a:prstDash val="sysDash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3634145" y="3529328"/>
            <a:ext cx="370959" cy="59369"/>
          </a:xfrm>
          <a:prstGeom prst="line">
            <a:avLst/>
          </a:prstGeom>
          <a:ln w="28575"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4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76" r="9112"/>
          <a:stretch/>
        </p:blipFill>
        <p:spPr bwMode="auto">
          <a:xfrm>
            <a:off x="4643190" y="2266949"/>
            <a:ext cx="2748210" cy="1714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865657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Под ориентация разбираме</a:t>
            </a:r>
          </a:p>
          <a:p>
            <a:pPr lvl="1"/>
            <a:r>
              <a:rPr lang="bg-BG" dirty="0" err="1"/>
              <a:t>Завъртяността</a:t>
            </a:r>
            <a:r>
              <a:rPr lang="bg-BG" dirty="0"/>
              <a:t> на обект в 3</a:t>
            </a:r>
            <a:r>
              <a:rPr lang="en-US" dirty="0"/>
              <a:t>D</a:t>
            </a:r>
          </a:p>
          <a:p>
            <a:pPr lvl="2"/>
            <a:r>
              <a:rPr lang="en-US" dirty="0"/>
              <a:t>( </a:t>
            </a:r>
            <a:r>
              <a:rPr lang="bg-BG" dirty="0"/>
              <a:t>т.е. не къде сме, а накъде сме)</a:t>
            </a:r>
            <a:endParaRPr lang="en-US" dirty="0"/>
          </a:p>
          <a:p>
            <a:r>
              <a:rPr lang="bg-BG" dirty="0"/>
              <a:t>Цел на ориентацията на обект</a:t>
            </a:r>
          </a:p>
          <a:p>
            <a:pPr lvl="1"/>
            <a:r>
              <a:rPr lang="bg-BG" dirty="0"/>
              <a:t>Еднозначното ѝ представяне в </a:t>
            </a:r>
            <a:r>
              <a:rPr lang="en-US" dirty="0"/>
              <a:t>3D</a:t>
            </a:r>
            <a:endParaRPr lang="bg-BG" dirty="0"/>
          </a:p>
          <a:p>
            <a:pPr lvl="1"/>
            <a:r>
              <a:rPr lang="bg-BG" dirty="0"/>
              <a:t>Удобно за потребителя</a:t>
            </a:r>
          </a:p>
          <a:p>
            <a:pPr lvl="1"/>
            <a:r>
              <a:rPr lang="bg-BG" dirty="0"/>
              <a:t>Предсказуем резултат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Ориентация в </a:t>
            </a:r>
            <a:r>
              <a:rPr lang="en-US"/>
              <a:t>3D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124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Прави осморки във въздуха</a:t>
            </a:r>
          </a:p>
          <a:p>
            <a:pPr lvl="1"/>
            <a:r>
              <a:rPr lang="bg-BG"/>
              <a:t>При движение по едната примка завива наляво, а по другата – надясно</a:t>
            </a:r>
          </a:p>
          <a:p>
            <a:pPr lvl="1"/>
            <a:r>
              <a:rPr lang="bg-BG"/>
              <a:t>Плавен преход между двете примки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 със самолетче</a:t>
            </a:r>
            <a:endParaRPr lang="en-US" dirty="0"/>
          </a:p>
        </p:txBody>
      </p:sp>
      <p:pic>
        <p:nvPicPr>
          <p:cNvPr id="4099" name="Picture 3" descr="C:\Pavel\Courses\Materials\Course.OKG 2012-13\14. Orientation\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286000" y="2952750"/>
            <a:ext cx="4572000" cy="1943100"/>
          </a:xfrm>
          <a:prstGeom prst="rect">
            <a:avLst/>
          </a:prstGeom>
          <a:noFill/>
        </p:spPr>
      </p:pic>
      <p:sp>
        <p:nvSpPr>
          <p:cNvPr id="6" name="Arc 5"/>
          <p:cNvSpPr/>
          <p:nvPr/>
        </p:nvSpPr>
        <p:spPr>
          <a:xfrm rot="4419377" flipH="1" flipV="1">
            <a:off x="2493890" y="3311709"/>
            <a:ext cx="1357378" cy="1449775"/>
          </a:xfrm>
          <a:prstGeom prst="arc">
            <a:avLst>
              <a:gd name="adj1" fmla="val 10706923"/>
              <a:gd name="adj2" fmla="val 118278"/>
            </a:avLst>
          </a:prstGeom>
          <a:ln w="38100">
            <a:solidFill>
              <a:srgbClr val="0070C0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c 6"/>
          <p:cNvSpPr/>
          <p:nvPr/>
        </p:nvSpPr>
        <p:spPr>
          <a:xfrm rot="15219377" flipH="1" flipV="1">
            <a:off x="5235583" y="3168834"/>
            <a:ext cx="1357378" cy="1449775"/>
          </a:xfrm>
          <a:prstGeom prst="arc">
            <a:avLst>
              <a:gd name="adj1" fmla="val 10766560"/>
              <a:gd name="adj2" fmla="val 21572313"/>
            </a:avLst>
          </a:prstGeom>
          <a:ln w="38100">
            <a:solidFill>
              <a:srgbClr val="0070C0"/>
            </a:solidFill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4134896" y="3963446"/>
            <a:ext cx="265945" cy="3100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rot="16440000" flipV="1">
            <a:off x="4732309" y="3931793"/>
            <a:ext cx="265945" cy="310039"/>
          </a:xfrm>
          <a:prstGeom prst="straightConnector1">
            <a:avLst/>
          </a:prstGeom>
          <a:ln w="38100">
            <a:solidFill>
              <a:srgbClr val="0070C0"/>
            </a:solidFill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6894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Анализ на ъгъла на завиване</a:t>
            </a:r>
          </a:p>
          <a:p>
            <a:pPr lvl="1"/>
            <a:r>
              <a:rPr lang="bg-BG" dirty="0"/>
              <a:t>Положителен, ако е наляво</a:t>
            </a:r>
          </a:p>
          <a:p>
            <a:pPr lvl="1"/>
            <a:r>
              <a:rPr lang="bg-BG" dirty="0"/>
              <a:t>Отрицателен, ако е надясно</a:t>
            </a:r>
          </a:p>
          <a:p>
            <a:pPr lvl="1"/>
            <a:r>
              <a:rPr lang="bg-BG" dirty="0"/>
              <a:t>Ъгълът е периодична функция</a:t>
            </a:r>
            <a:endParaRPr lang="en-US" dirty="0"/>
          </a:p>
        </p:txBody>
      </p:sp>
      <p:pic>
        <p:nvPicPr>
          <p:cNvPr id="4" name="Picture 3" descr="C:\Pavel\Courses\Materials\Course.OKG 2012-13\14. Orientation\1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3583">
            <a:off x="2286000" y="2222188"/>
            <a:ext cx="4572000" cy="1943100"/>
          </a:xfrm>
          <a:prstGeom prst="rect">
            <a:avLst/>
          </a:prstGeom>
          <a:noFill/>
        </p:spPr>
      </p:pic>
      <p:sp>
        <p:nvSpPr>
          <p:cNvPr id="5" name="Arc 4"/>
          <p:cNvSpPr/>
          <p:nvPr/>
        </p:nvSpPr>
        <p:spPr>
          <a:xfrm rot="4419377" flipH="1" flipV="1">
            <a:off x="2551039" y="2515834"/>
            <a:ext cx="1357378" cy="1449775"/>
          </a:xfrm>
          <a:prstGeom prst="arc">
            <a:avLst>
              <a:gd name="adj1" fmla="val 10583858"/>
              <a:gd name="adj2" fmla="val 2286881"/>
            </a:avLst>
          </a:prstGeom>
          <a:ln w="38100">
            <a:solidFill>
              <a:srgbClr val="0070C0"/>
            </a:solidFill>
            <a:headEnd type="none" w="med" len="lg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c 5"/>
          <p:cNvSpPr/>
          <p:nvPr/>
        </p:nvSpPr>
        <p:spPr>
          <a:xfrm rot="15219377" flipH="1" flipV="1">
            <a:off x="5179939" y="2515834"/>
            <a:ext cx="1357378" cy="1449775"/>
          </a:xfrm>
          <a:prstGeom prst="arc">
            <a:avLst>
              <a:gd name="adj1" fmla="val 11014504"/>
              <a:gd name="adj2" fmla="val 1787697"/>
            </a:avLst>
          </a:prstGeom>
          <a:ln w="38100">
            <a:solidFill>
              <a:srgbClr val="0070C0"/>
            </a:solidFill>
            <a:headEnd type="triangle" w="med" len="lg"/>
            <a:tailEnd type="non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6559734" y="2944459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+++</a:t>
            </a:r>
            <a:endParaRPr lang="en-US" sz="2000" b="1" dirty="0"/>
          </a:p>
        </p:txBody>
      </p:sp>
      <p:sp>
        <p:nvSpPr>
          <p:cNvPr id="11" name="Oval 10"/>
          <p:cNvSpPr/>
          <p:nvPr/>
        </p:nvSpPr>
        <p:spPr>
          <a:xfrm>
            <a:off x="5931084" y="2173750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++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5931084" y="3784751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++</a:t>
            </a:r>
            <a:endParaRPr lang="en-US" sz="2000" b="1" dirty="0"/>
          </a:p>
        </p:txBody>
      </p:sp>
      <p:sp>
        <p:nvSpPr>
          <p:cNvPr id="13" name="Oval 12"/>
          <p:cNvSpPr/>
          <p:nvPr/>
        </p:nvSpPr>
        <p:spPr>
          <a:xfrm>
            <a:off x="5073834" y="3585542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+</a:t>
            </a:r>
            <a:endParaRPr lang="en-US" sz="2000" b="1" dirty="0"/>
          </a:p>
        </p:txBody>
      </p:sp>
      <p:sp>
        <p:nvSpPr>
          <p:cNvPr id="14" name="Oval 13"/>
          <p:cNvSpPr/>
          <p:nvPr/>
        </p:nvSpPr>
        <p:spPr>
          <a:xfrm>
            <a:off x="5073834" y="2389917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+</a:t>
            </a:r>
            <a:endParaRPr lang="en-US" sz="2000" b="1" dirty="0"/>
          </a:p>
        </p:txBody>
      </p:sp>
      <p:sp>
        <p:nvSpPr>
          <p:cNvPr id="18" name="Oval 17"/>
          <p:cNvSpPr/>
          <p:nvPr/>
        </p:nvSpPr>
        <p:spPr>
          <a:xfrm flipH="1">
            <a:off x="2102034" y="2972217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−−−</a:t>
            </a:r>
            <a:endParaRPr lang="en-US" sz="2000" b="1" dirty="0"/>
          </a:p>
        </p:txBody>
      </p:sp>
      <p:sp>
        <p:nvSpPr>
          <p:cNvPr id="19" name="Oval 18"/>
          <p:cNvSpPr/>
          <p:nvPr/>
        </p:nvSpPr>
        <p:spPr>
          <a:xfrm flipH="1">
            <a:off x="2730684" y="2201509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−−</a:t>
            </a:r>
            <a:endParaRPr lang="en-US" sz="2000" b="1" dirty="0"/>
          </a:p>
        </p:txBody>
      </p:sp>
      <p:sp>
        <p:nvSpPr>
          <p:cNvPr id="20" name="Oval 19"/>
          <p:cNvSpPr/>
          <p:nvPr/>
        </p:nvSpPr>
        <p:spPr>
          <a:xfrm flipH="1">
            <a:off x="2730684" y="3812509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−−</a:t>
            </a:r>
            <a:endParaRPr lang="en-US" sz="2000" b="1" dirty="0"/>
          </a:p>
        </p:txBody>
      </p:sp>
      <p:sp>
        <p:nvSpPr>
          <p:cNvPr id="21" name="Oval 20"/>
          <p:cNvSpPr/>
          <p:nvPr/>
        </p:nvSpPr>
        <p:spPr>
          <a:xfrm flipH="1">
            <a:off x="3645084" y="3613301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−</a:t>
            </a:r>
            <a:endParaRPr lang="en-US" sz="2000" b="1" dirty="0"/>
          </a:p>
        </p:txBody>
      </p:sp>
      <p:sp>
        <p:nvSpPr>
          <p:cNvPr id="22" name="Oval 21"/>
          <p:cNvSpPr/>
          <p:nvPr/>
        </p:nvSpPr>
        <p:spPr>
          <a:xfrm flipH="1">
            <a:off x="3645084" y="2417675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−</a:t>
            </a:r>
            <a:endParaRPr lang="en-US" sz="2000" b="1" dirty="0"/>
          </a:p>
        </p:txBody>
      </p:sp>
      <p:sp>
        <p:nvSpPr>
          <p:cNvPr id="23" name="Oval 22"/>
          <p:cNvSpPr/>
          <p:nvPr/>
        </p:nvSpPr>
        <p:spPr>
          <a:xfrm flipH="1">
            <a:off x="4330884" y="3001609"/>
            <a:ext cx="425083" cy="425083"/>
          </a:xfrm>
          <a:prstGeom prst="ellipse">
            <a:avLst/>
          </a:prstGeom>
          <a:solidFill>
            <a:srgbClr val="0070C0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bg-BG" sz="2000" b="1" dirty="0"/>
              <a:t>0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815612135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Уравнение на движението</a:t>
                </a:r>
              </a:p>
              <a:p>
                <a:pPr lvl="1"/>
                <a:r>
                  <a:rPr lang="bg-BG" dirty="0"/>
                  <a:t>Правим малки стъпки и малки завои</a:t>
                </a:r>
              </a:p>
              <a:p>
                <a:pPr lvl="1"/>
                <a:r>
                  <a:rPr lang="bg-BG" dirty="0"/>
                  <a:t>Ние сме в точка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</a:t>
                </a:r>
                <a:r>
                  <a:rPr lang="bg-BG" dirty="0"/>
                  <a:t> движим се със стъпка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bg-BG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𝑣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dirty="0"/>
                  <a:t>, ъгълът на завиване е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bg-BG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bg-BG" dirty="0"/>
                  <a:t> и пресмятаме в обратен ред:</a:t>
                </a:r>
                <a:endParaRPr lang="en-US" dirty="0"/>
              </a:p>
              <a:p>
                <a:pPr lvl="1"/>
                <a:endParaRPr lang="bg-BG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/>
                              <a:ea typeface="Cambria Math"/>
                            </a:rPr>
                            <m:t>𝛼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𝑘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sin</m:t>
                          </m:r>
                        </m:fName>
                        <m:e>
                          <m:r>
                            <a:rPr lang="en-US" b="0" i="1" smtClean="0">
                              <a:latin typeface="Cambria Math"/>
                            </a:rPr>
                            <m:t>𝑚𝑡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rot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bg-BG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bg-BG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i="1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  <a:ea typeface="Cambria Math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747713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bg-BG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bg-BG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87" name="Picture 67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569594" y="1962150"/>
            <a:ext cx="2748011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89033550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Параметри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𝑚</m:t>
                    </m:r>
                  </m:oMath>
                </a14:m>
                <a:endParaRPr lang="en-US" dirty="0"/>
              </a:p>
              <a:p>
                <a:pPr lvl="1"/>
                <a:r>
                  <a:rPr lang="bg-BG" dirty="0"/>
                  <a:t>Избрани така, че кривата да се затвори</a:t>
                </a:r>
              </a:p>
              <a:p>
                <a:pPr lvl="1"/>
                <a:r>
                  <a:rPr lang="bg-BG" dirty="0"/>
                  <a:t>Ако не се затвори се получава лошо</a:t>
                </a:r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hlinkClick r:id="rId3" action="ppaction://hlinkfile"/>
          </p:cNvPr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0162" y="1771650"/>
            <a:ext cx="2743438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2721771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По-естествен полет</a:t>
            </a:r>
          </a:p>
          <a:p>
            <a:pPr lvl="1"/>
            <a:r>
              <a:rPr lang="bg-BG" dirty="0"/>
              <a:t>При завой самолетът да се накланя</a:t>
            </a:r>
          </a:p>
          <a:p>
            <a:pPr lvl="1"/>
            <a:r>
              <a:rPr lang="bg-BG" dirty="0"/>
              <a:t>Тъжно: наклоним ли самолета, променяме и равнината на траекторията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Допълнителен ефект</a:t>
            </a:r>
            <a:endParaRPr lang="en-US" dirty="0"/>
          </a:p>
        </p:txBody>
      </p:sp>
      <p:pic>
        <p:nvPicPr>
          <p:cNvPr id="4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95589" y="2990701"/>
            <a:ext cx="2748011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62239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 с две координатни системи</a:t>
            </a:r>
          </a:p>
          <a:p>
            <a:pPr lvl="1"/>
            <a:r>
              <a:rPr lang="bg-BG" dirty="0"/>
              <a:t>Първата е за навигация</a:t>
            </a:r>
          </a:p>
          <a:p>
            <a:pPr lvl="2"/>
            <a:r>
              <a:rPr lang="bg-BG" dirty="0"/>
              <a:t>(дава координатите на </a:t>
            </a:r>
            <a:r>
              <a:rPr lang="bg-BG" dirty="0" err="1"/>
              <a:t>самолетчето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Втората е за ориентация</a:t>
            </a:r>
          </a:p>
          <a:p>
            <a:pPr lvl="2"/>
            <a:r>
              <a:rPr lang="bg-BG" dirty="0"/>
              <a:t>(дава наклона на </a:t>
            </a:r>
            <a:r>
              <a:rPr lang="bg-BG" dirty="0" err="1"/>
              <a:t>самолетчето</a:t>
            </a:r>
            <a:r>
              <a:rPr lang="bg-BG" dirty="0"/>
              <a:t>)</a:t>
            </a:r>
          </a:p>
          <a:p>
            <a:r>
              <a:rPr lang="bg-BG" dirty="0"/>
              <a:t>Решение с една координатна система</a:t>
            </a:r>
          </a:p>
          <a:p>
            <a:pPr lvl="1"/>
            <a:r>
              <a:rPr lang="bg-BG" dirty="0"/>
              <a:t>Проблемът е да се съчетаят</a:t>
            </a:r>
          </a:p>
          <a:p>
            <a:pPr lvl="2"/>
            <a:r>
              <a:rPr lang="bg-BG" dirty="0"/>
              <a:t>(промяната в едната влияе негативно на другата)</a:t>
            </a:r>
          </a:p>
          <a:p>
            <a:pPr lvl="1"/>
            <a:r>
              <a:rPr lang="bg-BG" dirty="0"/>
              <a:t>И все пак да пробваме</a:t>
            </a:r>
          </a:p>
        </p:txBody>
      </p:sp>
    </p:spTree>
    <p:extLst>
      <p:ext uri="{BB962C8B-B14F-4D97-AF65-F5344CB8AC3E}">
        <p14:creationId xmlns:p14="http://schemas.microsoft.com/office/powerpoint/2010/main" val="1436236916"/>
      </p:ext>
    </p:extLst>
  </p:cSld>
  <p:clrMapOvr>
    <a:masterClrMapping/>
  </p:clrMapOvr>
  <p:transition>
    <p:push dir="u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bg-BG" dirty="0"/>
              <a:t>Споделяне на една и съща координатна система</a:t>
            </a:r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endParaRPr lang="bg-BG" dirty="0"/>
          </a:p>
          <a:p>
            <a:pPr lvl="1"/>
            <a:r>
              <a:rPr lang="bg-BG" dirty="0"/>
              <a:t>Да го видим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981200" y="1014255"/>
            <a:ext cx="2362200" cy="1028700"/>
          </a:xfrm>
          <a:prstGeom prst="rect">
            <a:avLst/>
          </a:prstGeom>
          <a:noFill/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0988" indent="-280988">
              <a:buFont typeface="+mj-lt"/>
              <a:buAutoNum type="arabicPeriod"/>
            </a:pPr>
            <a:r>
              <a:rPr lang="bg-BG" sz="2000" dirty="0">
                <a:solidFill>
                  <a:srgbClr val="0070C0"/>
                </a:solidFill>
              </a:rPr>
              <a:t>Правим завой </a:t>
            </a:r>
          </a:p>
          <a:p>
            <a:pPr marL="280988" indent="-280988">
              <a:buFont typeface="+mj-lt"/>
              <a:buAutoNum type="arabicPeriod"/>
            </a:pPr>
            <a:r>
              <a:rPr lang="bg-BG" sz="2000" dirty="0">
                <a:solidFill>
                  <a:srgbClr val="0070C0"/>
                </a:solidFill>
              </a:rPr>
              <a:t>Стъпка напред</a:t>
            </a:r>
          </a:p>
          <a:p>
            <a:pPr marL="280988" indent="-280988">
              <a:buFont typeface="+mj-lt"/>
              <a:buAutoNum type="arabicPeriod"/>
            </a:pPr>
            <a:r>
              <a:rPr lang="bg-BG" sz="2000" dirty="0">
                <a:solidFill>
                  <a:srgbClr val="0070C0"/>
                </a:solidFill>
              </a:rPr>
              <a:t>Създаваме кадър</a:t>
            </a: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105400" y="590550"/>
            <a:ext cx="2971800" cy="1948815"/>
          </a:xfrm>
          <a:prstGeom prst="rect">
            <a:avLst/>
          </a:prstGeom>
          <a:noFill/>
          <a:ln w="3175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0988" indent="-280988">
              <a:buFont typeface="+mj-lt"/>
              <a:buAutoNum type="arabicPeriod"/>
            </a:pPr>
            <a:r>
              <a:rPr lang="bg-BG" sz="2000" dirty="0">
                <a:solidFill>
                  <a:srgbClr val="0070C0"/>
                </a:solidFill>
              </a:rPr>
              <a:t>Правим завой </a:t>
            </a:r>
          </a:p>
          <a:p>
            <a:pPr marL="280988" indent="-280988">
              <a:buFont typeface="+mj-lt"/>
              <a:buAutoNum type="arabicPeriod"/>
            </a:pPr>
            <a:r>
              <a:rPr lang="bg-BG" sz="2000" dirty="0">
                <a:solidFill>
                  <a:srgbClr val="0070C0"/>
                </a:solidFill>
              </a:rPr>
              <a:t>Стъпка напред</a:t>
            </a:r>
          </a:p>
          <a:p>
            <a:pPr marL="280988" indent="-280988">
              <a:buFont typeface="+mj-lt"/>
              <a:buAutoNum type="arabicPeriod"/>
            </a:pPr>
            <a:r>
              <a:rPr lang="bg-BG" sz="2000" dirty="0">
                <a:solidFill>
                  <a:srgbClr val="FF0000"/>
                </a:solidFill>
              </a:rPr>
              <a:t>Наклон встрани</a:t>
            </a:r>
          </a:p>
          <a:p>
            <a:pPr marL="280988" indent="-280988">
              <a:buFont typeface="+mj-lt"/>
              <a:buAutoNum type="arabicPeriod"/>
            </a:pPr>
            <a:r>
              <a:rPr lang="bg-BG" sz="2000" dirty="0">
                <a:solidFill>
                  <a:srgbClr val="0070C0"/>
                </a:solidFill>
              </a:rPr>
              <a:t>Създаваме кадър</a:t>
            </a:r>
          </a:p>
          <a:p>
            <a:pPr marL="280988" indent="-280988">
              <a:buFont typeface="+mj-lt"/>
              <a:buAutoNum type="arabicPeriod"/>
            </a:pPr>
            <a:r>
              <a:rPr lang="bg-BG" sz="2000" dirty="0">
                <a:solidFill>
                  <a:srgbClr val="FF0000"/>
                </a:solidFill>
              </a:rPr>
              <a:t>Обратен наклон</a:t>
            </a:r>
            <a:br>
              <a:rPr lang="bg-BG" sz="2000" dirty="0">
                <a:solidFill>
                  <a:srgbClr val="FF0000"/>
                </a:solidFill>
              </a:rPr>
            </a:br>
            <a:r>
              <a:rPr lang="bg-BG" sz="1600" dirty="0">
                <a:solidFill>
                  <a:srgbClr val="FF0000"/>
                </a:solidFill>
              </a:rPr>
              <a:t>до хоризонтално положение</a:t>
            </a:r>
            <a:endParaRPr lang="en-US" sz="1600" dirty="0">
              <a:solidFill>
                <a:srgbClr val="FF0000"/>
              </a:solidFill>
            </a:endParaRPr>
          </a:p>
        </p:txBody>
      </p:sp>
      <p:pic>
        <p:nvPicPr>
          <p:cNvPr id="6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04734" y="2838301"/>
            <a:ext cx="2738866" cy="1714649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Straight Arrow Connector 8"/>
          <p:cNvCxnSpPr>
            <a:stCxn id="3" idx="3"/>
          </p:cNvCxnSpPr>
          <p:nvPr/>
        </p:nvCxnSpPr>
        <p:spPr>
          <a:xfrm>
            <a:off x="4343400" y="1528605"/>
            <a:ext cx="76200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1540755"/>
      </p:ext>
    </p:extLst>
  </p:cSld>
  <p:clrMapOvr>
    <a:masterClrMapping/>
  </p:clrMapOvr>
  <p:transition>
    <p:push dir="u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Клониране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334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Основна идея</a:t>
            </a:r>
          </a:p>
          <a:p>
            <a:pPr lvl="1"/>
            <a:r>
              <a:rPr lang="bg-BG" dirty="0"/>
              <a:t>Имаме невидим обект-самолет</a:t>
            </a:r>
          </a:p>
          <a:p>
            <a:pPr lvl="1"/>
            <a:r>
              <a:rPr lang="bg-BG" dirty="0"/>
              <a:t>Клонираме образ на друг обект там, където е невидимия обект</a:t>
            </a:r>
          </a:p>
          <a:p>
            <a:pPr lvl="1"/>
            <a:r>
              <a:rPr lang="bg-BG" dirty="0"/>
              <a:t>Използваме неговите координати и ориентация</a:t>
            </a:r>
          </a:p>
          <a:p>
            <a:r>
              <a:rPr lang="bg-BG" dirty="0"/>
              <a:t>Каква е полза?</a:t>
            </a:r>
          </a:p>
          <a:p>
            <a:pPr lvl="1"/>
            <a:r>
              <a:rPr lang="bg-BG" dirty="0"/>
              <a:t>Спестяват се много сметки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Клониране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40204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Пешки разположени в кръг</a:t>
            </a:r>
          </a:p>
          <a:p>
            <a:pPr lvl="1"/>
            <a:r>
              <a:rPr lang="bg-BG"/>
              <a:t>Садистичен вариант</a:t>
            </a:r>
            <a:endParaRPr lang="en-US"/>
          </a:p>
          <a:p>
            <a:pPr lvl="1"/>
            <a:r>
              <a:rPr lang="bg-BG"/>
              <a:t>Мазохистичен вариант</a:t>
            </a:r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Примери без сметки</a:t>
            </a:r>
            <a:endParaRPr lang="en-US" dirty="0"/>
          </a:p>
        </p:txBody>
      </p:sp>
      <p:pic>
        <p:nvPicPr>
          <p:cNvPr id="9220" name="Picture 4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2195049" y="2226706"/>
            <a:ext cx="1708057" cy="274104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9221" name="Picture 5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 rot="5400000">
            <a:off x="5238817" y="2228784"/>
            <a:ext cx="1708514" cy="273734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32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Някои методи за ориентация</a:t>
            </a:r>
          </a:p>
          <a:p>
            <a:pPr lvl="1"/>
            <a:r>
              <a:rPr lang="bg-BG" dirty="0"/>
              <a:t>Ойлерови ъгли</a:t>
            </a:r>
          </a:p>
          <a:p>
            <a:pPr lvl="1"/>
            <a:r>
              <a:rPr lang="bg-BG" dirty="0"/>
              <a:t>Астрономически координати</a:t>
            </a:r>
          </a:p>
          <a:p>
            <a:pPr lvl="1"/>
            <a:r>
              <a:rPr lang="bg-BG" dirty="0"/>
              <a:t>Динамика на полета</a:t>
            </a:r>
          </a:p>
          <a:p>
            <a:r>
              <a:rPr lang="bg-BG" dirty="0"/>
              <a:t>Избор на метод</a:t>
            </a:r>
          </a:p>
          <a:p>
            <a:pPr lvl="1"/>
            <a:r>
              <a:rPr lang="bg-BG" dirty="0"/>
              <a:t>Според наличните изисквания за ориентация в 3</a:t>
            </a:r>
            <a:r>
              <a:rPr lang="en-US" dirty="0"/>
              <a:t>D</a:t>
            </a:r>
            <a:endParaRPr lang="bg-BG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303288"/>
      </p:ext>
    </p:extLst>
  </p:cSld>
  <p:clrMapOvr>
    <a:masterClrMapping/>
  </p:clrMapOvr>
  <p:transition>
    <p:push dir="u"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Последен пример</a:t>
            </a:r>
          </a:p>
          <a:p>
            <a:pPr lvl="1"/>
            <a:r>
              <a:rPr lang="bg-BG" dirty="0"/>
              <a:t>Метод на стоножката</a:t>
            </a:r>
            <a:endParaRPr lang="en-US" dirty="0"/>
          </a:p>
          <a:p>
            <a:pPr lvl="1"/>
            <a:r>
              <a:rPr lang="bg-BG" dirty="0"/>
              <a:t>Ограда</a:t>
            </a:r>
            <a:r>
              <a:rPr lang="en-US" dirty="0"/>
              <a:t> </a:t>
            </a:r>
            <a:r>
              <a:rPr lang="bg-BG" dirty="0"/>
              <a:t>с дръвчета</a:t>
            </a:r>
            <a:r>
              <a:rPr lang="en-US" dirty="0"/>
              <a:t> </a:t>
            </a:r>
            <a:r>
              <a:rPr lang="bg-BG" dirty="0"/>
              <a:t>по нормалния вектор към нея</a:t>
            </a:r>
          </a:p>
          <a:p>
            <a:pPr lvl="2"/>
            <a:r>
              <a:rPr lang="bg-BG" dirty="0"/>
              <a:t>(той е напречната</a:t>
            </a:r>
            <a:r>
              <a:rPr lang="en-US" dirty="0"/>
              <a:t> </a:t>
            </a:r>
            <a:r>
              <a:rPr lang="bg-BG" dirty="0"/>
              <a:t>ос от </a:t>
            </a:r>
            <a:r>
              <a:rPr lang="bg-BG" dirty="0" err="1"/>
              <a:t>авиониката</a:t>
            </a:r>
            <a:r>
              <a:rPr lang="bg-BG" dirty="0"/>
              <a:t>)</a:t>
            </a:r>
          </a:p>
        </p:txBody>
      </p:sp>
      <p:pic>
        <p:nvPicPr>
          <p:cNvPr id="1024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76400" y="2000251"/>
            <a:ext cx="2744911" cy="171391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0243" name="Picture 3">
            <a:hlinkClick r:id="rId4" action="ppaction://hlinkfile"/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24401" y="2000250"/>
            <a:ext cx="2756509" cy="172152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9616039"/>
      </p:ext>
    </p:extLst>
  </p:cSld>
  <p:clrMapOvr>
    <a:masterClrMapping/>
  </p:clrMapOvr>
  <p:transition>
    <p:push dir="u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0" dirty="0"/>
              <a:t>[</a:t>
            </a:r>
            <a:r>
              <a:rPr lang="en-US" dirty="0">
                <a:solidFill>
                  <a:srgbClr val="0070C0"/>
                </a:solidFill>
              </a:rPr>
              <a:t>PARE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42-45, 54-58, 102-106</a:t>
            </a:r>
          </a:p>
          <a:p>
            <a:r>
              <a:rPr lang="en-US" b="0" dirty="0"/>
              <a:t>[</a:t>
            </a:r>
            <a:r>
              <a:rPr lang="en-US" dirty="0" err="1">
                <a:solidFill>
                  <a:srgbClr val="0070C0"/>
                </a:solidFill>
              </a:rPr>
              <a:t>VINC</a:t>
            </a:r>
            <a:r>
              <a:rPr lang="en-US" b="0" dirty="0"/>
              <a:t>]	</a:t>
            </a:r>
            <a:r>
              <a:rPr lang="bg-BG" b="0" dirty="0"/>
              <a:t>стр. </a:t>
            </a:r>
            <a:r>
              <a:rPr lang="en-US" b="0" dirty="0"/>
              <a:t>69-72</a:t>
            </a:r>
          </a:p>
          <a:p>
            <a:pPr lvl="1"/>
            <a:endParaRPr lang="bg-BG" dirty="0"/>
          </a:p>
          <a:p>
            <a:r>
              <a:rPr lang="bg-BG" dirty="0"/>
              <a:t>А също и:</a:t>
            </a:r>
          </a:p>
          <a:p>
            <a:pPr lvl="1"/>
            <a:r>
              <a:rPr lang="en-US" dirty="0"/>
              <a:t>Astronomical Coordinate Systems</a:t>
            </a:r>
            <a:endParaRPr lang="bg-BG" dirty="0"/>
          </a:p>
          <a:p>
            <a:pPr lvl="2"/>
            <a:r>
              <a:rPr lang="en-US" dirty="0">
                <a:hlinkClick r:id="rId3"/>
              </a:rPr>
              <a:t>http://spider.seds.org/spider/ScholarX/coords.html</a:t>
            </a:r>
            <a:endParaRPr lang="bg-BG" dirty="0"/>
          </a:p>
          <a:p>
            <a:pPr lvl="1"/>
            <a:r>
              <a:rPr lang="en-US" dirty="0" err="1"/>
              <a:t>Maths</a:t>
            </a:r>
            <a:r>
              <a:rPr lang="en-US" dirty="0"/>
              <a:t> - Euler Angles</a:t>
            </a:r>
            <a:endParaRPr lang="bg-BG" dirty="0"/>
          </a:p>
          <a:p>
            <a:pPr lvl="2"/>
            <a:r>
              <a:rPr lang="en-US" dirty="0">
                <a:hlinkClick r:id="rId4"/>
              </a:rPr>
              <a:t>http://www.euclideanspace.com/maths/geometry/rotations/euler/index.htm</a:t>
            </a:r>
            <a:endParaRPr lang="en-US" dirty="0"/>
          </a:p>
          <a:p>
            <a:pPr lvl="1"/>
            <a:r>
              <a:rPr lang="en-US" dirty="0"/>
              <a:t>Roll, Pitch, and Yaw | How things fly</a:t>
            </a:r>
            <a:endParaRPr lang="bg-BG" dirty="0"/>
          </a:p>
          <a:p>
            <a:pPr lvl="2"/>
            <a:r>
              <a:rPr lang="en-US" dirty="0">
                <a:hlinkClick r:id="rId5"/>
              </a:rPr>
              <a:t>http://howthingsfly.si.edu/flight-dynamics/roll-pitch-and-yaw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Повече информация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045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9321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rrowheads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228"/>
          <a:stretch>
            <a:fillRect/>
          </a:stretch>
        </p:blipFill>
        <p:spPr bwMode="auto">
          <a:xfrm>
            <a:off x="1621401" y="1763486"/>
            <a:ext cx="2798199" cy="21717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Реализация на различните методи</a:t>
            </a:r>
          </a:p>
          <a:p>
            <a:pPr lvl="1"/>
            <a:r>
              <a:rPr lang="bg-BG" dirty="0"/>
              <a:t>Чрез умножение на матрици</a:t>
            </a:r>
          </a:p>
          <a:p>
            <a:pPr lvl="1"/>
            <a:r>
              <a:rPr lang="bg-BG" dirty="0"/>
              <a:t>Подробности в теми 19 и 26</a:t>
            </a:r>
            <a:endParaRPr lang="en-US" dirty="0"/>
          </a:p>
        </p:txBody>
      </p:sp>
      <p:pic>
        <p:nvPicPr>
          <p:cNvPr id="9218" name="Picture 2"/>
          <p:cNvPicPr>
            <a:picLocks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-1" b="-3191"/>
          <a:stretch/>
        </p:blipFill>
        <p:spPr bwMode="auto">
          <a:xfrm>
            <a:off x="4740921" y="1771650"/>
            <a:ext cx="2802879" cy="2171700"/>
          </a:xfrm>
          <a:prstGeom prst="rect">
            <a:avLst/>
          </a:prstGeom>
          <a:ln w="12700" cap="sq">
            <a:solidFill>
              <a:srgbClr val="000000"/>
            </a:solidFill>
            <a:prstDash val="solid"/>
            <a:miter lim="800000"/>
          </a:ln>
          <a:effectLst/>
          <a:extLst/>
        </p:spPr>
      </p:pic>
      <p:pic>
        <p:nvPicPr>
          <p:cNvPr id="6" name="AniLogo19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8">
            <a:lum contrast="20000"/>
          </a:blip>
          <a:stretch>
            <a:fillRect/>
          </a:stretch>
        </p:blipFill>
        <p:spPr>
          <a:xfrm>
            <a:off x="2590800" y="2788104"/>
            <a:ext cx="914400" cy="6858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590800" y="2788104"/>
            <a:ext cx="914400" cy="685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pic>
        <p:nvPicPr>
          <p:cNvPr id="9" name="AniLogo26.wmv">
            <a:hlinkClick r:id="" action="ppaction://media"/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link="rId3"/>
              </p:ext>
            </p:extLst>
          </p:nvPr>
        </p:nvPicPr>
        <p:blipFill>
          <a:blip r:embed="rId9">
            <a:lum contrast="20000"/>
          </a:blip>
          <a:stretch>
            <a:fillRect/>
          </a:stretch>
        </p:blipFill>
        <p:spPr>
          <a:xfrm>
            <a:off x="5685160" y="2788104"/>
            <a:ext cx="914400" cy="68580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5685160" y="2795798"/>
            <a:ext cx="914400" cy="6858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035313723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150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9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0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1" fill="hold">
                      <p:stCondLst>
                        <p:cond delay="0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4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video>
              <p:cMediaNode vol="80000">
                <p:cTn id="15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16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7" fill="hold">
                      <p:stCondLst>
                        <p:cond delay="0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0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Примери с контрол на ориентацията</a:t>
            </a:r>
          </a:p>
          <a:p>
            <a:pPr lvl="1"/>
            <a:r>
              <a:rPr lang="bg-BG" dirty="0"/>
              <a:t>Слалом на непозната планета</a:t>
            </a:r>
          </a:p>
          <a:p>
            <a:pPr lvl="1"/>
            <a:r>
              <a:rPr lang="bg-BG" dirty="0"/>
              <a:t>Нервна костенурка върху планета</a:t>
            </a:r>
          </a:p>
          <a:p>
            <a:pPr lvl="1"/>
            <a:r>
              <a:rPr lang="bg-BG" dirty="0"/>
              <a:t>Полет между най-големите градове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13847" y="3896386"/>
            <a:ext cx="271630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“Turtle Land”</a:t>
            </a:r>
          </a:p>
          <a:p>
            <a:pPr algn="ctr"/>
            <a:r>
              <a:rPr lang="en-US" sz="1400" dirty="0">
                <a:hlinkClick r:id="rId2"/>
              </a:rPr>
              <a:t>http://youtu.be/HhlUgQKwc1o</a:t>
            </a:r>
            <a:endParaRPr lang="en-US" sz="1400" dirty="0"/>
          </a:p>
        </p:txBody>
      </p:sp>
      <p:sp>
        <p:nvSpPr>
          <p:cNvPr id="5" name="TextBox 4"/>
          <p:cNvSpPr txBox="1"/>
          <p:nvPr/>
        </p:nvSpPr>
        <p:spPr>
          <a:xfrm>
            <a:off x="680989" y="3790950"/>
            <a:ext cx="2672414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“Slalom”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http://youtu.be/cCxduRWjoRM</a:t>
            </a:r>
            <a:endParaRPr lang="bg-BG" sz="1400" dirty="0"/>
          </a:p>
        </p:txBody>
      </p:sp>
      <p:sp>
        <p:nvSpPr>
          <p:cNvPr id="6" name="TextBox 5"/>
          <p:cNvSpPr txBox="1"/>
          <p:nvPr/>
        </p:nvSpPr>
        <p:spPr>
          <a:xfrm>
            <a:off x="5882355" y="3790950"/>
            <a:ext cx="246200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“Around The Word”</a:t>
            </a:r>
          </a:p>
          <a:p>
            <a:pPr algn="ctr"/>
            <a:r>
              <a:rPr lang="en-US" sz="1400" dirty="0">
                <a:hlinkClick r:id="rId4"/>
              </a:rPr>
              <a:t>http://youtu.be/Acx9Pa14dkk</a:t>
            </a:r>
            <a:endParaRPr lang="en-US" sz="1400" dirty="0"/>
          </a:p>
        </p:txBody>
      </p:sp>
      <p:pic>
        <p:nvPicPr>
          <p:cNvPr id="6146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096000" y="2190751"/>
            <a:ext cx="2034716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7" name="Picture 3">
            <a:hlinkClick r:id="rId7" action="ppaction://hlinkfile"/>
          </p:cNvPr>
          <p:cNvPicPr>
            <a:picLocks noChangeAspect="1" noChangeArrowheads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527884" y="2190750"/>
            <a:ext cx="2034716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8" name="Picture 4">
            <a:hlinkClick r:id="rId9" action="ppaction://hlinkfile"/>
          </p:cNvPr>
          <p:cNvPicPr>
            <a:picLocks noChangeAspect="1" noChangeArrowheads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13284" y="2190751"/>
            <a:ext cx="2034716" cy="171007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180352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Ойлерови ъгли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334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 err="1"/>
              <a:t>Ойлерова</a:t>
            </a:r>
            <a:r>
              <a:rPr lang="bg-BG" dirty="0"/>
              <a:t> теорема за ротацията</a:t>
            </a:r>
          </a:p>
          <a:p>
            <a:pPr lvl="1"/>
            <a:r>
              <a:rPr lang="bg-BG" dirty="0"/>
              <a:t>Всяка ориентация може да се представи чрез три параметъра</a:t>
            </a:r>
          </a:p>
          <a:p>
            <a:pPr lvl="1"/>
            <a:r>
              <a:rPr lang="bg-BG" dirty="0"/>
              <a:t>Следствие: това може да са три ъгъла (ротации),</a:t>
            </a:r>
            <a:br>
              <a:rPr lang="bg-BG" dirty="0"/>
            </a:br>
            <a:r>
              <a:rPr lang="bg-BG" dirty="0"/>
              <a:t>но не в произволен ред</a:t>
            </a:r>
          </a:p>
          <a:p>
            <a:r>
              <a:rPr lang="bg-BG" dirty="0" err="1"/>
              <a:t>Ойлеровите</a:t>
            </a:r>
            <a:r>
              <a:rPr lang="bg-BG" dirty="0"/>
              <a:t> ъгли</a:t>
            </a:r>
          </a:p>
          <a:p>
            <a:pPr lvl="1"/>
            <a:r>
              <a:rPr lang="bg-BG" dirty="0"/>
              <a:t>12 различни комплекта от по три ъгъла</a:t>
            </a:r>
          </a:p>
          <a:p>
            <a:pPr lvl="2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Ойлерови ъгли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25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1539</Words>
  <Application>Microsoft Office PowerPoint</Application>
  <PresentationFormat>On-screen Show (16:9)</PresentationFormat>
  <Paragraphs>378</Paragraphs>
  <Slides>52</Slides>
  <Notes>4</Notes>
  <HiddenSlides>0</HiddenSlides>
  <MMClips>2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Calibri Light</vt:lpstr>
      <vt:lpstr>Cambria Math</vt:lpstr>
      <vt:lpstr>Lucida Sans Unicode</vt:lpstr>
      <vt:lpstr>Symbol</vt:lpstr>
      <vt:lpstr>Office Theme</vt:lpstr>
      <vt:lpstr>PowerPoint Presentation</vt:lpstr>
      <vt:lpstr>Съдържание</vt:lpstr>
      <vt:lpstr>Ориентация в 3D</vt:lpstr>
      <vt:lpstr>Ориентация в 3D</vt:lpstr>
      <vt:lpstr>PowerPoint Presentation</vt:lpstr>
      <vt:lpstr>PowerPoint Presentation</vt:lpstr>
      <vt:lpstr>PowerPoint Presentation</vt:lpstr>
      <vt:lpstr>Ойлерови ъгли</vt:lpstr>
      <vt:lpstr>Ойлерови ъгли</vt:lpstr>
      <vt:lpstr>Пример с комплект ZXZ</vt:lpstr>
      <vt:lpstr>PowerPoint Presentation</vt:lpstr>
      <vt:lpstr>PowerPoint Presentation</vt:lpstr>
      <vt:lpstr>Построение</vt:lpstr>
      <vt:lpstr>PowerPoint Presentation</vt:lpstr>
      <vt:lpstr>PowerPoint Presentation</vt:lpstr>
      <vt:lpstr>PowerPoint Presentation</vt:lpstr>
      <vt:lpstr>Демонстрация</vt:lpstr>
      <vt:lpstr>Астрономически координати</vt:lpstr>
      <vt:lpstr>Основни идеи</vt:lpstr>
      <vt:lpstr>Хоризонтален метод</vt:lpstr>
      <vt:lpstr>Нещо липсва</vt:lpstr>
      <vt:lpstr>PowerPoint Presentation</vt:lpstr>
      <vt:lpstr>Приложение</vt:lpstr>
      <vt:lpstr>Ориентация с вектор</vt:lpstr>
      <vt:lpstr>PowerPoint Presentation</vt:lpstr>
      <vt:lpstr>Динамика на полета</vt:lpstr>
      <vt:lpstr>Роли на ориентацията</vt:lpstr>
      <vt:lpstr>Модел на ориентацията</vt:lpstr>
      <vt:lpstr>PowerPoint Presentation</vt:lpstr>
      <vt:lpstr>PowerPoint Presentation</vt:lpstr>
      <vt:lpstr>PowerPoint Presentation</vt:lpstr>
      <vt:lpstr>История отпреди 40 г.</vt:lpstr>
      <vt:lpstr>Управление на роботите</vt:lpstr>
      <vt:lpstr>Костенуркова графика</vt:lpstr>
      <vt:lpstr>PowerPoint Presentation</vt:lpstr>
      <vt:lpstr>Ориентация в 3D</vt:lpstr>
      <vt:lpstr>PowerPoint Presentation</vt:lpstr>
      <vt:lpstr>PowerPoint Presentation</vt:lpstr>
      <vt:lpstr>PowerPoint Presentation</vt:lpstr>
      <vt:lpstr>Пример със самолетче</vt:lpstr>
      <vt:lpstr>PowerPoint Presentation</vt:lpstr>
      <vt:lpstr>PowerPoint Presentation</vt:lpstr>
      <vt:lpstr>PowerPoint Presentation</vt:lpstr>
      <vt:lpstr>Допълнителен ефект</vt:lpstr>
      <vt:lpstr>PowerPoint Presentation</vt:lpstr>
      <vt:lpstr>PowerPoint Presentation</vt:lpstr>
      <vt:lpstr>Клониране</vt:lpstr>
      <vt:lpstr>Клониране</vt:lpstr>
      <vt:lpstr>Примери без сметки</vt:lpstr>
      <vt:lpstr>PowerPoint Presentation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2021-10-07T05:57:49Z</dcterms:modified>
</cp:coreProperties>
</file>