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7" r:id="rId5"/>
    <p:sldId id="272" r:id="rId6"/>
    <p:sldId id="279" r:id="rId7"/>
    <p:sldId id="273" r:id="rId8"/>
    <p:sldId id="274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A7EBB"/>
    <a:srgbClr val="FF5050"/>
    <a:srgbClr val="FFFFFF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08-Jul-21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ransition>
    <p:cut/>
  </p:transition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index.html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Решения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 на </a:t>
            </a:r>
            <a:r>
              <a:rPr lang="en-US" dirty="0"/>
              <a:t>S01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Курса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r>
              <a:rPr lang="bg-BG" dirty="0"/>
              <a:t>Ако някой е без група или е в грешна група, да се обади </a:t>
            </a:r>
            <a:r>
              <a:rPr lang="en-GB" dirty="0"/>
              <a:t>ò</a:t>
            </a:r>
            <a:r>
              <a:rPr lang="bg-BG" dirty="0"/>
              <a:t>време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S01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е?</a:t>
            </a:r>
            <a:endParaRPr lang="en-US" dirty="0"/>
          </a:p>
          <a:p>
            <a:pPr lvl="1"/>
            <a:r>
              <a:rPr lang="bg-BG" dirty="0"/>
              <a:t>Библиотека за </a:t>
            </a:r>
            <a:r>
              <a:rPr lang="en-US" dirty="0"/>
              <a:t>3D</a:t>
            </a:r>
            <a:r>
              <a:rPr lang="bg-BG" dirty="0"/>
              <a:t> графика в браузър</a:t>
            </a:r>
          </a:p>
          <a:p>
            <a:pPr lvl="1"/>
            <a:r>
              <a:rPr lang="bg-BG" dirty="0"/>
              <a:t>Използва </a:t>
            </a:r>
            <a:r>
              <a:rPr lang="en-US" dirty="0"/>
              <a:t>WebGL</a:t>
            </a:r>
          </a:p>
          <a:p>
            <a:r>
              <a:rPr lang="bg-BG" dirty="0"/>
              <a:t>Къде е?</a:t>
            </a:r>
            <a:endParaRPr lang="en-US" dirty="0"/>
          </a:p>
          <a:p>
            <a:pPr lvl="1"/>
            <a:r>
              <a:rPr lang="bg-BG" dirty="0"/>
              <a:t>Сайт </a:t>
            </a:r>
            <a:r>
              <a:rPr lang="en-GB" dirty="0">
                <a:hlinkClick r:id="rId2"/>
              </a:rPr>
              <a:t>threejs.org</a:t>
            </a:r>
            <a:endParaRPr lang="bg-BG" dirty="0"/>
          </a:p>
          <a:p>
            <a:pPr lvl="1"/>
            <a:r>
              <a:rPr lang="bg-BG" dirty="0"/>
              <a:t>Документация: </a:t>
            </a:r>
            <a:r>
              <a:rPr lang="en-GB" dirty="0">
                <a:hlinkClick r:id="rId3"/>
              </a:rPr>
              <a:t>threejs.org/docs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S01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</a:t>
            </a:r>
            <a:r>
              <a:rPr lang="en-US" dirty="0">
                <a:hlinkClick r:id="rId2"/>
              </a:rPr>
              <a:t>threejs.org/examples/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E009F-6FCC-43C4-BAD7-99654F4754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234" y="2324100"/>
            <a:ext cx="673953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S01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 от фотоателието</a:t>
            </a:r>
          </a:p>
          <a:p>
            <a:pPr lvl="1"/>
            <a:r>
              <a:rPr lang="bg-BG" dirty="0"/>
              <a:t>Сцена</a:t>
            </a:r>
            <a:r>
              <a:rPr lang="en-US" dirty="0"/>
              <a:t> </a:t>
            </a:r>
            <a:r>
              <a:rPr lang="bg-BG" dirty="0"/>
              <a:t>в променливата </a:t>
            </a:r>
            <a:r>
              <a:rPr lang="en-US" dirty="0">
                <a:solidFill>
                  <a:schemeClr val="tx1"/>
                </a:solidFill>
              </a:rPr>
              <a:t>scene</a:t>
            </a:r>
            <a:r>
              <a:rPr lang="bg-BG" dirty="0"/>
              <a:t>, която съдържа всички обекти и светлини</a:t>
            </a:r>
          </a:p>
          <a:p>
            <a:pPr lvl="1"/>
            <a:r>
              <a:rPr lang="bg-BG" dirty="0"/>
              <a:t>Куб в променливата </a:t>
            </a:r>
            <a:r>
              <a:rPr lang="en-US" dirty="0">
                <a:solidFill>
                  <a:schemeClr val="tx1"/>
                </a:solidFill>
              </a:rPr>
              <a:t>cube</a:t>
            </a:r>
            <a:r>
              <a:rPr lang="en-US" dirty="0"/>
              <a:t>,</a:t>
            </a:r>
            <a:r>
              <a:rPr lang="bg-BG" dirty="0"/>
              <a:t> който има геометрична форма на кутия и е направен от </a:t>
            </a:r>
            <a:r>
              <a:rPr lang="bg-BG" dirty="0" err="1"/>
              <a:t>осветяем</a:t>
            </a:r>
            <a:r>
              <a:rPr lang="bg-BG" dirty="0"/>
              <a:t> материал</a:t>
            </a:r>
          </a:p>
          <a:p>
            <a:pPr lvl="1"/>
            <a:r>
              <a:rPr lang="bg-BG" dirty="0"/>
              <a:t>Светлина в променливата 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bg-BG" dirty="0"/>
              <a:t>, която също е добавена към сцената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Проявяване на кадър</a:t>
            </a:r>
          </a:p>
          <a:p>
            <a:pPr lvl="1"/>
            <a:r>
              <a:rPr lang="bg-BG" dirty="0"/>
              <a:t>Камера в променливата </a:t>
            </a:r>
            <a:r>
              <a:rPr lang="en-US" dirty="0">
                <a:solidFill>
                  <a:schemeClr val="tx1"/>
                </a:solidFill>
              </a:rPr>
              <a:t>camera</a:t>
            </a:r>
            <a:r>
              <a:rPr lang="bg-BG" dirty="0"/>
              <a:t>, която е от тип „перспектива“</a:t>
            </a:r>
            <a:endParaRPr lang="en-US" dirty="0"/>
          </a:p>
          <a:p>
            <a:pPr lvl="1"/>
            <a:r>
              <a:rPr lang="bg-BG" dirty="0"/>
              <a:t>Снимка в променливата </a:t>
            </a:r>
            <a:r>
              <a:rPr lang="en-US" dirty="0">
                <a:solidFill>
                  <a:schemeClr val="tx1"/>
                </a:solidFill>
              </a:rPr>
              <a:t>renderer</a:t>
            </a:r>
            <a:r>
              <a:rPr lang="en-US" dirty="0"/>
              <a:t>,</a:t>
            </a:r>
            <a:r>
              <a:rPr lang="bg-BG" dirty="0"/>
              <a:t> а самото ѝ проявяване е чрез метода </a:t>
            </a:r>
            <a:r>
              <a:rPr lang="en-US" dirty="0">
                <a:solidFill>
                  <a:schemeClr val="tx1"/>
                </a:solidFill>
              </a:rPr>
              <a:t>render(…)</a:t>
            </a:r>
          </a:p>
        </p:txBody>
      </p:sp>
    </p:spTree>
    <p:extLst>
      <p:ext uri="{BB962C8B-B14F-4D97-AF65-F5344CB8AC3E}">
        <p14:creationId xmlns:p14="http://schemas.microsoft.com/office/powerpoint/2010/main" val="389478701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S01 E05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Форма на тухлата</a:t>
                </a:r>
              </a:p>
              <a:p>
                <a:pPr lvl="1"/>
                <a:r>
                  <a:rPr lang="bg-BG" dirty="0"/>
                  <a:t>Определя се в </a:t>
                </a:r>
                <a:r>
                  <a:rPr lang="en-GB" dirty="0" err="1">
                    <a:solidFill>
                      <a:schemeClr val="tx1"/>
                    </a:solidFill>
                  </a:rPr>
                  <a:t>BoxGeometry</a:t>
                </a:r>
                <a:endParaRPr lang="bg-BG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bg-BG" dirty="0"/>
                  <a:t>Размерът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bg-BG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bg-BG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/>
                  <a:t> (по </a:t>
                </a:r>
                <a:r>
                  <a:rPr lang="en-US" dirty="0"/>
                  <a:t>X, Y</a:t>
                </a:r>
                <a:r>
                  <a:rPr lang="bg-BG" dirty="0"/>
                  <a:t> и </a:t>
                </a:r>
                <a:r>
                  <a:rPr lang="en-US" dirty="0"/>
                  <a:t>Z)</a:t>
                </a:r>
                <a:endParaRPr lang="bg-BG" dirty="0">
                  <a:solidFill>
                    <a:schemeClr val="tx1"/>
                  </a:solidFill>
                </a:endParaRPr>
              </a:p>
              <a:p>
                <a:r>
                  <a:rPr lang="bg-BG" dirty="0"/>
                  <a:t>Цвят на тухлата</a:t>
                </a:r>
              </a:p>
              <a:p>
                <a:pPr lvl="1"/>
                <a:r>
                  <a:rPr lang="bg-BG" dirty="0"/>
                  <a:t>Определя се в </a:t>
                </a:r>
                <a:r>
                  <a:rPr lang="en-US" dirty="0">
                    <a:solidFill>
                      <a:schemeClr val="tx1"/>
                    </a:solidFill>
                  </a:rPr>
                  <a:t>color</a:t>
                </a:r>
                <a:r>
                  <a:rPr lang="bg-BG" dirty="0"/>
                  <a:t> на материала</a:t>
                </a:r>
              </a:p>
              <a:p>
                <a:pPr lvl="1"/>
                <a:r>
                  <a:rPr lang="bg-BG" dirty="0"/>
                  <a:t>Може да се задава числово, но в случая избираме цвят по име (други имена на цветове има описани на </a:t>
                </a:r>
                <a:r>
                  <a:rPr lang="bg-BG" dirty="0">
                    <a:hlinkClick r:id="rId2"/>
                  </a:rPr>
                  <a:t>тук</a:t>
                </a:r>
                <a:r>
                  <a:rPr lang="bg-BG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67" t="-25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S01 E06*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дупка</a:t>
            </a:r>
          </a:p>
          <a:p>
            <a:pPr lvl="1"/>
            <a:r>
              <a:rPr lang="bg-BG" dirty="0"/>
              <a:t>Чрез долепяне на няколко плочки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00400" y="38862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8620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029200" y="38862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8620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00400" y="2971800"/>
                <a:ext cx="27432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71800"/>
                <a:ext cx="2743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00400" y="4800600"/>
                <a:ext cx="27432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800600"/>
                <a:ext cx="2743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Позиция и размер</a:t>
            </a:r>
          </a:p>
          <a:p>
            <a:pPr lvl="1"/>
            <a:r>
              <a:rPr lang="bg-BG" dirty="0"/>
              <a:t>Размерът указваме при създаване</a:t>
            </a:r>
          </a:p>
          <a:p>
            <a:pPr lvl="1"/>
            <a:r>
              <a:rPr lang="bg-BG" dirty="0"/>
              <a:t>Позицията указваме в свойството </a:t>
            </a:r>
            <a:r>
              <a:rPr lang="en-GB" dirty="0">
                <a:solidFill>
                  <a:schemeClr val="tx1"/>
                </a:solidFill>
              </a:rPr>
              <a:t>position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 err="1"/>
              <a:t>Преизползваме</a:t>
            </a:r>
            <a:r>
              <a:rPr lang="bg-BG" dirty="0"/>
              <a:t> едни и същи променливи за плочките и 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им</a:t>
            </a:r>
          </a:p>
        </p:txBody>
      </p:sp>
    </p:spTree>
    <p:extLst>
      <p:ext uri="{BB962C8B-B14F-4D97-AF65-F5344CB8AC3E}">
        <p14:creationId xmlns:p14="http://schemas.microsoft.com/office/powerpoint/2010/main" val="141506771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PowerPoint Presentation</vt:lpstr>
      <vt:lpstr>Решение на S01 E01</vt:lpstr>
      <vt:lpstr>Решение на S01 E02</vt:lpstr>
      <vt:lpstr>Решение на S01 E03</vt:lpstr>
      <vt:lpstr>Решение на S01 E04</vt:lpstr>
      <vt:lpstr>PowerPoint Presentation</vt:lpstr>
      <vt:lpstr>Решение на S01 E05</vt:lpstr>
      <vt:lpstr>Решение на S01 E06*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2021-07-08T13:48:04Z</dcterms:modified>
</cp:coreProperties>
</file>