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8" r:id="rId4"/>
    <p:sldId id="279" r:id="rId5"/>
    <p:sldId id="280" r:id="rId6"/>
    <p:sldId id="284" r:id="rId7"/>
    <p:sldId id="285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4A7EBB"/>
    <a:srgbClr val="FF5050"/>
    <a:srgbClr val="FFFFFF"/>
    <a:srgbClr val="0070C0"/>
    <a:srgbClr val="FF000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12-Jul-21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12-Jul-21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</a:t>
            </a:r>
            <a:r>
              <a:rPr lang="bg-BG" dirty="0"/>
              <a:t>2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S02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Размери</a:t>
            </a:r>
          </a:p>
          <a:p>
            <a:pPr lvl="1"/>
            <a:r>
              <a:rPr lang="bg-BG" dirty="0"/>
              <a:t>Малките кубчета са със страна 1/3</a:t>
            </a:r>
          </a:p>
          <a:p>
            <a:pPr lvl="1"/>
            <a:r>
              <a:rPr lang="bg-BG" dirty="0"/>
              <a:t>Големият куб е със страна 2</a:t>
            </a:r>
          </a:p>
          <a:p>
            <a:r>
              <a:rPr lang="bg-BG" dirty="0"/>
              <a:t>Координати</a:t>
            </a:r>
          </a:p>
          <a:p>
            <a:pPr lvl="1"/>
            <a:r>
              <a:rPr lang="bg-BG" dirty="0"/>
              <a:t>Малките кубчета са на (</a:t>
            </a:r>
            <a:r>
              <a:rPr lang="bg-BG" dirty="0">
                <a:sym typeface="Symbol"/>
              </a:rPr>
              <a:t></a:t>
            </a:r>
            <a:r>
              <a:rPr lang="bg-BG" dirty="0"/>
              <a:t>1,</a:t>
            </a:r>
            <a:r>
              <a:rPr lang="bg-BG" dirty="0">
                <a:sym typeface="Symbol"/>
              </a:rPr>
              <a:t>  </a:t>
            </a:r>
            <a:r>
              <a:rPr lang="bg-BG" dirty="0" err="1"/>
              <a:t>1</a:t>
            </a:r>
            <a:r>
              <a:rPr lang="bg-BG" dirty="0"/>
              <a:t>,</a:t>
            </a:r>
            <a:r>
              <a:rPr lang="bg-BG" dirty="0">
                <a:sym typeface="Symbol"/>
              </a:rPr>
              <a:t>  </a:t>
            </a:r>
            <a:r>
              <a:rPr lang="bg-BG" dirty="0" err="1"/>
              <a:t>1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Без първото, останалите са създадени като клонинги с метода </a:t>
            </a:r>
            <a:r>
              <a:rPr lang="en-US" dirty="0">
                <a:solidFill>
                  <a:schemeClr val="tx1"/>
                </a:solidFill>
              </a:rPr>
              <a:t>clone( )</a:t>
            </a:r>
          </a:p>
          <a:p>
            <a:pPr lvl="1"/>
            <a:r>
              <a:rPr lang="bg-BG" dirty="0"/>
              <a:t>Какво ще стане, ако не се клонират?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S02 E02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Координати на върховете</a:t>
            </a:r>
          </a:p>
          <a:p>
            <a:pPr lvl="1"/>
            <a:r>
              <a:rPr lang="bg-BG" dirty="0"/>
              <a:t>Всички възможни тройки от +1 и -1:</a:t>
            </a:r>
            <a:br>
              <a:rPr lang="bg-BG" dirty="0"/>
            </a:br>
            <a:br>
              <a:rPr lang="bg-BG" dirty="0"/>
            </a:br>
            <a:r>
              <a:rPr lang="bg-BG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-1, -1, -1)</a:t>
            </a:r>
            <a:r>
              <a:rPr lang="bg-BG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(-1, -1, +1)</a:t>
            </a:r>
            <a:br>
              <a:rPr lang="bg-BG" dirty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(-1, +1, -1)</a:t>
            </a:r>
            <a:r>
              <a:rPr lang="bg-BG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(-1, +1, +1)</a:t>
            </a:r>
            <a:br>
              <a:rPr lang="bg-BG" dirty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(+1, -1, -1)</a:t>
            </a:r>
            <a:r>
              <a:rPr lang="bg-BG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(+1, -1, +1)</a:t>
            </a:r>
            <a:br>
              <a:rPr lang="bg-BG" dirty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(+1, +1, -1)</a:t>
            </a:r>
            <a:r>
              <a:rPr lang="bg-BG" dirty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(+1, +1, 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S02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 на кубовете</a:t>
            </a:r>
          </a:p>
          <a:p>
            <a:pPr lvl="1"/>
            <a:r>
              <a:rPr lang="bg-BG" dirty="0"/>
              <a:t>В цикъл от 0 до </a:t>
            </a:r>
            <a:r>
              <a:rPr lang="en-US" dirty="0"/>
              <a:t>N-1</a:t>
            </a:r>
            <a:r>
              <a:rPr lang="bg-BG" dirty="0"/>
              <a:t> по осите </a:t>
            </a:r>
            <a:r>
              <a:rPr lang="en-US" dirty="0"/>
              <a:t>X</a:t>
            </a:r>
            <a:r>
              <a:rPr lang="bg-BG" dirty="0"/>
              <a:t> и </a:t>
            </a:r>
            <a:r>
              <a:rPr lang="en-US" dirty="0"/>
              <a:t>Z</a:t>
            </a:r>
          </a:p>
          <a:p>
            <a:pPr lvl="1"/>
            <a:r>
              <a:rPr lang="bg-BG" dirty="0"/>
              <a:t>Разстояние 1 между центровете им, но размер 0.9 – за да не се допират</a:t>
            </a:r>
            <a:endParaRPr lang="en-US" dirty="0"/>
          </a:p>
          <a:p>
            <a:pPr lvl="1"/>
            <a:r>
              <a:rPr lang="bg-BG" dirty="0"/>
              <a:t>От край до край разстоянието е </a:t>
            </a:r>
            <a:r>
              <a:rPr lang="en-US" dirty="0"/>
              <a:t>N-1, </a:t>
            </a:r>
            <a:r>
              <a:rPr lang="bg-BG" dirty="0"/>
              <a:t>т.е. центрираме с отместване</a:t>
            </a:r>
            <a:r>
              <a:rPr lang="en-US" dirty="0"/>
              <a:t> (N-1)/2</a:t>
            </a:r>
            <a:endParaRPr lang="bg-BG" dirty="0"/>
          </a:p>
        </p:txBody>
      </p:sp>
      <p:sp>
        <p:nvSpPr>
          <p:cNvPr id="13" name="Right Brace 12"/>
          <p:cNvSpPr/>
          <p:nvPr/>
        </p:nvSpPr>
        <p:spPr>
          <a:xfrm rot="16200000" flipH="1">
            <a:off x="4401349" y="4448748"/>
            <a:ext cx="246503" cy="3657600"/>
          </a:xfrm>
          <a:prstGeom prst="rightBrace">
            <a:avLst>
              <a:gd name="adj1" fmla="val 3288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4193418" y="63362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(N-1)</a:t>
            </a:r>
            <a:endParaRPr lang="bg-BG" sz="240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695800" y="5104285"/>
            <a:ext cx="0" cy="991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10200" y="5104285"/>
            <a:ext cx="0" cy="991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24600" y="5104285"/>
            <a:ext cx="0" cy="991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53400" y="5104285"/>
            <a:ext cx="0" cy="9917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86000" y="5104285"/>
            <a:ext cx="819599" cy="81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2000" b="1" dirty="0"/>
              <a:t>№0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5104285"/>
            <a:ext cx="819599" cy="81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2000" b="1" dirty="0"/>
              <a:t>№1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5104285"/>
            <a:ext cx="819599" cy="81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2000" b="1" dirty="0"/>
              <a:t>№2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5104285"/>
            <a:ext cx="819599" cy="81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bg-BG" sz="2000" b="1" dirty="0"/>
              <a:t>№</a:t>
            </a:r>
            <a:r>
              <a:rPr lang="en-US" sz="2000" b="1" dirty="0"/>
              <a:t>N-1</a:t>
            </a:r>
            <a:endParaRPr lang="bg-BG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S02 E04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Случайни координати</a:t>
            </a:r>
          </a:p>
          <a:p>
            <a:pPr lvl="1"/>
            <a:r>
              <a:rPr lang="bg-BG" dirty="0"/>
              <a:t>Функция </a:t>
            </a:r>
            <a:r>
              <a:rPr lang="en-US" dirty="0">
                <a:solidFill>
                  <a:schemeClr val="tx1"/>
                </a:solidFill>
              </a:rPr>
              <a:t>random</a:t>
            </a:r>
            <a:r>
              <a:rPr lang="en-US" dirty="0"/>
              <a:t> </a:t>
            </a:r>
            <a:r>
              <a:rPr lang="bg-BG" dirty="0"/>
              <a:t>в библиотеката </a:t>
            </a:r>
            <a:r>
              <a:rPr lang="en-US" dirty="0">
                <a:solidFill>
                  <a:schemeClr val="tx1"/>
                </a:solidFill>
              </a:rPr>
              <a:t>Math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JavaScript</a:t>
            </a:r>
            <a:r>
              <a:rPr lang="bg-BG" dirty="0"/>
              <a:t> връща случайно число </a:t>
            </a:r>
            <a:r>
              <a:rPr lang="bg-BG" dirty="0">
                <a:sym typeface="Symbol"/>
              </a:rPr>
              <a:t>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[0,1)</a:t>
            </a:r>
          </a:p>
          <a:p>
            <a:pPr lvl="1"/>
            <a:r>
              <a:rPr lang="bg-BG" dirty="0"/>
              <a:t>Въображаемият куб е от -4 до 4</a:t>
            </a:r>
          </a:p>
          <a:p>
            <a:pPr lvl="1"/>
            <a:r>
              <a:rPr lang="bg-BG" dirty="0"/>
              <a:t>Затова центровете на кубчетата са с координати случайни числа</a:t>
            </a:r>
            <a:r>
              <a:rPr lang="bg-BG" dirty="0">
                <a:sym typeface="Symbol"/>
              </a:rPr>
              <a:t> 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[</a:t>
            </a:r>
            <a:r>
              <a:rPr lang="bg-BG" dirty="0"/>
              <a:t>-4</a:t>
            </a:r>
            <a:r>
              <a:rPr lang="en-US" dirty="0"/>
              <a:t>,</a:t>
            </a:r>
            <a:r>
              <a:rPr lang="bg-BG" dirty="0"/>
              <a:t>4</a:t>
            </a:r>
            <a:r>
              <a:rPr lang="en-US" dirty="0"/>
              <a:t>)</a:t>
            </a:r>
            <a:endParaRPr lang="bg-BG" dirty="0"/>
          </a:p>
          <a:p>
            <a:pPr lvl="1"/>
            <a:endParaRPr lang="en-US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S02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Подравняване отдолу</a:t>
            </a:r>
          </a:p>
          <a:p>
            <a:pPr lvl="1"/>
            <a:r>
              <a:rPr lang="bg-BG" dirty="0"/>
              <a:t>Сградите са случайни паралелепипеди</a:t>
            </a:r>
          </a:p>
          <a:p>
            <a:pPr lvl="1"/>
            <a:r>
              <a:rPr lang="bg-BG" dirty="0"/>
              <a:t>Отместени нагоре с половината височина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17906" y="5253314"/>
            <a:ext cx="409799" cy="819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1739857" y="5117670"/>
            <a:ext cx="279898" cy="109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2189413" y="4696826"/>
            <a:ext cx="599987" cy="1932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2997613" y="5253314"/>
            <a:ext cx="659987" cy="819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" y="5663113"/>
            <a:ext cx="34290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346010" y="4850491"/>
            <a:ext cx="902964" cy="819599"/>
            <a:chOff x="7346010" y="4844892"/>
            <a:chExt cx="902964" cy="819599"/>
          </a:xfrm>
        </p:grpSpPr>
        <p:sp>
          <p:nvSpPr>
            <p:cNvPr id="42" name="Rectangle 41"/>
            <p:cNvSpPr/>
            <p:nvPr/>
          </p:nvSpPr>
          <p:spPr>
            <a:xfrm>
              <a:off x="7466519" y="4844892"/>
              <a:ext cx="659987" cy="8195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bg-BG" sz="2000" b="1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346010" y="5261668"/>
              <a:ext cx="902964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553188" y="3737516"/>
            <a:ext cx="820876" cy="1932574"/>
            <a:chOff x="6553188" y="3737516"/>
            <a:chExt cx="820876" cy="1932574"/>
          </a:xfrm>
        </p:grpSpPr>
        <p:sp>
          <p:nvSpPr>
            <p:cNvPr id="40" name="Rectangle 39"/>
            <p:cNvSpPr/>
            <p:nvPr/>
          </p:nvSpPr>
          <p:spPr>
            <a:xfrm>
              <a:off x="6658319" y="3737516"/>
              <a:ext cx="599987" cy="1932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bg-BG" sz="2000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553188" y="4710780"/>
              <a:ext cx="82087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117670" y="4579203"/>
            <a:ext cx="463363" cy="1090887"/>
            <a:chOff x="6117670" y="4579203"/>
            <a:chExt cx="463363" cy="1090887"/>
          </a:xfrm>
        </p:grpSpPr>
        <p:sp>
          <p:nvSpPr>
            <p:cNvPr id="39" name="Rectangle 38"/>
            <p:cNvSpPr/>
            <p:nvPr/>
          </p:nvSpPr>
          <p:spPr>
            <a:xfrm>
              <a:off x="6208763" y="4579203"/>
              <a:ext cx="279898" cy="10908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bg-BG" sz="2000" b="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117670" y="5131623"/>
              <a:ext cx="463363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377060" y="4850491"/>
            <a:ext cx="616736" cy="819599"/>
            <a:chOff x="5377060" y="4844892"/>
            <a:chExt cx="616736" cy="819599"/>
          </a:xfrm>
        </p:grpSpPr>
        <p:sp>
          <p:nvSpPr>
            <p:cNvPr id="34" name="Rectangle 33"/>
            <p:cNvSpPr/>
            <p:nvPr/>
          </p:nvSpPr>
          <p:spPr>
            <a:xfrm>
              <a:off x="5486812" y="4844892"/>
              <a:ext cx="409799" cy="8195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bg-BG" sz="20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377060" y="5261668"/>
              <a:ext cx="616736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ight Arrow 17"/>
          <p:cNvSpPr/>
          <p:nvPr/>
        </p:nvSpPr>
        <p:spPr>
          <a:xfrm>
            <a:off x="4343400" y="5410200"/>
            <a:ext cx="515127" cy="51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3" name="Straight Connector 42"/>
          <p:cNvCxnSpPr/>
          <p:nvPr/>
        </p:nvCxnSpPr>
        <p:spPr>
          <a:xfrm>
            <a:off x="5078506" y="5670090"/>
            <a:ext cx="34290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S02 E0</a:t>
            </a:r>
            <a:r>
              <a:rPr lang="bg-BG" dirty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3+1 припокриващи се обекта</a:t>
            </a:r>
          </a:p>
          <a:p>
            <a:pPr lvl="1"/>
            <a:r>
              <a:rPr lang="bg-BG" dirty="0"/>
              <a:t>Три паралелепипеда правят куб с изрязани кубчета във върховете</a:t>
            </a:r>
          </a:p>
          <a:p>
            <a:pPr lvl="1"/>
            <a:r>
              <a:rPr lang="bg-BG" dirty="0"/>
              <a:t>Осемте добавени още-по-малки кубчета са върховете на четвъртия обект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931920" y="4583874"/>
            <a:ext cx="1280160" cy="2011680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3794760" y="4812474"/>
            <a:ext cx="1554480" cy="155448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3566160" y="4949634"/>
            <a:ext cx="2011680" cy="1280160"/>
          </a:xfrm>
          <a:prstGeom prst="rect">
            <a:avLst/>
          </a:prstGeom>
          <a:solidFill>
            <a:srgbClr val="4F81B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Symbol</vt:lpstr>
      <vt:lpstr>Office Theme</vt:lpstr>
      <vt:lpstr>PowerPoint Presentation</vt:lpstr>
      <vt:lpstr>Решение на S02 E01</vt:lpstr>
      <vt:lpstr>Решение на S02 E02</vt:lpstr>
      <vt:lpstr>Решение на S02 E03</vt:lpstr>
      <vt:lpstr>Решение на S02 E04</vt:lpstr>
      <vt:lpstr>Решение на S02 E05</vt:lpstr>
      <vt:lpstr>Решение на S02 E06*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2021-07-12T10:28:00Z</dcterms:modified>
</cp:coreProperties>
</file>