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310" r:id="rId9"/>
    <p:sldId id="267" r:id="rId10"/>
    <p:sldId id="268" r:id="rId11"/>
    <p:sldId id="271" r:id="rId12"/>
    <p:sldId id="272" r:id="rId13"/>
    <p:sldId id="273" r:id="rId14"/>
    <p:sldId id="304" r:id="rId15"/>
    <p:sldId id="275" r:id="rId16"/>
    <p:sldId id="276" r:id="rId17"/>
    <p:sldId id="278" r:id="rId18"/>
    <p:sldId id="312" r:id="rId19"/>
    <p:sldId id="279" r:id="rId20"/>
    <p:sldId id="280" r:id="rId21"/>
    <p:sldId id="282" r:id="rId22"/>
    <p:sldId id="313" r:id="rId23"/>
    <p:sldId id="283" r:id="rId24"/>
    <p:sldId id="284" r:id="rId25"/>
    <p:sldId id="311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2" r:id="rId42"/>
    <p:sldId id="300" r:id="rId43"/>
    <p:sldId id="301" r:id="rId44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78D7"/>
    <a:srgbClr val="CCFFFF"/>
    <a:srgbClr val="CCECFF"/>
    <a:srgbClr val="FF0066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07-Oct-22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47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1.%20Course\AniLogo\AniLogo.wmv" TargetMode="External"/><Relationship Id="rId1" Type="http://schemas.microsoft.com/office/2007/relationships/media" Target="file:///D:\Pavel\Courses\Materials\Course.OKG%202021\Lectures%202021\01.%20Course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1.%20Course\AniLogo\AniLogo.wmv" TargetMode="External"/><Relationship Id="rId1" Type="http://schemas.microsoft.com/office/2007/relationships/media" Target="file:///D:\Pavel\Courses\Materials\Course.OKG%202021\Lectures%202021\01.%20Course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bright="2000"/>
          </a:blip>
          <a:stretch>
            <a:fillRect/>
          </a:stretch>
        </p:blipFill>
        <p:spPr>
          <a:xfrm>
            <a:off x="3352800" y="2068167"/>
            <a:ext cx="2438400" cy="18288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2022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52800" y="2068167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bright="2000"/>
          </a:blip>
          <a:stretch>
            <a:fillRect/>
          </a:stretch>
        </p:blipFill>
        <p:spPr>
          <a:xfrm>
            <a:off x="1712" y="59504"/>
            <a:ext cx="12192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hyperlink" Target="Exercises%20demos/Solution%20S04%20E06/Solution%20S04%20E06.html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Exercises%20demos/Solution%20S07%20E04/Solution%20S07%20E04.html" TargetMode="External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jpe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jpe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12" Type="http://schemas.openxmlformats.org/officeDocument/2006/relationships/image" Target="../media/image57.jpe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hyperlink" Target="Exercises%20demos/Solution%20S08%20E04/Solution%20S08%20E04.html" TargetMode="External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7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hyperlink" Target="Exercises%20demos/Solution%20S10%20E06/Solution%20S10%20E06.html" TargetMode="External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3.jpeg"/><Relationship Id="rId9" Type="http://schemas.openxmlformats.org/officeDocument/2006/relationships/image" Target="../media/image67.png"/><Relationship Id="rId14" Type="http://schemas.openxmlformats.org/officeDocument/2006/relationships/image" Target="../media/image7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№1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Курс</a:t>
            </a:r>
            <a:r>
              <a:rPr lang="en-US"/>
              <a:t> </a:t>
            </a:r>
            <a:r>
              <a:rPr lang="bg-BG"/>
              <a:t>ОКГ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7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5105400"/>
          </a:xfrm>
        </p:spPr>
        <p:txBody>
          <a:bodyPr>
            <a:normAutofit/>
          </a:bodyPr>
          <a:lstStyle/>
          <a:p>
            <a:r>
              <a:rPr lang="bg-BG" dirty="0"/>
              <a:t>Лекциите и демонстрациите</a:t>
            </a:r>
            <a:endParaRPr lang="en-GB" dirty="0"/>
          </a:p>
          <a:p>
            <a:pPr lvl="1"/>
            <a:r>
              <a:rPr lang="bg-BG" dirty="0"/>
              <a:t>В </a:t>
            </a:r>
            <a:r>
              <a:rPr lang="bg-BG" dirty="0" err="1"/>
              <a:t>Мудъл</a:t>
            </a:r>
            <a:endParaRPr lang="en-GB" dirty="0"/>
          </a:p>
          <a:p>
            <a:r>
              <a:rPr lang="bg-BG" dirty="0"/>
              <a:t>Упражненията и решенията</a:t>
            </a:r>
            <a:endParaRPr lang="en-GB" dirty="0"/>
          </a:p>
          <a:p>
            <a:pPr lvl="1"/>
            <a:r>
              <a:rPr lang="bg-BG" dirty="0"/>
              <a:t>Пак там</a:t>
            </a:r>
          </a:p>
          <a:p>
            <a:r>
              <a:rPr lang="bg-BG" dirty="0"/>
              <a:t>Тестовете и домашните</a:t>
            </a:r>
            <a:endParaRPr lang="en-GB" dirty="0"/>
          </a:p>
          <a:p>
            <a:pPr lvl="1"/>
            <a:r>
              <a:rPr lang="bg-BG" dirty="0"/>
              <a:t>Пак там</a:t>
            </a:r>
          </a:p>
          <a:p>
            <a:r>
              <a:rPr lang="bg-BG" dirty="0"/>
              <a:t>Резултатите и оценките</a:t>
            </a:r>
            <a:endParaRPr lang="en-GB" dirty="0"/>
          </a:p>
          <a:p>
            <a:pPr lvl="1"/>
            <a:r>
              <a:rPr lang="bg-BG" dirty="0"/>
              <a:t>Пак там</a:t>
            </a:r>
            <a:endParaRPr lang="en-US" dirty="0"/>
          </a:p>
          <a:p>
            <a:r>
              <a:rPr lang="bg-BG" dirty="0"/>
              <a:t>Съобщения и форум</a:t>
            </a:r>
            <a:endParaRPr lang="en-GB" dirty="0"/>
          </a:p>
          <a:p>
            <a:pPr lvl="1"/>
            <a:r>
              <a:rPr lang="bg-BG" dirty="0"/>
              <a:t>Естествено, пак там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14553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Оценяване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83854"/>
      </p:ext>
    </p:extLst>
  </p:cSld>
  <p:clrMapOvr>
    <a:masterClrMapping/>
  </p:clrMapOvr>
  <p:transition advTm="2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Оцеляване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5333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Точкова система</a:t>
            </a:r>
          </a:p>
          <a:p>
            <a:pPr lvl="1"/>
            <a:r>
              <a:rPr lang="bg-BG" dirty="0"/>
              <a:t>От 0 до 100 точки</a:t>
            </a:r>
          </a:p>
          <a:p>
            <a:pPr lvl="1"/>
            <a:r>
              <a:rPr lang="bg-BG" dirty="0"/>
              <a:t>Нужни са поне 40 точки</a:t>
            </a:r>
          </a:p>
          <a:p>
            <a:pPr lvl="1"/>
            <a:r>
              <a:rPr lang="bg-BG" dirty="0" err="1"/>
              <a:t>Ск</a:t>
            </a:r>
            <a:r>
              <a:rPr lang="en-GB" dirty="0"/>
              <a:t>à</a:t>
            </a:r>
            <a:r>
              <a:rPr lang="bg-BG" dirty="0"/>
              <a:t>ла на оценяване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Система за оценяване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2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24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4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72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8200" y="3657600"/>
            <a:ext cx="3048000" cy="5143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99000">
                <a:srgbClr val="FF00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2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6200" y="3657600"/>
            <a:ext cx="1524000" cy="51435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9000">
                <a:srgbClr val="FF99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3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10200" y="3657600"/>
            <a:ext cx="1524000" cy="514350"/>
          </a:xfrm>
          <a:prstGeom prst="rect">
            <a:avLst/>
          </a:prstGeom>
          <a:gradFill flip="none" rotWithShape="1">
            <a:gsLst>
              <a:gs pos="0">
                <a:srgbClr val="FF9900"/>
              </a:gs>
              <a:gs pos="99000">
                <a:srgbClr val="FFFF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4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34200" y="3657600"/>
            <a:ext cx="762000" cy="514350"/>
          </a:xfrm>
          <a:prstGeom prst="rect">
            <a:avLst/>
          </a:prstGeom>
          <a:gradFill flip="none" rotWithShape="1">
            <a:gsLst>
              <a:gs pos="14000">
                <a:srgbClr val="FFFF00"/>
              </a:gs>
              <a:gs pos="83000">
                <a:srgbClr val="92D05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5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96200" y="3657600"/>
            <a:ext cx="762000" cy="51435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6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10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34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96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45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5800" y="325755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0           10 </a:t>
            </a:r>
            <a:r>
              <a:rPr lang="bg-BG" sz="1600" dirty="0"/>
              <a:t> </a:t>
            </a:r>
            <a:r>
              <a:rPr lang="bg-BG" dirty="0"/>
              <a:t>         20          30          40          50          60          70     </a:t>
            </a:r>
            <a:r>
              <a:rPr lang="bg-BG" sz="1400" dirty="0"/>
              <a:t> </a:t>
            </a:r>
            <a:r>
              <a:rPr lang="bg-BG" dirty="0"/>
              <a:t>     80    </a:t>
            </a:r>
            <a:r>
              <a:rPr lang="bg-BG" sz="1600" dirty="0"/>
              <a:t> </a:t>
            </a:r>
            <a:r>
              <a:rPr lang="bg-BG" dirty="0"/>
              <a:t>     90    </a:t>
            </a:r>
            <a:r>
              <a:rPr lang="bg-BG" sz="1400" dirty="0"/>
              <a:t> </a:t>
            </a:r>
            <a:r>
              <a:rPr lang="bg-BG" dirty="0"/>
              <a:t>   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ndows 10 blue screen (BSOD) when starting the camera / webcam,  SPUVCbv64.sys - RunTime Co., Ltd.">
            <a:extLst>
              <a:ext uri="{FF2B5EF4-FFF2-40B4-BE49-F238E27FC236}">
                <a16:creationId xmlns:a16="http://schemas.microsoft.com/office/drawing/2014/main" id="{D2170A87-A66A-4C6F-AF54-89AE5EB00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9" t="64425" r="82935" b="23767"/>
          <a:stretch/>
        </p:blipFill>
        <p:spPr bwMode="auto">
          <a:xfrm>
            <a:off x="979227" y="3320102"/>
            <a:ext cx="614149" cy="60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4E4AE1-3C7C-45DE-9522-8FA362E73274}"/>
              </a:ext>
            </a:extLst>
          </p:cNvPr>
          <p:cNvSpPr txBox="1"/>
          <p:nvPr/>
        </p:nvSpPr>
        <p:spPr>
          <a:xfrm>
            <a:off x="894080" y="2800350"/>
            <a:ext cx="1260473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10%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EF9BF-3E62-474D-85AC-E54CBCA68B27}"/>
              </a:ext>
            </a:extLst>
          </p:cNvPr>
          <p:cNvSpPr txBox="1"/>
          <p:nvPr/>
        </p:nvSpPr>
        <p:spPr>
          <a:xfrm>
            <a:off x="893298" y="1838984"/>
            <a:ext cx="5082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Your PC ran into a problem and needs to restart. We’re</a:t>
            </a:r>
          </a:p>
          <a:p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just collecting some error info, and then we’ll restart for</a:t>
            </a:r>
          </a:p>
          <a:p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you.</a:t>
            </a:r>
            <a:endParaRPr lang="bg-BG" sz="16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20891-9636-4E19-BB56-86AA68834B76}"/>
              </a:ext>
            </a:extLst>
          </p:cNvPr>
          <p:cNvSpPr txBox="1"/>
          <p:nvPr/>
        </p:nvSpPr>
        <p:spPr>
          <a:xfrm>
            <a:off x="806092" y="574138"/>
            <a:ext cx="708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:(</a:t>
            </a:r>
            <a:endParaRPr lang="bg-BG" sz="8000" dirty="0">
              <a:solidFill>
                <a:schemeClr val="bg1"/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51BF0-F082-40FF-8EC9-C92D5D72789D}"/>
              </a:ext>
            </a:extLst>
          </p:cNvPr>
          <p:cNvSpPr txBox="1"/>
          <p:nvPr/>
        </p:nvSpPr>
        <p:spPr>
          <a:xfrm>
            <a:off x="1534551" y="3319743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For a small bonus send the text code below to the lecturer</a:t>
            </a:r>
          </a:p>
          <a:p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within a week. Only the first person will get the bonus.</a:t>
            </a:r>
          </a:p>
          <a:p>
            <a:endParaRPr lang="en-US" sz="800" dirty="0">
              <a:solidFill>
                <a:schemeClr val="accent5">
                  <a:lumMod val="40000"/>
                  <a:lumOff val="6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Code: CRITICAL_CHICKENBOARD_FRIED</a:t>
            </a:r>
            <a:endParaRPr lang="bg-BG" sz="8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21A74-36C9-4403-B869-8160C7F5282E}"/>
              </a:ext>
            </a:extLst>
          </p:cNvPr>
          <p:cNvSpPr txBox="1"/>
          <p:nvPr/>
        </p:nvSpPr>
        <p:spPr>
          <a:xfrm>
            <a:off x="894080" y="2800350"/>
            <a:ext cx="1260473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21%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B9005-6D3C-4246-BA0D-CB368E5CD7B2}"/>
              </a:ext>
            </a:extLst>
          </p:cNvPr>
          <p:cNvSpPr txBox="1"/>
          <p:nvPr/>
        </p:nvSpPr>
        <p:spPr>
          <a:xfrm>
            <a:off x="894080" y="2800350"/>
            <a:ext cx="1290931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34%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62AE1-CC28-4EB8-BC17-59410E14E1CA}"/>
              </a:ext>
            </a:extLst>
          </p:cNvPr>
          <p:cNvSpPr txBox="1"/>
          <p:nvPr/>
        </p:nvSpPr>
        <p:spPr>
          <a:xfrm>
            <a:off x="894080" y="2800350"/>
            <a:ext cx="1287725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60%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627892-E4B6-4B73-9F85-8C8C3E0D4E03}"/>
              </a:ext>
            </a:extLst>
          </p:cNvPr>
          <p:cNvSpPr txBox="1"/>
          <p:nvPr/>
        </p:nvSpPr>
        <p:spPr>
          <a:xfrm>
            <a:off x="894080" y="2800350"/>
            <a:ext cx="1284519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78%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A0C06-60EB-4343-AADD-CBD954CC6923}"/>
              </a:ext>
            </a:extLst>
          </p:cNvPr>
          <p:cNvSpPr txBox="1"/>
          <p:nvPr/>
        </p:nvSpPr>
        <p:spPr>
          <a:xfrm>
            <a:off x="894080" y="2800350"/>
            <a:ext cx="1290931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94%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43532-7AF2-4C75-9E89-8FDCFC582154}"/>
              </a:ext>
            </a:extLst>
          </p:cNvPr>
          <p:cNvSpPr txBox="1"/>
          <p:nvPr/>
        </p:nvSpPr>
        <p:spPr>
          <a:xfrm>
            <a:off x="894080" y="2800350"/>
            <a:ext cx="1355051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100%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E02E0-DE38-43D5-9F77-88BEB6BE2B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137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Точкова система</a:t>
            </a:r>
          </a:p>
          <a:p>
            <a:pPr lvl="1"/>
            <a:r>
              <a:rPr lang="bg-BG" dirty="0"/>
              <a:t>От 0 до 100 точки</a:t>
            </a:r>
          </a:p>
          <a:p>
            <a:pPr lvl="1"/>
            <a:r>
              <a:rPr lang="bg-BG" dirty="0"/>
              <a:t>Нужни са поне 40 точки</a:t>
            </a:r>
          </a:p>
          <a:p>
            <a:pPr lvl="1"/>
            <a:r>
              <a:rPr lang="bg-BG" dirty="0" err="1"/>
              <a:t>Ск</a:t>
            </a:r>
            <a:r>
              <a:rPr lang="en-GB" dirty="0"/>
              <a:t>à</a:t>
            </a:r>
            <a:r>
              <a:rPr lang="bg-BG" dirty="0"/>
              <a:t>ла на оценяване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Система за оценяване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600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62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4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72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38200" y="3657600"/>
            <a:ext cx="3048000" cy="5143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99000">
                <a:srgbClr val="FF00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2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86200" y="3657600"/>
            <a:ext cx="1524000" cy="51435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9000">
                <a:srgbClr val="FF99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3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10200" y="3657600"/>
            <a:ext cx="1524000" cy="514350"/>
          </a:xfrm>
          <a:prstGeom prst="rect">
            <a:avLst/>
          </a:prstGeom>
          <a:gradFill flip="none" rotWithShape="1">
            <a:gsLst>
              <a:gs pos="0">
                <a:srgbClr val="FF9900"/>
              </a:gs>
              <a:gs pos="99000">
                <a:srgbClr val="FFFF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4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34200" y="3657600"/>
            <a:ext cx="762000" cy="514350"/>
          </a:xfrm>
          <a:prstGeom prst="rect">
            <a:avLst/>
          </a:prstGeom>
          <a:gradFill flip="none" rotWithShape="1">
            <a:gsLst>
              <a:gs pos="14000">
                <a:srgbClr val="FFFF00"/>
              </a:gs>
              <a:gs pos="83000">
                <a:srgbClr val="92D05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5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96200" y="3657600"/>
            <a:ext cx="762000" cy="51435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6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3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86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10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34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96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5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5800" y="325755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0           10 </a:t>
            </a:r>
            <a:r>
              <a:rPr lang="bg-BG" sz="1600" dirty="0"/>
              <a:t> </a:t>
            </a:r>
            <a:r>
              <a:rPr lang="bg-BG" dirty="0"/>
              <a:t>         20          30          40          50          60          70     </a:t>
            </a:r>
            <a:r>
              <a:rPr lang="bg-BG" sz="1400" dirty="0"/>
              <a:t> </a:t>
            </a:r>
            <a:r>
              <a:rPr lang="bg-BG" dirty="0"/>
              <a:t>     80    </a:t>
            </a:r>
            <a:r>
              <a:rPr lang="bg-BG" sz="1600" dirty="0"/>
              <a:t> </a:t>
            </a:r>
            <a:r>
              <a:rPr lang="bg-BG" dirty="0"/>
              <a:t>     90    </a:t>
            </a:r>
            <a:r>
              <a:rPr lang="bg-BG" sz="1400" dirty="0"/>
              <a:t> </a:t>
            </a:r>
            <a:r>
              <a:rPr lang="bg-BG" dirty="0"/>
              <a:t>   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3810000" cy="4724400"/>
          </a:xfrm>
        </p:spPr>
        <p:txBody>
          <a:bodyPr/>
          <a:lstStyle/>
          <a:p>
            <a:r>
              <a:rPr lang="bg-BG" dirty="0"/>
              <a:t>Точки се получават от:</a:t>
            </a:r>
          </a:p>
          <a:p>
            <a:pPr lvl="1"/>
            <a:r>
              <a:rPr lang="bg-BG" dirty="0"/>
              <a:t>Тестове</a:t>
            </a:r>
          </a:p>
          <a:p>
            <a:pPr lvl="1"/>
            <a:r>
              <a:rPr lang="bg-BG" dirty="0"/>
              <a:t>Домашни</a:t>
            </a:r>
          </a:p>
          <a:p>
            <a:pPr lvl="1"/>
            <a:r>
              <a:rPr lang="bg-BG" dirty="0"/>
              <a:t>Задачи</a:t>
            </a:r>
          </a:p>
          <a:p>
            <a:pPr lvl="1"/>
            <a:r>
              <a:rPr lang="bg-BG" dirty="0"/>
              <a:t>Бонуси</a:t>
            </a:r>
          </a:p>
          <a:p>
            <a:pPr lvl="1"/>
            <a:r>
              <a:rPr lang="bg-BG" dirty="0"/>
              <a:t>Проект</a:t>
            </a:r>
          </a:p>
          <a:p>
            <a:pPr lvl="1"/>
            <a:r>
              <a:rPr lang="bg-BG" dirty="0"/>
              <a:t>Изпит</a:t>
            </a:r>
          </a:p>
          <a:p>
            <a:pPr lvl="1"/>
            <a:r>
              <a:rPr lang="bg-BG" dirty="0" err="1"/>
              <a:t>Тарикатлък</a:t>
            </a:r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5400" y="133350"/>
            <a:ext cx="403860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effectLst/>
                <a:latin typeface="+mj-lt"/>
                <a:cs typeface="Lucida Sans Unicode" panose="020B0602030504020204" pitchFamily="34" charset="0"/>
              </a:rPr>
              <a:t>…и се губят от: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Мързел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Разсеяност</a:t>
            </a:r>
            <a:endParaRPr lang="en-US" sz="2400" dirty="0">
              <a:effectLst/>
              <a:latin typeface="+mj-lt"/>
              <a:cs typeface="Lucida Sans Unicode" panose="020B0602030504020204" pitchFamily="34" charset="0"/>
            </a:endParaRP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Алкохолизъм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Неглижиране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Катаклизъм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Преписване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Тарикатлък</a:t>
            </a:r>
          </a:p>
        </p:txBody>
      </p:sp>
    </p:spTree>
    <p:extLst>
      <p:ext uri="{BB962C8B-B14F-4D97-AF65-F5344CB8AC3E}">
        <p14:creationId xmlns:p14="http://schemas.microsoft.com/office/powerpoint/2010/main" val="3529804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Задължителност</a:t>
            </a:r>
          </a:p>
          <a:p>
            <a:pPr lvl="1"/>
            <a:r>
              <a:rPr lang="bg-BG" dirty="0"/>
              <a:t>Никой елемент не е задължителен</a:t>
            </a:r>
          </a:p>
          <a:p>
            <a:pPr lvl="1"/>
            <a:r>
              <a:rPr lang="bg-BG" dirty="0"/>
              <a:t>Ако не се направи, носи 0 точки</a:t>
            </a:r>
          </a:p>
          <a:p>
            <a:r>
              <a:rPr lang="bg-BG" dirty="0"/>
              <a:t>Тестове – 50 точки</a:t>
            </a:r>
          </a:p>
          <a:p>
            <a:pPr lvl="1"/>
            <a:r>
              <a:rPr lang="bg-BG" dirty="0"/>
              <a:t>Два основни теста (2</a:t>
            </a:r>
            <a:r>
              <a:rPr lang="en-US" dirty="0"/>
              <a:t> x </a:t>
            </a:r>
            <a:r>
              <a:rPr lang="bg-BG" dirty="0"/>
              <a:t>25 т) по време на семестъра</a:t>
            </a:r>
          </a:p>
          <a:p>
            <a:pPr lvl="1"/>
            <a:r>
              <a:rPr lang="bg-BG" dirty="0"/>
              <a:t>Извънреден Коледно-новогодишен тест (10 т)</a:t>
            </a:r>
          </a:p>
          <a:p>
            <a:pPr lvl="1"/>
            <a:r>
              <a:rPr lang="bg-BG" dirty="0"/>
              <a:t>Той допълва основните тестове до 50 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6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DB5173-A9BE-47F5-9788-8494B6B8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Домашни – 20 точки</a:t>
            </a:r>
          </a:p>
          <a:p>
            <a:pPr lvl="1"/>
            <a:r>
              <a:rPr lang="bg-BG" dirty="0"/>
              <a:t>Две домашни (2</a:t>
            </a:r>
            <a:r>
              <a:rPr lang="en-US" dirty="0"/>
              <a:t> x </a:t>
            </a:r>
            <a:r>
              <a:rPr lang="bg-BG" dirty="0"/>
              <a:t>5 т) по време на семестъра</a:t>
            </a:r>
          </a:p>
          <a:p>
            <a:pPr lvl="1"/>
            <a:r>
              <a:rPr lang="bg-BG" dirty="0"/>
              <a:t>Десет задачи на асистента (10 х 1 т)</a:t>
            </a:r>
          </a:p>
          <a:p>
            <a:r>
              <a:rPr lang="bg-BG" dirty="0"/>
              <a:t>Изпит – 30 точки</a:t>
            </a:r>
          </a:p>
          <a:p>
            <a:pPr lvl="1"/>
            <a:r>
              <a:rPr lang="bg-BG" dirty="0"/>
              <a:t>Има няколко варианта</a:t>
            </a:r>
          </a:p>
          <a:p>
            <a:r>
              <a:rPr lang="bg-BG" dirty="0"/>
              <a:t>Бонус – 10 точки</a:t>
            </a:r>
          </a:p>
        </p:txBody>
      </p:sp>
    </p:spTree>
    <p:extLst>
      <p:ext uri="{BB962C8B-B14F-4D97-AF65-F5344CB8AC3E}">
        <p14:creationId xmlns:p14="http://schemas.microsoft.com/office/powerpoint/2010/main" val="2219380227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Варианти за изпита</a:t>
            </a:r>
          </a:p>
          <a:p>
            <a:pPr lvl="1"/>
            <a:r>
              <a:rPr lang="bg-BG" dirty="0"/>
              <a:t>Единствено според точките от тестовете</a:t>
            </a:r>
          </a:p>
          <a:p>
            <a:pPr lvl="1"/>
            <a:r>
              <a:rPr lang="bg-BG" dirty="0"/>
              <a:t>Без значение са точките от домашни и бонуси</a:t>
            </a:r>
          </a:p>
          <a:p>
            <a:pPr lvl="1"/>
            <a:r>
              <a:rPr lang="bg-BG" dirty="0"/>
              <a:t>Позволено е </a:t>
            </a:r>
            <a:r>
              <a:rPr lang="en-US" dirty="0"/>
              <a:t>downgrade</a:t>
            </a:r>
            <a:r>
              <a:rPr lang="bg-BG" dirty="0" err="1"/>
              <a:t>ване</a:t>
            </a:r>
            <a:r>
              <a:rPr lang="bg-BG" dirty="0"/>
              <a:t> 3 → 2 → 1 → 0</a:t>
            </a:r>
          </a:p>
          <a:p>
            <a:pPr lvl="1"/>
            <a:endParaRPr lang="bg-BG" dirty="0"/>
          </a:p>
          <a:p>
            <a:pPr marL="0" lvl="1" indent="0">
              <a:buNone/>
            </a:pPr>
            <a:r>
              <a:rPr lang="bg-BG" b="1" dirty="0"/>
              <a:t>Вариант 0</a:t>
            </a:r>
            <a:r>
              <a:rPr lang="bg-BG" dirty="0"/>
              <a:t>: Отказвате се (добре е да имате 40+ точки)</a:t>
            </a:r>
          </a:p>
          <a:p>
            <a:pPr marL="0" lvl="1" indent="0">
              <a:buNone/>
            </a:pPr>
            <a:r>
              <a:rPr lang="bg-BG" b="1" dirty="0"/>
              <a:t>Вариант 1</a:t>
            </a:r>
            <a:r>
              <a:rPr lang="bg-BG" dirty="0"/>
              <a:t>: Развиване на въпрос от конспекта</a:t>
            </a:r>
          </a:p>
          <a:p>
            <a:pPr marL="0" lvl="1" indent="0">
              <a:buNone/>
            </a:pPr>
            <a:r>
              <a:rPr lang="bg-BG" b="1" dirty="0"/>
              <a:t>Вариант 2</a:t>
            </a:r>
            <a:r>
              <a:rPr lang="bg-BG" dirty="0"/>
              <a:t>: Курсов проект (поне </a:t>
            </a:r>
            <a:r>
              <a:rPr lang="en-US" b="1" dirty="0">
                <a:solidFill>
                  <a:srgbClr val="FF0000"/>
                </a:solidFill>
              </a:rPr>
              <a:t>2e</a:t>
            </a:r>
            <a:r>
              <a:rPr lang="en-US" b="1" baseline="30000" dirty="0">
                <a:solidFill>
                  <a:srgbClr val="FF0000"/>
                </a:solidFill>
              </a:rPr>
              <a:t>e</a:t>
            </a:r>
            <a:r>
              <a:rPr lang="bg-BG" dirty="0"/>
              <a:t> точки от тестове)</a:t>
            </a:r>
            <a:endParaRPr lang="en-US" dirty="0"/>
          </a:p>
          <a:p>
            <a:pPr marL="0" lvl="1" indent="0">
              <a:buNone/>
            </a:pPr>
            <a:r>
              <a:rPr lang="bg-BG" b="1" dirty="0"/>
              <a:t>Вариант </a:t>
            </a:r>
            <a:r>
              <a:rPr lang="en-US" b="1" dirty="0"/>
              <a:t>3</a:t>
            </a:r>
            <a:r>
              <a:rPr lang="bg-BG" dirty="0"/>
              <a:t>: </a:t>
            </a:r>
            <a:r>
              <a:rPr lang="en-US" dirty="0"/>
              <a:t>Fast-pass</a:t>
            </a:r>
            <a:r>
              <a:rPr lang="bg-BG" dirty="0"/>
              <a:t> (поне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l-GR" b="1" dirty="0">
                <a:solidFill>
                  <a:srgbClr val="FF0000"/>
                </a:solidFill>
              </a:rPr>
              <a:t>π</a:t>
            </a:r>
            <a:r>
              <a:rPr lang="en-US" b="1" baseline="30000" dirty="0">
                <a:solidFill>
                  <a:srgbClr val="FF0000"/>
                </a:solidFill>
              </a:rPr>
              <a:t>e</a:t>
            </a:r>
            <a:r>
              <a:rPr lang="bg-BG" dirty="0"/>
              <a:t> точки</a:t>
            </a:r>
            <a:r>
              <a:rPr lang="en-US" dirty="0"/>
              <a:t> </a:t>
            </a:r>
            <a:r>
              <a:rPr lang="bg-BG" dirty="0"/>
              <a:t>и чисто минало)</a:t>
            </a:r>
          </a:p>
        </p:txBody>
      </p:sp>
    </p:spTree>
    <p:extLst>
      <p:ext uri="{BB962C8B-B14F-4D97-AF65-F5344CB8AC3E}">
        <p14:creationId xmlns:p14="http://schemas.microsoft.com/office/powerpoint/2010/main" val="219700032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Тема 1: Курс ОКГ</a:t>
            </a:r>
          </a:p>
          <a:p>
            <a:pPr lvl="1"/>
            <a:r>
              <a:rPr lang="bg-BG" dirty="0"/>
              <a:t>Обща информация за курса</a:t>
            </a:r>
            <a:endParaRPr lang="en-US" dirty="0"/>
          </a:p>
          <a:p>
            <a:pPr lvl="1"/>
            <a:r>
              <a:rPr lang="bg-BG" dirty="0"/>
              <a:t>Съдържание и оценяване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6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</a:t>
            </a:r>
          </a:p>
          <a:p>
            <a:pPr lvl="1"/>
            <a:r>
              <a:rPr lang="bg-BG" dirty="0"/>
              <a:t>Една седмица преди изпита, през </a:t>
            </a:r>
            <a:r>
              <a:rPr lang="en-US" dirty="0"/>
              <a:t>Moodle</a:t>
            </a:r>
          </a:p>
          <a:p>
            <a:r>
              <a:rPr lang="bg-BG" dirty="0"/>
              <a:t>Ранно предаване</a:t>
            </a:r>
          </a:p>
          <a:p>
            <a:pPr lvl="1"/>
            <a:r>
              <a:rPr lang="bg-BG" dirty="0"/>
              <a:t>Силно препоръчително</a:t>
            </a:r>
          </a:p>
          <a:p>
            <a:pPr lvl="1"/>
            <a:r>
              <a:rPr lang="bg-BG" dirty="0"/>
              <a:t>Получаване на ранна оценка</a:t>
            </a:r>
          </a:p>
          <a:p>
            <a:pPr lvl="1"/>
            <a:r>
              <a:rPr lang="bg-BG" dirty="0"/>
              <a:t>Възможност за подобрение на проекта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17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Бонус</a:t>
            </a:r>
            <a:r>
              <a:rPr lang="en-US" dirty="0"/>
              <a:t>-</a:t>
            </a:r>
            <a:r>
              <a:rPr lang="bg-BG" dirty="0"/>
              <a:t>точки</a:t>
            </a:r>
          </a:p>
          <a:p>
            <a:pPr lvl="1"/>
            <a:r>
              <a:rPr lang="bg-BG" dirty="0"/>
              <a:t>Задачи</a:t>
            </a:r>
            <a:r>
              <a:rPr lang="en-US" dirty="0"/>
              <a:t>,</a:t>
            </a:r>
            <a:r>
              <a:rPr lang="bg-BG" dirty="0"/>
              <a:t> пръснати из семестъра</a:t>
            </a:r>
          </a:p>
          <a:p>
            <a:pPr lvl="1"/>
            <a:r>
              <a:rPr lang="bg-BG" dirty="0"/>
              <a:t>Някои са състезателен тип – първият печели</a:t>
            </a:r>
          </a:p>
          <a:p>
            <a:pPr lvl="1"/>
            <a:r>
              <a:rPr lang="bg-BG" dirty="0"/>
              <a:t>Дават се по усмотрение от преподавателите</a:t>
            </a:r>
          </a:p>
          <a:p>
            <a:pPr lvl="1"/>
            <a:r>
              <a:rPr lang="bg-BG" dirty="0"/>
              <a:t>Не разчитайте на тях*</a:t>
            </a:r>
          </a:p>
          <a:p>
            <a:r>
              <a:rPr lang="bg-BG" dirty="0"/>
              <a:t>Препоръки</a:t>
            </a:r>
          </a:p>
          <a:p>
            <a:pPr lvl="1"/>
            <a:r>
              <a:rPr lang="bg-BG" dirty="0"/>
              <a:t>При 100+ точки</a:t>
            </a:r>
          </a:p>
          <a:p>
            <a:endParaRPr lang="bg-BG" sz="1900" b="0" dirty="0"/>
          </a:p>
          <a:p>
            <a:endParaRPr lang="bg-BG" sz="1900" b="0" dirty="0"/>
          </a:p>
          <a:p>
            <a:endParaRPr lang="bg-BG" sz="1900" b="0" dirty="0"/>
          </a:p>
          <a:p>
            <a:pPr marL="460375" lvl="2" algn="r"/>
            <a:r>
              <a:rPr lang="bg-BG" b="0" dirty="0"/>
              <a:t>* на бонус-точките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486400" y="424815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43447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7297C-BC21-4C7F-B056-B62DACC4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Значки</a:t>
            </a:r>
          </a:p>
          <a:p>
            <a:pPr lvl="1"/>
            <a:r>
              <a:rPr lang="bg-BG" dirty="0"/>
              <a:t>Не носят точки, а се получават според точките</a:t>
            </a:r>
          </a:p>
          <a:p>
            <a:pPr lvl="1"/>
            <a:r>
              <a:rPr lang="bg-BG" dirty="0"/>
              <a:t>Основно се използват за хвалене пред внуците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6B230-2BBF-4D82-8B18-881EB24A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64" y="3380736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86AFA7-5F74-4BF1-A32A-9C3F9838B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35" y="3428857"/>
            <a:ext cx="13716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F19EDE-DB06-4CFB-8CD1-74E3F9521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35" y="1811030"/>
            <a:ext cx="1367043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A4C8A-1186-40B2-9CE7-783257E20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53" y="3380736"/>
            <a:ext cx="137160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546DDC-0DC4-4ADC-AE51-16E4D8DD4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409950"/>
            <a:ext cx="1371600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BBBC2C-6584-406D-9C80-F1FB88713C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28" y="1811030"/>
            <a:ext cx="1371600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321BF1-7E67-44A3-8A33-77E51E23E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64" y="1811030"/>
            <a:ext cx="1371600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6FE290-2390-4FB0-8AE9-25B53FFCE4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1103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8970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Преписване</a:t>
            </a:r>
          </a:p>
          <a:p>
            <a:pPr lvl="1"/>
            <a:r>
              <a:rPr lang="bg-BG" dirty="0"/>
              <a:t>Минус в троен размер, през семестъра</a:t>
            </a:r>
          </a:p>
          <a:p>
            <a:pPr lvl="1"/>
            <a:r>
              <a:rPr lang="bg-BG" dirty="0"/>
              <a:t>Късане, ако е през сесията</a:t>
            </a:r>
          </a:p>
          <a:p>
            <a:r>
              <a:rPr lang="bg-BG" dirty="0"/>
              <a:t>Закъснения</a:t>
            </a:r>
          </a:p>
          <a:p>
            <a:pPr lvl="1"/>
            <a:r>
              <a:rPr lang="bg-BG" dirty="0"/>
              <a:t>На домашно: получават се 0 точки</a:t>
            </a:r>
          </a:p>
          <a:p>
            <a:pPr lvl="1"/>
            <a:r>
              <a:rPr lang="bg-BG" dirty="0"/>
              <a:t>На тест: прави се следващата тестова кампания</a:t>
            </a:r>
          </a:p>
          <a:p>
            <a:pPr lvl="2"/>
            <a:r>
              <a:rPr lang="bg-BG" dirty="0"/>
              <a:t>(само ако има места, но винаги с намаление 10 точки)</a:t>
            </a:r>
          </a:p>
          <a:p>
            <a:pPr lvl="1"/>
            <a:r>
              <a:rPr lang="bg-BG" dirty="0"/>
              <a:t>На проект: </a:t>
            </a:r>
            <a:r>
              <a:rPr lang="en-US" dirty="0"/>
              <a:t>downgrade</a:t>
            </a:r>
            <a:r>
              <a:rPr lang="bg-BG" dirty="0" err="1"/>
              <a:t>ване</a:t>
            </a:r>
            <a:r>
              <a:rPr lang="bg-BG" dirty="0"/>
              <a:t> до развиване на въпрос</a:t>
            </a:r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Наказания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5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Само тест</a:t>
            </a:r>
          </a:p>
          <a:p>
            <a:pPr lvl="1"/>
            <a:r>
              <a:rPr lang="bg-BG" dirty="0"/>
              <a:t>Същата </a:t>
            </a:r>
            <a:r>
              <a:rPr lang="bg-BG" dirty="0" err="1"/>
              <a:t>ск</a:t>
            </a:r>
            <a:r>
              <a:rPr lang="en-GB" dirty="0"/>
              <a:t>à</a:t>
            </a:r>
            <a:r>
              <a:rPr lang="bg-BG" dirty="0"/>
              <a:t>ла, но като проценти</a:t>
            </a:r>
          </a:p>
          <a:p>
            <a:pPr lvl="1"/>
            <a:r>
              <a:rPr lang="bg-BG" dirty="0"/>
              <a:t>Без проект или </a:t>
            </a:r>
            <a:r>
              <a:rPr lang="en-US" dirty="0"/>
              <a:t>fast-pass</a:t>
            </a:r>
            <a:endParaRPr lang="bg-BG" dirty="0"/>
          </a:p>
          <a:p>
            <a:pPr lvl="1"/>
            <a:r>
              <a:rPr lang="bg-BG" dirty="0"/>
              <a:t>Без развиване или завиване на въпрос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Поправителна сесия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40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Възможности за питане</a:t>
            </a:r>
          </a:p>
          <a:p>
            <a:pPr lvl="1"/>
            <a:r>
              <a:rPr lang="bg-BG" dirty="0"/>
              <a:t>На живо по време на лекция</a:t>
            </a:r>
          </a:p>
          <a:p>
            <a:pPr lvl="1"/>
            <a:r>
              <a:rPr lang="bg-BG" dirty="0"/>
              <a:t>През форума в </a:t>
            </a:r>
            <a:r>
              <a:rPr lang="bg-BG" dirty="0" err="1"/>
              <a:t>Мудъл</a:t>
            </a:r>
            <a:endParaRPr lang="bg-BG" dirty="0"/>
          </a:p>
          <a:p>
            <a:pPr lvl="1"/>
            <a:r>
              <a:rPr lang="bg-BG" dirty="0"/>
              <a:t>Със съобщение в </a:t>
            </a:r>
            <a:r>
              <a:rPr lang="bg-BG" dirty="0" err="1"/>
              <a:t>Мудъл</a:t>
            </a:r>
            <a:endParaRPr lang="bg-BG" dirty="0"/>
          </a:p>
          <a:p>
            <a:r>
              <a:rPr lang="bg-BG" dirty="0"/>
              <a:t>Забавяне или игнориране</a:t>
            </a:r>
          </a:p>
          <a:p>
            <a:pPr lvl="1"/>
            <a:r>
              <a:rPr lang="bg-BG" dirty="0"/>
              <a:t>При писане на </a:t>
            </a:r>
            <a:r>
              <a:rPr lang="bg-BG" dirty="0" err="1"/>
              <a:t>крокодилица</a:t>
            </a:r>
            <a:endParaRPr lang="bg-BG" dirty="0"/>
          </a:p>
          <a:p>
            <a:pPr lvl="1"/>
            <a:r>
              <a:rPr lang="bg-BG" dirty="0"/>
              <a:t>При липса на име, ф.н. и дисциплина</a:t>
            </a:r>
          </a:p>
          <a:p>
            <a:pPr lvl="1"/>
            <a:r>
              <a:rPr lang="bg-BG" dirty="0"/>
              <a:t>При „благодаря предварително“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Контакти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82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25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ли да ми дадете тема на проект?</a:t>
            </a:r>
          </a:p>
          <a:p>
            <a:pPr lvl="1"/>
            <a:r>
              <a:rPr lang="bg-BG" dirty="0"/>
              <a:t>ДА, но само основната рамка</a:t>
            </a:r>
          </a:p>
          <a:p>
            <a:r>
              <a:rPr lang="bg-BG" dirty="0"/>
              <a:t>Може ли аз да предложа?</a:t>
            </a:r>
          </a:p>
          <a:p>
            <a:pPr lvl="1"/>
            <a:r>
              <a:rPr lang="bg-BG" dirty="0"/>
              <a:t>ДА, но само в рамките на рамката</a:t>
            </a:r>
          </a:p>
          <a:p>
            <a:r>
              <a:rPr lang="bg-BG" dirty="0"/>
              <a:t>Може ли да ползвам този код?</a:t>
            </a:r>
          </a:p>
          <a:p>
            <a:pPr lvl="1"/>
            <a:r>
              <a:rPr lang="bg-BG" dirty="0"/>
              <a:t>ДА, но за учене, а не за преписване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Често задавани въпроси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13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ли тройка?</a:t>
            </a:r>
          </a:p>
          <a:p>
            <a:pPr lvl="1"/>
            <a:r>
              <a:rPr lang="bg-BG" dirty="0"/>
              <a:t>Моля?! …. А, да, ако получите общо поне 40 точки</a:t>
            </a:r>
          </a:p>
          <a:p>
            <a:r>
              <a:rPr lang="bg-BG" dirty="0"/>
              <a:t>Не ми достигат само 0.7 точки, може ли да…</a:t>
            </a:r>
          </a:p>
          <a:p>
            <a:pPr lvl="1"/>
            <a:r>
              <a:rPr lang="bg-BG" dirty="0"/>
              <a:t>НЕ !</a:t>
            </a:r>
            <a:endParaRPr lang="en-US" dirty="0"/>
          </a:p>
          <a:p>
            <a:r>
              <a:rPr lang="bg-BG" dirty="0"/>
              <a:t>Какво е „условна” оценка?</a:t>
            </a:r>
          </a:p>
          <a:p>
            <a:pPr lvl="1"/>
            <a:r>
              <a:rPr lang="bg-BG" dirty="0"/>
              <a:t>Оценката, която бихте получили, ако отговорите на допълнителни въпроси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54242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Какво ще правим на упражненията?</a:t>
            </a:r>
          </a:p>
          <a:p>
            <a:pPr lvl="1"/>
            <a:r>
              <a:rPr lang="bg-BG"/>
              <a:t>Ето какво:</a:t>
            </a:r>
            <a:endParaRPr lang="bg-B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47" y="1352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1792" y="1352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5290" y="1352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495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18445" y="2495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1944" y="2495553"/>
            <a:ext cx="1524313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2" y="3638552"/>
            <a:ext cx="15243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18445" y="3638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1944" y="3638552"/>
            <a:ext cx="15243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0462" y="1352550"/>
            <a:ext cx="1524312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0462" y="2495551"/>
            <a:ext cx="15243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287" y="3638552"/>
            <a:ext cx="1524313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7462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Обща информация</a:t>
            </a:r>
            <a:br>
              <a:rPr lang="bg-BG"/>
            </a:br>
            <a:r>
              <a:rPr lang="bg-BG"/>
              <a:t>за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45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9091" y="352986"/>
            <a:ext cx="1513513" cy="102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728" y="352985"/>
            <a:ext cx="1513514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969" y="342900"/>
            <a:ext cx="15135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0071" y="342900"/>
            <a:ext cx="1513513" cy="102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9090" y="1469090"/>
            <a:ext cx="1513513" cy="102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4296" y="1469090"/>
            <a:ext cx="1513512" cy="102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968" y="1465727"/>
            <a:ext cx="15135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9386" y="2635621"/>
            <a:ext cx="15135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>
            <a:hlinkClick r:id="rId11" action="ppaction://hlinkfile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968" y="2632259"/>
            <a:ext cx="3157432" cy="217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9089" y="3771901"/>
            <a:ext cx="1513513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729" y="3771900"/>
            <a:ext cx="1513512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729" y="2635625"/>
            <a:ext cx="1513512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0071" y="1469090"/>
            <a:ext cx="1513513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361430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342900"/>
            <a:ext cx="151028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3337" y="342904"/>
            <a:ext cx="1510282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0486" y="342905"/>
            <a:ext cx="1510282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2119" y="342905"/>
            <a:ext cx="1510281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1465727"/>
            <a:ext cx="151028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3336" y="1465727"/>
            <a:ext cx="151028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0486" y="1465729"/>
            <a:ext cx="1510281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2119" y="1465728"/>
            <a:ext cx="1510282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627220"/>
            <a:ext cx="1510282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3336" y="2632259"/>
            <a:ext cx="1510280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8">
            <a:hlinkClick r:id="rId13" action="ppaction://hlinkfile"/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3750" y="2632259"/>
            <a:ext cx="3138650" cy="217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3336" y="3771900"/>
            <a:ext cx="1510281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2" y="3771900"/>
            <a:ext cx="1510281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431559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876" y="342902"/>
            <a:ext cx="1511064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7352" y="342903"/>
            <a:ext cx="1511065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989" y="2638976"/>
            <a:ext cx="3157411" cy="217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4292" y="342901"/>
            <a:ext cx="1511063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876" y="1465731"/>
            <a:ext cx="1511065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7352" y="1465727"/>
            <a:ext cx="1511063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4292" y="1465728"/>
            <a:ext cx="1511065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301" y="342900"/>
            <a:ext cx="1511065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301" y="1465731"/>
            <a:ext cx="1511064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4292" y="2632260"/>
            <a:ext cx="1511064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301" y="3771901"/>
            <a:ext cx="1511064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301" y="2632260"/>
            <a:ext cx="1511064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4293" y="3781985"/>
            <a:ext cx="1511065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66630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1062" y="342900"/>
            <a:ext cx="1511087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2236" y="342897"/>
            <a:ext cx="1511088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8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2236" y="2633949"/>
            <a:ext cx="3116236" cy="217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1" y="1465727"/>
            <a:ext cx="1511087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1061" y="1465728"/>
            <a:ext cx="1511088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1311" y="342900"/>
            <a:ext cx="1511089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1" y="3780307"/>
            <a:ext cx="1511087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2236" y="1465731"/>
            <a:ext cx="1511088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1310" y="1465728"/>
            <a:ext cx="1511088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1062" y="2633944"/>
            <a:ext cx="1511087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1061" y="3790393"/>
            <a:ext cx="1511087" cy="102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1" y="2633949"/>
            <a:ext cx="1511087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342900"/>
            <a:ext cx="1511085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997462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Какви оценки пишете?</a:t>
            </a:r>
          </a:p>
          <a:p>
            <a:pPr lvl="1"/>
            <a:r>
              <a:rPr lang="bg-BG" dirty="0"/>
              <a:t>Винаги положителни</a:t>
            </a:r>
          </a:p>
          <a:p>
            <a:pPr lvl="2"/>
            <a:r>
              <a:rPr lang="bg-BG" dirty="0"/>
              <a:t>(в математическия смисъл)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Никога </a:t>
            </a:r>
            <a:r>
              <a:rPr lang="bg-BG" dirty="0" err="1"/>
              <a:t>незадавани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CCD0FD-EC35-4733-A281-A826A34B8439}"/>
              </a:ext>
            </a:extLst>
          </p:cNvPr>
          <p:cNvSpPr txBox="1">
            <a:spLocks/>
          </p:cNvSpPr>
          <p:nvPr/>
        </p:nvSpPr>
        <p:spPr>
          <a:xfrm>
            <a:off x="152400" y="1123950"/>
            <a:ext cx="883919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chemeClr val="tx1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rgbClr val="0070C0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2pPr>
            <a:lvl3pPr marL="746125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Calibri" pitchFamily="34" charset="0"/>
              <a:buNone/>
              <a:tabLst>
                <a:tab pos="2913063" algn="l"/>
                <a:tab pos="3827463" algn="l"/>
                <a:tab pos="4805363" algn="l"/>
                <a:tab pos="5719763" algn="l"/>
                <a:tab pos="6688138" algn="l"/>
              </a:tabLst>
            </a:pPr>
            <a:endParaRPr lang="en-US" dirty="0"/>
          </a:p>
          <a:p>
            <a:pPr marL="457200" lvl="1" indent="0">
              <a:buFont typeface="Calibri" pitchFamily="34" charset="0"/>
              <a:buNone/>
              <a:tabLst>
                <a:tab pos="2913063" algn="l"/>
                <a:tab pos="3827463" algn="l"/>
                <a:tab pos="4805363" algn="l"/>
                <a:tab pos="5719763" algn="l"/>
                <a:tab pos="6688138" algn="l"/>
              </a:tabLst>
            </a:pPr>
            <a:endParaRPr lang="en-US" dirty="0"/>
          </a:p>
          <a:p>
            <a:pPr marL="457200" lvl="1" indent="0">
              <a:buFont typeface="Calibri" pitchFamily="34" charset="0"/>
              <a:buNone/>
              <a:tabLst>
                <a:tab pos="2913063" algn="l"/>
                <a:tab pos="3827463" algn="l"/>
                <a:tab pos="4805363" algn="l"/>
                <a:tab pos="5719763" algn="l"/>
                <a:tab pos="6688138" algn="l"/>
              </a:tabLst>
            </a:pPr>
            <a:endParaRPr lang="en-US" dirty="0"/>
          </a:p>
          <a:p>
            <a:pPr marL="457200" lvl="1" indent="0">
              <a:buFont typeface="Calibri" pitchFamily="34" charset="0"/>
              <a:buNone/>
              <a:tabLst>
                <a:tab pos="1882775" algn="l"/>
                <a:tab pos="2689225" algn="l"/>
                <a:tab pos="3432175" algn="l"/>
                <a:tab pos="4230688" algn="l"/>
                <a:tab pos="5029200" algn="l"/>
              </a:tabLst>
            </a:pPr>
            <a:r>
              <a:rPr lang="bg-BG" dirty="0"/>
              <a:t>	</a:t>
            </a:r>
            <a:endParaRPr lang="bg-BG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7CDB2E-9FD6-4280-BEE3-C80F96364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46455"/>
              </p:ext>
            </p:extLst>
          </p:nvPr>
        </p:nvGraphicFramePr>
        <p:xfrm>
          <a:off x="304800" y="2574309"/>
          <a:ext cx="85344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433022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49844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892690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90122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766991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70083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00760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39940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295771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5281470"/>
                    </a:ext>
                  </a:extLst>
                </a:gridCol>
                <a:gridCol w="685805">
                  <a:extLst>
                    <a:ext uri="{9D8B030D-6E8A-4147-A177-3AD203B41FA5}">
                      <a16:colId xmlns:a16="http://schemas.microsoft.com/office/drawing/2014/main" val="333010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7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600" b="1" dirty="0"/>
                        <a:t>Средна 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4.40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4.98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4.78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4.91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4.47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4.37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4.46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1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600" b="1" dirty="0"/>
                        <a:t>Дял на отличници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38%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8231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177D9DB-EB85-427F-8574-B2A8F6FA4128}"/>
              </a:ext>
            </a:extLst>
          </p:cNvPr>
          <p:cNvSpPr/>
          <p:nvPr/>
        </p:nvSpPr>
        <p:spPr>
          <a:xfrm rot="17100000">
            <a:off x="3422074" y="3808426"/>
            <a:ext cx="327240" cy="17369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6F07826-0FB5-4BF3-BB5A-0DFC9D9F784D}"/>
              </a:ext>
            </a:extLst>
          </p:cNvPr>
          <p:cNvSpPr/>
          <p:nvPr/>
        </p:nvSpPr>
        <p:spPr>
          <a:xfrm rot="17100000">
            <a:off x="4670382" y="3808426"/>
            <a:ext cx="327240" cy="17369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219FDDC-73F8-4605-A608-426DD18F65D3}"/>
              </a:ext>
            </a:extLst>
          </p:cNvPr>
          <p:cNvSpPr/>
          <p:nvPr/>
        </p:nvSpPr>
        <p:spPr>
          <a:xfrm rot="3784034">
            <a:off x="4046228" y="3813114"/>
            <a:ext cx="327240" cy="173693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93D783-5CDE-4BDD-9463-C448517FA173}"/>
              </a:ext>
            </a:extLst>
          </p:cNvPr>
          <p:cNvSpPr/>
          <p:nvPr/>
        </p:nvSpPr>
        <p:spPr>
          <a:xfrm rot="3784034">
            <a:off x="5294536" y="3813114"/>
            <a:ext cx="327240" cy="173693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A4A1200-99B3-4CA8-B540-FC4315F95DC4}"/>
              </a:ext>
            </a:extLst>
          </p:cNvPr>
          <p:cNvSpPr/>
          <p:nvPr/>
        </p:nvSpPr>
        <p:spPr>
          <a:xfrm rot="3784034">
            <a:off x="5918690" y="3813114"/>
            <a:ext cx="327240" cy="173693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D134EC-DFB4-404E-972E-BC81981B2443}"/>
              </a:ext>
            </a:extLst>
          </p:cNvPr>
          <p:cNvSpPr/>
          <p:nvPr/>
        </p:nvSpPr>
        <p:spPr>
          <a:xfrm rot="3784034">
            <a:off x="6542842" y="3813114"/>
            <a:ext cx="327240" cy="173693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1F69377-8C87-4000-8CA8-D7C9359ADCD6}"/>
              </a:ext>
            </a:extLst>
          </p:cNvPr>
          <p:cNvSpPr/>
          <p:nvPr/>
        </p:nvSpPr>
        <p:spPr>
          <a:xfrm rot="17100000">
            <a:off x="7070500" y="3808426"/>
            <a:ext cx="327240" cy="17369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9782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Източници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97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23950"/>
            <a:ext cx="8915400" cy="3733800"/>
          </a:xfrm>
        </p:spPr>
        <p:txBody>
          <a:bodyPr>
            <a:normAutofit lnSpcReduction="10000"/>
          </a:bodyPr>
          <a:lstStyle/>
          <a:p>
            <a:pPr marL="1147763" indent="-1147763"/>
            <a:r>
              <a:rPr lang="en-US" b="0" dirty="0"/>
              <a:t>[</a:t>
            </a:r>
            <a:r>
              <a:rPr lang="en-US" sz="2400" dirty="0" err="1">
                <a:solidFill>
                  <a:srgbClr val="0070C0"/>
                </a:solidFill>
              </a:rPr>
              <a:t>LUKI</a:t>
            </a:r>
            <a:r>
              <a:rPr lang="en-US" sz="2400" b="0" dirty="0"/>
              <a:t>]	</a:t>
            </a:r>
            <a:r>
              <a:rPr lang="bg-BG" sz="2400" b="0" dirty="0"/>
              <a:t>Евгений </a:t>
            </a:r>
            <a:r>
              <a:rPr lang="bg-BG" sz="2400" b="0" dirty="0" err="1"/>
              <a:t>Лукипудис</a:t>
            </a:r>
            <a:r>
              <a:rPr lang="en-US" sz="2400" b="0" dirty="0"/>
              <a:t>, 1996, </a:t>
            </a:r>
            <a:r>
              <a:rPr lang="bg-BG" sz="2400" b="0" dirty="0">
                <a:solidFill>
                  <a:srgbClr val="0070C0"/>
                </a:solidFill>
              </a:rPr>
              <a:t>Компютърна графика и геометрично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bg-BG" sz="2400" b="0" dirty="0">
                <a:solidFill>
                  <a:srgbClr val="0070C0"/>
                </a:solidFill>
              </a:rPr>
              <a:t>моделиране</a:t>
            </a:r>
            <a:r>
              <a:rPr lang="en-US" sz="2400" b="0" dirty="0">
                <a:solidFill>
                  <a:srgbClr val="0070C0"/>
                </a:solidFill>
              </a:rPr>
              <a:t>:</a:t>
            </a:r>
            <a:r>
              <a:rPr lang="bg-BG" sz="2400" b="0" dirty="0">
                <a:solidFill>
                  <a:srgbClr val="0070C0"/>
                </a:solidFill>
              </a:rPr>
              <a:t> Част </a:t>
            </a:r>
            <a:r>
              <a:rPr lang="en-US" sz="2400" b="0" dirty="0">
                <a:solidFill>
                  <a:srgbClr val="0070C0"/>
                </a:solidFill>
              </a:rPr>
              <a:t>I</a:t>
            </a:r>
            <a:r>
              <a:rPr lang="en-US" sz="2400" b="0" dirty="0"/>
              <a:t>, </a:t>
            </a:r>
            <a:r>
              <a:rPr lang="bg-BG" sz="2400" b="0" dirty="0"/>
              <a:t>Изд. </a:t>
            </a:r>
            <a:r>
              <a:rPr lang="bg-BG" sz="2400" b="0" dirty="0" err="1"/>
              <a:t>Лукипудис</a:t>
            </a:r>
            <a:r>
              <a:rPr lang="en-US" sz="2400" b="0" dirty="0"/>
              <a:t>,</a:t>
            </a:r>
            <a:r>
              <a:rPr lang="bg-BG" sz="2400" b="0" dirty="0"/>
              <a:t> </a:t>
            </a:r>
            <a:r>
              <a:rPr lang="en-US" sz="2400" b="0" dirty="0"/>
              <a:t>ISBN 954-8935-01-5</a:t>
            </a:r>
            <a:endParaRPr lang="bg-BG" sz="2400" b="0" dirty="0"/>
          </a:p>
          <a:p>
            <a:pPr marL="1147763" indent="-1147763"/>
            <a:endParaRPr lang="en-US" sz="2400" b="0" dirty="0"/>
          </a:p>
          <a:p>
            <a:pPr marL="1147763" indent="-1147763"/>
            <a:r>
              <a:rPr lang="en-US" sz="2400" b="0" dirty="0"/>
              <a:t>[</a:t>
            </a:r>
            <a:r>
              <a:rPr lang="en-US" sz="2400" dirty="0" err="1">
                <a:solidFill>
                  <a:srgbClr val="0070C0"/>
                </a:solidFill>
              </a:rPr>
              <a:t>PAQU</a:t>
            </a:r>
            <a:r>
              <a:rPr lang="en-US" sz="2400" b="0" dirty="0"/>
              <a:t>]	Andrew Paquette, 2008, </a:t>
            </a:r>
            <a:r>
              <a:rPr lang="en-US" sz="2400" b="0" dirty="0">
                <a:solidFill>
                  <a:srgbClr val="0070C0"/>
                </a:solidFill>
              </a:rPr>
              <a:t>Computer Graphics for Artists: An Introduction</a:t>
            </a:r>
            <a:r>
              <a:rPr lang="en-US" sz="2400" b="0" dirty="0"/>
              <a:t>, Springer, ISBN: 978-1-84800-140-4</a:t>
            </a:r>
            <a:endParaRPr lang="bg-BG" sz="2400" b="0" dirty="0"/>
          </a:p>
          <a:p>
            <a:pPr marL="1147763" indent="-1147763"/>
            <a:endParaRPr lang="en-US" sz="2400" b="0" dirty="0"/>
          </a:p>
          <a:p>
            <a:pPr marL="1147763" lvl="0" indent="-1147763"/>
            <a:r>
              <a:rPr lang="en-US" sz="2400" b="0" dirty="0"/>
              <a:t>[</a:t>
            </a:r>
            <a:r>
              <a:rPr lang="en-US" sz="2400" dirty="0" err="1">
                <a:solidFill>
                  <a:srgbClr val="0070C0"/>
                </a:solidFill>
              </a:rPr>
              <a:t>KLAW</a:t>
            </a:r>
            <a:r>
              <a:rPr lang="en-US" sz="2400" b="0" dirty="0"/>
              <a:t>]</a:t>
            </a:r>
            <a:r>
              <a:rPr lang="bg-BG" sz="2400" b="0" dirty="0"/>
              <a:t>	</a:t>
            </a:r>
            <a:r>
              <a:rPr lang="en-US" sz="2400" b="0" dirty="0"/>
              <a:t>Frank </a:t>
            </a:r>
            <a:r>
              <a:rPr lang="en-US" sz="2400" b="0" dirty="0" err="1"/>
              <a:t>Klawonn</a:t>
            </a:r>
            <a:r>
              <a:rPr lang="en-US" sz="2400" b="0" dirty="0"/>
              <a:t>, 1996, </a:t>
            </a:r>
            <a:r>
              <a:rPr lang="en-US" sz="2400" b="0" dirty="0">
                <a:solidFill>
                  <a:srgbClr val="0070C0"/>
                </a:solidFill>
              </a:rPr>
              <a:t>Introduction to Computer Graphics using Java 2D and 3D</a:t>
            </a:r>
            <a:r>
              <a:rPr lang="en-US" sz="2400" b="0" dirty="0"/>
              <a:t>, Springer,</a:t>
            </a:r>
            <a:r>
              <a:rPr lang="bg-BG" sz="2400" b="0" dirty="0"/>
              <a:t> </a:t>
            </a:r>
            <a:r>
              <a:rPr lang="en-US" sz="2400" b="0" dirty="0"/>
              <a:t>ISBN 978-1-4471-2732-1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Източници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26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228600"/>
            <a:ext cx="89154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6175" lvl="0" indent="-1146175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VINC</a:t>
            </a:r>
            <a:r>
              <a:rPr lang="en-US" sz="2400" dirty="0"/>
              <a:t>]	John Vince, 2006, </a:t>
            </a:r>
            <a:r>
              <a:rPr lang="en-US" sz="2400" dirty="0">
                <a:solidFill>
                  <a:srgbClr val="0070C0"/>
                </a:solidFill>
              </a:rPr>
              <a:t>Mathematics for Computer Graphics</a:t>
            </a:r>
            <a:r>
              <a:rPr lang="en-US" sz="2400" dirty="0"/>
              <a:t>, Springer, ISBN 978-1-84628-034-4</a:t>
            </a:r>
            <a:endParaRPr lang="bg-BG" sz="2400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bg-BG" sz="2400" dirty="0"/>
          </a:p>
          <a:p>
            <a:pPr marL="1146175" lvl="0" indent="-1146175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LASZ</a:t>
            </a:r>
            <a:r>
              <a:rPr lang="en-US" sz="2400" dirty="0"/>
              <a:t>]	Michael Laszlo, 1996, </a:t>
            </a:r>
            <a:r>
              <a:rPr lang="en-US" sz="2400" dirty="0">
                <a:solidFill>
                  <a:srgbClr val="0070C0"/>
                </a:solidFill>
              </a:rPr>
              <a:t>Computational geometry and Computer Graphics in C++</a:t>
            </a:r>
            <a:r>
              <a:rPr lang="en-US" sz="2400" dirty="0"/>
              <a:t>, Prentice-Hall, ISBN 0-13-290842-5</a:t>
            </a:r>
            <a:endParaRPr lang="bg-BG" sz="2400" dirty="0"/>
          </a:p>
          <a:p>
            <a:pPr marL="1146175" lvl="1" indent="-1146175">
              <a:lnSpc>
                <a:spcPct val="90000"/>
              </a:lnSpc>
              <a:spcBef>
                <a:spcPct val="20000"/>
              </a:spcBef>
              <a:defRPr/>
            </a:pPr>
            <a:endParaRPr lang="bg-BG" sz="2400" dirty="0"/>
          </a:p>
          <a:p>
            <a:pPr marL="1146175" indent="-1146175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BAGL</a:t>
            </a:r>
            <a:r>
              <a:rPr lang="en-US" sz="2400" dirty="0"/>
              <a:t>]	Mike Bailey &amp; Andrew </a:t>
            </a:r>
            <a:r>
              <a:rPr lang="en-US" sz="2400" dirty="0" err="1"/>
              <a:t>Glassner</a:t>
            </a:r>
            <a:r>
              <a:rPr lang="en-US" sz="2400" dirty="0"/>
              <a:t>, 2004, </a:t>
            </a:r>
            <a:r>
              <a:rPr lang="en-US" sz="2400" dirty="0">
                <a:solidFill>
                  <a:srgbClr val="0070C0"/>
                </a:solidFill>
              </a:rPr>
              <a:t>Introduction to</a:t>
            </a:r>
            <a:r>
              <a:rPr lang="bg-BG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Computer Graphics</a:t>
            </a:r>
            <a:r>
              <a:rPr lang="en-US" sz="2400" dirty="0"/>
              <a:t>, SIGGRAPH, ISBN 0-13-290842-5</a:t>
            </a:r>
            <a:endParaRPr lang="bg-BG" sz="2400" dirty="0"/>
          </a:p>
          <a:p>
            <a:pPr marL="1146175" lvl="1" indent="-1146175">
              <a:lnSpc>
                <a:spcPct val="90000"/>
              </a:lnSpc>
              <a:spcBef>
                <a:spcPct val="20000"/>
              </a:spcBef>
              <a:defRPr/>
            </a:pPr>
            <a:endParaRPr lang="bg-BG" sz="2400" dirty="0"/>
          </a:p>
          <a:p>
            <a:pPr marL="1146175" indent="-1146175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AGO1</a:t>
            </a:r>
            <a:r>
              <a:rPr lang="en-US" sz="2400" dirty="0"/>
              <a:t>]	Max </a:t>
            </a:r>
            <a:r>
              <a:rPr lang="en-US" sz="2400" dirty="0" err="1"/>
              <a:t>Agoston</a:t>
            </a:r>
            <a:r>
              <a:rPr lang="en-US" sz="2400" dirty="0"/>
              <a:t>, 2005, </a:t>
            </a:r>
            <a:r>
              <a:rPr lang="en-US" sz="2400" dirty="0">
                <a:solidFill>
                  <a:srgbClr val="0070C0"/>
                </a:solidFill>
              </a:rPr>
              <a:t>Computer Graphics and Geometric Modeling: Mathematics</a:t>
            </a:r>
            <a:r>
              <a:rPr lang="en-US" sz="2400" dirty="0"/>
              <a:t>, Springer, ISBN 1-85233-817-2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925856523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228600"/>
            <a:ext cx="8915400" cy="491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AGO2</a:t>
            </a:r>
            <a:r>
              <a:rPr lang="en-US" sz="2400" dirty="0"/>
              <a:t>]	Max </a:t>
            </a:r>
            <a:r>
              <a:rPr lang="en-US" sz="2400" dirty="0" err="1"/>
              <a:t>Agoston</a:t>
            </a:r>
            <a:r>
              <a:rPr lang="en-US" sz="2400" dirty="0"/>
              <a:t>, 2005, </a:t>
            </a:r>
            <a:r>
              <a:rPr lang="en-US" sz="2400" dirty="0">
                <a:solidFill>
                  <a:srgbClr val="0070C0"/>
                </a:solidFill>
              </a:rPr>
              <a:t>Computer Graphics and Geometric Modeling: Implementation and Algorithms</a:t>
            </a:r>
            <a:r>
              <a:rPr lang="en-US" sz="2400" dirty="0"/>
              <a:t>, Springer, ISBN 1-85233-818-0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en-US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ZHDA</a:t>
            </a:r>
            <a:r>
              <a:rPr lang="en-US" sz="2400" dirty="0"/>
              <a:t>]	</a:t>
            </a:r>
            <a:r>
              <a:rPr lang="nl-NL" sz="2400" dirty="0"/>
              <a:t>Hong Zhang, Y. Daniel Liang</a:t>
            </a:r>
            <a:r>
              <a:rPr lang="en-US" sz="2400" dirty="0"/>
              <a:t>, 2006, </a:t>
            </a:r>
            <a:r>
              <a:rPr lang="en-US" sz="2400" dirty="0">
                <a:solidFill>
                  <a:srgbClr val="0070C0"/>
                </a:solidFill>
              </a:rPr>
              <a:t>Computer Graphics Using Java™ 2D and 3D</a:t>
            </a:r>
            <a:r>
              <a:rPr lang="en-US" sz="2400" dirty="0"/>
              <a:t>, Prentice Hall, 978-0-13-035118-0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en-US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MORT</a:t>
            </a:r>
            <a:r>
              <a:rPr lang="en-US" sz="2400" dirty="0"/>
              <a:t>]	</a:t>
            </a:r>
            <a:r>
              <a:rPr lang="nl-NL" sz="2400" dirty="0"/>
              <a:t>Michael Mortison</a:t>
            </a:r>
            <a:r>
              <a:rPr lang="en-US" sz="2400" dirty="0"/>
              <a:t>, 1999, </a:t>
            </a:r>
            <a:r>
              <a:rPr lang="en-US" sz="2400" dirty="0">
                <a:solidFill>
                  <a:srgbClr val="0070C0"/>
                </a:solidFill>
              </a:rPr>
              <a:t>Mathematics for Computer Graphics Applications</a:t>
            </a:r>
            <a:r>
              <a:rPr lang="en-US" sz="2400" dirty="0"/>
              <a:t>, Industrial Press, 0-8311-3111-X</a:t>
            </a:r>
          </a:p>
        </p:txBody>
      </p:sp>
    </p:spTree>
    <p:extLst>
      <p:ext uri="{BB962C8B-B14F-4D97-AF65-F5344CB8AC3E}">
        <p14:creationId xmlns:p14="http://schemas.microsoft.com/office/powerpoint/2010/main" val="415822496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228600"/>
            <a:ext cx="8915400" cy="491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 err="1">
                <a:solidFill>
                  <a:srgbClr val="0070C0"/>
                </a:solidFill>
              </a:rPr>
              <a:t>SALO</a:t>
            </a:r>
            <a:r>
              <a:rPr lang="en-US" sz="2400" dirty="0"/>
              <a:t>]	</a:t>
            </a:r>
            <a:r>
              <a:rPr lang="nl-NL" sz="2400" dirty="0"/>
              <a:t>David Salomon</a:t>
            </a:r>
            <a:r>
              <a:rPr lang="en-US" sz="2400" dirty="0"/>
              <a:t>, 2006, </a:t>
            </a:r>
            <a:r>
              <a:rPr lang="en-US" sz="2400" dirty="0">
                <a:solidFill>
                  <a:srgbClr val="0070C0"/>
                </a:solidFill>
              </a:rPr>
              <a:t>Curves and Surfaces for Computer Graphics</a:t>
            </a:r>
            <a:r>
              <a:rPr lang="en-US" sz="2400" dirty="0"/>
              <a:t>, Springer, 978-0-387-24196-8</a:t>
            </a:r>
            <a:endParaRPr lang="en-US" sz="2400" dirty="0">
              <a:solidFill>
                <a:srgbClr val="0070C0"/>
              </a:solidFill>
            </a:endParaRPr>
          </a:p>
          <a:p>
            <a:pPr marL="1255713" indent="-1255713">
              <a:spcBef>
                <a:spcPct val="20000"/>
              </a:spcBef>
              <a:defRPr/>
            </a:pPr>
            <a:endParaRPr lang="bg-BG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LENG</a:t>
            </a:r>
            <a:r>
              <a:rPr lang="en-US" sz="2400" dirty="0"/>
              <a:t>]	Eric </a:t>
            </a:r>
            <a:r>
              <a:rPr lang="en-US" sz="2400" dirty="0" err="1"/>
              <a:t>Lengyel</a:t>
            </a:r>
            <a:r>
              <a:rPr lang="en-US" sz="2400" dirty="0"/>
              <a:t>, 2004, </a:t>
            </a:r>
            <a:r>
              <a:rPr lang="en-US" sz="2400" dirty="0">
                <a:solidFill>
                  <a:srgbClr val="0070C0"/>
                </a:solidFill>
              </a:rPr>
              <a:t>Mathematics for 3D Game Programming &amp; Computer Graphics</a:t>
            </a:r>
            <a:r>
              <a:rPr lang="en-US" sz="2400" dirty="0"/>
              <a:t>, Charles River Media, ISBN 1-58450-277-0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en-US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PARE</a:t>
            </a:r>
            <a:r>
              <a:rPr lang="en-US" sz="2400" dirty="0"/>
              <a:t>]	Rick Parent, 2002, </a:t>
            </a:r>
            <a:r>
              <a:rPr lang="en-US" sz="2400" dirty="0">
                <a:solidFill>
                  <a:srgbClr val="0070C0"/>
                </a:solidFill>
              </a:rPr>
              <a:t>Computer Animation Algorithms and Techniques</a:t>
            </a:r>
            <a:r>
              <a:rPr lang="en-US" sz="2400" dirty="0"/>
              <a:t>, Morgan Kaufmann Publishers, Academic Press, ISBN 1-55860-579-7</a:t>
            </a:r>
          </a:p>
        </p:txBody>
      </p:sp>
    </p:spTree>
    <p:extLst>
      <p:ext uri="{BB962C8B-B14F-4D97-AF65-F5344CB8AC3E}">
        <p14:creationId xmlns:p14="http://schemas.microsoft.com/office/powerpoint/2010/main" val="415908554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Лекции петък, 13:00-15:00, зала </a:t>
            </a:r>
            <a:r>
              <a:rPr lang="en-US" dirty="0"/>
              <a:t>325</a:t>
            </a:r>
            <a:endParaRPr lang="bg-BG" dirty="0"/>
          </a:p>
          <a:p>
            <a:pPr lvl="1"/>
            <a:r>
              <a:rPr lang="bg-BG" dirty="0"/>
              <a:t>проф. д-р. Павел Бойчев, ФМИ, </a:t>
            </a:r>
            <a:r>
              <a:rPr lang="bg-BG" dirty="0" err="1"/>
              <a:t>каб</a:t>
            </a:r>
            <a:r>
              <a:rPr lang="bg-BG" dirty="0"/>
              <a:t>. 512</a:t>
            </a:r>
          </a:p>
          <a:p>
            <a:r>
              <a:rPr lang="bg-BG" dirty="0"/>
              <a:t>Упражнения</a:t>
            </a:r>
          </a:p>
          <a:p>
            <a:pPr lvl="1"/>
            <a:r>
              <a:rPr lang="bg-BG" dirty="0"/>
              <a:t>поток </a:t>
            </a:r>
            <a:r>
              <a:rPr lang="en-US" dirty="0"/>
              <a:t>I</a:t>
            </a:r>
            <a:r>
              <a:rPr lang="bg-BG" dirty="0"/>
              <a:t>: Карина Христова (гр.1), </a:t>
            </a:r>
            <a:r>
              <a:rPr lang="bg-BG" dirty="0" err="1"/>
              <a:t>Павла</a:t>
            </a:r>
            <a:r>
              <a:rPr lang="bg-BG" dirty="0"/>
              <a:t> Манова (гр.2), Симона Антонов (гр.3), Елизабет Колева (гр.4)</a:t>
            </a:r>
          </a:p>
          <a:p>
            <a:pPr lvl="1"/>
            <a:r>
              <a:rPr lang="bg-BG" dirty="0"/>
              <a:t>поток </a:t>
            </a:r>
            <a:r>
              <a:rPr lang="en-US" dirty="0"/>
              <a:t>II</a:t>
            </a:r>
            <a:r>
              <a:rPr lang="bg-BG" dirty="0"/>
              <a:t>: </a:t>
            </a:r>
            <a:r>
              <a:rPr lang="ru-RU" dirty="0"/>
              <a:t>гл. ас. Олег Константинов, ФМИ</a:t>
            </a:r>
            <a:endParaRPr lang="bg-BG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Преподаватели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48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228600"/>
            <a:ext cx="89154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 err="1">
                <a:solidFill>
                  <a:srgbClr val="0070C0"/>
                </a:solidFill>
              </a:rPr>
              <a:t>KLRO</a:t>
            </a:r>
            <a:r>
              <a:rPr lang="en-US" sz="2400" dirty="0"/>
              <a:t>]	</a:t>
            </a:r>
            <a:r>
              <a:rPr lang="en-US" sz="2400" dirty="0" err="1"/>
              <a:t>Reinhard</a:t>
            </a:r>
            <a:r>
              <a:rPr lang="bg-BG" sz="2400" dirty="0"/>
              <a:t> </a:t>
            </a:r>
            <a:r>
              <a:rPr lang="en-US" sz="2400" dirty="0" err="1"/>
              <a:t>Klette</a:t>
            </a:r>
            <a:r>
              <a:rPr lang="en-US" sz="2400" dirty="0"/>
              <a:t>,</a:t>
            </a:r>
            <a:r>
              <a:rPr lang="bg-BG" sz="2400" dirty="0"/>
              <a:t> </a:t>
            </a:r>
            <a:r>
              <a:rPr lang="en-US" sz="2400" dirty="0" err="1"/>
              <a:t>Azriel</a:t>
            </a:r>
            <a:r>
              <a:rPr lang="bg-BG" sz="2400" dirty="0"/>
              <a:t> </a:t>
            </a:r>
            <a:r>
              <a:rPr lang="en-US" sz="2400" dirty="0"/>
              <a:t>Rosenfeld, 200</a:t>
            </a:r>
            <a:r>
              <a:rPr lang="bg-BG" sz="2400" dirty="0"/>
              <a:t>4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Digital Geometry Geometric Methods for Digital Image Analysis</a:t>
            </a:r>
            <a:r>
              <a:rPr lang="en-US" sz="2400" dirty="0"/>
              <a:t>, Morgan Kaufmann Publishers, 1</a:t>
            </a:r>
            <a:r>
              <a:rPr lang="bg-BG" sz="2400" dirty="0"/>
              <a:t>-</a:t>
            </a:r>
            <a:r>
              <a:rPr lang="en-US" sz="2400" dirty="0"/>
              <a:t>55860</a:t>
            </a:r>
            <a:r>
              <a:rPr lang="bg-BG" sz="2400" dirty="0"/>
              <a:t>-</a:t>
            </a:r>
            <a:r>
              <a:rPr lang="en-US" sz="2400" dirty="0"/>
              <a:t>861</a:t>
            </a:r>
            <a:r>
              <a:rPr lang="bg-BG" sz="2400" dirty="0"/>
              <a:t>-</a:t>
            </a:r>
            <a:r>
              <a:rPr lang="en-US" sz="2400" dirty="0"/>
              <a:t>3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en-US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 err="1">
                <a:solidFill>
                  <a:srgbClr val="0070C0"/>
                </a:solidFill>
              </a:rPr>
              <a:t>LEVK</a:t>
            </a:r>
            <a:r>
              <a:rPr lang="en-US" sz="2400" dirty="0"/>
              <a:t>]	Haim </a:t>
            </a:r>
            <a:r>
              <a:rPr lang="en-US" sz="2400" dirty="0" err="1"/>
              <a:t>Levkowitz</a:t>
            </a:r>
            <a:r>
              <a:rPr lang="en-US" sz="2400" dirty="0"/>
              <a:t>, 1997, </a:t>
            </a:r>
            <a:r>
              <a:rPr lang="en-US" sz="2400" dirty="0">
                <a:solidFill>
                  <a:srgbClr val="0070C0"/>
                </a:solidFill>
              </a:rPr>
              <a:t>Color theory and modeling for computer graphics, visualization, and multi-media applications</a:t>
            </a:r>
            <a:r>
              <a:rPr lang="en-US" sz="2400" dirty="0"/>
              <a:t>, Springer, 978-0-79-239928-5</a:t>
            </a:r>
            <a:endParaRPr lang="bg-BG" sz="2400" dirty="0"/>
          </a:p>
          <a:p>
            <a:pPr marL="1255713" indent="-1255713">
              <a:spcBef>
                <a:spcPct val="20000"/>
              </a:spcBef>
              <a:defRPr/>
            </a:pPr>
            <a:endParaRPr lang="en-US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ALZH</a:t>
            </a:r>
            <a:r>
              <a:rPr lang="en-US" sz="2400" dirty="0"/>
              <a:t>]	</a:t>
            </a:r>
            <a:r>
              <a:rPr lang="en-US" sz="2400" dirty="0" err="1"/>
              <a:t>Leen</a:t>
            </a:r>
            <a:r>
              <a:rPr lang="en-US" sz="2400" dirty="0"/>
              <a:t> </a:t>
            </a:r>
            <a:r>
              <a:rPr lang="en-US" sz="2400" dirty="0" err="1"/>
              <a:t>Ammeraal</a:t>
            </a:r>
            <a:r>
              <a:rPr lang="en-US" sz="2400" dirty="0"/>
              <a:t>, Kang Zhang, 2007, </a:t>
            </a:r>
            <a:r>
              <a:rPr lang="en-US" sz="2400" dirty="0">
                <a:solidFill>
                  <a:srgbClr val="0070C0"/>
                </a:solidFill>
              </a:rPr>
              <a:t>Computer Graphics for Java Programmers</a:t>
            </a:r>
            <a:r>
              <a:rPr lang="en-US" sz="2400" dirty="0"/>
              <a:t>, Wiley, ISBN 978-0-47-003160-5</a:t>
            </a:r>
          </a:p>
        </p:txBody>
      </p:sp>
    </p:spTree>
    <p:extLst>
      <p:ext uri="{BB962C8B-B14F-4D97-AF65-F5344CB8AC3E}">
        <p14:creationId xmlns:p14="http://schemas.microsoft.com/office/powerpoint/2010/main" val="48412018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228600"/>
            <a:ext cx="89154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GRIM</a:t>
            </a:r>
            <a:r>
              <a:rPr lang="en-US" sz="2400" dirty="0"/>
              <a:t>]	Ralph </a:t>
            </a:r>
            <a:r>
              <a:rPr lang="en-US" sz="2400" dirty="0" err="1"/>
              <a:t>Grimaldi</a:t>
            </a:r>
            <a:r>
              <a:rPr lang="en-US" sz="2400" dirty="0"/>
              <a:t>, 2004, </a:t>
            </a:r>
            <a:r>
              <a:rPr lang="en-US" sz="2400" dirty="0">
                <a:solidFill>
                  <a:srgbClr val="0070C0"/>
                </a:solidFill>
              </a:rPr>
              <a:t>Discrete and Combinational Mathematics: An Applied Introduction</a:t>
            </a:r>
            <a:r>
              <a:rPr lang="en-US" sz="2400" dirty="0"/>
              <a:t>, Pearson Education, ISBN 0-201-72634-3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bg-BG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 err="1">
                <a:solidFill>
                  <a:srgbClr val="0070C0"/>
                </a:solidFill>
              </a:rPr>
              <a:t>SEAK</a:t>
            </a:r>
            <a:r>
              <a:rPr lang="en-US" sz="2400" dirty="0"/>
              <a:t>]	Mark Segal, Kurt Akeley, 2001, </a:t>
            </a:r>
            <a:r>
              <a:rPr lang="en-US" sz="2400" dirty="0">
                <a:solidFill>
                  <a:srgbClr val="0070C0"/>
                </a:solidFill>
              </a:rPr>
              <a:t>The OpenGL® Graphics System: A Specification</a:t>
            </a:r>
            <a:r>
              <a:rPr lang="en-US" sz="2400" dirty="0"/>
              <a:t>, Silicon Graphics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bg-BG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FALC</a:t>
            </a:r>
            <a:r>
              <a:rPr lang="en-US" sz="2400" dirty="0"/>
              <a:t>]	</a:t>
            </a:r>
            <a:r>
              <a:rPr lang="en-US" sz="2400" dirty="0" err="1"/>
              <a:t>Kennet</a:t>
            </a:r>
            <a:r>
              <a:rPr lang="en-US" sz="2400" dirty="0"/>
              <a:t> Falconer, 1990, </a:t>
            </a:r>
            <a:r>
              <a:rPr lang="en-US" sz="2400" dirty="0">
                <a:solidFill>
                  <a:srgbClr val="0070C0"/>
                </a:solidFill>
              </a:rPr>
              <a:t>Fractal Geometry – Mathematical Foundations and Applications</a:t>
            </a:r>
            <a:r>
              <a:rPr lang="en-US" sz="2400" dirty="0"/>
              <a:t>, John Wiley &amp; Sons, ISBN 0-471-92287-0</a:t>
            </a:r>
          </a:p>
        </p:txBody>
      </p:sp>
    </p:spTree>
    <p:extLst>
      <p:ext uri="{BB962C8B-B14F-4D97-AF65-F5344CB8AC3E}">
        <p14:creationId xmlns:p14="http://schemas.microsoft.com/office/powerpoint/2010/main" val="3570383701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20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2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Теория </a:t>
            </a:r>
            <a:r>
              <a:rPr lang="bg-BG" dirty="0"/>
              <a:t>в</a:t>
            </a:r>
            <a:r>
              <a:rPr lang="ru-RU" dirty="0"/>
              <a:t> КГ</a:t>
            </a:r>
          </a:p>
          <a:p>
            <a:pPr lvl="1"/>
            <a:r>
              <a:rPr lang="ru-RU" dirty="0"/>
              <a:t>Основни понятия, задачи и алгоритми</a:t>
            </a:r>
          </a:p>
          <a:p>
            <a:r>
              <a:rPr lang="ru-RU" dirty="0"/>
              <a:t>Практика в КГ</a:t>
            </a:r>
          </a:p>
          <a:p>
            <a:pPr lvl="1"/>
            <a:r>
              <a:rPr lang="ru-RU" dirty="0" err="1"/>
              <a:t>Близване</a:t>
            </a:r>
            <a:r>
              <a:rPr lang="ru-RU" dirty="0"/>
              <a:t> на </a:t>
            </a:r>
            <a:r>
              <a:rPr lang="en-US" dirty="0"/>
              <a:t>Three.js</a:t>
            </a:r>
            <a:r>
              <a:rPr lang="bg-BG" dirty="0"/>
              <a:t> с леки 3</a:t>
            </a:r>
            <a:r>
              <a:rPr lang="en-US" dirty="0"/>
              <a:t>D</a:t>
            </a:r>
            <a:r>
              <a:rPr lang="bg-BG" dirty="0"/>
              <a:t> сцени и анимации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Цели на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1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математиката</a:t>
            </a:r>
          </a:p>
          <a:p>
            <a:pPr lvl="1"/>
            <a:r>
              <a:rPr lang="bg-BG" dirty="0"/>
              <a:t>Любов към геометрия и числени методи</a:t>
            </a:r>
          </a:p>
          <a:p>
            <a:pPr lvl="1"/>
            <a:r>
              <a:rPr lang="bg-BG" dirty="0"/>
              <a:t>Полезни са спомените от преди КСК</a:t>
            </a:r>
          </a:p>
          <a:p>
            <a:r>
              <a:rPr lang="bg-BG" dirty="0"/>
              <a:t>От компютърните науки</a:t>
            </a:r>
          </a:p>
          <a:p>
            <a:pPr lvl="1"/>
            <a:r>
              <a:rPr lang="bg-BG" dirty="0"/>
              <a:t>Опит с език за програмиране (</a:t>
            </a:r>
            <a:r>
              <a:rPr lang="en-US" dirty="0"/>
              <a:t>HTML</a:t>
            </a:r>
            <a:r>
              <a:rPr lang="bg-BG" dirty="0"/>
              <a:t> и </a:t>
            </a:r>
            <a:r>
              <a:rPr lang="en-US" dirty="0"/>
              <a:t>CSS</a:t>
            </a:r>
            <a:r>
              <a:rPr lang="bg-BG" dirty="0"/>
              <a:t> не са)</a:t>
            </a:r>
          </a:p>
          <a:p>
            <a:pPr lvl="1"/>
            <a:r>
              <a:rPr lang="bg-BG" dirty="0"/>
              <a:t>Ще ползваме </a:t>
            </a:r>
            <a:r>
              <a:rPr lang="en-US" dirty="0"/>
              <a:t>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Изисквания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4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Теми в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4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0" y="1123950"/>
            <a:ext cx="3276600" cy="3733800"/>
          </a:xfrm>
        </p:spPr>
        <p:txBody>
          <a:bodyPr/>
          <a:lstStyle/>
          <a:p>
            <a:r>
              <a:rPr lang="bg-BG" dirty="0"/>
              <a:t>Цикъл 1</a:t>
            </a:r>
          </a:p>
          <a:p>
            <a:pPr lvl="1"/>
            <a:r>
              <a:rPr lang="bg-BG" dirty="0"/>
              <a:t>Алгоритми</a:t>
            </a:r>
          </a:p>
          <a:p>
            <a:pPr lvl="1"/>
            <a:r>
              <a:rPr lang="bg-BG" dirty="0" err="1"/>
              <a:t>Растеризация</a:t>
            </a:r>
            <a:endParaRPr lang="bg-BG" dirty="0"/>
          </a:p>
          <a:p>
            <a:pPr lvl="1"/>
            <a:r>
              <a:rPr lang="bg-BG" dirty="0"/>
              <a:t>Обекти</a:t>
            </a:r>
          </a:p>
          <a:p>
            <a:pPr lvl="1"/>
            <a:r>
              <a:rPr lang="bg-BG" dirty="0"/>
              <a:t>Анимация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Два цикъла</a:t>
            </a:r>
            <a:r>
              <a:rPr lang="en-US"/>
              <a:t> </a:t>
            </a:r>
            <a:r>
              <a:rPr lang="bg-BG"/>
              <a:t>от теми</a:t>
            </a:r>
            <a:endParaRPr lang="en-US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B487C979-4208-4B61-84A5-669BA02E6B47}"/>
              </a:ext>
            </a:extLst>
          </p:cNvPr>
          <p:cNvSpPr txBox="1">
            <a:spLocks/>
          </p:cNvSpPr>
          <p:nvPr/>
        </p:nvSpPr>
        <p:spPr>
          <a:xfrm>
            <a:off x="4572000" y="1108312"/>
            <a:ext cx="32766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chemeClr val="tx1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rgbClr val="0070C0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2pPr>
            <a:lvl3pPr marL="746125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Цикъл 2</a:t>
            </a:r>
          </a:p>
          <a:p>
            <a:pPr lvl="1"/>
            <a:r>
              <a:rPr lang="bg-BG" dirty="0"/>
              <a:t>Алгоритми</a:t>
            </a:r>
          </a:p>
          <a:p>
            <a:pPr lvl="1"/>
            <a:r>
              <a:rPr lang="bg-BG" dirty="0" err="1"/>
              <a:t>Растеризация</a:t>
            </a:r>
            <a:endParaRPr lang="bg-BG" dirty="0"/>
          </a:p>
          <a:p>
            <a:pPr lvl="1"/>
            <a:r>
              <a:rPr lang="bg-BG" dirty="0"/>
              <a:t>Обекти</a:t>
            </a:r>
          </a:p>
          <a:p>
            <a:pPr lvl="1"/>
            <a:r>
              <a:rPr lang="bg-BG" dirty="0"/>
              <a:t>Ефекти</a:t>
            </a:r>
          </a:p>
        </p:txBody>
      </p:sp>
    </p:spTree>
    <p:extLst>
      <p:ext uri="{BB962C8B-B14F-4D97-AF65-F5344CB8AC3E}">
        <p14:creationId xmlns:p14="http://schemas.microsoft.com/office/powerpoint/2010/main" val="3325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30 теми</a:t>
            </a:r>
          </a:p>
          <a:p>
            <a:pPr lvl="1"/>
            <a:r>
              <a:rPr lang="ru-RU" dirty="0"/>
              <a:t>Всяка тема си </a:t>
            </a:r>
            <a:r>
              <a:rPr lang="ru-RU" dirty="0" err="1"/>
              <a:t>заслужава</a:t>
            </a:r>
            <a:r>
              <a:rPr lang="ru-RU" dirty="0"/>
              <a:t> отделен курс</a:t>
            </a:r>
          </a:p>
          <a:p>
            <a:pPr lvl="1"/>
            <a:r>
              <a:rPr lang="ru-RU" dirty="0" err="1"/>
              <a:t>Математиката</a:t>
            </a:r>
            <a:r>
              <a:rPr lang="ru-RU" dirty="0"/>
              <a:t> е сведена до минимум</a:t>
            </a:r>
          </a:p>
          <a:p>
            <a:r>
              <a:rPr lang="bg-BG" dirty="0"/>
              <a:t>Очакван обем</a:t>
            </a:r>
          </a:p>
          <a:p>
            <a:pPr lvl="1"/>
            <a:r>
              <a:rPr lang="bg-BG" dirty="0"/>
              <a:t>Слайдове 		≈2000</a:t>
            </a:r>
          </a:p>
          <a:p>
            <a:pPr lvl="1"/>
            <a:r>
              <a:rPr lang="bg-BG" dirty="0"/>
              <a:t>Илюстрации и видеа	≈1000</a:t>
            </a:r>
          </a:p>
          <a:p>
            <a:pPr lvl="1"/>
            <a:r>
              <a:rPr lang="bg-BG" dirty="0"/>
              <a:t>Програми и формули	≈1000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Обем и достъп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1399</Words>
  <Application>Microsoft Office PowerPoint</Application>
  <PresentationFormat>On-screen Show (16:9)</PresentationFormat>
  <Paragraphs>308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Candara Light</vt:lpstr>
      <vt:lpstr>Leelawadee UI Semilight</vt:lpstr>
      <vt:lpstr>Lucida Sans Unicode</vt:lpstr>
      <vt:lpstr>Office Theme</vt:lpstr>
      <vt:lpstr>PowerPoint Presentation</vt:lpstr>
      <vt:lpstr>Съдържание</vt:lpstr>
      <vt:lpstr>Обща информация за курса</vt:lpstr>
      <vt:lpstr>Преподаватели</vt:lpstr>
      <vt:lpstr>Цели на курса</vt:lpstr>
      <vt:lpstr>Изисквания</vt:lpstr>
      <vt:lpstr>Теми в курса</vt:lpstr>
      <vt:lpstr>Два цикъла от теми</vt:lpstr>
      <vt:lpstr>Обем и достъп</vt:lpstr>
      <vt:lpstr>PowerPoint Presentation</vt:lpstr>
      <vt:lpstr>Оценяване</vt:lpstr>
      <vt:lpstr>Оцеляване</vt:lpstr>
      <vt:lpstr>Система за оценяване</vt:lpstr>
      <vt:lpstr>PowerPoint Presentation</vt:lpstr>
      <vt:lpstr>Система за оценяване</vt:lpstr>
      <vt:lpstr>PowerPoint Presentation</vt:lpstr>
      <vt:lpstr>Точки</vt:lpstr>
      <vt:lpstr>PowerPoint Presentation</vt:lpstr>
      <vt:lpstr>PowerPoint Presentation</vt:lpstr>
      <vt:lpstr>За проекта</vt:lpstr>
      <vt:lpstr>PowerPoint Presentation</vt:lpstr>
      <vt:lpstr>PowerPoint Presentation</vt:lpstr>
      <vt:lpstr>Наказания</vt:lpstr>
      <vt:lpstr>Поправителна сесия</vt:lpstr>
      <vt:lpstr>Контакти</vt:lpstr>
      <vt:lpstr>Въпроси?</vt:lpstr>
      <vt:lpstr>Често задавани въпроси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Никога незадавани</vt:lpstr>
      <vt:lpstr>Източници</vt:lpstr>
      <vt:lpstr>Източници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2022-10-07T14:33:19Z</dcterms:modified>
</cp:coreProperties>
</file>