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4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03-Oct-21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ED16-C7C6-48EA-9101-7A4C15EB8F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8.%20Rasterisation\AniLogo\AniLogo.wmv" TargetMode="External"/><Relationship Id="rId1" Type="http://schemas.microsoft.com/office/2007/relationships/media" Target="file:///D:\Pavel\Courses\Materials\Course.OKG%202021\Lectures%202021\08.%20Rasterisation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8.%20Rasterisation\AniLogo\AniLogo.wmv" TargetMode="External"/><Relationship Id="rId1" Type="http://schemas.microsoft.com/office/2007/relationships/media" Target="file:///D:\Pavel\Courses\Materials\Course.OKG%202021\Lectures%202021\08.%20Rasterisation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907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907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6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emos/m0811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Demos/m0822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Demos/m08222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emos/m0827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Demos/m08401.html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lamos.math.arizona.edu/~rychlik/CourseDir/535/resources/LineDrawing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ig.cs.nctu.edu.tw/course/CG2007/slides/raster.pdf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noProof="0" dirty="0"/>
              <a:t>ТЕМА №8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 noProof="0" dirty="0" err="1"/>
              <a:t>Растеризация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00723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noProof="0" dirty="0"/>
                  <a:t>Три дефиниции на разстояния</a:t>
                </a:r>
              </a:p>
              <a:p>
                <a:pPr lvl="1"/>
                <a:r>
                  <a:rPr lang="bg-BG" noProof="0" dirty="0"/>
                  <a:t>Евклидово: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/>
                      </a:rPr>
                      <m:t>𝑟</m:t>
                    </m:r>
                    <m:r>
                      <a:rPr lang="en-US" b="0" i="1" noProof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+∆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bg-BG" noProof="0" dirty="0"/>
              </a:p>
              <a:p>
                <a:pPr lvl="1"/>
                <a:r>
                  <a:rPr lang="bg-BG" noProof="0" dirty="0"/>
                  <a:t>Таксиметрово или </a:t>
                </a:r>
                <a:r>
                  <a:rPr lang="bg-BG" noProof="0" dirty="0" err="1"/>
                  <a:t>Манхатънско</a:t>
                </a:r>
                <a:r>
                  <a:rPr lang="bg-BG" noProof="0" dirty="0"/>
                  <a:t>,</a:t>
                </a:r>
                <a:br>
                  <a:rPr lang="bg-BG" noProof="0" dirty="0"/>
                </a:br>
                <a:r>
                  <a:rPr lang="bg-BG" noProof="0" dirty="0"/>
                  <a:t>а защо не и Старозагорско: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𝑠𝑧</m:t>
                        </m:r>
                      </m:sub>
                    </m:sSub>
                    <m:r>
                      <a:rPr lang="en-US" b="0" i="1" noProof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noProof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bg-BG" noProof="0" dirty="0"/>
              </a:p>
              <a:p>
                <a:pPr lvl="1"/>
                <a:r>
                  <a:rPr lang="bg-BG" noProof="0" dirty="0"/>
                  <a:t>Максимално: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bg-BG" noProof="0" dirty="0"/>
              </a:p>
              <a:p>
                <a:r>
                  <a:rPr lang="bg-BG" noProof="0" dirty="0"/>
                  <a:t>Употреба</a:t>
                </a:r>
              </a:p>
              <a:p>
                <a:pPr lvl="1"/>
                <a:r>
                  <a:rPr lang="bg-BG" noProof="0" dirty="0"/>
                  <a:t>И трите се ползват в КГ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Три разстояния</a:t>
            </a:r>
          </a:p>
        </p:txBody>
      </p:sp>
    </p:spTree>
    <p:extLst>
      <p:ext uri="{BB962C8B-B14F-4D97-AF65-F5344CB8AC3E}">
        <p14:creationId xmlns:p14="http://schemas.microsoft.com/office/powerpoint/2010/main" val="156072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noProof="0" dirty="0"/>
              <a:t>Да ги видим</a:t>
            </a:r>
          </a:p>
          <a:p>
            <a:pPr lvl="1"/>
            <a:r>
              <a:rPr lang="bg-BG" noProof="0" dirty="0"/>
              <a:t>Максималното разстояние е всъщност най-малко</a:t>
            </a: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1189037" y="1974056"/>
            <a:ext cx="10810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483642" y="2667595"/>
            <a:ext cx="1" cy="970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3" idx="4"/>
          </p:cNvCxnSpPr>
          <p:nvPr/>
        </p:nvCxnSpPr>
        <p:spPr>
          <a:xfrm>
            <a:off x="4702968" y="2029047"/>
            <a:ext cx="1" cy="16095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1189037" y="3638550"/>
            <a:ext cx="4068763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189037" y="1419225"/>
            <a:ext cx="0" cy="2219325"/>
          </a:xfrm>
          <a:prstGeom prst="line">
            <a:avLst/>
          </a:prstGeom>
          <a:ln w="38100">
            <a:solidFill>
              <a:schemeClr val="tx1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2483643" y="3083719"/>
            <a:ext cx="2219325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 flipV="1">
            <a:off x="2483643" y="1974056"/>
            <a:ext cx="2219325" cy="1109663"/>
          </a:xfrm>
          <a:prstGeom prst="bentConnector3">
            <a:avLst>
              <a:gd name="adj1" fmla="val 0"/>
            </a:avLst>
          </a:prstGeom>
          <a:ln w="38100">
            <a:solidFill>
              <a:srgbClr val="0070C0"/>
            </a:solidFill>
            <a:prstDash val="solid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2483643" y="1974056"/>
            <a:ext cx="2219325" cy="1109663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 rot="19972254">
            <a:off x="2707264" y="2392542"/>
            <a:ext cx="2056493" cy="338554"/>
          </a:xfrm>
          <a:prstGeom prst="rect">
            <a:avLst/>
          </a:prstGeom>
          <a:ln w="38100">
            <a:noFill/>
            <a:prstDash val="solid"/>
            <a:headEnd type="none" w="med" len="med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solidFill>
                  <a:srgbClr val="0070C0"/>
                </a:solidFill>
              </a:rPr>
              <a:t>евклидово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712243" y="3016177"/>
            <a:ext cx="1859757" cy="338554"/>
          </a:xfrm>
          <a:prstGeom prst="rect">
            <a:avLst/>
          </a:prstGeom>
          <a:ln w="38100">
            <a:noFill/>
            <a:prstDash val="solid"/>
            <a:headEnd type="none" w="med" len="med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solidFill>
                  <a:srgbClr val="0070C0"/>
                </a:solidFill>
              </a:rPr>
              <a:t>максимално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 rot="16200000">
            <a:off x="2067041" y="197145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</a:rPr>
              <a:t>стар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18000000">
            <a:off x="2231050" y="170999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</a:rPr>
              <a:t>о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368064" y="1657350"/>
            <a:ext cx="940899" cy="338554"/>
          </a:xfrm>
          <a:prstGeom prst="rect">
            <a:avLst/>
          </a:prstGeom>
          <a:ln w="38100">
            <a:noFill/>
            <a:prstDash val="solid"/>
            <a:headEnd type="none" w="med" len="med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</a:rPr>
              <a:t>загорско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84322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86400" y="171450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4649267" y="1919319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29942" y="3028855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5239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err="1"/>
              <a:t>Растеризиране</a:t>
            </a:r>
            <a:br>
              <a:rPr lang="bg-BG" noProof="0" dirty="0"/>
            </a:br>
            <a:r>
              <a:rPr lang="bg-BG" noProof="0" dirty="0"/>
              <a:t>на отсечка</a:t>
            </a:r>
          </a:p>
        </p:txBody>
      </p:sp>
    </p:spTree>
    <p:extLst>
      <p:ext uri="{BB962C8B-B14F-4D97-AF65-F5344CB8AC3E}">
        <p14:creationId xmlns:p14="http://schemas.microsoft.com/office/powerpoint/2010/main" val="365126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/>
              <a:t>Основната задача на </a:t>
            </a:r>
            <a:r>
              <a:rPr lang="bg-BG" noProof="0" dirty="0" err="1"/>
              <a:t>растеризирането</a:t>
            </a:r>
            <a:endParaRPr lang="bg-BG" noProof="0" dirty="0"/>
          </a:p>
          <a:p>
            <a:pPr lvl="1"/>
            <a:r>
              <a:rPr lang="bg-BG" noProof="0" dirty="0"/>
              <a:t>Да се намерят координатите на пикселите</a:t>
            </a:r>
          </a:p>
          <a:p>
            <a:pPr lvl="1"/>
            <a:r>
              <a:rPr lang="bg-BG" noProof="0" dirty="0"/>
              <a:t>Най-доброто визуално приближение до отсечката</a:t>
            </a:r>
          </a:p>
          <a:p>
            <a:r>
              <a:rPr lang="bg-BG" noProof="0" dirty="0"/>
              <a:t>Алгоритми</a:t>
            </a:r>
          </a:p>
          <a:p>
            <a:pPr lvl="1"/>
            <a:r>
              <a:rPr lang="bg-BG" noProof="0" dirty="0"/>
              <a:t>Рекурсивен алгоритъм с деление на 2</a:t>
            </a:r>
          </a:p>
          <a:p>
            <a:pPr lvl="1"/>
            <a:r>
              <a:rPr lang="bg-BG" noProof="0" dirty="0"/>
              <a:t>Алгоритъм със закръгляне</a:t>
            </a:r>
          </a:p>
          <a:p>
            <a:pPr lvl="1"/>
            <a:r>
              <a:rPr lang="bg-BG" noProof="0" dirty="0"/>
              <a:t>Алгоритъм на </a:t>
            </a:r>
            <a:r>
              <a:rPr lang="bg-BG" noProof="0" dirty="0" err="1"/>
              <a:t>Брезенхам</a:t>
            </a:r>
            <a:endParaRPr lang="bg-BG" noProof="0" dirty="0"/>
          </a:p>
          <a:p>
            <a:endParaRPr lang="bg-BG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Основна задача</a:t>
            </a:r>
          </a:p>
        </p:txBody>
      </p:sp>
    </p:spTree>
    <p:extLst>
      <p:ext uri="{BB962C8B-B14F-4D97-AF65-F5344CB8AC3E}">
        <p14:creationId xmlns:p14="http://schemas.microsoft.com/office/powerpoint/2010/main" val="322849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Рекурсивен алгоритъм</a:t>
            </a:r>
            <a:br>
              <a:rPr lang="bg-BG" noProof="0" dirty="0"/>
            </a:br>
            <a:r>
              <a:rPr lang="bg-BG" noProof="0" dirty="0"/>
              <a:t>с целочислено</a:t>
            </a:r>
            <a:br>
              <a:rPr lang="bg-BG" noProof="0" dirty="0"/>
            </a:br>
            <a:r>
              <a:rPr lang="bg-BG" noProof="0" dirty="0"/>
              <a:t>деление</a:t>
            </a:r>
            <a:br>
              <a:rPr lang="bg-BG" noProof="0" dirty="0"/>
            </a:br>
            <a:r>
              <a:rPr lang="bg-BG" noProof="0" dirty="0"/>
              <a:t>на две</a:t>
            </a:r>
          </a:p>
        </p:txBody>
      </p:sp>
    </p:spTree>
    <p:extLst>
      <p:ext uri="{BB962C8B-B14F-4D97-AF65-F5344CB8AC3E}">
        <p14:creationId xmlns:p14="http://schemas.microsoft.com/office/powerpoint/2010/main" val="153788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noProof="0" dirty="0"/>
                  <a:t>Начални данни</a:t>
                </a:r>
              </a:p>
              <a:p>
                <a:pPr lvl="1"/>
                <a:r>
                  <a:rPr lang="bg-BG" noProof="0" dirty="0"/>
                  <a:t>Целочислени координати на два пиксела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noProof="0" dirty="0"/>
                  <a:t> и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/>
                      </a:rPr>
                      <m:t>𝑄</m:t>
                    </m:r>
                  </m:oMath>
                </a14:m>
                <a:endParaRPr lang="bg-BG" noProof="0" dirty="0"/>
              </a:p>
              <a:p>
                <a:r>
                  <a:rPr lang="bg-BG" noProof="0" dirty="0"/>
                  <a:t>Алгоритъм</a:t>
                </a:r>
              </a:p>
              <a:p>
                <a:pPr lvl="1"/>
                <a:r>
                  <a:rPr lang="bg-BG" noProof="0" dirty="0"/>
                  <a:t>Намираме пиксел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/>
                      </a:rPr>
                      <m:t>𝑀</m:t>
                    </m:r>
                    <m:r>
                      <a:rPr lang="en-US" b="0" i="1" noProof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noProof="0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/>
                          </a:rPr>
                          <m:t>𝑃</m:t>
                        </m:r>
                        <m:r>
                          <a:rPr lang="en-US" b="0" i="1" noProof="0" smtClean="0">
                            <a:latin typeface="Cambria Math"/>
                          </a:rPr>
                          <m:t>+</m:t>
                        </m:r>
                        <m:r>
                          <a:rPr lang="en-US" b="0" i="1" noProof="0" smtClean="0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bg-BG" noProof="0" dirty="0"/>
                  <a:t>, </a:t>
                </a:r>
                <a:r>
                  <a:rPr lang="bg-BG" dirty="0"/>
                  <a:t>но </a:t>
                </a:r>
                <a:r>
                  <a:rPr lang="bg-BG" noProof="0" dirty="0"/>
                  <a:t>не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b="0" dirty="0"/>
              </a:p>
              <a:p>
                <a:pPr lvl="1"/>
                <a:r>
                  <a:rPr lang="bg-BG" noProof="0" dirty="0"/>
                  <a:t>Ако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M</m:t>
                    </m:r>
                    <m:r>
                      <a:rPr lang="bg-BG" b="0" i="1" noProof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bg-BG" noProof="0" dirty="0"/>
                  <a:t>, повтаряме с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/>
                      </a:rPr>
                      <m:t>𝑃𝑀</m:t>
                    </m:r>
                  </m:oMath>
                </a14:m>
                <a:endParaRPr lang="bg-BG" i="1" noProof="0" dirty="0"/>
              </a:p>
              <a:p>
                <a:pPr lvl="1"/>
                <a:r>
                  <a:rPr lang="bg-BG" noProof="0" dirty="0"/>
                  <a:t>Ако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M</m:t>
                    </m:r>
                    <m:r>
                      <a:rPr lang="bg-BG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bg-BG" noProof="0" dirty="0"/>
                  <a:t>, повтаряме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𝑀𝑄</m:t>
                    </m:r>
                  </m:oMath>
                </a14:m>
                <a:endParaRPr lang="bg-BG" i="1" noProof="0" dirty="0"/>
              </a:p>
              <a:p>
                <a:pPr lvl="1"/>
                <a:r>
                  <a:rPr lang="bg-BG" noProof="0" dirty="0"/>
                  <a:t>Работим само с отсечки с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noProof="0" smtClean="0">
                        <a:latin typeface="Cambria Math"/>
                      </a:rPr>
                      <m:t>&gt;1</m:t>
                    </m:r>
                  </m:oMath>
                </a14:m>
                <a:endParaRPr lang="bg-BG" noProof="0" dirty="0"/>
              </a:p>
              <a:p>
                <a:pPr lvl="1"/>
                <a:endParaRPr lang="bg-BG" noProof="0" dirty="0"/>
              </a:p>
              <a:p>
                <a:pPr lvl="1"/>
                <a:endParaRPr lang="bg-B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/>
              <a:t>Рекурсивен алгоритъм</a:t>
            </a:r>
            <a:endParaRPr lang="bg-BG" noProof="0" dirty="0"/>
          </a:p>
        </p:txBody>
      </p:sp>
      <p:grpSp>
        <p:nvGrpSpPr>
          <p:cNvPr id="4" name="Group 3"/>
          <p:cNvGrpSpPr/>
          <p:nvPr/>
        </p:nvGrpSpPr>
        <p:grpSpPr>
          <a:xfrm>
            <a:off x="6307281" y="2142260"/>
            <a:ext cx="3657600" cy="1883593"/>
            <a:chOff x="7066504" y="2883217"/>
            <a:chExt cx="3657600" cy="2511457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7066504" y="2883217"/>
              <a:ext cx="3657600" cy="2511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bg-BG" dirty="0">
                  <a:solidFill>
                    <a:srgbClr val="FF0000"/>
                  </a:solidFill>
                  <a:effectLst>
                    <a:outerShdw blurRad="50800" dir="16200000" rotWithShape="0">
                      <a:srgbClr val="FF0000">
                        <a:alpha val="40000"/>
                      </a:srgbClr>
                    </a:outerShdw>
                  </a:effectLst>
                </a:rPr>
                <a:t>Бонус 1т. Защо?</a:t>
              </a:r>
            </a:p>
            <a:p>
              <a:pPr>
                <a:spcBef>
                  <a:spcPct val="20000"/>
                </a:spcBef>
              </a:pPr>
              <a:endParaRPr lang="bg-BG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endParaRPr>
            </a:p>
            <a:p>
              <a:pPr>
                <a:spcBef>
                  <a:spcPct val="20000"/>
                </a:spcBef>
              </a:pPr>
              <a:br>
                <a:rPr lang="bg-BG" sz="1600" dirty="0">
                  <a:solidFill>
                    <a:srgbClr val="FF0000"/>
                  </a:solidFill>
                  <a:effectLst>
                    <a:outerShdw blurRad="50800" dir="16200000" rotWithShape="0">
                      <a:srgbClr val="FF0000">
                        <a:alpha val="40000"/>
                      </a:srgbClr>
                    </a:outerShdw>
                  </a:effectLst>
                </a:rPr>
              </a:br>
              <a:endParaRPr lang="bg-BG" sz="1600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endParaRPr>
            </a:p>
            <a:p>
              <a:pPr>
                <a:spcBef>
                  <a:spcPct val="20000"/>
                </a:spcBef>
              </a:pPr>
              <a:r>
                <a:rPr lang="bg-BG" dirty="0">
                  <a:solidFill>
                    <a:srgbClr val="FF0000"/>
                  </a:solidFill>
                  <a:effectLst>
                    <a:outerShdw blurRad="50800" dir="16200000" rotWithShape="0">
                      <a:srgbClr val="FF0000">
                        <a:alpha val="40000"/>
                      </a:srgbClr>
                    </a:outerShdw>
                  </a:effectLst>
                </a:rPr>
                <a:t>        И още 1т.</a:t>
              </a:r>
              <a:br>
                <a:rPr lang="bg-BG" dirty="0">
                  <a:solidFill>
                    <a:srgbClr val="FF0000"/>
                  </a:solidFill>
                  <a:effectLst>
                    <a:outerShdw blurRad="50800" dir="16200000" rotWithShape="0">
                      <a:srgbClr val="FF0000">
                        <a:alpha val="40000"/>
                      </a:srgbClr>
                    </a:outerShdw>
                  </a:effectLst>
                </a:rPr>
              </a:br>
              <a:r>
                <a:rPr lang="bg-BG" dirty="0">
                  <a:solidFill>
                    <a:srgbClr val="FF0000"/>
                  </a:solidFill>
                  <a:effectLst>
                    <a:outerShdw blurRad="50800" dir="16200000" rotWithShape="0">
                      <a:srgbClr val="FF0000">
                        <a:alpha val="40000"/>
                      </a:srgbClr>
                    </a:outerShdw>
                  </a:effectLst>
                </a:rPr>
                <a:t>        Пак защо?</a:t>
              </a:r>
            </a:p>
          </p:txBody>
        </p:sp>
        <p:cxnSp>
          <p:nvCxnSpPr>
            <p:cNvPr id="10" name="Elbow Connector 9"/>
            <p:cNvCxnSpPr/>
            <p:nvPr/>
          </p:nvCxnSpPr>
          <p:spPr>
            <a:xfrm rot="16200000" flipH="1">
              <a:off x="7613450" y="3546675"/>
              <a:ext cx="470300" cy="1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6200000" flipV="1">
              <a:off x="7612025" y="4336256"/>
              <a:ext cx="473144" cy="3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9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 P(1,4) и Q(12,9)</a:t>
            </a:r>
          </a:p>
          <a:p>
            <a:pPr lvl="1"/>
            <a:r>
              <a:rPr lang="bg-BG" dirty="0"/>
              <a:t>Стъпка </a:t>
            </a:r>
            <a:r>
              <a:rPr lang="bg-BG" noProof="0" dirty="0"/>
              <a:t>№1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15512" y="1276350"/>
            <a:ext cx="4742488" cy="2772181"/>
            <a:chOff x="2115512" y="1657350"/>
            <a:chExt cx="4742488" cy="2772181"/>
          </a:xfrm>
        </p:grpSpPr>
        <p:grpSp>
          <p:nvGrpSpPr>
            <p:cNvPr id="6" name="Group 5"/>
            <p:cNvGrpSpPr/>
            <p:nvPr/>
          </p:nvGrpSpPr>
          <p:grpSpPr>
            <a:xfrm>
              <a:off x="2406612" y="1657350"/>
              <a:ext cx="4251960" cy="2606040"/>
              <a:chOff x="2438400" y="2055748"/>
              <a:chExt cx="4724400" cy="21717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819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124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429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343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48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953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62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867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514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>
                <a:off x="2438400" y="2112898"/>
                <a:ext cx="4724400" cy="2057400"/>
                <a:chOff x="2819400" y="2362200"/>
                <a:chExt cx="3505200" cy="2743200"/>
              </a:xfrm>
              <a:effectLst/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819400" y="5105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819400" y="4800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819400" y="4495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819400" y="4191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819400" y="3886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819400" y="3276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819400" y="2971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819400" y="2667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819400" y="2362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Connector 85"/>
              <p:cNvCxnSpPr/>
              <p:nvPr/>
            </p:nvCxnSpPr>
            <p:spPr>
              <a:xfrm>
                <a:off x="6172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477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781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086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473242" y="4175615"/>
              <a:ext cx="4384758" cy="253916"/>
              <a:chOff x="2473242" y="4175615"/>
              <a:chExt cx="4384758" cy="25391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473242" y="4175615"/>
                <a:ext cx="28607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80" dirty="0">
                    <a:solidFill>
                      <a:srgbClr val="0070C0"/>
                    </a:solidFill>
                  </a:rPr>
                  <a:t>0  1  2  3  4  5  6  7  8  9</a:t>
                </a:r>
                <a:endParaRPr lang="en-US" sz="1050" spc="38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181600" y="4175615"/>
                <a:ext cx="1676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0" dirty="0">
                    <a:solidFill>
                      <a:srgbClr val="0070C0"/>
                    </a:solidFill>
                  </a:rPr>
                  <a:t>10    11    12    13   14</a:t>
                </a:r>
                <a:endParaRPr lang="en-US" sz="1050" spc="3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15512" y="1664446"/>
              <a:ext cx="416504" cy="2562680"/>
              <a:chOff x="2115512" y="1664446"/>
              <a:chExt cx="416504" cy="256268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120536" y="1664446"/>
                <a:ext cx="411480" cy="122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11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10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9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115512" y="2724150"/>
                <a:ext cx="411480" cy="150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7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6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5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4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2749512" y="3257551"/>
            <a:ext cx="274320" cy="28194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67032" y="1895552"/>
            <a:ext cx="274320" cy="272338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4343400" y="2686050"/>
            <a:ext cx="1676400" cy="6896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70C0"/>
                </a:solidFill>
              </a:rPr>
              <a:t>[½(1+1</a:t>
            </a:r>
            <a:r>
              <a:rPr lang="bg-BG" sz="1600" dirty="0">
                <a:solidFill>
                  <a:srgbClr val="0070C0"/>
                </a:solidFill>
              </a:rPr>
              <a:t>2</a:t>
            </a:r>
            <a:r>
              <a:rPr lang="en-US" sz="1600" dirty="0">
                <a:solidFill>
                  <a:srgbClr val="0070C0"/>
                </a:solidFill>
              </a:rPr>
              <a:t>), ½(4+9)]</a:t>
            </a:r>
            <a:endParaRPr lang="bg-BG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bg-BG" sz="1600" dirty="0">
                <a:solidFill>
                  <a:srgbClr val="0070C0"/>
                </a:solidFill>
              </a:rPr>
              <a:t>6</a:t>
            </a:r>
            <a:r>
              <a:rPr lang="en-US" sz="1600" dirty="0">
                <a:solidFill>
                  <a:srgbClr val="0070C0"/>
                </a:solidFill>
              </a:rPr>
              <a:t>,6)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121113" y="2716531"/>
            <a:ext cx="274320" cy="274320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2714541" y="3226118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31318" y="1859318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68462984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noProof="0" dirty="0"/>
              <a:t>Стъпка №2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115512" y="742950"/>
            <a:ext cx="4742488" cy="2772181"/>
            <a:chOff x="2115512" y="1657350"/>
            <a:chExt cx="4742488" cy="2772181"/>
          </a:xfrm>
        </p:grpSpPr>
        <p:grpSp>
          <p:nvGrpSpPr>
            <p:cNvPr id="51" name="Group 50"/>
            <p:cNvGrpSpPr/>
            <p:nvPr/>
          </p:nvGrpSpPr>
          <p:grpSpPr>
            <a:xfrm>
              <a:off x="2406612" y="1657350"/>
              <a:ext cx="4251960" cy="2606040"/>
              <a:chOff x="2438400" y="2055748"/>
              <a:chExt cx="4724400" cy="21717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2819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24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429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733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038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343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48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953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257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562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867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514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2438400" y="2112898"/>
                <a:ext cx="4724400" cy="2057400"/>
                <a:chOff x="2819400" y="2362200"/>
                <a:chExt cx="3505200" cy="2743200"/>
              </a:xfrm>
              <a:effectLst/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819400" y="5105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819400" y="4800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819400" y="4495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819400" y="4191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819400" y="3886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819400" y="3276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819400" y="2971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819400" y="2667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819400" y="2362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/>
              <p:cNvCxnSpPr/>
              <p:nvPr/>
            </p:nvCxnSpPr>
            <p:spPr>
              <a:xfrm>
                <a:off x="6172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477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781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086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473242" y="4175615"/>
              <a:ext cx="4384758" cy="253916"/>
              <a:chOff x="2473242" y="4175615"/>
              <a:chExt cx="4384758" cy="253916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473242" y="4175615"/>
                <a:ext cx="28607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80" dirty="0">
                    <a:solidFill>
                      <a:srgbClr val="0070C0"/>
                    </a:solidFill>
                  </a:rPr>
                  <a:t>0  1  2  3  4  5  6  7  8  9</a:t>
                </a:r>
                <a:endParaRPr lang="en-US" sz="1050" spc="38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81600" y="4175615"/>
                <a:ext cx="1676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0" dirty="0">
                    <a:solidFill>
                      <a:srgbClr val="0070C0"/>
                    </a:solidFill>
                  </a:rPr>
                  <a:t>10    11    12    13   14</a:t>
                </a:r>
                <a:endParaRPr lang="en-US" sz="1050" spc="3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115512" y="1664446"/>
              <a:ext cx="416504" cy="2562680"/>
              <a:chOff x="2115512" y="1664446"/>
              <a:chExt cx="416504" cy="256268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2120536" y="1664446"/>
                <a:ext cx="411480" cy="122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11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10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9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15512" y="2724150"/>
                <a:ext cx="411480" cy="150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7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6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5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4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</p:grpSp>
      </p:grpSp>
      <p:sp>
        <p:nvSpPr>
          <p:cNvPr id="91" name="Rectangle 90"/>
          <p:cNvSpPr/>
          <p:nvPr/>
        </p:nvSpPr>
        <p:spPr>
          <a:xfrm>
            <a:off x="2749512" y="2725223"/>
            <a:ext cx="274320" cy="28194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Rectangle 93"/>
          <p:cNvSpPr/>
          <p:nvPr/>
        </p:nvSpPr>
        <p:spPr>
          <a:xfrm>
            <a:off x="5767032" y="1363224"/>
            <a:ext cx="274320" cy="272338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3489232" y="2403071"/>
            <a:ext cx="1627009" cy="62587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70C0"/>
                </a:solidFill>
              </a:rPr>
              <a:t>[½(1+</a:t>
            </a:r>
            <a:r>
              <a:rPr lang="bg-BG" sz="1600" dirty="0">
                <a:solidFill>
                  <a:srgbClr val="0070C0"/>
                </a:solidFill>
              </a:rPr>
              <a:t>6</a:t>
            </a:r>
            <a:r>
              <a:rPr lang="en-US" sz="1600" dirty="0">
                <a:solidFill>
                  <a:srgbClr val="0070C0"/>
                </a:solidFill>
              </a:rPr>
              <a:t>), ½(4+</a:t>
            </a:r>
            <a:r>
              <a:rPr lang="bg-BG" sz="1600" dirty="0">
                <a:solidFill>
                  <a:srgbClr val="0070C0"/>
                </a:solidFill>
              </a:rPr>
              <a:t>6</a:t>
            </a:r>
            <a:r>
              <a:rPr lang="en-US" sz="1600" dirty="0">
                <a:solidFill>
                  <a:srgbClr val="0070C0"/>
                </a:solidFill>
              </a:rPr>
              <a:t>)]</a:t>
            </a:r>
            <a:endParaRPr lang="bg-BG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bg-BG" sz="1600" dirty="0">
                <a:solidFill>
                  <a:srgbClr val="0070C0"/>
                </a:solidFill>
              </a:rPr>
              <a:t>3</a:t>
            </a:r>
            <a:r>
              <a:rPr lang="en-US" sz="1600" dirty="0">
                <a:solidFill>
                  <a:srgbClr val="0070C0"/>
                </a:solidFill>
              </a:rPr>
              <a:t>,</a:t>
            </a:r>
            <a:r>
              <a:rPr lang="bg-BG" sz="1600" dirty="0">
                <a:solidFill>
                  <a:srgbClr val="0070C0"/>
                </a:solidFill>
              </a:rPr>
              <a:t>5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142949" y="1849405"/>
            <a:ext cx="1822488" cy="610621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70C0"/>
                </a:solidFill>
              </a:rPr>
              <a:t>[½(</a:t>
            </a:r>
            <a:r>
              <a:rPr lang="bg-BG" sz="1600" dirty="0">
                <a:solidFill>
                  <a:srgbClr val="0070C0"/>
                </a:solidFill>
              </a:rPr>
              <a:t>6</a:t>
            </a:r>
            <a:r>
              <a:rPr lang="en-US" sz="1600" dirty="0">
                <a:solidFill>
                  <a:srgbClr val="0070C0"/>
                </a:solidFill>
              </a:rPr>
              <a:t>+</a:t>
            </a:r>
            <a:r>
              <a:rPr lang="bg-BG" sz="1600" dirty="0">
                <a:solidFill>
                  <a:srgbClr val="0070C0"/>
                </a:solidFill>
              </a:rPr>
              <a:t>12</a:t>
            </a:r>
            <a:r>
              <a:rPr lang="en-US" sz="1600" dirty="0">
                <a:solidFill>
                  <a:srgbClr val="0070C0"/>
                </a:solidFill>
              </a:rPr>
              <a:t>), ½(</a:t>
            </a:r>
            <a:r>
              <a:rPr lang="bg-BG" sz="1600" dirty="0">
                <a:solidFill>
                  <a:srgbClr val="0070C0"/>
                </a:solidFill>
              </a:rPr>
              <a:t>6</a:t>
            </a:r>
            <a:r>
              <a:rPr lang="en-US" sz="1600" dirty="0">
                <a:solidFill>
                  <a:srgbClr val="0070C0"/>
                </a:solidFill>
              </a:rPr>
              <a:t>+</a:t>
            </a:r>
            <a:r>
              <a:rPr lang="bg-BG" sz="1600" dirty="0">
                <a:solidFill>
                  <a:srgbClr val="0070C0"/>
                </a:solidFill>
              </a:rPr>
              <a:t>9</a:t>
            </a:r>
            <a:r>
              <a:rPr lang="en-US" sz="1600" dirty="0">
                <a:solidFill>
                  <a:srgbClr val="0070C0"/>
                </a:solidFill>
              </a:rPr>
              <a:t>)]</a:t>
            </a:r>
            <a:endParaRPr lang="bg-BG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bg-BG" sz="1600" dirty="0">
                <a:solidFill>
                  <a:srgbClr val="0070C0"/>
                </a:solidFill>
              </a:rPr>
              <a:t>9</a:t>
            </a:r>
            <a:r>
              <a:rPr lang="en-US" sz="1600" dirty="0">
                <a:solidFill>
                  <a:srgbClr val="0070C0"/>
                </a:solidFill>
              </a:rPr>
              <a:t>,</a:t>
            </a:r>
            <a:r>
              <a:rPr lang="bg-BG" sz="1600" dirty="0">
                <a:solidFill>
                  <a:srgbClr val="0070C0"/>
                </a:solidFill>
              </a:rPr>
              <a:t>7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121113" y="2184203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3299745" y="2460027"/>
            <a:ext cx="274320" cy="274320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8" name="Rectangle 97"/>
          <p:cNvSpPr/>
          <p:nvPr/>
        </p:nvSpPr>
        <p:spPr>
          <a:xfrm>
            <a:off x="4944072" y="1909883"/>
            <a:ext cx="274320" cy="274320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2714541" y="2699254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31318" y="1322406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41527301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noProof="0" dirty="0"/>
              <a:t>Стъпка №3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115512" y="742950"/>
            <a:ext cx="4742488" cy="2772181"/>
            <a:chOff x="2115512" y="1657350"/>
            <a:chExt cx="4742488" cy="2772181"/>
          </a:xfrm>
        </p:grpSpPr>
        <p:grpSp>
          <p:nvGrpSpPr>
            <p:cNvPr id="58" name="Group 57"/>
            <p:cNvGrpSpPr/>
            <p:nvPr/>
          </p:nvGrpSpPr>
          <p:grpSpPr>
            <a:xfrm>
              <a:off x="2406612" y="1657350"/>
              <a:ext cx="4251960" cy="2606040"/>
              <a:chOff x="2438400" y="2055748"/>
              <a:chExt cx="4724400" cy="21717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2819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124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429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733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038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343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648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953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257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62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867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514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2438400" y="2112898"/>
                <a:ext cx="4724400" cy="2057400"/>
                <a:chOff x="2819400" y="2362200"/>
                <a:chExt cx="3505200" cy="2743200"/>
              </a:xfrm>
              <a:effectLst/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819400" y="5105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819400" y="4800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819400" y="4495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819400" y="4191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819400" y="3886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819400" y="3276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819400" y="2971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19400" y="2667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819400" y="2362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6172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477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781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086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2473242" y="4175615"/>
              <a:ext cx="4384758" cy="253916"/>
              <a:chOff x="2473242" y="4175615"/>
              <a:chExt cx="4384758" cy="253916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473242" y="4175615"/>
                <a:ext cx="28607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80" dirty="0">
                    <a:solidFill>
                      <a:srgbClr val="0070C0"/>
                    </a:solidFill>
                  </a:rPr>
                  <a:t>0  1  2  3  4  5  6  7  8  9</a:t>
                </a:r>
                <a:endParaRPr lang="en-US" sz="1050" spc="38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181600" y="4175615"/>
                <a:ext cx="1676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0" dirty="0">
                    <a:solidFill>
                      <a:srgbClr val="0070C0"/>
                    </a:solidFill>
                  </a:rPr>
                  <a:t>10    11    12    13   14</a:t>
                </a:r>
                <a:endParaRPr lang="en-US" sz="1050" spc="3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115512" y="1664446"/>
              <a:ext cx="416504" cy="2562680"/>
              <a:chOff x="2115512" y="1664446"/>
              <a:chExt cx="416504" cy="2562680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120536" y="1664446"/>
                <a:ext cx="411480" cy="122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11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10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9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15512" y="2724150"/>
                <a:ext cx="411480" cy="150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7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6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5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4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238518" y="1861567"/>
            <a:ext cx="2950248" cy="1303739"/>
            <a:chOff x="3238518" y="1861567"/>
            <a:chExt cx="2950248" cy="1303739"/>
          </a:xfrm>
        </p:grpSpPr>
        <p:sp>
          <p:nvSpPr>
            <p:cNvPr id="92" name="Rounded Rectangle 91"/>
            <p:cNvSpPr/>
            <p:nvPr/>
          </p:nvSpPr>
          <p:spPr>
            <a:xfrm>
              <a:off x="3238518" y="2708106"/>
              <a:ext cx="570727" cy="457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</a:t>
              </a:r>
              <a:r>
                <a:rPr lang="bg-BG" sz="1600" dirty="0">
                  <a:solidFill>
                    <a:srgbClr val="0070C0"/>
                  </a:solidFill>
                </a:rPr>
                <a:t>2</a:t>
              </a:r>
              <a:r>
                <a:rPr lang="en-US" sz="1600" dirty="0">
                  <a:solidFill>
                    <a:srgbClr val="0070C0"/>
                  </a:solidFill>
                </a:rPr>
                <a:t>,</a:t>
              </a:r>
              <a:r>
                <a:rPr lang="bg-BG" sz="1600" dirty="0">
                  <a:solidFill>
                    <a:srgbClr val="0070C0"/>
                  </a:solidFill>
                </a:rPr>
                <a:t>4</a:t>
              </a:r>
              <a:r>
                <a:rPr lang="en-US" sz="1600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797584" y="2419350"/>
              <a:ext cx="570727" cy="457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</a:t>
              </a:r>
              <a:r>
                <a:rPr lang="bg-BG" sz="1600" dirty="0">
                  <a:solidFill>
                    <a:srgbClr val="0070C0"/>
                  </a:solidFill>
                </a:rPr>
                <a:t>4</a:t>
              </a:r>
              <a:r>
                <a:rPr lang="en-US" sz="1600" dirty="0">
                  <a:solidFill>
                    <a:srgbClr val="0070C0"/>
                  </a:solidFill>
                </a:rPr>
                <a:t>,</a:t>
              </a:r>
              <a:r>
                <a:rPr lang="bg-BG" sz="1600" dirty="0">
                  <a:solidFill>
                    <a:srgbClr val="0070C0"/>
                  </a:solidFill>
                </a:rPr>
                <a:t>5</a:t>
              </a:r>
              <a:r>
                <a:rPr lang="en-US" sz="1600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618140" y="2145508"/>
              <a:ext cx="570727" cy="457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(7,6)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446821" y="1861567"/>
              <a:ext cx="741945" cy="457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(10,7)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749512" y="2725223"/>
            <a:ext cx="274320" cy="28194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5767032" y="1363224"/>
            <a:ext cx="274320" cy="272338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3299745" y="2460027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2" name="Rectangle 101"/>
          <p:cNvSpPr/>
          <p:nvPr/>
        </p:nvSpPr>
        <p:spPr>
          <a:xfrm>
            <a:off x="4944072" y="1909883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4" name="Rectangle 103"/>
          <p:cNvSpPr/>
          <p:nvPr/>
        </p:nvSpPr>
        <p:spPr>
          <a:xfrm>
            <a:off x="4121113" y="2184203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3024789" y="2725223"/>
            <a:ext cx="274320" cy="281940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Rectangle 105"/>
          <p:cNvSpPr/>
          <p:nvPr/>
        </p:nvSpPr>
        <p:spPr>
          <a:xfrm>
            <a:off x="3569294" y="2460027"/>
            <a:ext cx="274320" cy="274320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4395433" y="2184203"/>
            <a:ext cx="274320" cy="275824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>
            <a:off x="5218392" y="1909883"/>
            <a:ext cx="274320" cy="274320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2714541" y="2699254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731318" y="1322406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47489622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noProof="0" dirty="0"/>
              <a:t>Стъпка №4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115512" y="742950"/>
            <a:ext cx="4742488" cy="2772181"/>
            <a:chOff x="2115512" y="1657350"/>
            <a:chExt cx="4742488" cy="2772181"/>
          </a:xfrm>
        </p:grpSpPr>
        <p:grpSp>
          <p:nvGrpSpPr>
            <p:cNvPr id="61" name="Group 60"/>
            <p:cNvGrpSpPr/>
            <p:nvPr/>
          </p:nvGrpSpPr>
          <p:grpSpPr>
            <a:xfrm>
              <a:off x="2406612" y="1657350"/>
              <a:ext cx="4251960" cy="2606040"/>
              <a:chOff x="2438400" y="2055748"/>
              <a:chExt cx="4724400" cy="21717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2819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124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429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733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038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343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648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953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562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67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514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2438400" y="2112898"/>
                <a:ext cx="4724400" cy="2057400"/>
                <a:chOff x="2819400" y="2362200"/>
                <a:chExt cx="3505200" cy="2743200"/>
              </a:xfrm>
              <a:effectLst/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819400" y="5105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819400" y="4800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819400" y="4495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819400" y="4191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819400" y="3886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19400" y="3276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819400" y="2971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2819400" y="2667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819400" y="2362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6172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477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781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86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2473242" y="4175615"/>
              <a:ext cx="4384758" cy="253916"/>
              <a:chOff x="2473242" y="4175615"/>
              <a:chExt cx="4384758" cy="253916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473242" y="4175615"/>
                <a:ext cx="28607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80" dirty="0">
                    <a:solidFill>
                      <a:srgbClr val="0070C0"/>
                    </a:solidFill>
                  </a:rPr>
                  <a:t>0  1  2  3  4  5  6  7  8  9</a:t>
                </a:r>
                <a:endParaRPr lang="en-US" sz="1050" spc="38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181600" y="4175615"/>
                <a:ext cx="1676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0" dirty="0">
                    <a:solidFill>
                      <a:srgbClr val="0070C0"/>
                    </a:solidFill>
                  </a:rPr>
                  <a:t>10    11    12    13   14</a:t>
                </a:r>
                <a:endParaRPr lang="en-US" sz="1050" spc="3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115512" y="1664446"/>
              <a:ext cx="416504" cy="2562680"/>
              <a:chOff x="2115512" y="1664446"/>
              <a:chExt cx="416504" cy="256268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120536" y="1664446"/>
                <a:ext cx="411480" cy="122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11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10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9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15512" y="2724150"/>
                <a:ext cx="411480" cy="150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7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6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5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4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4085818" y="1607110"/>
            <a:ext cx="2391182" cy="1269440"/>
            <a:chOff x="3797584" y="1607110"/>
            <a:chExt cx="2391182" cy="1269440"/>
          </a:xfrm>
        </p:grpSpPr>
        <p:sp>
          <p:nvSpPr>
            <p:cNvPr id="103" name="Rounded Rectangle 50"/>
            <p:cNvSpPr/>
            <p:nvPr/>
          </p:nvSpPr>
          <p:spPr>
            <a:xfrm>
              <a:off x="3797584" y="2419350"/>
              <a:ext cx="570727" cy="457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</a:t>
              </a:r>
              <a:r>
                <a:rPr lang="bg-BG" sz="1600" dirty="0">
                  <a:solidFill>
                    <a:srgbClr val="0070C0"/>
                  </a:solidFill>
                </a:rPr>
                <a:t>5</a:t>
              </a:r>
              <a:r>
                <a:rPr lang="en-US" sz="1600" dirty="0">
                  <a:solidFill>
                    <a:srgbClr val="0070C0"/>
                  </a:solidFill>
                </a:rPr>
                <a:t>,</a:t>
              </a:r>
              <a:r>
                <a:rPr lang="bg-BG" sz="1600" dirty="0">
                  <a:solidFill>
                    <a:srgbClr val="0070C0"/>
                  </a:solidFill>
                </a:rPr>
                <a:t>5</a:t>
              </a:r>
              <a:r>
                <a:rPr lang="en-US" sz="1600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104" name="Rounded Rectangle 53"/>
            <p:cNvSpPr/>
            <p:nvPr/>
          </p:nvSpPr>
          <p:spPr>
            <a:xfrm>
              <a:off x="4618140" y="2145508"/>
              <a:ext cx="570727" cy="457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</a:t>
              </a:r>
              <a:r>
                <a:rPr lang="bg-BG" sz="1600" dirty="0">
                  <a:solidFill>
                    <a:srgbClr val="0070C0"/>
                  </a:solidFill>
                </a:rPr>
                <a:t>8</a:t>
              </a:r>
              <a:r>
                <a:rPr lang="en-US" sz="1600" dirty="0">
                  <a:solidFill>
                    <a:srgbClr val="0070C0"/>
                  </a:solidFill>
                </a:rPr>
                <a:t>,6)</a:t>
              </a:r>
            </a:p>
          </p:txBody>
        </p:sp>
        <p:sp>
          <p:nvSpPr>
            <p:cNvPr id="105" name="Rounded Rectangle 55"/>
            <p:cNvSpPr/>
            <p:nvPr/>
          </p:nvSpPr>
          <p:spPr>
            <a:xfrm>
              <a:off x="5446821" y="1607110"/>
              <a:ext cx="741945" cy="457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(1</a:t>
              </a:r>
              <a:r>
                <a:rPr lang="bg-BG" sz="1600" dirty="0">
                  <a:solidFill>
                    <a:srgbClr val="0070C0"/>
                  </a:solidFill>
                </a:rPr>
                <a:t>1</a:t>
              </a:r>
              <a:r>
                <a:rPr lang="en-US" sz="1600" dirty="0">
                  <a:solidFill>
                    <a:srgbClr val="0070C0"/>
                  </a:solidFill>
                </a:rPr>
                <a:t>,</a:t>
              </a:r>
              <a:r>
                <a:rPr lang="bg-BG" sz="1600" dirty="0">
                  <a:solidFill>
                    <a:srgbClr val="0070C0"/>
                  </a:solidFill>
                </a:rPr>
                <a:t>8</a:t>
              </a:r>
              <a:r>
                <a:rPr lang="en-US" sz="1600" dirty="0">
                  <a:solidFill>
                    <a:srgbClr val="0070C0"/>
                  </a:solidFill>
                </a:rPr>
                <a:t>)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749512" y="2725223"/>
            <a:ext cx="274320" cy="28194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5767032" y="1363224"/>
            <a:ext cx="274320" cy="272338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>
            <a:off x="3299745" y="2460027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4944072" y="1909883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Rectangle 109"/>
          <p:cNvSpPr/>
          <p:nvPr/>
        </p:nvSpPr>
        <p:spPr>
          <a:xfrm>
            <a:off x="4121113" y="2184203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3024789" y="2725223"/>
            <a:ext cx="274320" cy="28194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2" name="Rectangle 111"/>
          <p:cNvSpPr/>
          <p:nvPr/>
        </p:nvSpPr>
        <p:spPr>
          <a:xfrm>
            <a:off x="3569294" y="2460027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4395433" y="2184203"/>
            <a:ext cx="274320" cy="275824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4" name="Rectangle 113"/>
          <p:cNvSpPr/>
          <p:nvPr/>
        </p:nvSpPr>
        <p:spPr>
          <a:xfrm>
            <a:off x="5218392" y="1909883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3846793" y="2457450"/>
            <a:ext cx="274320" cy="276897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4671629" y="2189368"/>
            <a:ext cx="274320" cy="270659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Rectangle 116"/>
          <p:cNvSpPr/>
          <p:nvPr/>
        </p:nvSpPr>
        <p:spPr>
          <a:xfrm>
            <a:off x="5492751" y="1633144"/>
            <a:ext cx="274320" cy="281940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0" name="Rectangle 119"/>
          <p:cNvSpPr/>
          <p:nvPr/>
        </p:nvSpPr>
        <p:spPr>
          <a:xfrm>
            <a:off x="2714541" y="2699254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731318" y="1322406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13432449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/>
              <a:t>Тема 8: </a:t>
            </a:r>
            <a:r>
              <a:rPr lang="bg-BG" noProof="0" dirty="0" err="1"/>
              <a:t>Растеризация</a:t>
            </a:r>
            <a:endParaRPr lang="bg-BG" noProof="0" dirty="0"/>
          </a:p>
          <a:p>
            <a:pPr lvl="1"/>
            <a:r>
              <a:rPr lang="bg-BG" noProof="0" dirty="0"/>
              <a:t>Растер</a:t>
            </a:r>
          </a:p>
          <a:p>
            <a:pPr lvl="1"/>
            <a:r>
              <a:rPr lang="bg-BG" noProof="0" dirty="0" err="1"/>
              <a:t>Растеризация</a:t>
            </a:r>
            <a:r>
              <a:rPr lang="bg-BG" noProof="0" dirty="0"/>
              <a:t> на отсечка</a:t>
            </a:r>
          </a:p>
          <a:p>
            <a:pPr lvl="1"/>
            <a:r>
              <a:rPr lang="bg-BG" noProof="0" dirty="0"/>
              <a:t>Рекурсивен алгоритъм</a:t>
            </a:r>
          </a:p>
          <a:p>
            <a:pPr lvl="1"/>
            <a:r>
              <a:rPr lang="bg-BG" noProof="0" dirty="0"/>
              <a:t>Алгоритъм със закръгляне</a:t>
            </a:r>
          </a:p>
          <a:p>
            <a:pPr lvl="1"/>
            <a:r>
              <a:rPr lang="bg-BG" noProof="0" dirty="0"/>
              <a:t>Алгоритъм на </a:t>
            </a:r>
            <a:r>
              <a:rPr lang="bg-BG" noProof="0" dirty="0" err="1"/>
              <a:t>Брезенхам</a:t>
            </a:r>
            <a:endParaRPr lang="bg-BG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102807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</a:t>
            </a:r>
          </a:p>
          <a:p>
            <a:pPr lvl="1"/>
            <a:r>
              <a:rPr lang="bg-BG" dirty="0"/>
              <a:t>Външни пиксели, защото делим целочислено</a:t>
            </a:r>
            <a:endParaRPr lang="bg-BG" noProof="0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15512" y="1247369"/>
            <a:ext cx="4742488" cy="2772181"/>
            <a:chOff x="2115512" y="1657350"/>
            <a:chExt cx="4742488" cy="2772181"/>
          </a:xfrm>
        </p:grpSpPr>
        <p:grpSp>
          <p:nvGrpSpPr>
            <p:cNvPr id="56" name="Group 55"/>
            <p:cNvGrpSpPr/>
            <p:nvPr/>
          </p:nvGrpSpPr>
          <p:grpSpPr>
            <a:xfrm>
              <a:off x="2406612" y="1657350"/>
              <a:ext cx="4251960" cy="2606040"/>
              <a:chOff x="2438400" y="2055748"/>
              <a:chExt cx="4724400" cy="21717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2819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24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429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038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343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648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953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257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562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867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14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2438400" y="2112898"/>
                <a:ext cx="4724400" cy="2057400"/>
                <a:chOff x="2819400" y="2362200"/>
                <a:chExt cx="3505200" cy="2743200"/>
              </a:xfrm>
              <a:effectLst/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819400" y="5105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819400" y="4800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819400" y="4495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819400" y="4191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819400" y="3886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819400" y="3276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19400" y="2971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819400" y="2667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2819400" y="2362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/>
              <p:cNvCxnSpPr/>
              <p:nvPr/>
            </p:nvCxnSpPr>
            <p:spPr>
              <a:xfrm>
                <a:off x="6172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781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086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2473242" y="4175615"/>
              <a:ext cx="4384758" cy="253916"/>
              <a:chOff x="2473242" y="4175615"/>
              <a:chExt cx="4384758" cy="253916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473242" y="4175615"/>
                <a:ext cx="28607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80" dirty="0">
                    <a:solidFill>
                      <a:srgbClr val="0070C0"/>
                    </a:solidFill>
                  </a:rPr>
                  <a:t>0  1  2  3  4  5  6  7  8  9</a:t>
                </a:r>
                <a:endParaRPr lang="en-US" sz="1050" spc="38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181600" y="4175615"/>
                <a:ext cx="1676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0" dirty="0">
                    <a:solidFill>
                      <a:srgbClr val="0070C0"/>
                    </a:solidFill>
                  </a:rPr>
                  <a:t>10    11    12    13   14</a:t>
                </a:r>
                <a:endParaRPr lang="en-US" sz="1050" spc="3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115512" y="1664446"/>
              <a:ext cx="416504" cy="2562680"/>
              <a:chOff x="2115512" y="1664446"/>
              <a:chExt cx="416504" cy="256268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120536" y="1664446"/>
                <a:ext cx="411480" cy="122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11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10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9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15512" y="2724150"/>
                <a:ext cx="411480" cy="150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7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6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5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4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</p:grpSp>
      </p:grpSp>
      <p:sp>
        <p:nvSpPr>
          <p:cNvPr id="104" name="Rectangle 103"/>
          <p:cNvSpPr/>
          <p:nvPr/>
        </p:nvSpPr>
        <p:spPr>
          <a:xfrm>
            <a:off x="2749512" y="3229642"/>
            <a:ext cx="274320" cy="28194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5767032" y="1867643"/>
            <a:ext cx="274320" cy="272338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Rectangle 105"/>
          <p:cNvSpPr/>
          <p:nvPr/>
        </p:nvSpPr>
        <p:spPr>
          <a:xfrm>
            <a:off x="3299745" y="2964446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4944072" y="2414302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>
            <a:off x="4121113" y="2690126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3024789" y="3229642"/>
            <a:ext cx="274320" cy="28194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Rectangle 109"/>
          <p:cNvSpPr/>
          <p:nvPr/>
        </p:nvSpPr>
        <p:spPr>
          <a:xfrm>
            <a:off x="3569294" y="2964446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4395433" y="2688622"/>
            <a:ext cx="274320" cy="275824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2" name="Rectangle 111"/>
          <p:cNvSpPr/>
          <p:nvPr/>
        </p:nvSpPr>
        <p:spPr>
          <a:xfrm>
            <a:off x="5218392" y="2414302"/>
            <a:ext cx="274320" cy="274320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3846793" y="2964446"/>
            <a:ext cx="274320" cy="274320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4" name="Rectangle 113"/>
          <p:cNvSpPr/>
          <p:nvPr/>
        </p:nvSpPr>
        <p:spPr>
          <a:xfrm>
            <a:off x="4671629" y="2687549"/>
            <a:ext cx="274320" cy="276897"/>
          </a:xfrm>
          <a:prstGeom prst="rect">
            <a:avLst/>
          </a:prstGeom>
          <a:solidFill>
            <a:srgbClr val="0070C0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5492751" y="2137563"/>
            <a:ext cx="274320" cy="28194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2886672" y="2009274"/>
            <a:ext cx="3020833" cy="136133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34157" y="3273649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806356" y="1750265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36931151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 с реални числа?</a:t>
            </a:r>
          </a:p>
          <a:p>
            <a:pPr lvl="1"/>
            <a:r>
              <a:rPr lang="bg-BG" dirty="0"/>
              <a:t>Получава </a:t>
            </a:r>
            <a:r>
              <a:rPr lang="bg-BG" noProof="0" dirty="0"/>
              <a:t>се по-добре</a:t>
            </a:r>
          </a:p>
          <a:p>
            <a:pPr lvl="1"/>
            <a:r>
              <a:rPr lang="bg-BG" noProof="0" dirty="0"/>
              <a:t>Но не изглежда равномерно дебела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15200" y="1276350"/>
            <a:ext cx="167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/>
            <a:r>
              <a:rPr lang="en-US" sz="1400" dirty="0"/>
              <a:t>P</a:t>
            </a:r>
            <a:r>
              <a:rPr lang="bg-BG" sz="1400" dirty="0"/>
              <a:t>	= </a:t>
            </a:r>
            <a:r>
              <a:rPr lang="en-US" sz="1400" dirty="0"/>
              <a:t>(  1</a:t>
            </a:r>
            <a:r>
              <a:rPr lang="bg-BG" sz="1400" dirty="0"/>
              <a:t>.00</a:t>
            </a:r>
            <a:r>
              <a:rPr lang="en-US" sz="1400" dirty="0"/>
              <a:t>, 4.00)</a:t>
            </a:r>
            <a:endParaRPr lang="bg-BG" sz="1400" dirty="0"/>
          </a:p>
          <a:p>
            <a:pPr marL="406400" indent="-406400"/>
            <a:r>
              <a:rPr lang="en-US" sz="1400" dirty="0"/>
              <a:t>Q	= (12</a:t>
            </a:r>
            <a:r>
              <a:rPr lang="bg-BG" sz="1400" dirty="0"/>
              <a:t>.00</a:t>
            </a:r>
            <a:r>
              <a:rPr lang="en-US" sz="1400" dirty="0"/>
              <a:t>, 9.00)</a:t>
            </a:r>
          </a:p>
          <a:p>
            <a:pPr marL="406400" indent="-406400"/>
            <a:r>
              <a:rPr lang="bg-BG" sz="1400" dirty="0"/>
              <a:t>М</a:t>
            </a:r>
            <a:r>
              <a:rPr lang="en-US" sz="1400" baseline="-25000" dirty="0"/>
              <a:t>1</a:t>
            </a:r>
            <a:r>
              <a:rPr lang="en-US" sz="1400" dirty="0"/>
              <a:t>	= (  </a:t>
            </a:r>
            <a:r>
              <a:rPr lang="bg-BG" sz="1400" dirty="0"/>
              <a:t>6.50</a:t>
            </a:r>
            <a:r>
              <a:rPr lang="en-US" sz="1400" dirty="0"/>
              <a:t>, </a:t>
            </a:r>
            <a:r>
              <a:rPr lang="bg-BG" sz="1400" dirty="0"/>
              <a:t>6.50</a:t>
            </a:r>
            <a:r>
              <a:rPr lang="en-US" sz="1400" dirty="0"/>
              <a:t>)</a:t>
            </a:r>
          </a:p>
          <a:p>
            <a:pPr marL="406400" indent="-406400"/>
            <a:r>
              <a:rPr lang="bg-BG" sz="1400" dirty="0"/>
              <a:t>М</a:t>
            </a:r>
            <a:r>
              <a:rPr lang="en-US" sz="1400" baseline="-25000" dirty="0"/>
              <a:t>2</a:t>
            </a:r>
            <a:r>
              <a:rPr lang="en-US" sz="1400" dirty="0"/>
              <a:t>	= (  3</a:t>
            </a:r>
            <a:r>
              <a:rPr lang="bg-BG" sz="1400" dirty="0"/>
              <a:t>.75</a:t>
            </a:r>
            <a:r>
              <a:rPr lang="en-US" sz="1400" dirty="0"/>
              <a:t>, </a:t>
            </a:r>
            <a:r>
              <a:rPr lang="bg-BG" sz="1400" dirty="0"/>
              <a:t>5</a:t>
            </a:r>
            <a:r>
              <a:rPr lang="en-US" sz="1400" dirty="0"/>
              <a:t>.</a:t>
            </a:r>
            <a:r>
              <a:rPr lang="bg-BG" sz="1400" dirty="0"/>
              <a:t>25</a:t>
            </a:r>
            <a:r>
              <a:rPr lang="en-US" sz="1400" dirty="0"/>
              <a:t>)</a:t>
            </a:r>
            <a:endParaRPr lang="bg-BG" sz="1400" dirty="0"/>
          </a:p>
          <a:p>
            <a:pPr marL="406400" indent="-406400"/>
            <a:r>
              <a:rPr lang="en-US" sz="1400" dirty="0"/>
              <a:t>M</a:t>
            </a:r>
            <a:r>
              <a:rPr lang="en-US" sz="1400" baseline="-25000" dirty="0"/>
              <a:t>3</a:t>
            </a:r>
            <a:r>
              <a:rPr lang="en-US" sz="1400" dirty="0"/>
              <a:t>	= (  9.25, 7.75)</a:t>
            </a:r>
          </a:p>
          <a:p>
            <a:pPr marL="406400" indent="-406400"/>
            <a:r>
              <a:rPr lang="en-US" sz="1400" dirty="0"/>
              <a:t>M</a:t>
            </a:r>
            <a:r>
              <a:rPr lang="en-US" sz="1400" baseline="-25000" dirty="0"/>
              <a:t>4</a:t>
            </a:r>
            <a:r>
              <a:rPr lang="en-US" sz="1400" dirty="0"/>
              <a:t>	≈ (  2.38, 4.63)</a:t>
            </a:r>
          </a:p>
          <a:p>
            <a:pPr marL="406400" indent="-406400"/>
            <a:r>
              <a:rPr lang="en-US" sz="1400" dirty="0"/>
              <a:t>M</a:t>
            </a:r>
            <a:r>
              <a:rPr lang="en-US" sz="1400" baseline="-25000" dirty="0"/>
              <a:t>5</a:t>
            </a:r>
            <a:r>
              <a:rPr lang="en-US" sz="1400" dirty="0"/>
              <a:t>	≈ (  1.69, 4.31)</a:t>
            </a:r>
          </a:p>
          <a:p>
            <a:pPr marL="406400" indent="-406400"/>
            <a:r>
              <a:rPr lang="en-US" sz="1400" dirty="0"/>
              <a:t>M</a:t>
            </a:r>
            <a:r>
              <a:rPr lang="en-US" sz="1400" baseline="-25000" dirty="0"/>
              <a:t>6</a:t>
            </a:r>
            <a:r>
              <a:rPr lang="en-US" sz="1400" dirty="0"/>
              <a:t>	≈ (  3.06, 4.94)</a:t>
            </a:r>
          </a:p>
          <a:p>
            <a:pPr marL="406400" indent="-406400"/>
            <a:r>
              <a:rPr lang="en-US" sz="1400" dirty="0"/>
              <a:t>M</a:t>
            </a:r>
            <a:r>
              <a:rPr lang="bg-BG" sz="1400" baseline="-25000" dirty="0"/>
              <a:t>7</a:t>
            </a:r>
            <a:r>
              <a:rPr lang="en-US" sz="1400" dirty="0"/>
              <a:t>	≈ ( </a:t>
            </a:r>
            <a:r>
              <a:rPr lang="bg-BG" sz="1400" dirty="0"/>
              <a:t> </a:t>
            </a:r>
            <a:r>
              <a:rPr lang="en-US" sz="1400" dirty="0"/>
              <a:t>5.13, 5.88</a:t>
            </a:r>
            <a:r>
              <a:rPr lang="bg-BG" sz="1400" dirty="0"/>
              <a:t>)</a:t>
            </a:r>
            <a:endParaRPr lang="en-US" sz="1400" dirty="0"/>
          </a:p>
          <a:p>
            <a:pPr marL="406400" indent="-406400"/>
            <a:r>
              <a:rPr lang="en-US" sz="1400" dirty="0"/>
              <a:t>M</a:t>
            </a:r>
            <a:r>
              <a:rPr lang="bg-BG" sz="1400" baseline="-25000" dirty="0"/>
              <a:t>8</a:t>
            </a:r>
            <a:r>
              <a:rPr lang="en-US" sz="1400" dirty="0"/>
              <a:t>	≈ ( </a:t>
            </a:r>
            <a:r>
              <a:rPr lang="bg-BG" sz="1400" dirty="0"/>
              <a:t> </a:t>
            </a:r>
            <a:r>
              <a:rPr lang="en-US" sz="1400" dirty="0"/>
              <a:t>4.44, 5.56</a:t>
            </a:r>
            <a:r>
              <a:rPr lang="bg-BG" sz="1400" dirty="0"/>
              <a:t>)</a:t>
            </a:r>
            <a:endParaRPr lang="en-US" sz="1400" dirty="0"/>
          </a:p>
          <a:p>
            <a:pPr marL="406400" indent="-406400"/>
            <a:r>
              <a:rPr lang="en-US" sz="1400" dirty="0"/>
              <a:t>M</a:t>
            </a:r>
            <a:r>
              <a:rPr lang="bg-BG" sz="1400" baseline="-25000" dirty="0"/>
              <a:t>9</a:t>
            </a:r>
            <a:r>
              <a:rPr lang="en-US" sz="1400" dirty="0"/>
              <a:t>	≈ ( </a:t>
            </a:r>
            <a:r>
              <a:rPr lang="bg-BG" sz="1400" dirty="0"/>
              <a:t> </a:t>
            </a:r>
            <a:r>
              <a:rPr lang="en-US" sz="1400" dirty="0"/>
              <a:t>5.81, 6.19</a:t>
            </a:r>
            <a:r>
              <a:rPr lang="bg-BG" sz="1400" dirty="0"/>
              <a:t>)</a:t>
            </a:r>
            <a:endParaRPr lang="en-US" sz="1400" dirty="0"/>
          </a:p>
          <a:p>
            <a:pPr marL="406400" indent="-406400"/>
            <a:r>
              <a:rPr lang="en-US" sz="1400" dirty="0"/>
              <a:t>M</a:t>
            </a:r>
            <a:r>
              <a:rPr lang="bg-BG" sz="1400" baseline="-25000" dirty="0"/>
              <a:t>10</a:t>
            </a:r>
            <a:r>
              <a:rPr lang="en-US" sz="1400" dirty="0"/>
              <a:t>	≈ ( </a:t>
            </a:r>
            <a:r>
              <a:rPr lang="bg-BG" sz="1400" dirty="0"/>
              <a:t> </a:t>
            </a:r>
            <a:r>
              <a:rPr lang="en-US" sz="1400" dirty="0"/>
              <a:t>7.88, 7.13</a:t>
            </a:r>
            <a:r>
              <a:rPr lang="bg-BG" sz="1400" dirty="0"/>
              <a:t>)</a:t>
            </a:r>
            <a:endParaRPr lang="en-US" sz="1400" dirty="0"/>
          </a:p>
          <a:p>
            <a:pPr marL="406400" indent="-406400"/>
            <a:r>
              <a:rPr lang="en-US" sz="1400" dirty="0"/>
              <a:t>M</a:t>
            </a:r>
            <a:r>
              <a:rPr lang="bg-BG" sz="1400" baseline="-25000" dirty="0"/>
              <a:t>11</a:t>
            </a:r>
            <a:r>
              <a:rPr lang="en-US" sz="1400" dirty="0"/>
              <a:t>	≈ ( </a:t>
            </a:r>
            <a:r>
              <a:rPr lang="bg-BG" sz="1400" dirty="0"/>
              <a:t> </a:t>
            </a:r>
            <a:r>
              <a:rPr lang="en-US" sz="1400" dirty="0"/>
              <a:t>8.56, 7.44</a:t>
            </a:r>
            <a:r>
              <a:rPr lang="bg-BG" sz="1400" dirty="0"/>
              <a:t>)</a:t>
            </a:r>
            <a:endParaRPr lang="en-US" sz="1400" dirty="0"/>
          </a:p>
          <a:p>
            <a:pPr marL="406400" indent="-406400"/>
            <a:r>
              <a:rPr lang="en-US" sz="1400" dirty="0"/>
              <a:t>M</a:t>
            </a:r>
            <a:r>
              <a:rPr lang="bg-BG" sz="1400" baseline="-25000" dirty="0"/>
              <a:t>12</a:t>
            </a:r>
            <a:r>
              <a:rPr lang="en-US" sz="1400" dirty="0"/>
              <a:t>	≈ (10.63</a:t>
            </a:r>
            <a:r>
              <a:rPr lang="bg-BG" sz="1400" dirty="0"/>
              <a:t>,</a:t>
            </a:r>
            <a:r>
              <a:rPr lang="en-US" sz="1400" dirty="0"/>
              <a:t> 8.38</a:t>
            </a:r>
            <a:r>
              <a:rPr lang="bg-BG" sz="1400" dirty="0"/>
              <a:t>)</a:t>
            </a:r>
            <a:endParaRPr lang="en-US" sz="1400" dirty="0"/>
          </a:p>
          <a:p>
            <a:pPr marL="406400" indent="-406400"/>
            <a:r>
              <a:rPr lang="en-US" sz="1400" dirty="0"/>
              <a:t>M</a:t>
            </a:r>
            <a:r>
              <a:rPr lang="bg-BG" sz="1400" baseline="-25000" dirty="0"/>
              <a:t>13</a:t>
            </a:r>
            <a:r>
              <a:rPr lang="en-US" sz="1400" dirty="0"/>
              <a:t>	≈ ( </a:t>
            </a:r>
            <a:r>
              <a:rPr lang="bg-BG" sz="1400" dirty="0"/>
              <a:t> </a:t>
            </a:r>
            <a:r>
              <a:rPr lang="en-US" sz="1400" dirty="0"/>
              <a:t>9.94</a:t>
            </a:r>
            <a:r>
              <a:rPr lang="bg-BG" sz="1400" dirty="0"/>
              <a:t>,</a:t>
            </a:r>
            <a:r>
              <a:rPr lang="en-US" sz="1400" dirty="0"/>
              <a:t> 8.06</a:t>
            </a:r>
            <a:r>
              <a:rPr lang="bg-BG" sz="1400" dirty="0"/>
              <a:t>)</a:t>
            </a:r>
            <a:endParaRPr lang="en-US" sz="1400" dirty="0"/>
          </a:p>
          <a:p>
            <a:pPr marL="406400" indent="-406400"/>
            <a:r>
              <a:rPr lang="en-US" sz="1400" dirty="0"/>
              <a:t>M</a:t>
            </a:r>
            <a:r>
              <a:rPr lang="bg-BG" sz="1400" baseline="-25000" dirty="0"/>
              <a:t>14</a:t>
            </a:r>
            <a:r>
              <a:rPr lang="en-US" sz="1400" dirty="0"/>
              <a:t>	≈ (11.31, 8.69</a:t>
            </a:r>
            <a:r>
              <a:rPr lang="bg-BG" sz="1400" dirty="0"/>
              <a:t>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115512" y="1780769"/>
            <a:ext cx="4742488" cy="2772181"/>
            <a:chOff x="2115512" y="1657350"/>
            <a:chExt cx="4742488" cy="2772181"/>
          </a:xfrm>
        </p:grpSpPr>
        <p:grpSp>
          <p:nvGrpSpPr>
            <p:cNvPr id="58" name="Group 57"/>
            <p:cNvGrpSpPr/>
            <p:nvPr/>
          </p:nvGrpSpPr>
          <p:grpSpPr>
            <a:xfrm>
              <a:off x="2406612" y="1657350"/>
              <a:ext cx="4251960" cy="2606040"/>
              <a:chOff x="2438400" y="2055748"/>
              <a:chExt cx="4724400" cy="21717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2819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124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429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733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038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343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648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953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562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867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14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2438400" y="2112898"/>
                <a:ext cx="4724400" cy="2057400"/>
                <a:chOff x="2819400" y="2362200"/>
                <a:chExt cx="3505200" cy="2743200"/>
              </a:xfrm>
              <a:effectLst/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819400" y="5105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819400" y="4800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819400" y="4495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19400" y="4191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819400" y="3886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819400" y="3276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819400" y="2971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2819400" y="2667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2819400" y="2362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Straight Connector 84"/>
              <p:cNvCxnSpPr/>
              <p:nvPr/>
            </p:nvCxnSpPr>
            <p:spPr>
              <a:xfrm>
                <a:off x="6172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477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781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086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2473242" y="4175615"/>
              <a:ext cx="4384758" cy="253916"/>
              <a:chOff x="2473242" y="4175615"/>
              <a:chExt cx="4384758" cy="25391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473242" y="4175615"/>
                <a:ext cx="28607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80" dirty="0">
                    <a:solidFill>
                      <a:srgbClr val="0070C0"/>
                    </a:solidFill>
                  </a:rPr>
                  <a:t>0  1  2  3  4  5  6  7  8  9</a:t>
                </a:r>
                <a:endParaRPr lang="en-US" sz="1050" spc="38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81600" y="4175615"/>
                <a:ext cx="1676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0" dirty="0">
                    <a:solidFill>
                      <a:srgbClr val="0070C0"/>
                    </a:solidFill>
                  </a:rPr>
                  <a:t>10    11    12    13   14</a:t>
                </a:r>
                <a:endParaRPr lang="en-US" sz="1050" spc="3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115512" y="1664446"/>
              <a:ext cx="416504" cy="2562680"/>
              <a:chOff x="2115512" y="1664446"/>
              <a:chExt cx="416504" cy="2562680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120536" y="1664446"/>
                <a:ext cx="411480" cy="122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11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10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9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15512" y="2724150"/>
                <a:ext cx="411480" cy="150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7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6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5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4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</p:grpSp>
      </p:grpSp>
      <p:sp>
        <p:nvSpPr>
          <p:cNvPr id="104" name="Rectangle 103"/>
          <p:cNvSpPr/>
          <p:nvPr/>
        </p:nvSpPr>
        <p:spPr>
          <a:xfrm>
            <a:off x="2749512" y="3763042"/>
            <a:ext cx="274320" cy="28194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5767032" y="2401043"/>
            <a:ext cx="274320" cy="272338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Rectangle 105"/>
          <p:cNvSpPr/>
          <p:nvPr/>
        </p:nvSpPr>
        <p:spPr>
          <a:xfrm>
            <a:off x="3299745" y="3493846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4944072" y="2947702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>
            <a:off x="4121113" y="3222022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3024789" y="3763042"/>
            <a:ext cx="274320" cy="28194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Rectangle 109"/>
          <p:cNvSpPr/>
          <p:nvPr/>
        </p:nvSpPr>
        <p:spPr>
          <a:xfrm>
            <a:off x="3569294" y="3493846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3574065" y="3222022"/>
            <a:ext cx="274320" cy="275824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2" name="Rectangle 111"/>
          <p:cNvSpPr/>
          <p:nvPr/>
        </p:nvSpPr>
        <p:spPr>
          <a:xfrm>
            <a:off x="5218392" y="2677345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4" name="Rectangle 113"/>
          <p:cNvSpPr/>
          <p:nvPr/>
        </p:nvSpPr>
        <p:spPr>
          <a:xfrm>
            <a:off x="4679818" y="2947702"/>
            <a:ext cx="274320" cy="276897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5492751" y="2670963"/>
            <a:ext cx="274320" cy="28194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Rectangle 116"/>
          <p:cNvSpPr/>
          <p:nvPr/>
        </p:nvSpPr>
        <p:spPr>
          <a:xfrm>
            <a:off x="5492751" y="2401043"/>
            <a:ext cx="274320" cy="28194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8" name="Rectangle 117"/>
          <p:cNvSpPr/>
          <p:nvPr/>
        </p:nvSpPr>
        <p:spPr>
          <a:xfrm>
            <a:off x="4940798" y="2677528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0" name="Rectangle 119"/>
          <p:cNvSpPr/>
          <p:nvPr/>
        </p:nvSpPr>
        <p:spPr>
          <a:xfrm>
            <a:off x="4395432" y="2947702"/>
            <a:ext cx="274320" cy="275824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1" name="Rectangle 120"/>
          <p:cNvSpPr/>
          <p:nvPr/>
        </p:nvSpPr>
        <p:spPr>
          <a:xfrm>
            <a:off x="3846793" y="3222022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Rectangle 121"/>
          <p:cNvSpPr/>
          <p:nvPr/>
        </p:nvSpPr>
        <p:spPr>
          <a:xfrm>
            <a:off x="3025425" y="3493846"/>
            <a:ext cx="274320" cy="28194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2886672" y="2542674"/>
            <a:ext cx="3020833" cy="136133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634157" y="3817097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806356" y="2293713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7698549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Да видим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/>
              <a:t>Визуално сравнение</a:t>
            </a:r>
          </a:p>
          <a:p>
            <a:pPr lvl="1"/>
            <a:r>
              <a:rPr lang="bg-BG" noProof="0" dirty="0" err="1"/>
              <a:t>Растеризация</a:t>
            </a:r>
            <a:r>
              <a:rPr lang="bg-BG" noProof="0" dirty="0"/>
              <a:t> с целочислено деление</a:t>
            </a:r>
          </a:p>
          <a:p>
            <a:pPr lvl="1"/>
            <a:r>
              <a:rPr lang="bg-BG" noProof="0" dirty="0" err="1"/>
              <a:t>Растеризация</a:t>
            </a:r>
            <a:r>
              <a:rPr lang="bg-BG" noProof="0" dirty="0"/>
              <a:t> с реално деление</a:t>
            </a:r>
          </a:p>
        </p:txBody>
      </p:sp>
      <p:pic>
        <p:nvPicPr>
          <p:cNvPr id="185350" name="Picture 6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83478" y="2743201"/>
            <a:ext cx="2736122" cy="17070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5349" name="Picture 5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43201"/>
            <a:ext cx="2726367" cy="17119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0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Алгоритъм</a:t>
            </a:r>
            <a:br>
              <a:rPr lang="bg-BG" noProof="0" dirty="0"/>
            </a:br>
            <a:r>
              <a:rPr lang="bg-BG" noProof="0" dirty="0"/>
              <a:t>с единичен вектор</a:t>
            </a:r>
          </a:p>
        </p:txBody>
      </p:sp>
    </p:spTree>
    <p:extLst>
      <p:ext uri="{BB962C8B-B14F-4D97-AF65-F5344CB8AC3E}">
        <p14:creationId xmlns:p14="http://schemas.microsoft.com/office/powerpoint/2010/main" val="2258359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/>
              <a:t>Алгоритъм с единичен вектор</a:t>
            </a:r>
          </a:p>
          <a:p>
            <a:pPr lvl="1"/>
            <a:r>
              <a:rPr lang="bg-BG" noProof="0" dirty="0"/>
              <a:t>С реални числа, за да не допусне външни пиксели</a:t>
            </a:r>
          </a:p>
          <a:p>
            <a:pPr lvl="1"/>
            <a:r>
              <a:rPr lang="bg-BG" noProof="0" dirty="0"/>
              <a:t>Използва се наклонът на отсечката</a:t>
            </a:r>
          </a:p>
          <a:p>
            <a:pPr lvl="1"/>
            <a:r>
              <a:rPr lang="bg-BG" noProof="0" dirty="0"/>
              <a:t>Получава пикселите последователно чрез единичния вектор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/>
              <a:t>Основни идеи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24506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noProof="0" dirty="0"/>
                  <a:t>Определяне на единичен вектор</a:t>
                </a:r>
              </a:p>
              <a:p>
                <a:pPr lvl="1"/>
                <a:r>
                  <a:rPr lang="bg-BG" noProof="0" dirty="0"/>
                  <a:t>Това е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bg-BG" noProof="0" dirty="0"/>
                  <a:t> успореден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𝑃𝑄</m:t>
                        </m:r>
                      </m:e>
                    </m:acc>
                  </m:oMath>
                </a14:m>
                <a:endParaRPr lang="bg-BG" i="1" noProof="0" dirty="0"/>
              </a:p>
              <a:p>
                <a:pPr lvl="1"/>
                <a:r>
                  <a:rPr lang="bg-BG" noProof="0" dirty="0"/>
                  <a:t>Има дължина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noProof="0" smtClean="0">
                        <a:latin typeface="Cambria Math"/>
                      </a:rPr>
                      <m:t>=1</m:t>
                    </m:r>
                  </m:oMath>
                </a14:m>
                <a:r>
                  <a:rPr lang="bg-BG" noProof="0" dirty="0"/>
                  <a:t> (не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bg-BG" noProof="0" dirty="0"/>
                  <a:t> и 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𝑠𝑧</m:t>
                        </m:r>
                      </m:sub>
                    </m:sSub>
                  </m:oMath>
                </a14:m>
                <a:r>
                  <a:rPr lang="bg-BG" noProof="0" dirty="0"/>
                  <a:t>)</a:t>
                </a:r>
              </a:p>
              <a:p>
                <a:pPr lvl="1"/>
                <a:r>
                  <a:rPr lang="bg-BG" noProof="0" dirty="0"/>
                  <a:t>Ако имаме нарисуван пиксел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noProof="0" dirty="0"/>
                  <a:t>, то следващият пиксел 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bg-BG" i="1" noProof="0" dirty="0"/>
              </a:p>
              <a:p>
                <a:pPr lvl="2"/>
                <a:r>
                  <a:rPr lang="bg-BG" dirty="0"/>
                  <a:t>(това гарантира, 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bg-BG" dirty="0"/>
                  <a:t> е съседен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dirty="0"/>
                  <a:t>)</a:t>
                </a:r>
              </a:p>
              <a:p>
                <a:pPr lvl="1"/>
                <a:r>
                  <a:rPr lang="bg-BG" noProof="0" dirty="0"/>
                  <a:t>Започваме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bg-BG" noProof="0" dirty="0"/>
              </a:p>
            </p:txBody>
          </p:sp>
        </mc:Choice>
        <mc:Fallback xmlns="">
          <p:sp>
            <p:nvSpPr>
              <p:cNvPr id="26" name="Content Placeholder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/>
              <a:t>Алгоритъм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6517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Пример P(1,4) и Q(12,9)</a:t>
                </a:r>
              </a:p>
              <a:p>
                <a:pPr lvl="1"/>
                <a:r>
                  <a:rPr lang="bg-BG" dirty="0"/>
                  <a:t>Намиране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br>
                  <a:rPr lang="en-US" i="1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=12−1=11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=9−4=5     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bg-BG" sz="1800"/>
                      <m:t>⇒</m:t>
                    </m:r>
                    <m:r>
                      <a:rPr lang="en-US" sz="1800" b="0" i="1" smtClean="0">
                        <a:latin typeface="Cambria Math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1800" i="1" smtClean="0">
                        <a:latin typeface="Cambria Math"/>
                        <a:ea typeface="Cambria Math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sz="1800" b="0" i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m:rPr>
                        <m:nor/>
                      </m:rPr>
                      <a:rPr lang="bg-BG" sz="1800"/>
                      <m:t>⇒</m:t>
                    </m:r>
                    <m:r>
                      <a:rPr lang="en-US" sz="1800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⃗"/>
                        <m:ctrlPr>
                          <a:rPr lang="bg-BG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1,0.455</m:t>
                        </m:r>
                      </m:e>
                    </m:d>
                  </m:oMath>
                </a14:m>
                <a:endParaRPr lang="bg-BG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6248400" y="1962150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06400" indent="-406400">
              <a:defRPr sz="1400"/>
            </a:lvl1pPr>
          </a:lstStyle>
          <a:p>
            <a:r>
              <a:rPr lang="en-US" dirty="0"/>
              <a:t>R0	= (  1, 4.000) = P</a:t>
            </a:r>
          </a:p>
          <a:p>
            <a:r>
              <a:rPr lang="en-US" dirty="0"/>
              <a:t>R1	≈ (  2, 4.455) ≈ (  2, 4)</a:t>
            </a:r>
          </a:p>
          <a:p>
            <a:r>
              <a:rPr lang="en-US" dirty="0"/>
              <a:t>R2	≈ (  3, 4.910) ≈ (  3, 5)</a:t>
            </a:r>
          </a:p>
          <a:p>
            <a:r>
              <a:rPr lang="en-US" dirty="0"/>
              <a:t>R3	≈ (  4, 5.365) ≈ (  4, 5)</a:t>
            </a:r>
          </a:p>
          <a:p>
            <a:r>
              <a:rPr lang="en-US" dirty="0"/>
              <a:t>R4	≈ (  5, 5.820) ≈ (  5, 6)</a:t>
            </a:r>
          </a:p>
          <a:p>
            <a:r>
              <a:rPr lang="en-US" dirty="0"/>
              <a:t>R5	≈ (  6, 6,275) ≈ (  6, 6)</a:t>
            </a:r>
          </a:p>
          <a:p>
            <a:r>
              <a:rPr lang="en-US" dirty="0"/>
              <a:t>R6	≈ (  7, 6.730) ≈ (  7, 7)</a:t>
            </a:r>
          </a:p>
          <a:p>
            <a:r>
              <a:rPr lang="en-US" dirty="0"/>
              <a:t>R7	≈ (  8, 7.185) ≈ (  8, 7)</a:t>
            </a:r>
          </a:p>
          <a:p>
            <a:r>
              <a:rPr lang="en-US" dirty="0"/>
              <a:t>R8	≈ (  9, 7.640) ≈ (  9, 8)</a:t>
            </a:r>
          </a:p>
          <a:p>
            <a:r>
              <a:rPr lang="en-US" dirty="0"/>
              <a:t>R9	≈ (10, 8.095) ≈ (10, 8)</a:t>
            </a:r>
          </a:p>
          <a:p>
            <a:r>
              <a:rPr lang="en-US" dirty="0"/>
              <a:t>R10	≈ (11, 8.550) ≈ (11, 9)</a:t>
            </a:r>
          </a:p>
          <a:p>
            <a:r>
              <a:rPr lang="en-US" dirty="0"/>
              <a:t>R11	≈ (12, 9.005) ≈ Q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24000" y="1962150"/>
            <a:ext cx="4742488" cy="2772181"/>
            <a:chOff x="2115512" y="1657350"/>
            <a:chExt cx="4742488" cy="2772181"/>
          </a:xfrm>
        </p:grpSpPr>
        <p:grpSp>
          <p:nvGrpSpPr>
            <p:cNvPr id="62" name="Group 61"/>
            <p:cNvGrpSpPr/>
            <p:nvPr/>
          </p:nvGrpSpPr>
          <p:grpSpPr>
            <a:xfrm>
              <a:off x="2406612" y="1657350"/>
              <a:ext cx="4251960" cy="2606040"/>
              <a:chOff x="2438400" y="2055748"/>
              <a:chExt cx="4724400" cy="21717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2819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124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429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733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038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343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48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953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562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867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514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2438400" y="2112898"/>
                <a:ext cx="4724400" cy="2057400"/>
                <a:chOff x="2819400" y="2362200"/>
                <a:chExt cx="3505200" cy="2743200"/>
              </a:xfrm>
              <a:effectLst/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819400" y="5105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819400" y="4800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819400" y="4495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819400" y="4191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819400" y="3886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819400" y="3276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19400" y="2971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819400" y="2667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2819400" y="2362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/>
              <p:cNvCxnSpPr/>
              <p:nvPr/>
            </p:nvCxnSpPr>
            <p:spPr>
              <a:xfrm>
                <a:off x="6172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477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781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86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473242" y="4175615"/>
              <a:ext cx="4384758" cy="253916"/>
              <a:chOff x="2473242" y="4175615"/>
              <a:chExt cx="4384758" cy="253916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473242" y="4175615"/>
                <a:ext cx="28607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80" dirty="0">
                    <a:solidFill>
                      <a:srgbClr val="0070C0"/>
                    </a:solidFill>
                  </a:rPr>
                  <a:t>0  1  2  3  4  5  6  7  8  9</a:t>
                </a:r>
                <a:endParaRPr lang="en-US" sz="1050" spc="38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181600" y="4175615"/>
                <a:ext cx="1676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0" dirty="0">
                    <a:solidFill>
                      <a:srgbClr val="0070C0"/>
                    </a:solidFill>
                  </a:rPr>
                  <a:t>10    11    12    13   14</a:t>
                </a:r>
                <a:endParaRPr lang="en-US" sz="1050" spc="3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115512" y="1664446"/>
              <a:ext cx="416504" cy="2562680"/>
              <a:chOff x="2115512" y="1664446"/>
              <a:chExt cx="416504" cy="2562680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120536" y="1664446"/>
                <a:ext cx="411480" cy="122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11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10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9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115512" y="2724150"/>
                <a:ext cx="411480" cy="150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7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6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5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4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2158000" y="3944423"/>
            <a:ext cx="274320" cy="28194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5175520" y="2582424"/>
            <a:ext cx="274320" cy="272338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2" name="Rectangle 101"/>
          <p:cNvSpPr/>
          <p:nvPr/>
        </p:nvSpPr>
        <p:spPr>
          <a:xfrm>
            <a:off x="2708233" y="3675227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4" name="Rectangle 103"/>
          <p:cNvSpPr/>
          <p:nvPr/>
        </p:nvSpPr>
        <p:spPr>
          <a:xfrm>
            <a:off x="3529601" y="3403403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2433277" y="3944423"/>
            <a:ext cx="274320" cy="28194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Rectangle 105"/>
          <p:cNvSpPr/>
          <p:nvPr/>
        </p:nvSpPr>
        <p:spPr>
          <a:xfrm>
            <a:off x="2977782" y="3675227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>
            <a:off x="4626880" y="2858726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4088306" y="3129083"/>
            <a:ext cx="274320" cy="276897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4901239" y="2582423"/>
            <a:ext cx="274320" cy="276485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2" name="Rectangle 111"/>
          <p:cNvSpPr/>
          <p:nvPr/>
        </p:nvSpPr>
        <p:spPr>
          <a:xfrm>
            <a:off x="4349286" y="2858909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3803920" y="3129083"/>
            <a:ext cx="274320" cy="275824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4" name="Rectangle 113"/>
          <p:cNvSpPr/>
          <p:nvPr/>
        </p:nvSpPr>
        <p:spPr>
          <a:xfrm>
            <a:off x="3255281" y="3403403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2295160" y="2724055"/>
            <a:ext cx="3020833" cy="136133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034605" y="3989593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216852" y="2466209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78268874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noProof="0" dirty="0"/>
                  <a:t>Алгоритъмът в действие</a:t>
                </a:r>
              </a:p>
              <a:p>
                <a:pPr lvl="1"/>
                <a:r>
                  <a:rPr lang="bg-BG" noProof="0" dirty="0"/>
                  <a:t>Векторът е винаги с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bg-BG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noProof="0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noProof="0" dirty="0"/>
                  <a:t>=1</a:t>
                </a:r>
                <a:r>
                  <a:rPr lang="bg-BG" noProof="0" dirty="0"/>
                  <a:t> или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=1</a:t>
                </a:r>
                <a:endParaRPr lang="bg-BG" noProof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637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4734" y="1371601"/>
            <a:ext cx="2738866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2650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noProof="0" dirty="0"/>
                  <a:t>Основн</a:t>
                </a:r>
                <a:r>
                  <a:rPr lang="bg-BG" dirty="0"/>
                  <a:t>и</a:t>
                </a:r>
                <a:r>
                  <a:rPr lang="bg-BG" noProof="0" dirty="0"/>
                  <a:t> преимущества</a:t>
                </a:r>
              </a:p>
              <a:p>
                <a:pPr lvl="1"/>
                <a:r>
                  <a:rPr lang="bg-BG" noProof="0" dirty="0"/>
                  <a:t>Правилно определя пикселите</a:t>
                </a:r>
              </a:p>
              <a:p>
                <a:pPr lvl="1"/>
                <a:r>
                  <a:rPr lang="bg-BG" noProof="0" dirty="0"/>
                  <a:t>Броят стъпки е или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bg-BG" noProof="0" dirty="0">
                    <a:sym typeface="Symbol"/>
                  </a:rPr>
                  <a:t>, или</a:t>
                </a:r>
                <a:r>
                  <a:rPr lang="bg-BG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bg-BG" noProof="0" dirty="0"/>
              </a:p>
              <a:p>
                <a:r>
                  <a:rPr lang="bg-BG" noProof="0" dirty="0"/>
                  <a:t>Основни недостатъци</a:t>
                </a:r>
              </a:p>
              <a:p>
                <a:pPr lvl="1"/>
                <a:r>
                  <a:rPr lang="bg-BG" noProof="0" dirty="0"/>
                  <a:t>Ползва реални числа и това забавя</a:t>
                </a:r>
              </a:p>
              <a:p>
                <a:pPr lvl="1"/>
                <a:r>
                  <a:rPr lang="bg-BG" noProof="0" dirty="0"/>
                  <a:t>Също води до опасност от акумулирана грешка</a:t>
                </a:r>
              </a:p>
              <a:p>
                <a:pPr lvl="1"/>
                <a:r>
                  <a:rPr lang="bg-BG" noProof="0" dirty="0"/>
                  <a:t>Различни стандарти за реални числа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/>
              <a:t>За и против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585421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Алгоритъм</a:t>
            </a:r>
            <a:br>
              <a:rPr lang="bg-BG" noProof="0" dirty="0"/>
            </a:br>
            <a:r>
              <a:rPr lang="bg-BG" noProof="0" dirty="0"/>
              <a:t>на </a:t>
            </a:r>
            <a:r>
              <a:rPr lang="bg-BG" noProof="0" dirty="0" err="1"/>
              <a:t>Брезенхам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35815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Растер</a:t>
            </a:r>
          </a:p>
        </p:txBody>
      </p:sp>
    </p:spTree>
    <p:extLst>
      <p:ext uri="{BB962C8B-B14F-4D97-AF65-F5344CB8AC3E}">
        <p14:creationId xmlns:p14="http://schemas.microsoft.com/office/powerpoint/2010/main" val="3944326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noProof="0" dirty="0"/>
              <a:t>Обща информация за алгоритъма</a:t>
            </a:r>
          </a:p>
          <a:p>
            <a:pPr lvl="1"/>
            <a:r>
              <a:rPr lang="bg-BG" noProof="0" dirty="0"/>
              <a:t>Предложен от </a:t>
            </a:r>
            <a:r>
              <a:rPr lang="bg-BG" noProof="0" dirty="0" err="1"/>
              <a:t>Брезенхам</a:t>
            </a:r>
            <a:r>
              <a:rPr lang="bg-BG" noProof="0" dirty="0"/>
              <a:t> през 1965</a:t>
            </a:r>
          </a:p>
          <a:p>
            <a:pPr lvl="1"/>
            <a:r>
              <a:rPr lang="bg-BG" noProof="0" dirty="0"/>
              <a:t>Използва само цели числа</a:t>
            </a:r>
          </a:p>
          <a:p>
            <a:pPr lvl="1"/>
            <a:r>
              <a:rPr lang="bg-BG" noProof="0" dirty="0"/>
              <a:t>Използва събиране, изваждане и умножение по 2</a:t>
            </a:r>
          </a:p>
          <a:p>
            <a:pPr lvl="2"/>
            <a:r>
              <a:rPr lang="bg-BG" noProof="0" dirty="0"/>
              <a:t>(все бързи операции)</a:t>
            </a:r>
          </a:p>
          <a:p>
            <a:r>
              <a:rPr lang="bg-BG" noProof="0" dirty="0"/>
              <a:t>За удобство</a:t>
            </a:r>
          </a:p>
          <a:p>
            <a:pPr lvl="1"/>
            <a:r>
              <a:rPr lang="bg-BG" noProof="0" dirty="0"/>
              <a:t>Пикселите са възлите в мрежата</a:t>
            </a:r>
          </a:p>
          <a:p>
            <a:pPr lvl="2"/>
            <a:r>
              <a:rPr lang="bg-BG" dirty="0"/>
              <a:t>(т.е. не са квадратчетата в мрежата)</a:t>
            </a:r>
            <a:endParaRPr lang="bg-BG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/>
              <a:t>Алгоритъм на Брезенхам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6874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noProof="0" dirty="0"/>
                  <a:t>Ще разгледаме частен случай</a:t>
                </a:r>
              </a:p>
              <a:p>
                <a:pPr lvl="1"/>
                <a:r>
                  <a:rPr lang="bg-BG" noProof="0" dirty="0"/>
                  <a:t>Точка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bg-BG" noProof="0" dirty="0"/>
                  <a:t> е вдясно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noProof="0" dirty="0"/>
                  <a:t> и нагоре от нея, но повече вдясно, отколкото нагоре</a:t>
                </a:r>
              </a:p>
              <a:p>
                <a:pPr lvl="1"/>
                <a:r>
                  <a:rPr lang="bg-BG" noProof="0" dirty="0"/>
                  <a:t>Т.е.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bg-BG" noProof="0" dirty="0">
                    <a:sym typeface="Symbol"/>
                  </a:rPr>
                  <a:t> и ъгълът между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/>
                            <a:sym typeface="Symbol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bg-BG" dirty="0">
                    <a:sym typeface="Symbol"/>
                  </a:rPr>
                  <a:t> 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bg-BG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bg-BG" noProof="0" dirty="0">
                    <a:sym typeface="Symbol"/>
                  </a:rPr>
                  <a:t>е </a:t>
                </a:r>
                <a:r>
                  <a:rPr lang="en-US" noProof="0" dirty="0">
                    <a:sym typeface="Symbol"/>
                  </a:rPr>
                  <a:t>[</a:t>
                </a:r>
                <a:r>
                  <a:rPr lang="bg-BG" noProof="0" dirty="0">
                    <a:sym typeface="Symbol"/>
                  </a:rPr>
                  <a:t>0</a:t>
                </a:r>
                <a:r>
                  <a:rPr lang="en-US" noProof="0" dirty="0">
                    <a:sym typeface="Symbol"/>
                  </a:rPr>
                  <a:t>, </a:t>
                </a:r>
                <a:r>
                  <a:rPr lang="bg-BG" noProof="0" dirty="0">
                    <a:sym typeface="Symbol"/>
                  </a:rPr>
                  <a:t>45</a:t>
                </a:r>
                <a:r>
                  <a:rPr lang="en-US" noProof="0" dirty="0">
                    <a:sym typeface="Symbol"/>
                  </a:rPr>
                  <a:t>)</a:t>
                </a:r>
                <a:endParaRPr lang="bg-BG" noProof="0" dirty="0">
                  <a:sym typeface="Symbol"/>
                </a:endParaRPr>
              </a:p>
              <a:p>
                <a:r>
                  <a:rPr lang="bg-BG" noProof="0" dirty="0">
                    <a:sym typeface="Symbol"/>
                  </a:rPr>
                  <a:t>А другите случаи?</a:t>
                </a:r>
              </a:p>
              <a:p>
                <a:pPr lvl="1"/>
                <a:r>
                  <a:rPr lang="bg-BG" noProof="0" dirty="0">
                    <a:sym typeface="Symbol"/>
                  </a:rPr>
                  <a:t>Получават се от този чрез </a:t>
                </a:r>
                <a:r>
                  <a:rPr lang="bg-BG" dirty="0">
                    <a:sym typeface="Symbol"/>
                  </a:rPr>
                  <a:t>симетрия</a:t>
                </a:r>
              </a:p>
              <a:p>
                <a:pPr lvl="2"/>
                <a:r>
                  <a:rPr lang="bg-BG" noProof="0" dirty="0">
                    <a:sym typeface="Symbol"/>
                  </a:rPr>
                  <a:t>(сменят се знаци или се разменят X и Y)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/>
              <a:t>Въведение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443836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noProof="0" dirty="0"/>
                  <a:t>Нека вече сме нарисували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noProof="0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 noProof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bg-BG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bg-BG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bg-BG" noProof="0" dirty="0"/>
                  <a:t> ще бъде или вдясно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noProof="0" dirty="0"/>
                  <a:t>, или диагонално нагоре-вдясно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bg-B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/>
              <a:t>Междинна стъпка</a:t>
            </a:r>
            <a:endParaRPr lang="bg-BG" noProof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52755" y="2548783"/>
            <a:ext cx="0" cy="192024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24055" y="2548783"/>
            <a:ext cx="0" cy="192024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29000" y="2979313"/>
            <a:ext cx="2286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429000" y="4065163"/>
            <a:ext cx="2286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3738305" y="3779413"/>
                <a:ext cx="571500" cy="571500"/>
              </a:xfrm>
              <a:prstGeom prst="ellipse">
                <a:avLst/>
              </a:prstGeom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305" y="3779413"/>
                <a:ext cx="571500" cy="5715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767005" y="2693563"/>
                <a:ext cx="571500" cy="571500"/>
              </a:xfrm>
              <a:prstGeom prst="ellipse">
                <a:avLst/>
              </a:prstGeom>
              <a:solidFill>
                <a:srgbClr val="0070C0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05" y="2693563"/>
                <a:ext cx="571500" cy="571500"/>
              </a:xfrm>
              <a:prstGeom prst="ellipse">
                <a:avLst/>
              </a:prstGeom>
              <a:blipFill rotWithShape="1">
                <a:blip r:embed="rId5"/>
                <a:stretch>
                  <a:fillRect l="-202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767005" y="3779413"/>
                <a:ext cx="571500" cy="571500"/>
              </a:xfrm>
              <a:prstGeom prst="ellipse">
                <a:avLst/>
              </a:prstGeom>
              <a:solidFill>
                <a:srgbClr val="0070C0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05" y="3779413"/>
                <a:ext cx="571500" cy="571500"/>
              </a:xfrm>
              <a:prstGeom prst="ellipse">
                <a:avLst/>
              </a:prstGeom>
              <a:blipFill rotWithShape="1">
                <a:blip r:embed="rId6"/>
                <a:stretch>
                  <a:fillRect l="-202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1509455" y="2807863"/>
            <a:ext cx="6229350" cy="1314450"/>
          </a:xfrm>
          <a:prstGeom prst="line">
            <a:avLst/>
          </a:prstGeom>
          <a:ln w="762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880000">
            <a:off x="1396728" y="3553028"/>
            <a:ext cx="1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600"/>
              </a:lnSpc>
              <a:defRPr sz="2000"/>
            </a:lvl1pPr>
          </a:lstStyle>
          <a:p>
            <a:pPr>
              <a:lnSpc>
                <a:spcPct val="150000"/>
              </a:lnSpc>
            </a:pPr>
            <a:r>
              <a:rPr lang="en-US" sz="1600" dirty="0"/>
              <a:t>P</a:t>
            </a:r>
            <a:r>
              <a:rPr lang="bg-BG" sz="1600" dirty="0"/>
              <a:t> е някъде</a:t>
            </a:r>
            <a:br>
              <a:rPr lang="en-US" sz="1600" dirty="0"/>
            </a:br>
            <a:r>
              <a:rPr lang="en-US" sz="1600" dirty="0"/>
              <a:t>← </a:t>
            </a:r>
            <a:r>
              <a:rPr lang="bg-BG" sz="1600" dirty="0"/>
              <a:t>натам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 rot="20880000">
            <a:off x="6374624" y="2483916"/>
            <a:ext cx="1437411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/>
              <a:t>Q</a:t>
            </a:r>
            <a:r>
              <a:rPr lang="bg-BG" sz="1600" dirty="0"/>
              <a:t> е някъде натам</a:t>
            </a:r>
            <a:r>
              <a:rPr lang="en-US" sz="1600" dirty="0"/>
              <a:t> →</a:t>
            </a:r>
          </a:p>
        </p:txBody>
      </p:sp>
    </p:spTree>
    <p:extLst>
      <p:ext uri="{BB962C8B-B14F-4D97-AF65-F5344CB8AC3E}">
        <p14:creationId xmlns:p14="http://schemas.microsoft.com/office/powerpoint/2010/main" val="3706236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noProof="0" dirty="0"/>
                  <a:t>Как решаваме кое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noProof="0" dirty="0"/>
                  <a:t> </a:t>
                </a:r>
                <a:r>
                  <a:rPr lang="bg-BG" noProof="0" dirty="0"/>
                  <a:t>да ползваме?</a:t>
                </a:r>
              </a:p>
              <a:p>
                <a:pPr lvl="1">
                  <a:buFont typeface="Calibri" pitchFamily="34" charset="0"/>
                  <a:buChar char="–"/>
                </a:pPr>
                <a:r>
                  <a:rPr lang="bg-BG" noProof="0" dirty="0"/>
                  <a:t>Отговор: което е по-близо правата</a:t>
                </a:r>
              </a:p>
              <a:p>
                <a:pPr lvl="1">
                  <a:buFont typeface="Calibri" pitchFamily="34" charset="0"/>
                  <a:buChar char="–"/>
                </a:pPr>
                <a:r>
                  <a:rPr lang="bg-BG" noProof="0" dirty="0"/>
                  <a:t>Въвеждаме отклонение </a:t>
                </a:r>
                <a14:m>
                  <m:oMath xmlns:m="http://schemas.openxmlformats.org/officeDocument/2006/math">
                    <m:r>
                      <a:rPr lang="bg-BG" i="1" noProof="0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bg-BG" noProof="0" dirty="0">
                    <a:latin typeface="Calibri"/>
                  </a:rPr>
                  <a:t> от реалния пиксел до нарисувания пиксел</a:t>
                </a:r>
                <a:endParaRPr lang="bg-B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410200" y="2586976"/>
                <a:ext cx="663707" cy="39299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i="1" baseline="-25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86976"/>
                <a:ext cx="663707" cy="392993"/>
              </a:xfrm>
              <a:prstGeom prst="rect">
                <a:avLst/>
              </a:prstGeom>
              <a:blipFill rotWithShape="1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429250" y="1907952"/>
            <a:ext cx="0" cy="2811423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38550" y="1907952"/>
            <a:ext cx="0" cy="2811423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050667" y="2419350"/>
            <a:ext cx="3042666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050667" y="4202552"/>
            <a:ext cx="3042666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3352800" y="3905250"/>
                <a:ext cx="571500" cy="571500"/>
              </a:xfrm>
              <a:prstGeom prst="ellipse">
                <a:avLst/>
              </a:prstGeom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05250"/>
                <a:ext cx="571500" cy="5715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5143500" y="2114550"/>
                <a:ext cx="571500" cy="571500"/>
              </a:xfrm>
              <a:prstGeom prst="ellipse">
                <a:avLst/>
              </a:prstGeom>
              <a:solidFill>
                <a:srgbClr val="0070C0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114550"/>
                <a:ext cx="571500" cy="571500"/>
              </a:xfrm>
              <a:prstGeom prst="ellipse">
                <a:avLst/>
              </a:prstGeom>
              <a:blipFill rotWithShape="1">
                <a:blip r:embed="rId6"/>
                <a:stretch>
                  <a:fillRect l="-202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5143500" y="3905250"/>
                <a:ext cx="571500" cy="571500"/>
              </a:xfrm>
              <a:prstGeom prst="ellipse">
                <a:avLst/>
              </a:prstGeom>
              <a:solidFill>
                <a:srgbClr val="0070C0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3905250"/>
                <a:ext cx="571500" cy="571500"/>
              </a:xfrm>
              <a:prstGeom prst="ellipse">
                <a:avLst/>
              </a:prstGeom>
              <a:blipFill rotWithShape="1">
                <a:blip r:embed="rId7"/>
                <a:stretch>
                  <a:fillRect l="-202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1509455" y="2612623"/>
            <a:ext cx="6229350" cy="1314450"/>
          </a:xfrm>
          <a:prstGeom prst="line">
            <a:avLst/>
          </a:prstGeom>
          <a:ln w="762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637429" y="3103474"/>
            <a:ext cx="1801908" cy="381000"/>
          </a:xfrm>
          <a:prstGeom prst="line">
            <a:avLst/>
          </a:prstGeom>
          <a:ln w="28575">
            <a:solidFill>
              <a:schemeClr val="bg1"/>
            </a:solidFill>
            <a:prstDash val="solid"/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383146" y="3318620"/>
                <a:ext cx="663707" cy="39299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i="1" baseline="-25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46" y="3318620"/>
                <a:ext cx="663707" cy="392993"/>
              </a:xfrm>
              <a:prstGeom prst="rect">
                <a:avLst/>
              </a:prstGeom>
              <a:blipFill rotWithShape="1"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12463" y="3510372"/>
                <a:ext cx="418448" cy="39299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i="1" baseline="-25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63" y="3510372"/>
                <a:ext cx="418448" cy="392993"/>
              </a:xfrm>
              <a:prstGeom prst="rect">
                <a:avLst/>
              </a:prstGeom>
              <a:blipFill rotWithShape="1">
                <a:blip r:embed="rId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187774" y="2900981"/>
                <a:ext cx="350609" cy="39299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000" i="1" baseline="-250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4" y="2900981"/>
                <a:ext cx="350609" cy="392993"/>
              </a:xfrm>
              <a:prstGeom prst="rect">
                <a:avLst/>
              </a:prstGeom>
              <a:blipFill rotWithShape="1">
                <a:blip r:embed="rId10"/>
                <a:stretch>
                  <a:fillRect t="-17188" r="-2280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295568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bg-BG" noProof="0" dirty="0"/>
                  <a:t>Ако долното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noProof="0" smtClean="0">
                            <a:latin typeface="Cambria Math"/>
                          </a:rPr>
                          <m:t>𝒊</m:t>
                        </m:r>
                        <m:r>
                          <a:rPr lang="en-US" b="1" i="1" noProof="0" smtClean="0">
                            <a:latin typeface="Cambria Math"/>
                          </a:rPr>
                          <m:t>+</m:t>
                        </m:r>
                        <m:r>
                          <a:rPr lang="en-US" b="1" i="1" noProof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i="1" noProof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noProof="0" smtClean="0"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noProof="0" smtClean="0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bg-BG" noProof="0" dirty="0"/>
              </a:p>
              <a:p>
                <a:pPr lvl="1"/>
                <a:r>
                  <a:rPr lang="bg-BG" noProof="0" dirty="0"/>
                  <a:t>Следващата точка е долната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bg-BG" noProof="0" dirty="0"/>
                  <a:t>,</a:t>
                </a:r>
                <a:br>
                  <a:rPr lang="bg-BG" noProof="0" dirty="0"/>
                </a:br>
                <a:r>
                  <a:rPr lang="bg-BG" noProof="0" dirty="0"/>
                  <a:t>а отклонението е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bg-BG" noProof="0" dirty="0"/>
              </a:p>
              <a:p>
                <a:pPr lvl="1"/>
                <a:r>
                  <a:rPr lang="bg-BG" noProof="0" dirty="0"/>
                  <a:t>Иначе следващата е горната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bg-BG" noProof="0" dirty="0"/>
                  <a:t>,</a:t>
                </a:r>
                <a:r>
                  <a:rPr lang="en-US" noProof="0" dirty="0"/>
                  <a:t> </a:t>
                </a:r>
                <a:r>
                  <a:rPr lang="bg-BG" noProof="0" dirty="0"/>
                  <a:t>а отклонението 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bg-BG" noProof="0" dirty="0"/>
              </a:p>
              <a:p>
                <a:r>
                  <a:rPr lang="bg-BG" noProof="0" dirty="0"/>
                  <a:t>И още</a:t>
                </a:r>
              </a:p>
              <a:p>
                <a:pPr lvl="1"/>
                <a:r>
                  <a:rPr lang="bg-BG" noProof="0" dirty="0"/>
                  <a:t>Началното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bg-BG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noProof="0" dirty="0"/>
                  <a:t>, </a:t>
                </a:r>
                <a:r>
                  <a:rPr lang="bg-BG" noProof="0" dirty="0"/>
                  <a:t>но по принцип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bg-BG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bg-BG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bg-BG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f>
                          <m:fPr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noProof="0" dirty="0"/>
                  <a:t>И да не забравим, че </a:t>
                </a:r>
                <a14:m>
                  <m:oMath xmlns:m="http://schemas.openxmlformats.org/officeDocument/2006/math">
                    <m:r>
                      <a:rPr lang="bg-BG" b="0" i="1" noProof="0" smtClean="0">
                        <a:latin typeface="Cambria Math"/>
                      </a:rPr>
                      <m:t>0&lt;</m:t>
                    </m:r>
                    <m:r>
                      <a:rPr lang="bg-BG" b="0" i="1" noProof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&lt;∆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noProof="0" dirty="0"/>
                  <a:t>, </a:t>
                </a:r>
                <a:r>
                  <a:rPr lang="bg-BG" noProof="0" dirty="0"/>
                  <a:t>а в</a:t>
                </a:r>
                <a:r>
                  <a:rPr lang="bg-BG" noProof="0" dirty="0">
                    <a:sym typeface="Symbol"/>
                  </a:rPr>
                  <a:t>екторът-стъпка 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/>
                            <a:sym typeface="Symbol"/>
                          </a:rPr>
                          <m:t>𝑟</m:t>
                        </m:r>
                      </m:e>
                    </m:acc>
                    <m:r>
                      <a:rPr lang="en-US" b="0" i="1" noProof="0" smtClean="0">
                        <a:latin typeface="Cambria Math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/>
                            <a:sym typeface="Symbol"/>
                          </a:rPr>
                          <m:t>1,</m:t>
                        </m:r>
                        <m:f>
                          <m:f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0" i="1" noProof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∆</m:t>
                            </m:r>
                            <m:r>
                              <a:rPr lang="en-US" b="0" i="1" noProof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noProof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∆</m:t>
                            </m:r>
                            <m:r>
                              <a:rPr lang="en-US" b="0" i="1" noProof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bg-B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r="-19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534400" y="0"/>
            <a:ext cx="6096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ym typeface="Webdings"/>
              </a:rPr>
              <a:t>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90891" y="2114550"/>
            <a:ext cx="2419509" cy="558102"/>
            <a:chOff x="6759813" y="2883217"/>
            <a:chExt cx="2419509" cy="744136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7066504" y="2883217"/>
              <a:ext cx="2112818" cy="7441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  <a:spcBef>
                  <a:spcPct val="20000"/>
                </a:spcBef>
              </a:pPr>
              <a:r>
                <a:rPr lang="bg-BG" dirty="0">
                  <a:solidFill>
                    <a:srgbClr val="FF0000"/>
                  </a:solidFill>
                </a:rPr>
                <a:t>Помислете защо,</a:t>
              </a:r>
            </a:p>
            <a:p>
              <a:pPr>
                <a:lnSpc>
                  <a:spcPts val="1600"/>
                </a:lnSpc>
                <a:spcBef>
                  <a:spcPct val="20000"/>
                </a:spcBef>
              </a:pPr>
              <a:r>
                <a:rPr lang="bg-BG" dirty="0">
                  <a:solidFill>
                    <a:srgbClr val="FF0000"/>
                  </a:solidFill>
                </a:rPr>
                <a:t>но не ми казвайте</a:t>
              </a:r>
            </a:p>
          </p:txBody>
        </p:sp>
        <p:cxnSp>
          <p:nvCxnSpPr>
            <p:cNvPr id="8" name="Elbow Connector 7"/>
            <p:cNvCxnSpPr/>
            <p:nvPr/>
          </p:nvCxnSpPr>
          <p:spPr>
            <a:xfrm flipH="1" flipV="1">
              <a:off x="6759813" y="3078446"/>
              <a:ext cx="362109" cy="0"/>
            </a:xfrm>
            <a:prstGeom prst="straightConnector1">
              <a:avLst/>
            </a:prstGeom>
            <a:grpFill/>
            <a:ln w="19050"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2391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noProof="0" dirty="0"/>
                  <a:t>Сега събличаме текста и обличаме формулите</a:t>
                </a:r>
              </a:p>
              <a:p>
                <a:pPr lvl="1"/>
                <a:r>
                  <a:rPr lang="bg-BG" noProof="0" dirty="0"/>
                  <a:t>Започваме с условието за избор на горното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noProof="0" dirty="0"/>
                  <a:t>:</a:t>
                </a:r>
                <a:br>
                  <a:rPr lang="en-US" noProof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noProof="0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noProof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bg-BG" noProof="0" dirty="0"/>
                  <a:t>, т.е. </a:t>
                </a:r>
                <a14:m>
                  <m:oMath xmlns:m="http://schemas.openxmlformats.org/officeDocument/2006/math">
                    <m:r>
                      <a:rPr lang="bg-BG" b="0" i="1" noProof="0" smtClean="0">
                        <a:latin typeface="Cambria Math"/>
                      </a:rPr>
                      <m:t>2</m:t>
                    </m:r>
                    <m:r>
                      <a:rPr lang="bg-BG" b="0" i="1" noProof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𝑥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+2∆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−∆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noProof="0" dirty="0"/>
              </a:p>
              <a:p>
                <a:r>
                  <a:rPr lang="bg-BG" dirty="0"/>
                  <a:t>Нека опростим</a:t>
                </a:r>
                <a:endParaRPr lang="en-US" noProof="0" dirty="0"/>
              </a:p>
              <a:p>
                <a:pPr lvl="1"/>
                <a:r>
                  <a:rPr lang="bg-BG" noProof="0" dirty="0"/>
                  <a:t>Полагаме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latin typeface="Cambria Math"/>
                      </a:rPr>
                      <m:t>=2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𝑥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+2∆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−∆</m:t>
                    </m:r>
                    <m:r>
                      <a:rPr lang="en-US" b="0" i="1" noProof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bg-BG" noProof="0" dirty="0"/>
              </a:p>
              <a:p>
                <a:pPr lvl="1"/>
                <a:r>
                  <a:rPr lang="bg-BG" noProof="0" dirty="0"/>
                  <a:t>И получаваме прекрасното условие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noProof="0" dirty="0"/>
              </a:p>
              <a:p>
                <a:pPr lvl="1"/>
                <a:r>
                  <a:rPr lang="bg-BG" noProof="0" dirty="0"/>
                  <a:t>Със следните свойства</a:t>
                </a:r>
                <a:endParaRPr lang="bg-BG" b="0" i="0" noProof="0" dirty="0">
                  <a:latin typeface="Cambria Math"/>
                </a:endParaRP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noProof="0" smtClean="0">
                          <a:latin typeface="Cambria Math"/>
                        </a:rPr>
                        <m:t>=</m:t>
                      </m:r>
                      <m:r>
                        <a:rPr lang="bg-BG" i="1">
                          <a:latin typeface="Cambria Math"/>
                        </a:rPr>
                        <m:t>2</m:t>
                      </m:r>
                      <m:r>
                        <a:rPr lang="bg-BG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+2∆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2∆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bg-BG" i="1" dirty="0">
                  <a:latin typeface="Cambria Math"/>
                  <a:ea typeface="Cambria Math"/>
                </a:endParaRP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17110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noProof="0" dirty="0"/>
                  <a:t>Забравихме отклонението</a:t>
                </a:r>
              </a:p>
              <a:p>
                <a:pPr lvl="1"/>
                <a:r>
                  <a:rPr lang="bg-BG" noProof="0" dirty="0"/>
                  <a:t>Нека да му обърнем внимание </a:t>
                </a:r>
                <a:r>
                  <a:rPr lang="bg-BG" dirty="0"/>
                  <a:t>в</a:t>
                </a:r>
                <a:r>
                  <a:rPr lang="bg-BG" noProof="0" dirty="0"/>
                  <a:t> двата случая</a:t>
                </a:r>
              </a:p>
              <a:p>
                <a:pPr lvl="2"/>
                <a:r>
                  <a:rPr lang="bg-BG" noProof="0" dirty="0"/>
                  <a:t>(за справка вижте слайда с оченце в горния десен ъгъл)</a:t>
                </a:r>
                <a:endParaRPr lang="en-US" noProof="0" dirty="0"/>
              </a:p>
              <a:p>
                <a:pPr lvl="1"/>
                <a:r>
                  <a:rPr lang="bg-BG" noProof="0" dirty="0">
                    <a:solidFill>
                      <a:srgbClr val="0070C0"/>
                    </a:solidFill>
                  </a:rPr>
                  <a:t>Долно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noProof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bg-BG" noProof="0" dirty="0">
                    <a:solidFill>
                      <a:srgbClr val="0070C0"/>
                    </a:solidFill>
                  </a:rPr>
                  <a:t> при</a:t>
                </a:r>
                <a:r>
                  <a:rPr lang="en-US" noProof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noProof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noProof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noProof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noProof="0" dirty="0">
                    <a:latin typeface="Calibri"/>
                  </a:rPr>
                  <a:t>, </a:t>
                </a:r>
                <a:r>
                  <a:rPr lang="bg-BG" noProof="0" dirty="0">
                    <a:solidFill>
                      <a:srgbClr val="FF0000"/>
                    </a:solidFill>
                    <a:latin typeface="Calibri"/>
                  </a:rPr>
                  <a:t>горно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rgbClr val="FF0000"/>
                    </a:solidFill>
                  </a:rPr>
                  <a:t> при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bg-BG" dirty="0">
                  <a:solidFill>
                    <a:srgbClr val="FF0000"/>
                  </a:solidFill>
                  <a:ea typeface="Cambria Math"/>
                </a:endParaRPr>
              </a:p>
              <a:p>
                <a:pPr lvl="1"/>
                <a:r>
                  <a:rPr lang="bg-BG" dirty="0">
                    <a:solidFill>
                      <a:srgbClr val="0070C0"/>
                    </a:solidFill>
                  </a:rPr>
                  <a:t>Имаме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bg-BG" dirty="0"/>
                  <a:t>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bg-BG" dirty="0"/>
                  <a:t>Изразяваме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bg-BG" dirty="0"/>
                  <a:t> чрез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имаме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/>
                </a:endParaRPr>
              </a:p>
              <a:p>
                <a:pPr lvl="1"/>
                <a:r>
                  <a:rPr lang="bg-BG" dirty="0"/>
                  <a:t>Така получаваме крайното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−2∆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bg-BG" dirty="0">
                  <a:solidFill>
                    <a:srgbClr val="FF0000"/>
                  </a:solidFill>
                  <a:ea typeface="Cambria Math"/>
                </a:endParaRPr>
              </a:p>
              <a:p>
                <a:pPr lvl="2"/>
                <a:r>
                  <a:rPr lang="bg-BG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bg-BG" dirty="0"/>
                  <a:t>се получава от предходното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rgbClr val="0070C0"/>
                    </a:solidFill>
                  </a:rPr>
                  <a:t> и е цяло число)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bg-BG" noProof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789774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/>
              <a:t>Сега като алгоритъм</a:t>
            </a:r>
            <a:endParaRPr lang="bg-BG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noProof="0" dirty="0"/>
                  <a:t>Начало</a:t>
                </a:r>
              </a:p>
              <a:p>
                <a:pPr lvl="1"/>
                <a:r>
                  <a:rPr lang="bg-BG" noProof="0" dirty="0"/>
                  <a:t>Започваме от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/>
                      </a:rPr>
                      <m:t>=</m:t>
                    </m:r>
                    <m:r>
                      <a:rPr lang="en-US" b="0" i="1" noProof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noProof="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bg-BG" noProof="0" dirty="0">
                  <a:sym typeface="Symbol"/>
                </a:endParaRPr>
              </a:p>
              <a:p>
                <a:r>
                  <a:rPr lang="bg-BG" noProof="0" dirty="0">
                    <a:sym typeface="Symbol"/>
                  </a:rPr>
                  <a:t>Стъпка</a:t>
                </a:r>
              </a:p>
              <a:p>
                <a:pPr lvl="1"/>
                <a:r>
                  <a:rPr lang="bg-BG" noProof="0" dirty="0">
                    <a:sym typeface="Symbol"/>
                  </a:rPr>
                  <a:t>Нарисували сме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bg-BG" baseline="-25000" noProof="0" dirty="0">
                  <a:sym typeface="Symbol"/>
                </a:endParaRPr>
              </a:p>
              <a:p>
                <a:pPr lvl="1"/>
                <a:r>
                  <a:rPr lang="bg-BG" noProof="0" dirty="0">
                    <a:sym typeface="Symbol"/>
                  </a:rPr>
                  <a:t>Ако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noProof="0" dirty="0">
                    <a:sym typeface="Symbol"/>
                  </a:rPr>
                  <a:t>, </a:t>
                </a:r>
                <a:r>
                  <a:rPr lang="bg-BG" noProof="0" dirty="0">
                    <a:sym typeface="Symbol"/>
                  </a:rPr>
                  <a:t>точката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bg-BG" noProof="0" dirty="0">
                    <a:sym typeface="Symbol"/>
                  </a:rPr>
                  <a:t> е тази вдясно,</a:t>
                </a:r>
                <a:br>
                  <a:rPr lang="bg-BG" noProof="0" dirty="0">
                    <a:sym typeface="Symbol"/>
                  </a:rPr>
                </a:br>
                <a:r>
                  <a:rPr lang="bg-BG" noProof="0" dirty="0">
                    <a:sym typeface="Symbol"/>
                  </a:rPr>
                  <a:t>а новото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noProof="0" dirty="0">
                    <a:sym typeface="Symbol"/>
                  </a:rPr>
                  <a:t>=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bg-BG" noProof="0" dirty="0">
                  <a:sym typeface="Symbol"/>
                </a:endParaRPr>
              </a:p>
              <a:p>
                <a:pPr lvl="1"/>
                <a:r>
                  <a:rPr lang="bg-BG" noProof="0" dirty="0">
                    <a:sym typeface="Symbol"/>
                  </a:rPr>
                  <a:t>Иначе точката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bg-BG" noProof="0" dirty="0">
                    <a:sym typeface="Symbol"/>
                  </a:rPr>
                  <a:t> е тази горе-вдясно,</a:t>
                </a:r>
                <a:br>
                  <a:rPr lang="bg-BG" noProof="0" dirty="0">
                    <a:sym typeface="Symbol"/>
                  </a:rPr>
                </a:br>
                <a:r>
                  <a:rPr lang="bg-BG" noProof="0" dirty="0">
                    <a:sym typeface="Symbol"/>
                  </a:rPr>
                  <a:t>а новото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Symbol"/>
                  </a:rPr>
                  <a:t>=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−2∆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bg-B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207560" y="2156810"/>
            <a:ext cx="3886200" cy="2315780"/>
            <a:chOff x="4826560" y="2875746"/>
            <a:chExt cx="3886200" cy="3087707"/>
          </a:xfrm>
        </p:grpSpPr>
        <p:sp>
          <p:nvSpPr>
            <p:cNvPr id="4" name="TextBox 3"/>
            <p:cNvSpPr txBox="1"/>
            <p:nvPr/>
          </p:nvSpPr>
          <p:spPr>
            <a:xfrm>
              <a:off x="5893360" y="2875746"/>
              <a:ext cx="2819400" cy="935641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bg-BG" dirty="0">
                  <a:solidFill>
                    <a:srgbClr val="FF0000"/>
                  </a:solidFill>
                </a:rPr>
                <a:t>Бонус 3т</a:t>
              </a:r>
              <a:endParaRPr lang="en-US" dirty="0">
                <a:solidFill>
                  <a:srgbClr val="FF0000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bg-BG" dirty="0">
                  <a:solidFill>
                    <a:srgbClr val="FF0000"/>
                  </a:solidFill>
                </a:rPr>
                <a:t>Защо не разделим на две?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153400" y="3632199"/>
              <a:ext cx="152400" cy="96053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05800" y="3624349"/>
              <a:ext cx="152400" cy="96053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26560" y="4816786"/>
              <a:ext cx="152400" cy="96053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4952" y="5867400"/>
              <a:ext cx="152400" cy="96053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1" name="Elbow Connector 10"/>
            <p:cNvCxnSpPr>
              <a:stCxn id="5" idx="2"/>
              <a:endCxn id="7" idx="3"/>
            </p:cNvCxnSpPr>
            <p:nvPr/>
          </p:nvCxnSpPr>
          <p:spPr>
            <a:xfrm rot="5400000">
              <a:off x="6036000" y="2671213"/>
              <a:ext cx="1136560" cy="3250640"/>
            </a:xfrm>
            <a:prstGeom prst="bentConnector2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2"/>
              <a:endCxn id="9" idx="3"/>
            </p:cNvCxnSpPr>
            <p:nvPr/>
          </p:nvCxnSpPr>
          <p:spPr>
            <a:xfrm rot="5400000">
              <a:off x="6022164" y="3555590"/>
              <a:ext cx="2195024" cy="2524648"/>
            </a:xfrm>
            <a:prstGeom prst="bentConnector2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17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Забележете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noProof="0" dirty="0"/>
                  <a:t>Свойства на алгоритъма</a:t>
                </a:r>
              </a:p>
              <a:p>
                <a:pPr lvl="1"/>
                <a:r>
                  <a:rPr lang="bg-BG" noProof="0" dirty="0">
                    <a:sym typeface="Symbol"/>
                  </a:rPr>
                  <a:t>Началните данни са целочислени</a:t>
                </a:r>
              </a:p>
              <a:p>
                <a:pPr lvl="2"/>
                <a:r>
                  <a:rPr lang="bg-BG" dirty="0">
                    <a:sym typeface="Symbol"/>
                  </a:rPr>
                  <a:t>(</a:t>
                </a:r>
                <a:r>
                  <a:rPr lang="bg-BG" noProof="0" dirty="0">
                    <a:sym typeface="Symbol"/>
                  </a:rPr>
                  <a:t>координатите на точките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/>
                        <a:sym typeface="Symbol"/>
                      </a:rPr>
                      <m:t>𝑃</m:t>
                    </m:r>
                  </m:oMath>
                </a14:m>
                <a:r>
                  <a:rPr lang="bg-BG" noProof="0" dirty="0">
                    <a:sym typeface="Symbol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/>
                        <a:sym typeface="Symbol"/>
                      </a:rPr>
                      <m:t>𝑄</m:t>
                    </m:r>
                  </m:oMath>
                </a14:m>
                <a:r>
                  <a:rPr lang="bg-BG" noProof="0" dirty="0">
                    <a:sym typeface="Symbol"/>
                  </a:rPr>
                  <a:t>)</a:t>
                </a:r>
              </a:p>
              <a:p>
                <a:pPr lvl="1"/>
                <a:r>
                  <a:rPr lang="bg-BG" noProof="0" dirty="0">
                    <a:sym typeface="Symbol"/>
                  </a:rPr>
                  <a:t>Операции</a:t>
                </a:r>
                <a:r>
                  <a:rPr lang="bg-BG" dirty="0">
                    <a:sym typeface="Symbol"/>
                  </a:rPr>
                  <a:t>те</a:t>
                </a:r>
                <a:r>
                  <a:rPr lang="bg-BG" noProof="0" dirty="0">
                    <a:sym typeface="Symbol"/>
                  </a:rPr>
                  <a:t> са само </a:t>
                </a:r>
                <a:r>
                  <a:rPr lang="bg-BG" dirty="0">
                    <a:sym typeface="Symbol"/>
                  </a:rPr>
                  <a:t>целочислени</a:t>
                </a:r>
              </a:p>
              <a:p>
                <a:pPr lvl="2"/>
                <a:r>
                  <a:rPr lang="bg-BG" noProof="0" dirty="0">
                    <a:sym typeface="Symbol"/>
                  </a:rPr>
                  <a:t>(събиране,</a:t>
                </a:r>
                <a:r>
                  <a:rPr lang="en-US" noProof="0" dirty="0">
                    <a:sym typeface="Symbol"/>
                  </a:rPr>
                  <a:t> </a:t>
                </a:r>
                <a:r>
                  <a:rPr lang="bg-BG" noProof="0" dirty="0">
                    <a:sym typeface="Symbol"/>
                  </a:rPr>
                  <a:t>изваждане и умножение по две)</a:t>
                </a:r>
              </a:p>
              <a:p>
                <a:pPr lvl="1"/>
                <a:r>
                  <a:rPr lang="bg-BG" noProof="0" dirty="0">
                    <a:sym typeface="Symbol"/>
                  </a:rPr>
                  <a:t>Всички получени резултати са целочислени</a:t>
                </a:r>
              </a:p>
              <a:p>
                <a:pPr lvl="2"/>
                <a:r>
                  <a:rPr lang="bg-BG" dirty="0">
                    <a:sym typeface="Symbol"/>
                  </a:rPr>
                  <a:t>(и се получават достатъчно бързо, защото з</a:t>
                </a:r>
                <a:r>
                  <a:rPr lang="bg-BG" noProof="0" dirty="0">
                    <a:sym typeface="Symbol"/>
                  </a:rPr>
                  <a:t>а тези операции има машинни инструкции в процесорите)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 r="-85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732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tabLst>
                    <a:tab pos="2576513" algn="l"/>
                    <a:tab pos="3657600" algn="l"/>
                    <a:tab pos="5776913" algn="l"/>
                  </a:tabLst>
                </a:pPr>
                <a:r>
                  <a:rPr lang="bg-BG" sz="2000" dirty="0">
                    <a:ea typeface="Cambria Math"/>
                  </a:rPr>
                  <a:t>Начални данни:	</a:t>
                </a:r>
                <a14:m>
                  <m:oMath xmlns:m="http://schemas.openxmlformats.org/officeDocument/2006/math">
                    <m:r>
                      <a:rPr lang="bg-BG" sz="20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=11</m:t>
                    </m:r>
                  </m:oMath>
                </a14:m>
                <a:r>
                  <a:rPr lang="en-US" sz="20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bg-BG" sz="2000" b="0" i="0" smtClean="0">
                        <a:latin typeface="Cambria Math"/>
                        <a:ea typeface="Cambria Math"/>
                      </a:rPr>
                      <m:t>            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2∆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=10</m:t>
                    </m:r>
                  </m:oMath>
                </a14:m>
                <a:r>
                  <a:rPr lang="bg-BG" sz="2000" dirty="0">
                    <a:ea typeface="Cambria Math"/>
                  </a:rPr>
                  <a:t>	</a:t>
                </a:r>
                <a:r>
                  <a:rPr lang="en-US" sz="2000" dirty="0">
                    <a:ea typeface="Cambria Math"/>
                  </a:rPr>
                  <a:t>(</a:t>
                </a:r>
                <a:r>
                  <a:rPr lang="bg-BG" sz="2000" dirty="0">
                    <a:ea typeface="Cambria Math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bg-BG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000" dirty="0">
                    <a:ea typeface="Cambria Math"/>
                  </a:rPr>
                  <a:t>)	</a:t>
                </a:r>
                <a:br>
                  <a:rPr lang="en-US" sz="2000" dirty="0">
                    <a:ea typeface="Cambria Math"/>
                  </a:rPr>
                </a:br>
                <a:r>
                  <a:rPr lang="bg-BG" sz="20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=5</m:t>
                    </m:r>
                  </m:oMath>
                </a14:m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−2∆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=−12</m:t>
                    </m:r>
                  </m:oMath>
                </a14:m>
                <a:r>
                  <a:rPr lang="bg-BG" sz="2000" dirty="0"/>
                  <a:t>	</a:t>
                </a:r>
                <a:r>
                  <a:rPr lang="en-US" sz="2000" dirty="0"/>
                  <a:t>(</a:t>
                </a:r>
                <a:r>
                  <a:rPr lang="bg-BG" sz="200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bg-BG" sz="20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000" dirty="0">
                    <a:ea typeface="Cambria Math"/>
                  </a:rPr>
                  <a:t>)</a:t>
                </a:r>
                <a:br>
                  <a:rPr lang="bg-BG" sz="2000" dirty="0">
                    <a:ea typeface="Cambria Math"/>
                  </a:rPr>
                </a:br>
                <a:r>
                  <a:rPr lang="bg-BG" sz="2000" dirty="0">
                    <a:ea typeface="Cambria Math"/>
                  </a:rPr>
                  <a:t>		</a:t>
                </a:r>
                <a:r>
                  <a:rPr lang="en-US" sz="2000" dirty="0"/>
                  <a:t> </a:t>
                </a:r>
                <a:r>
                  <a:rPr lang="bg-BG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−∆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=−1</m:t>
                    </m:r>
                  </m:oMath>
                </a14:m>
                <a:r>
                  <a:rPr lang="bg-BG" sz="2000" dirty="0"/>
                  <a:t>	</a:t>
                </a:r>
                <a:r>
                  <a:rPr lang="en-US" sz="2000" dirty="0"/>
                  <a:t>(</a:t>
                </a:r>
                <a:r>
                  <a:rPr lang="bg-BG" sz="2000" dirty="0"/>
                  <a:t>начално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bg-BG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/>
                  </a:rPr>
                  <a:t>)</a:t>
                </a:r>
                <a:endParaRPr lang="bg-BG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97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0" dirty="0"/>
              <a:t>Пример P(1,4) и Q(12,9)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24600" y="2190750"/>
            <a:ext cx="289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0</a:t>
            </a:r>
            <a:r>
              <a:rPr lang="en-US" sz="1400" dirty="0"/>
              <a:t>	= (  1, 4)	d</a:t>
            </a:r>
            <a:r>
              <a:rPr lang="en-US" sz="1400" baseline="-25000" dirty="0"/>
              <a:t>0</a:t>
            </a:r>
            <a:r>
              <a:rPr lang="en-US" sz="1400" dirty="0"/>
              <a:t>	= -1</a:t>
            </a:r>
            <a:r>
              <a:rPr lang="bg-BG" sz="1400" dirty="0"/>
              <a:t> </a:t>
            </a:r>
            <a:endParaRPr lang="en-US" sz="1400" dirty="0"/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	= (  2, 4)	d</a:t>
            </a:r>
            <a:r>
              <a:rPr lang="en-US" sz="1400" baseline="-25000" dirty="0"/>
              <a:t>1</a:t>
            </a:r>
            <a:r>
              <a:rPr lang="en-US" sz="1400" dirty="0"/>
              <a:t>	= </a:t>
            </a:r>
            <a:r>
              <a:rPr lang="bg-BG" sz="1400" dirty="0"/>
              <a:t> </a:t>
            </a:r>
            <a:r>
              <a:rPr lang="en-US" sz="1400" dirty="0"/>
              <a:t>9</a:t>
            </a:r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	= (  3, 5)	d</a:t>
            </a:r>
            <a:r>
              <a:rPr lang="en-US" sz="1400" baseline="-25000" dirty="0"/>
              <a:t>2</a:t>
            </a:r>
            <a:r>
              <a:rPr lang="en-US" sz="1400" dirty="0"/>
              <a:t>	= -3</a:t>
            </a:r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3</a:t>
            </a:r>
            <a:r>
              <a:rPr lang="en-US" sz="1400" dirty="0"/>
              <a:t>	= (  4, 5)	d</a:t>
            </a:r>
            <a:r>
              <a:rPr lang="en-US" sz="1400" baseline="-25000" dirty="0"/>
              <a:t>3</a:t>
            </a:r>
            <a:r>
              <a:rPr lang="en-US" sz="1400" dirty="0"/>
              <a:t>	= </a:t>
            </a:r>
            <a:r>
              <a:rPr lang="bg-BG" sz="1400" dirty="0"/>
              <a:t> </a:t>
            </a:r>
            <a:r>
              <a:rPr lang="en-US" sz="1400" dirty="0"/>
              <a:t>7</a:t>
            </a:r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4</a:t>
            </a:r>
            <a:r>
              <a:rPr lang="en-US" sz="1400" dirty="0"/>
              <a:t>	= (  5, 6)	d</a:t>
            </a:r>
            <a:r>
              <a:rPr lang="en-US" sz="1400" baseline="-25000" dirty="0"/>
              <a:t>4</a:t>
            </a:r>
            <a:r>
              <a:rPr lang="bg-BG" sz="1400" dirty="0"/>
              <a:t>	</a:t>
            </a:r>
            <a:r>
              <a:rPr lang="en-US" sz="1400" dirty="0"/>
              <a:t>= -5</a:t>
            </a:r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5</a:t>
            </a:r>
            <a:r>
              <a:rPr lang="en-US" sz="1400" dirty="0"/>
              <a:t>	= (  6, 6)	d</a:t>
            </a:r>
            <a:r>
              <a:rPr lang="en-US" sz="1400" baseline="-25000" dirty="0"/>
              <a:t>5</a:t>
            </a:r>
            <a:r>
              <a:rPr lang="en-US" sz="1400" dirty="0"/>
              <a:t>	= </a:t>
            </a:r>
            <a:r>
              <a:rPr lang="bg-BG" sz="1400" dirty="0"/>
              <a:t> </a:t>
            </a:r>
            <a:r>
              <a:rPr lang="en-US" sz="1400" dirty="0"/>
              <a:t>5</a:t>
            </a:r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6</a:t>
            </a:r>
            <a:r>
              <a:rPr lang="en-US" sz="1400" dirty="0"/>
              <a:t>	= (  7, 7)	d</a:t>
            </a:r>
            <a:r>
              <a:rPr lang="en-US" sz="1400" baseline="-25000" dirty="0"/>
              <a:t>6</a:t>
            </a:r>
            <a:r>
              <a:rPr lang="bg-BG" sz="1400" dirty="0"/>
              <a:t>	</a:t>
            </a:r>
            <a:r>
              <a:rPr lang="en-US" sz="1400" dirty="0"/>
              <a:t>= -7</a:t>
            </a:r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7</a:t>
            </a:r>
            <a:r>
              <a:rPr lang="en-US" sz="1400" dirty="0"/>
              <a:t>	= (  8, 7)	d</a:t>
            </a:r>
            <a:r>
              <a:rPr lang="en-US" sz="1400" baseline="-25000" dirty="0"/>
              <a:t>7</a:t>
            </a:r>
            <a:r>
              <a:rPr lang="en-US" sz="1400" dirty="0"/>
              <a:t>	= </a:t>
            </a:r>
            <a:r>
              <a:rPr lang="bg-BG" sz="1400" dirty="0"/>
              <a:t> </a:t>
            </a:r>
            <a:r>
              <a:rPr lang="en-US" sz="1400" dirty="0"/>
              <a:t>3</a:t>
            </a:r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8</a:t>
            </a:r>
            <a:r>
              <a:rPr lang="en-US" sz="1400" dirty="0"/>
              <a:t>	= (  9, 8)	d</a:t>
            </a:r>
            <a:r>
              <a:rPr lang="en-US" sz="1400" baseline="-25000" dirty="0"/>
              <a:t>8</a:t>
            </a:r>
            <a:r>
              <a:rPr lang="en-US" sz="1400" dirty="0"/>
              <a:t>	= -9</a:t>
            </a:r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9</a:t>
            </a:r>
            <a:r>
              <a:rPr lang="en-US" sz="1400" dirty="0"/>
              <a:t>	= (10, 8)	d</a:t>
            </a:r>
            <a:r>
              <a:rPr lang="en-US" sz="1400" baseline="-25000" dirty="0"/>
              <a:t>9</a:t>
            </a:r>
            <a:r>
              <a:rPr lang="en-US" sz="1400" dirty="0"/>
              <a:t>	= </a:t>
            </a:r>
            <a:r>
              <a:rPr lang="bg-BG" sz="1400" dirty="0"/>
              <a:t> </a:t>
            </a:r>
            <a:r>
              <a:rPr lang="en-US" sz="1400" dirty="0"/>
              <a:t>1</a:t>
            </a:r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10</a:t>
            </a:r>
            <a:r>
              <a:rPr lang="en-US" sz="1400" dirty="0"/>
              <a:t>	= (11, 9)	d</a:t>
            </a:r>
            <a:r>
              <a:rPr lang="en-US" sz="1400" baseline="-25000" dirty="0"/>
              <a:t>10</a:t>
            </a:r>
            <a:r>
              <a:rPr lang="en-US" sz="1400" dirty="0"/>
              <a:t>	= -11</a:t>
            </a:r>
          </a:p>
          <a:p>
            <a:pPr>
              <a:tabLst>
                <a:tab pos="280988" algn="l"/>
                <a:tab pos="1025525" algn="l"/>
                <a:tab pos="1255713" algn="l"/>
                <a:tab pos="2120900" algn="l"/>
              </a:tabLst>
            </a:pPr>
            <a:r>
              <a:rPr lang="en-US" sz="1400" dirty="0"/>
              <a:t>R</a:t>
            </a:r>
            <a:r>
              <a:rPr lang="en-US" sz="1400" baseline="-25000" dirty="0"/>
              <a:t>11</a:t>
            </a:r>
            <a:r>
              <a:rPr lang="en-US" sz="1400" dirty="0"/>
              <a:t>	= (12, 9)	d</a:t>
            </a:r>
            <a:r>
              <a:rPr lang="en-US" sz="1400" baseline="-25000" dirty="0"/>
              <a:t>11</a:t>
            </a:r>
            <a:r>
              <a:rPr lang="en-US" sz="1400" dirty="0"/>
              <a:t>	= </a:t>
            </a:r>
            <a:r>
              <a:rPr lang="bg-BG" sz="1400" dirty="0"/>
              <a:t>без значение</a:t>
            </a:r>
            <a:endParaRPr 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161769"/>
            <a:ext cx="4742488" cy="2772181"/>
            <a:chOff x="2115512" y="1657350"/>
            <a:chExt cx="4742488" cy="2772181"/>
          </a:xfrm>
        </p:grpSpPr>
        <p:grpSp>
          <p:nvGrpSpPr>
            <p:cNvPr id="63" name="Group 62"/>
            <p:cNvGrpSpPr/>
            <p:nvPr/>
          </p:nvGrpSpPr>
          <p:grpSpPr>
            <a:xfrm>
              <a:off x="2406612" y="1657350"/>
              <a:ext cx="4251960" cy="2606040"/>
              <a:chOff x="2438400" y="2055748"/>
              <a:chExt cx="4724400" cy="21717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19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124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429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733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38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343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648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953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257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562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8674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514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2438400" y="2112898"/>
                <a:ext cx="4724400" cy="2057400"/>
                <a:chOff x="2819400" y="2362200"/>
                <a:chExt cx="3505200" cy="2743200"/>
              </a:xfrm>
              <a:effectLst/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819400" y="5105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819400" y="4800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819400" y="4495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819400" y="4191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819400" y="3886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819400" y="32766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19400" y="29718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819400" y="26670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2819400" y="2362200"/>
                  <a:ext cx="35052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61722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4770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7818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086600" y="2055748"/>
                <a:ext cx="0" cy="217170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2473242" y="4175615"/>
              <a:ext cx="4384758" cy="253916"/>
              <a:chOff x="2473242" y="4175615"/>
              <a:chExt cx="4384758" cy="25391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473242" y="4175615"/>
                <a:ext cx="28607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80" dirty="0">
                    <a:solidFill>
                      <a:srgbClr val="0070C0"/>
                    </a:solidFill>
                  </a:rPr>
                  <a:t>0  1  2  3  4  5  6  7  8  9</a:t>
                </a:r>
                <a:endParaRPr lang="en-US" sz="1050" spc="38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181600" y="4175615"/>
                <a:ext cx="1676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050" spc="30" dirty="0">
                    <a:solidFill>
                      <a:srgbClr val="0070C0"/>
                    </a:solidFill>
                  </a:rPr>
                  <a:t>10    11    12    13   14</a:t>
                </a:r>
                <a:endParaRPr lang="en-US" sz="1050" spc="3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115512" y="1664446"/>
              <a:ext cx="416504" cy="2562680"/>
              <a:chOff x="2115512" y="1664446"/>
              <a:chExt cx="416504" cy="256268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120536" y="1664446"/>
                <a:ext cx="411480" cy="122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11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10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9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15512" y="2724150"/>
                <a:ext cx="411480" cy="150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7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en-US" sz="1050" dirty="0">
                    <a:solidFill>
                      <a:srgbClr val="0070C0"/>
                    </a:solidFill>
                  </a:rPr>
                  <a:t>6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5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4</a:t>
                </a:r>
              </a:p>
              <a:p>
                <a:pPr algn="ctr">
                  <a:lnSpc>
                    <a:spcPts val="2150"/>
                  </a:lnSpc>
                </a:pPr>
                <a:r>
                  <a:rPr lang="bg-BG" sz="105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2158000" y="4144042"/>
            <a:ext cx="274320" cy="28194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5175520" y="2782043"/>
            <a:ext cx="274320" cy="272338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2" name="Rectangle 101"/>
          <p:cNvSpPr/>
          <p:nvPr/>
        </p:nvSpPr>
        <p:spPr>
          <a:xfrm>
            <a:off x="2708233" y="3874846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3" name="Rectangle 102"/>
          <p:cNvSpPr/>
          <p:nvPr/>
        </p:nvSpPr>
        <p:spPr>
          <a:xfrm>
            <a:off x="3529601" y="3603022"/>
            <a:ext cx="274320" cy="274320"/>
          </a:xfrm>
          <a:prstGeom prst="rect">
            <a:avLst/>
          </a:prstGeom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4" name="Rectangle 103"/>
          <p:cNvSpPr/>
          <p:nvPr/>
        </p:nvSpPr>
        <p:spPr>
          <a:xfrm>
            <a:off x="2433277" y="4144042"/>
            <a:ext cx="274320" cy="28194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2977782" y="3874846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Rectangle 105"/>
          <p:cNvSpPr/>
          <p:nvPr/>
        </p:nvSpPr>
        <p:spPr>
          <a:xfrm>
            <a:off x="4626880" y="3058345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4088306" y="3328702"/>
            <a:ext cx="274320" cy="276897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>
            <a:off x="4901239" y="2782042"/>
            <a:ext cx="274320" cy="276485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4349286" y="3058528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Rectangle 109"/>
          <p:cNvSpPr/>
          <p:nvPr/>
        </p:nvSpPr>
        <p:spPr>
          <a:xfrm>
            <a:off x="3803920" y="3328702"/>
            <a:ext cx="274320" cy="275824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3255281" y="3603022"/>
            <a:ext cx="274320" cy="274320"/>
          </a:xfrm>
          <a:prstGeom prst="rect">
            <a:avLst/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2295160" y="2923674"/>
            <a:ext cx="3020833" cy="136133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034605" y="4189212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216852" y="2665828"/>
            <a:ext cx="345748" cy="34480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94656" y="2270454"/>
            <a:ext cx="623008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  <a:tabLst>
                <a:tab pos="2120900" algn="l"/>
              </a:tabLst>
            </a:pPr>
            <a:r>
              <a:rPr lang="en-US" sz="1100" dirty="0">
                <a:solidFill>
                  <a:srgbClr val="0070C0"/>
                </a:solidFill>
              </a:rPr>
              <a:t>} +10</a:t>
            </a:r>
          </a:p>
          <a:p>
            <a:pPr>
              <a:lnSpc>
                <a:spcPts val="1700"/>
              </a:lnSpc>
              <a:tabLst>
                <a:tab pos="280988" algn="l"/>
                <a:tab pos="1257300" algn="l"/>
                <a:tab pos="1487488" algn="l"/>
                <a:tab pos="2120900" algn="l"/>
              </a:tabLst>
            </a:pPr>
            <a:r>
              <a:rPr lang="en-US" sz="1100" dirty="0">
                <a:solidFill>
                  <a:srgbClr val="0070C0"/>
                </a:solidFill>
              </a:rPr>
              <a:t>} -12</a:t>
            </a:r>
          </a:p>
          <a:p>
            <a:pPr>
              <a:lnSpc>
                <a:spcPts val="1700"/>
              </a:lnSpc>
              <a:tabLst>
                <a:tab pos="280988" algn="l"/>
                <a:tab pos="1257300" algn="l"/>
                <a:tab pos="1487488" algn="l"/>
                <a:tab pos="2120900" algn="l"/>
              </a:tabLst>
            </a:pPr>
            <a:r>
              <a:rPr lang="en-US" sz="1100" dirty="0">
                <a:solidFill>
                  <a:srgbClr val="0070C0"/>
                </a:solidFill>
              </a:rPr>
              <a:t>} +10</a:t>
            </a:r>
          </a:p>
          <a:p>
            <a:pPr>
              <a:lnSpc>
                <a:spcPts val="1700"/>
              </a:lnSpc>
              <a:tabLst>
                <a:tab pos="280988" algn="l"/>
                <a:tab pos="1257300" algn="l"/>
                <a:tab pos="1487488" algn="l"/>
                <a:tab pos="2120900" algn="l"/>
              </a:tabLst>
            </a:pPr>
            <a:r>
              <a:rPr lang="en-US" sz="1100" dirty="0">
                <a:solidFill>
                  <a:srgbClr val="0070C0"/>
                </a:solidFill>
              </a:rPr>
              <a:t>} -12</a:t>
            </a:r>
          </a:p>
          <a:p>
            <a:pPr>
              <a:lnSpc>
                <a:spcPts val="1700"/>
              </a:lnSpc>
              <a:tabLst>
                <a:tab pos="280988" algn="l"/>
                <a:tab pos="1257300" algn="l"/>
                <a:tab pos="1487488" algn="l"/>
                <a:tab pos="2120900" algn="l"/>
              </a:tabLst>
            </a:pPr>
            <a:r>
              <a:rPr lang="en-US" sz="1100" dirty="0">
                <a:solidFill>
                  <a:srgbClr val="0070C0"/>
                </a:solidFill>
              </a:rPr>
              <a:t>} +10</a:t>
            </a:r>
          </a:p>
          <a:p>
            <a:pPr>
              <a:lnSpc>
                <a:spcPts val="1700"/>
              </a:lnSpc>
              <a:tabLst>
                <a:tab pos="280988" algn="l"/>
                <a:tab pos="1257300" algn="l"/>
                <a:tab pos="1487488" algn="l"/>
                <a:tab pos="2120900" algn="l"/>
              </a:tabLst>
            </a:pPr>
            <a:r>
              <a:rPr lang="en-US" sz="1100" dirty="0">
                <a:solidFill>
                  <a:srgbClr val="0070C0"/>
                </a:solidFill>
              </a:rPr>
              <a:t>} -12</a:t>
            </a:r>
          </a:p>
          <a:p>
            <a:pPr>
              <a:lnSpc>
                <a:spcPts val="1700"/>
              </a:lnSpc>
              <a:tabLst>
                <a:tab pos="280988" algn="l"/>
                <a:tab pos="1257300" algn="l"/>
                <a:tab pos="1487488" algn="l"/>
                <a:tab pos="2120900" algn="l"/>
              </a:tabLst>
            </a:pPr>
            <a:r>
              <a:rPr lang="en-US" sz="1100" dirty="0">
                <a:solidFill>
                  <a:srgbClr val="0070C0"/>
                </a:solidFill>
              </a:rPr>
              <a:t>} +10</a:t>
            </a:r>
          </a:p>
          <a:p>
            <a:pPr>
              <a:lnSpc>
                <a:spcPts val="1700"/>
              </a:lnSpc>
              <a:tabLst>
                <a:tab pos="280988" algn="l"/>
                <a:tab pos="1257300" algn="l"/>
                <a:tab pos="1487488" algn="l"/>
                <a:tab pos="2120900" algn="l"/>
              </a:tabLst>
            </a:pPr>
            <a:r>
              <a:rPr lang="en-US" sz="1100" dirty="0">
                <a:solidFill>
                  <a:srgbClr val="0070C0"/>
                </a:solidFill>
              </a:rPr>
              <a:t>} -12</a:t>
            </a:r>
          </a:p>
          <a:p>
            <a:pPr>
              <a:lnSpc>
                <a:spcPts val="1700"/>
              </a:lnSpc>
              <a:tabLst>
                <a:tab pos="280988" algn="l"/>
                <a:tab pos="1257300" algn="l"/>
                <a:tab pos="1487488" algn="l"/>
                <a:tab pos="2120900" algn="l"/>
              </a:tabLst>
            </a:pPr>
            <a:r>
              <a:rPr lang="en-US" sz="1100" dirty="0">
                <a:solidFill>
                  <a:srgbClr val="0070C0"/>
                </a:solidFill>
              </a:rPr>
              <a:t>} +10</a:t>
            </a:r>
          </a:p>
          <a:p>
            <a:pPr>
              <a:lnSpc>
                <a:spcPts val="1700"/>
              </a:lnSpc>
              <a:tabLst>
                <a:tab pos="280988" algn="l"/>
                <a:tab pos="1257300" algn="l"/>
                <a:tab pos="1487488" algn="l"/>
                <a:tab pos="2120900" algn="l"/>
              </a:tabLst>
            </a:pPr>
            <a:r>
              <a:rPr lang="en-US" sz="1100" dirty="0">
                <a:solidFill>
                  <a:srgbClr val="0070C0"/>
                </a:solidFill>
              </a:rPr>
              <a:t>   } -12</a:t>
            </a:r>
          </a:p>
        </p:txBody>
      </p:sp>
    </p:spTree>
    <p:extLst>
      <p:ext uri="{BB962C8B-B14F-4D97-AF65-F5344CB8AC3E}">
        <p14:creationId xmlns:p14="http://schemas.microsoft.com/office/powerpoint/2010/main" val="105762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noProof="0" dirty="0" err="1"/>
              <a:t>Растеризация</a:t>
            </a:r>
            <a:endParaRPr lang="bg-BG" noProof="0" dirty="0"/>
          </a:p>
          <a:p>
            <a:pPr lvl="1"/>
            <a:r>
              <a:rPr lang="bg-BG" noProof="0" dirty="0"/>
              <a:t>Изобразяване на векторен или параметричен обект в дискретна мрежа от пиксели</a:t>
            </a:r>
          </a:p>
          <a:p>
            <a:r>
              <a:rPr lang="bg-BG" noProof="0" dirty="0"/>
              <a:t>Особености</a:t>
            </a:r>
          </a:p>
          <a:p>
            <a:pPr lvl="1"/>
            <a:r>
              <a:rPr lang="bg-BG" noProof="0" dirty="0" err="1"/>
              <a:t>Растеризацията</a:t>
            </a:r>
            <a:r>
              <a:rPr lang="bg-BG" noProof="0" dirty="0"/>
              <a:t> е апроксимация</a:t>
            </a:r>
          </a:p>
          <a:p>
            <a:pPr lvl="1"/>
            <a:r>
              <a:rPr lang="bg-BG" noProof="0" dirty="0"/>
              <a:t>Искаме бързи целочислени алгоритми</a:t>
            </a:r>
          </a:p>
          <a:p>
            <a:pPr lvl="1"/>
            <a:r>
              <a:rPr lang="bg-BG" noProof="0" dirty="0"/>
              <a:t>Понякога се работи с </a:t>
            </a:r>
            <a:r>
              <a:rPr lang="bg-BG" noProof="0" dirty="0" err="1"/>
              <a:t>подпиксели</a:t>
            </a:r>
            <a:endParaRPr lang="bg-BG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Какво е </a:t>
            </a:r>
            <a:r>
              <a:rPr lang="bg-BG" noProof="0" dirty="0" err="1"/>
              <a:t>растеризацията</a:t>
            </a:r>
            <a:r>
              <a:rPr lang="bg-BG" noProof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9946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 err="1"/>
              <a:t>Алгоритъмът</a:t>
            </a:r>
            <a:r>
              <a:rPr lang="bg-BG" noProof="0" dirty="0"/>
              <a:t> в действие</a:t>
            </a:r>
          </a:p>
        </p:txBody>
      </p:sp>
      <p:pic>
        <p:nvPicPr>
          <p:cNvPr id="1873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0896" y="971550"/>
            <a:ext cx="2752704" cy="17204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391700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Въпроси?</a:t>
            </a:r>
          </a:p>
        </p:txBody>
      </p:sp>
    </p:spTree>
    <p:extLst>
      <p:ext uri="{BB962C8B-B14F-4D97-AF65-F5344CB8AC3E}">
        <p14:creationId xmlns:p14="http://schemas.microsoft.com/office/powerpoint/2010/main" val="2795354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255713" algn="l"/>
              </a:tabLst>
            </a:pPr>
            <a:r>
              <a:rPr lang="bg-BG" b="0" noProof="0" dirty="0"/>
              <a:t>[</a:t>
            </a:r>
            <a:r>
              <a:rPr lang="bg-BG" noProof="0" dirty="0" err="1">
                <a:solidFill>
                  <a:srgbClr val="0070C0"/>
                </a:solidFill>
              </a:rPr>
              <a:t>LUKI</a:t>
            </a:r>
            <a:r>
              <a:rPr lang="bg-BG" b="0" noProof="0" dirty="0"/>
              <a:t>]	стр. 27-37</a:t>
            </a:r>
          </a:p>
          <a:p>
            <a:pPr>
              <a:tabLst>
                <a:tab pos="1255713" algn="l"/>
              </a:tabLst>
            </a:pPr>
            <a:r>
              <a:rPr lang="bg-BG" b="0" noProof="0" dirty="0"/>
              <a:t>[</a:t>
            </a:r>
            <a:r>
              <a:rPr lang="bg-BG" noProof="0" dirty="0">
                <a:solidFill>
                  <a:srgbClr val="0070C0"/>
                </a:solidFill>
              </a:rPr>
              <a:t>AGO2</a:t>
            </a:r>
            <a:r>
              <a:rPr lang="bg-BG" b="0" noProof="0" dirty="0"/>
              <a:t>]	стр. 25-26</a:t>
            </a:r>
          </a:p>
          <a:p>
            <a:pPr>
              <a:tabLst>
                <a:tab pos="1255713" algn="l"/>
              </a:tabLst>
            </a:pPr>
            <a:r>
              <a:rPr lang="bg-BG" b="0" noProof="0" dirty="0"/>
              <a:t>[</a:t>
            </a:r>
            <a:r>
              <a:rPr lang="bg-BG" noProof="0" dirty="0" err="1">
                <a:solidFill>
                  <a:srgbClr val="0070C0"/>
                </a:solidFill>
              </a:rPr>
              <a:t>ALZH</a:t>
            </a:r>
            <a:r>
              <a:rPr lang="bg-BG" b="0" noProof="0" dirty="0"/>
              <a:t>]	глава 4.2</a:t>
            </a:r>
          </a:p>
          <a:p>
            <a:pPr>
              <a:tabLst>
                <a:tab pos="1255713" algn="l"/>
              </a:tabLst>
            </a:pPr>
            <a:r>
              <a:rPr lang="bg-BG" b="0" noProof="0" dirty="0"/>
              <a:t>[</a:t>
            </a:r>
            <a:r>
              <a:rPr lang="bg-BG" noProof="0" dirty="0" err="1">
                <a:solidFill>
                  <a:srgbClr val="0070C0"/>
                </a:solidFill>
              </a:rPr>
              <a:t>KLAW</a:t>
            </a:r>
            <a:r>
              <a:rPr lang="bg-BG" b="0" noProof="0" dirty="0"/>
              <a:t>]	стр. 43-55</a:t>
            </a:r>
          </a:p>
          <a:p>
            <a:endParaRPr lang="bg-BG" noProof="0" dirty="0"/>
          </a:p>
          <a:p>
            <a:r>
              <a:rPr lang="bg-BG" noProof="0" dirty="0"/>
              <a:t>А също и:</a:t>
            </a:r>
          </a:p>
          <a:p>
            <a:pPr lvl="1"/>
            <a:r>
              <a:rPr lang="bg-BG" noProof="0" dirty="0" err="1"/>
              <a:t>Color</a:t>
            </a:r>
            <a:r>
              <a:rPr lang="bg-BG" noProof="0" dirty="0"/>
              <a:t> </a:t>
            </a:r>
            <a:r>
              <a:rPr lang="bg-BG" noProof="0" dirty="0" err="1"/>
              <a:t>Rasterizing</a:t>
            </a:r>
            <a:r>
              <a:rPr lang="bg-BG" noProof="0" dirty="0"/>
              <a:t> </a:t>
            </a:r>
            <a:r>
              <a:rPr lang="bg-BG" noProof="0" dirty="0" err="1"/>
              <a:t>primitives</a:t>
            </a:r>
            <a:r>
              <a:rPr lang="bg-BG" noProof="0" dirty="0"/>
              <a:t> (стр. 2-14)</a:t>
            </a:r>
          </a:p>
          <a:p>
            <a:pPr lvl="2"/>
            <a:r>
              <a:rPr lang="bg-BG" noProof="0" dirty="0">
                <a:hlinkClick r:id="rId3"/>
              </a:rPr>
              <a:t>http://alamos.math.arizona.edu/~rychlik/CourseDir/535/resources/LineDrawing.pdf</a:t>
            </a:r>
            <a:endParaRPr lang="bg-BG" noProof="0" dirty="0"/>
          </a:p>
          <a:p>
            <a:pPr lvl="1"/>
            <a:r>
              <a:rPr lang="bg-BG" noProof="0" dirty="0" err="1"/>
              <a:t>Raster</a:t>
            </a:r>
            <a:r>
              <a:rPr lang="bg-BG" noProof="0" dirty="0"/>
              <a:t> </a:t>
            </a:r>
            <a:r>
              <a:rPr lang="bg-BG" noProof="0" dirty="0" err="1"/>
              <a:t>Algorithms</a:t>
            </a:r>
            <a:r>
              <a:rPr lang="bg-BG" noProof="0" dirty="0"/>
              <a:t> (стр. 5-30)</a:t>
            </a:r>
          </a:p>
          <a:p>
            <a:pPr lvl="2"/>
            <a:r>
              <a:rPr lang="bg-BG" noProof="0" dirty="0">
                <a:hlinkClick r:id="rId4"/>
              </a:rPr>
              <a:t>http://caig.cs.nctu.edu.tw/course/CG2007/slides/raster.pdf</a:t>
            </a:r>
            <a:endParaRPr lang="bg-BG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/>
              <a:t>Повече информация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29330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62722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/>
              <a:t>Пиксел (</a:t>
            </a:r>
            <a:r>
              <a:rPr lang="bg-BG" b="0" i="1" noProof="0" dirty="0" err="1"/>
              <a:t>pixel</a:t>
            </a:r>
            <a:r>
              <a:rPr lang="bg-BG" b="0" i="1" noProof="0" dirty="0"/>
              <a:t>, </a:t>
            </a:r>
            <a:r>
              <a:rPr lang="bg-BG" b="0" i="1" noProof="0" dirty="0" err="1"/>
              <a:t>pic’s</a:t>
            </a:r>
            <a:r>
              <a:rPr lang="bg-BG" b="0" i="1" noProof="0" dirty="0"/>
              <a:t> </a:t>
            </a:r>
            <a:r>
              <a:rPr lang="bg-BG" b="0" i="1" noProof="0" dirty="0" err="1"/>
              <a:t>element</a:t>
            </a:r>
            <a:r>
              <a:rPr lang="bg-BG" b="0" i="1" noProof="0" dirty="0"/>
              <a:t>, </a:t>
            </a:r>
            <a:r>
              <a:rPr lang="bg-BG" b="0" i="1" noProof="0" dirty="0" err="1"/>
              <a:t>picture’s</a:t>
            </a:r>
            <a:r>
              <a:rPr lang="bg-BG" b="0" i="1" noProof="0" dirty="0"/>
              <a:t> </a:t>
            </a:r>
            <a:r>
              <a:rPr lang="bg-BG" b="0" i="1" noProof="0" dirty="0" err="1"/>
              <a:t>element</a:t>
            </a:r>
            <a:r>
              <a:rPr lang="bg-BG" noProof="0" dirty="0"/>
              <a:t>)</a:t>
            </a:r>
          </a:p>
          <a:p>
            <a:pPr lvl="1"/>
            <a:r>
              <a:rPr lang="bg-BG" noProof="0" dirty="0"/>
              <a:t>Най-малък елемент на растера</a:t>
            </a:r>
          </a:p>
          <a:p>
            <a:r>
              <a:rPr lang="bg-BG" noProof="0" dirty="0"/>
              <a:t>В някои страни</a:t>
            </a:r>
          </a:p>
          <a:p>
            <a:pPr lvl="1"/>
            <a:r>
              <a:rPr lang="bg-BG" noProof="0" dirty="0" err="1"/>
              <a:t>Пел</a:t>
            </a:r>
            <a:r>
              <a:rPr lang="bg-BG" noProof="0" dirty="0"/>
              <a:t> (</a:t>
            </a:r>
            <a:r>
              <a:rPr lang="bg-BG" i="1" noProof="0" dirty="0" err="1"/>
              <a:t>pel</a:t>
            </a:r>
            <a:r>
              <a:rPr lang="bg-BG" i="1" noProof="0" dirty="0"/>
              <a:t>, </a:t>
            </a:r>
            <a:r>
              <a:rPr lang="bg-BG" i="1" noProof="0" dirty="0" err="1"/>
              <a:t>picture</a:t>
            </a:r>
            <a:r>
              <a:rPr lang="bg-BG" i="1" noProof="0" dirty="0"/>
              <a:t> </a:t>
            </a:r>
            <a:r>
              <a:rPr lang="bg-BG" i="1" noProof="0" dirty="0" err="1"/>
              <a:t>element</a:t>
            </a:r>
            <a:r>
              <a:rPr lang="bg-BG" noProof="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Пиксели</a:t>
            </a:r>
          </a:p>
        </p:txBody>
      </p:sp>
    </p:spTree>
    <p:extLst>
      <p:ext uri="{BB962C8B-B14F-4D97-AF65-F5344CB8AC3E}">
        <p14:creationId xmlns:p14="http://schemas.microsoft.com/office/powerpoint/2010/main" val="57211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noProof="0" dirty="0"/>
              <a:t>Двумерно</a:t>
            </a:r>
          </a:p>
          <a:p>
            <a:pPr lvl="1"/>
            <a:r>
              <a:rPr lang="bg-BG" noProof="0" dirty="0"/>
              <a:t>Основният елемент е </a:t>
            </a:r>
            <a:r>
              <a:rPr lang="bg-BG" b="1" noProof="0" dirty="0"/>
              <a:t>пиксел</a:t>
            </a:r>
          </a:p>
          <a:p>
            <a:pPr lvl="1"/>
            <a:r>
              <a:rPr lang="bg-BG" noProof="0" dirty="0"/>
              <a:t>В текстурите елементът е </a:t>
            </a:r>
            <a:r>
              <a:rPr lang="bg-BG" b="1" noProof="0" dirty="0" err="1"/>
              <a:t>тексел</a:t>
            </a:r>
            <a:r>
              <a:rPr lang="bg-BG" noProof="0" dirty="0"/>
              <a:t> (</a:t>
            </a:r>
            <a:r>
              <a:rPr lang="bg-BG" i="1" noProof="0" dirty="0" err="1"/>
              <a:t>texel</a:t>
            </a:r>
            <a:r>
              <a:rPr lang="bg-BG" noProof="0" dirty="0"/>
              <a:t>, </a:t>
            </a:r>
            <a:r>
              <a:rPr lang="bg-BG" i="1" noProof="0" dirty="0" err="1"/>
              <a:t>texture</a:t>
            </a:r>
            <a:r>
              <a:rPr lang="bg-BG" i="1" noProof="0" dirty="0"/>
              <a:t> </a:t>
            </a:r>
            <a:r>
              <a:rPr lang="bg-BG" i="1" noProof="0" dirty="0" err="1"/>
              <a:t>pixel</a:t>
            </a:r>
            <a:r>
              <a:rPr lang="bg-BG" noProof="0" dirty="0"/>
              <a:t>)</a:t>
            </a:r>
          </a:p>
          <a:p>
            <a:pPr lvl="1"/>
            <a:r>
              <a:rPr lang="bg-BG" noProof="0" dirty="0"/>
              <a:t>В сензорите е </a:t>
            </a:r>
            <a:r>
              <a:rPr lang="bg-BG" b="1" noProof="0" dirty="0" err="1"/>
              <a:t>сенсел</a:t>
            </a:r>
            <a:r>
              <a:rPr lang="bg-BG" noProof="0" dirty="0"/>
              <a:t> (</a:t>
            </a:r>
            <a:r>
              <a:rPr lang="bg-BG" i="1" noProof="0" dirty="0" err="1"/>
              <a:t>sensel</a:t>
            </a:r>
            <a:r>
              <a:rPr lang="bg-BG" i="1" noProof="0" dirty="0"/>
              <a:t>, </a:t>
            </a:r>
            <a:r>
              <a:rPr lang="bg-BG" i="1" noProof="0" dirty="0" err="1"/>
              <a:t>sensor</a:t>
            </a:r>
            <a:r>
              <a:rPr lang="bg-BG" i="1" noProof="0" dirty="0"/>
              <a:t> </a:t>
            </a:r>
            <a:r>
              <a:rPr lang="bg-BG" i="1" noProof="0" dirty="0" err="1"/>
              <a:t>pixel</a:t>
            </a:r>
            <a:r>
              <a:rPr lang="bg-BG" noProof="0" dirty="0"/>
              <a:t>)</a:t>
            </a:r>
          </a:p>
          <a:p>
            <a:r>
              <a:rPr lang="bg-BG" noProof="0" dirty="0"/>
              <a:t>Тримерно</a:t>
            </a:r>
          </a:p>
          <a:p>
            <a:pPr lvl="1"/>
            <a:r>
              <a:rPr lang="bg-BG" noProof="0" dirty="0"/>
              <a:t>Основният елемент е </a:t>
            </a:r>
            <a:r>
              <a:rPr lang="bg-BG" b="1" noProof="0" dirty="0" err="1"/>
              <a:t>воксел</a:t>
            </a:r>
            <a:r>
              <a:rPr lang="bg-BG" noProof="0" dirty="0"/>
              <a:t> (</a:t>
            </a:r>
            <a:r>
              <a:rPr lang="bg-BG" i="1" noProof="0" dirty="0" err="1"/>
              <a:t>voxel</a:t>
            </a:r>
            <a:r>
              <a:rPr lang="bg-BG" i="1" noProof="0" dirty="0"/>
              <a:t>, </a:t>
            </a:r>
            <a:r>
              <a:rPr lang="bg-BG" i="1" noProof="0" dirty="0" err="1"/>
              <a:t>volumetric</a:t>
            </a:r>
            <a:r>
              <a:rPr lang="bg-BG" i="1" noProof="0" dirty="0"/>
              <a:t> </a:t>
            </a:r>
            <a:r>
              <a:rPr lang="bg-BG" i="1" noProof="0" dirty="0" err="1"/>
              <a:t>pixel</a:t>
            </a:r>
            <a:r>
              <a:rPr lang="bg-BG" noProof="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err="1"/>
              <a:t>Растерни</a:t>
            </a:r>
            <a:r>
              <a:rPr lang="bg-BG" noProof="0" dirty="0"/>
              <a:t>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276038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noProof="0" dirty="0"/>
              <a:t>Топология</a:t>
            </a:r>
          </a:p>
          <a:p>
            <a:pPr lvl="1"/>
            <a:r>
              <a:rPr lang="bg-BG" noProof="0" dirty="0" err="1"/>
              <a:t>Растерното</a:t>
            </a:r>
            <a:r>
              <a:rPr lang="bg-BG" noProof="0" dirty="0"/>
              <a:t> пространство е дискретно</a:t>
            </a:r>
          </a:p>
          <a:p>
            <a:pPr lvl="1"/>
            <a:r>
              <a:rPr lang="bg-BG" noProof="0" dirty="0"/>
              <a:t>Част от геометричните правила вече не важат или поне не са </a:t>
            </a:r>
            <a:r>
              <a:rPr lang="bg-BG" noProof="0" dirty="0" err="1"/>
              <a:t>монополни</a:t>
            </a:r>
            <a:endParaRPr lang="bg-BG" noProof="0" dirty="0"/>
          </a:p>
          <a:p>
            <a:r>
              <a:rPr lang="bg-BG" noProof="0" dirty="0"/>
              <a:t>Основни проблеми</a:t>
            </a:r>
          </a:p>
          <a:p>
            <a:pPr lvl="1"/>
            <a:r>
              <a:rPr lang="bg-BG" noProof="0" dirty="0"/>
              <a:t>Запазване на пропорции</a:t>
            </a:r>
          </a:p>
          <a:p>
            <a:pPr lvl="1"/>
            <a:r>
              <a:rPr lang="bg-BG" noProof="0" dirty="0"/>
              <a:t>Запазване на разстояния</a:t>
            </a:r>
          </a:p>
          <a:p>
            <a:pPr lvl="1"/>
            <a:r>
              <a:rPr lang="bg-BG" noProof="0" dirty="0"/>
              <a:t>Запазване на гладкост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err="1"/>
              <a:t>Растерна</a:t>
            </a:r>
            <a:r>
              <a:rPr lang="bg-BG" noProof="0" dirty="0"/>
              <a:t> топология</a:t>
            </a:r>
          </a:p>
        </p:txBody>
      </p:sp>
    </p:spTree>
    <p:extLst>
      <p:ext uri="{BB962C8B-B14F-4D97-AF65-F5344CB8AC3E}">
        <p14:creationId xmlns:p14="http://schemas.microsoft.com/office/powerpoint/2010/main" val="282962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/>
              <a:t>Проблеми с пропорциите</a:t>
            </a:r>
          </a:p>
          <a:p>
            <a:pPr lvl="1"/>
            <a:r>
              <a:rPr lang="bg-BG" noProof="0" dirty="0"/>
              <a:t>Пикселът има размери</a:t>
            </a:r>
          </a:p>
          <a:p>
            <a:pPr lvl="1"/>
            <a:r>
              <a:rPr lang="bg-BG" noProof="0" dirty="0"/>
              <a:t>Понякога пикселът не е „квадратен“</a:t>
            </a:r>
          </a:p>
          <a:p>
            <a:r>
              <a:rPr lang="bg-BG" noProof="0" dirty="0"/>
              <a:t>Пример с квадрат</a:t>
            </a:r>
          </a:p>
          <a:p>
            <a:pPr lvl="1"/>
            <a:r>
              <a:rPr lang="bg-BG" noProof="0" dirty="0"/>
              <a:t>Съотношение на размерите на пиксел (аспект) 1:</a:t>
            </a:r>
            <a:r>
              <a:rPr lang="bg-BG" noProof="0" dirty="0" err="1"/>
              <a:t>1</a:t>
            </a:r>
            <a:r>
              <a:rPr lang="bg-BG" noProof="0" dirty="0"/>
              <a:t>.5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27904" y="2571750"/>
            <a:ext cx="3086100" cy="1371600"/>
            <a:chOff x="2819400" y="3186068"/>
            <a:chExt cx="4114800" cy="1371600"/>
          </a:xfrm>
        </p:grpSpPr>
        <p:sp>
          <p:nvSpPr>
            <p:cNvPr id="163" name="Rectangle 162"/>
            <p:cNvSpPr/>
            <p:nvPr/>
          </p:nvSpPr>
          <p:spPr>
            <a:xfrm>
              <a:off x="2819400" y="31860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124200" y="31860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429000" y="31860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819400" y="35289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124200" y="35289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429000" y="35289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819400" y="38718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124200" y="38718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429000" y="38718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819400" y="42147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124200" y="42147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29000" y="42147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733800" y="31860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733800" y="35289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733800" y="38718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733800" y="42147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105400" y="31860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410200" y="31860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715000" y="31860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105400" y="35289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410200" y="35289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715000" y="35289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5105400" y="38718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10200" y="38718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715000" y="38718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5105400" y="42147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410200" y="42147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715000" y="42147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019800" y="31860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6019800" y="35289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019800" y="38718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6019800" y="42147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24600" y="31860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324600" y="35289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324600" y="38718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4600" y="42147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629400" y="31860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629400" y="35289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6629400" y="38718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6629400" y="4214768"/>
              <a:ext cx="304800" cy="3429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2414778" y="3886199"/>
            <a:ext cx="202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/>
              <a:t>Неправилен квадрат</a:t>
            </a:r>
            <a:br>
              <a:rPr lang="bg-BG" sz="1600" dirty="0"/>
            </a:br>
            <a:r>
              <a:rPr lang="bg-BG" sz="1600" dirty="0"/>
              <a:t>4</a:t>
            </a:r>
            <a:r>
              <a:rPr lang="en-US" sz="1600" dirty="0"/>
              <a:t>x</a:t>
            </a:r>
            <a:r>
              <a:rPr lang="bg-BG" sz="1600" dirty="0"/>
              <a:t>4 пиксела</a:t>
            </a:r>
            <a:endParaRPr lang="en-US" sz="1600" dirty="0"/>
          </a:p>
        </p:txBody>
      </p:sp>
      <p:sp>
        <p:nvSpPr>
          <p:cNvPr id="292" name="TextBox 291"/>
          <p:cNvSpPr txBox="1"/>
          <p:nvPr/>
        </p:nvSpPr>
        <p:spPr>
          <a:xfrm>
            <a:off x="4495800" y="3886199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/>
              <a:t>Правилен квадрат </a:t>
            </a:r>
            <a:r>
              <a:rPr lang="en-US" sz="1600" dirty="0"/>
              <a:t>6x</a:t>
            </a:r>
            <a:r>
              <a:rPr lang="bg-BG" sz="1600" dirty="0"/>
              <a:t>4 пиксела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474305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noProof="0" dirty="0"/>
              <a:t>Проблем с разстоянията</a:t>
            </a:r>
          </a:p>
          <a:p>
            <a:pPr lvl="1"/>
            <a:r>
              <a:rPr lang="bg-BG" noProof="0" dirty="0"/>
              <a:t>Разстоянието не е уникално</a:t>
            </a:r>
          </a:p>
          <a:p>
            <a:r>
              <a:rPr lang="bg-BG" noProof="0" dirty="0"/>
              <a:t>Пример с правоъгълен триъгълник</a:t>
            </a:r>
          </a:p>
          <a:p>
            <a:pPr lvl="1"/>
            <a:r>
              <a:rPr lang="bg-BG" noProof="0" dirty="0"/>
              <a:t>Всеки от катетите е 9 пиксела</a:t>
            </a:r>
          </a:p>
          <a:p>
            <a:pPr lvl="1"/>
            <a:r>
              <a:rPr lang="bg-BG" noProof="0" dirty="0"/>
              <a:t>Хипотенузата също е 9 пиксела</a:t>
            </a:r>
          </a:p>
          <a:p>
            <a:pPr lvl="1"/>
            <a:r>
              <a:rPr lang="bg-BG" noProof="0" dirty="0" err="1"/>
              <a:t>Евклиде</a:t>
            </a:r>
            <a:r>
              <a:rPr lang="bg-BG" noProof="0" dirty="0"/>
              <a:t> и </a:t>
            </a:r>
            <a:r>
              <a:rPr lang="bg-BG" noProof="0" dirty="0" err="1"/>
              <a:t>Питагоре</a:t>
            </a:r>
            <a:r>
              <a:rPr lang="bg-BG" noProof="0" dirty="0"/>
              <a:t>, извинявайте!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38800" y="1428750"/>
            <a:ext cx="2971800" cy="2971800"/>
            <a:chOff x="6165920" y="2343150"/>
            <a:chExt cx="2057400" cy="2057400"/>
          </a:xfrm>
        </p:grpSpPr>
        <p:sp>
          <p:nvSpPr>
            <p:cNvPr id="36" name="Rounded Rectangle 35"/>
            <p:cNvSpPr/>
            <p:nvPr/>
          </p:nvSpPr>
          <p:spPr>
            <a:xfrm>
              <a:off x="6623120" y="37147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851720" y="34861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080320" y="32575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851720" y="37147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080320" y="37147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080320" y="34861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623120" y="3943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851720" y="3943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080320" y="3943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623120" y="4171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851720" y="4171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080320" y="4171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6394520" y="3943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394520" y="4171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6165920" y="4171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308920" y="3028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308920" y="37147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7308920" y="32575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7308920" y="34861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7308920" y="3943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308920" y="4171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537520" y="2800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537520" y="37147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537520" y="3028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537520" y="32575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37520" y="34861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537520" y="3943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537520" y="4171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766120" y="25717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766120" y="37147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7766120" y="2800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766120" y="3028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766120" y="32575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7766120" y="34861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7766120" y="3943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766120" y="4171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994720" y="23431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994720" y="25717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994720" y="2800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994720" y="3028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994720" y="32575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7994720" y="34861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994720" y="37147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994720" y="39433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994720" y="4171950"/>
              <a:ext cx="228600" cy="228600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610600" y="14725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10600" y="178958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610600" y="21253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10600" y="244238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610600" y="27954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10600" y="311248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610600" y="34482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10600" y="376528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10600" y="41141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8800" y="43850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69000" y="43850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99200" y="43850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29400" y="43850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959600" y="43850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89800" y="43850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0" y="43850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50200" y="43850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80400" y="43850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/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58867" y="41141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3290" y="37834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27713" y="345284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62136" y="31222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96559" y="279155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30982" y="246091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665405" y="213026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999828" y="17996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334250" y="146897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0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1969442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Microsoft Office PowerPoint</Application>
  <PresentationFormat>On-screen Show (16:9)</PresentationFormat>
  <Paragraphs>453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Lucida Sans Unicode</vt:lpstr>
      <vt:lpstr>Symbol</vt:lpstr>
      <vt:lpstr>Webdings</vt:lpstr>
      <vt:lpstr>Office Theme</vt:lpstr>
      <vt:lpstr>PowerPoint Presentation</vt:lpstr>
      <vt:lpstr>Съдържание</vt:lpstr>
      <vt:lpstr>Растер</vt:lpstr>
      <vt:lpstr>Какво е растеризацията?</vt:lpstr>
      <vt:lpstr>Пиксели</vt:lpstr>
      <vt:lpstr>Растерни пространства</vt:lpstr>
      <vt:lpstr>Растерна топология</vt:lpstr>
      <vt:lpstr>PowerPoint Presentation</vt:lpstr>
      <vt:lpstr>PowerPoint Presentation</vt:lpstr>
      <vt:lpstr>Три разстояния</vt:lpstr>
      <vt:lpstr>PowerPoint Presentation</vt:lpstr>
      <vt:lpstr>Растеризиране на отсечка</vt:lpstr>
      <vt:lpstr>Основна задача</vt:lpstr>
      <vt:lpstr>Рекурсивен алгоритъм с целочислено деление на две</vt:lpstr>
      <vt:lpstr>Рекурсивен алгоритъм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Да видим</vt:lpstr>
      <vt:lpstr>Алгоритъм с единичен вектор</vt:lpstr>
      <vt:lpstr>Основни идеи</vt:lpstr>
      <vt:lpstr>Алгоритъм</vt:lpstr>
      <vt:lpstr>PowerPoint Presentation</vt:lpstr>
      <vt:lpstr>PowerPoint Presentation</vt:lpstr>
      <vt:lpstr>За и против</vt:lpstr>
      <vt:lpstr>Алгоритъм на Брезенхам</vt:lpstr>
      <vt:lpstr>Алгоритъм на Брезенхам</vt:lpstr>
      <vt:lpstr>Въведение</vt:lpstr>
      <vt:lpstr>Междинна стъпка</vt:lpstr>
      <vt:lpstr>PowerPoint Presentation</vt:lpstr>
      <vt:lpstr>PowerPoint Presentation</vt:lpstr>
      <vt:lpstr>PowerPoint Presentation</vt:lpstr>
      <vt:lpstr>PowerPoint Presentation</vt:lpstr>
      <vt:lpstr>Сега като алгоритъм</vt:lpstr>
      <vt:lpstr>Забележете</vt:lpstr>
      <vt:lpstr>Пример P(1,4) и Q(12,9)</vt:lpstr>
      <vt:lpstr>PowerPoint Presentation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2021-10-04T05:52:23Z</dcterms:modified>
</cp:coreProperties>
</file>